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71" r:id="rId3"/>
    <p:sldId id="258" r:id="rId4"/>
    <p:sldId id="259" r:id="rId5"/>
    <p:sldId id="262" r:id="rId6"/>
    <p:sldId id="260" r:id="rId7"/>
    <p:sldId id="261" r:id="rId8"/>
    <p:sldId id="263" r:id="rId9"/>
    <p:sldId id="264" r:id="rId10"/>
    <p:sldId id="266" r:id="rId11"/>
    <p:sldId id="267" r:id="rId12"/>
    <p:sldId id="268" r:id="rId13"/>
    <p:sldId id="269" r:id="rId14"/>
    <p:sldId id="270" r:id="rId15"/>
  </p:sldIdLst>
  <p:sldSz cx="9144000" cy="5143500" type="screen16x9"/>
  <p:notesSz cx="6858000" cy="9144000"/>
  <p:embeddedFontLst>
    <p:embeddedFont>
      <p:font typeface="Open Sans" panose="020B0606030504020204" pitchFamily="3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80" d="100"/>
          <a:sy n="180" d="100"/>
        </p:scale>
        <p:origin x="246" y="1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h McElroy" userId="adafc60ca507be3b" providerId="LiveId" clId="{36C9180F-D5F9-4BEC-AD45-016AFDF98E47}"/>
    <pc:docChg chg="custSel modSld">
      <pc:chgData name="Beth McElroy" userId="adafc60ca507be3b" providerId="LiveId" clId="{36C9180F-D5F9-4BEC-AD45-016AFDF98E47}" dt="2024-04-19T22:29:26.506" v="42" actId="27107"/>
      <pc:docMkLst>
        <pc:docMk/>
      </pc:docMkLst>
      <pc:sldChg chg="modSp mod">
        <pc:chgData name="Beth McElroy" userId="adafc60ca507be3b" providerId="LiveId" clId="{36C9180F-D5F9-4BEC-AD45-016AFDF98E47}" dt="2024-04-19T22:28:05.078" v="27" actId="20577"/>
        <pc:sldMkLst>
          <pc:docMk/>
          <pc:sldMk cId="0" sldId="256"/>
        </pc:sldMkLst>
        <pc:spChg chg="mod">
          <ac:chgData name="Beth McElroy" userId="adafc60ca507be3b" providerId="LiveId" clId="{36C9180F-D5F9-4BEC-AD45-016AFDF98E47}" dt="2024-04-19T22:28:05.078" v="27" actId="20577"/>
          <ac:spMkLst>
            <pc:docMk/>
            <pc:sldMk cId="0" sldId="256"/>
            <ac:spMk id="58" creationId="{00000000-0000-0000-0000-000000000000}"/>
          </ac:spMkLst>
        </pc:spChg>
      </pc:sldChg>
      <pc:sldChg chg="modSp mod">
        <pc:chgData name="Beth McElroy" userId="adafc60ca507be3b" providerId="LiveId" clId="{36C9180F-D5F9-4BEC-AD45-016AFDF98E47}" dt="2024-04-19T22:28:52.220" v="37" actId="20577"/>
        <pc:sldMkLst>
          <pc:docMk/>
          <pc:sldMk cId="0" sldId="258"/>
        </pc:sldMkLst>
        <pc:spChg chg="mod">
          <ac:chgData name="Beth McElroy" userId="adafc60ca507be3b" providerId="LiveId" clId="{36C9180F-D5F9-4BEC-AD45-016AFDF98E47}" dt="2024-04-19T22:28:52.220" v="37" actId="20577"/>
          <ac:spMkLst>
            <pc:docMk/>
            <pc:sldMk cId="0" sldId="258"/>
            <ac:spMk id="63" creationId="{00000000-0000-0000-0000-000000000000}"/>
          </ac:spMkLst>
        </pc:spChg>
      </pc:sldChg>
      <pc:sldChg chg="modSp mod">
        <pc:chgData name="Beth McElroy" userId="adafc60ca507be3b" providerId="LiveId" clId="{36C9180F-D5F9-4BEC-AD45-016AFDF98E47}" dt="2024-04-19T22:29:26.506" v="42" actId="27107"/>
        <pc:sldMkLst>
          <pc:docMk/>
          <pc:sldMk cId="4078840807" sldId="264"/>
        </pc:sldMkLst>
        <pc:spChg chg="mod">
          <ac:chgData name="Beth McElroy" userId="adafc60ca507be3b" providerId="LiveId" clId="{36C9180F-D5F9-4BEC-AD45-016AFDF98E47}" dt="2024-04-19T22:29:26.506" v="42" actId="27107"/>
          <ac:spMkLst>
            <pc:docMk/>
            <pc:sldMk cId="4078840807" sldId="264"/>
            <ac:spMk id="6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51736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805135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48359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028151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84981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72881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03594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95334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681113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86605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85891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55310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6.jp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hyperlink" Target="https://pixabay.com/en/computer-laptop-screen-plain-310958/" TargetMode="External"/><Relationship Id="rId5" Type="http://schemas.openxmlformats.org/officeDocument/2006/relationships/image" Target="../media/image7.png"/><Relationship Id="rId10" Type="http://schemas.openxmlformats.org/officeDocument/2006/relationships/image" Target="../media/image5.jpg"/><Relationship Id="rId4" Type="http://schemas.openxmlformats.org/officeDocument/2006/relationships/hyperlink" Target="https://en.wikipedia.org/wiki/Sandpaper" TargetMode="External"/><Relationship Id="rId9" Type="http://schemas.openxmlformats.org/officeDocument/2006/relationships/hyperlink" Target="https://commons.wikimedia.org/wiki/Category:Microscope_icon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091BA"/>
        </a:solid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37000"/>
          </a:blip>
          <a:srcRect t="4925" b="-5448"/>
          <a:stretch/>
        </p:blipFill>
        <p:spPr>
          <a:xfrm>
            <a:off x="-46375" y="0"/>
            <a:ext cx="9190377" cy="5438551"/>
          </a:xfrm>
          <a:prstGeom prst="rect">
            <a:avLst/>
          </a:prstGeom>
          <a:noFill/>
          <a:ln>
            <a:noFill/>
          </a:ln>
        </p:spPr>
      </p:pic>
      <p:pic>
        <p:nvPicPr>
          <p:cNvPr id="56" name="Google Shape;56;p13"/>
          <p:cNvPicPr preferRelativeResize="0"/>
          <p:nvPr/>
        </p:nvPicPr>
        <p:blipFill>
          <a:blip r:embed="rId4">
            <a:alphaModFix/>
          </a:blip>
          <a:stretch>
            <a:fillRect/>
          </a:stretch>
        </p:blipFill>
        <p:spPr>
          <a:xfrm>
            <a:off x="160536" y="4663675"/>
            <a:ext cx="8822928" cy="402275"/>
          </a:xfrm>
          <a:prstGeom prst="rect">
            <a:avLst/>
          </a:prstGeom>
          <a:noFill/>
          <a:ln>
            <a:noFill/>
          </a:ln>
        </p:spPr>
      </p:pic>
      <p:pic>
        <p:nvPicPr>
          <p:cNvPr id="57" name="Google Shape;57;p13"/>
          <p:cNvPicPr preferRelativeResize="0"/>
          <p:nvPr/>
        </p:nvPicPr>
        <p:blipFill>
          <a:blip r:embed="rId5">
            <a:alphaModFix/>
          </a:blip>
          <a:stretch>
            <a:fillRect/>
          </a:stretch>
        </p:blipFill>
        <p:spPr>
          <a:xfrm>
            <a:off x="484463" y="2670200"/>
            <a:ext cx="8175075" cy="813975"/>
          </a:xfrm>
          <a:prstGeom prst="rect">
            <a:avLst/>
          </a:prstGeom>
          <a:noFill/>
          <a:ln>
            <a:noFill/>
          </a:ln>
        </p:spPr>
      </p:pic>
      <p:sp>
        <p:nvSpPr>
          <p:cNvPr id="58" name="Google Shape;58;p13"/>
          <p:cNvSpPr txBox="1"/>
          <p:nvPr/>
        </p:nvSpPr>
        <p:spPr>
          <a:xfrm>
            <a:off x="862625" y="2739526"/>
            <a:ext cx="7417800" cy="606425"/>
          </a:xfrm>
          <a:prstGeom prst="rect">
            <a:avLst/>
          </a:prstGeom>
          <a:noFill/>
          <a:ln>
            <a:noFill/>
          </a:ln>
        </p:spPr>
        <p:txBody>
          <a:bodyPr spcFirstLastPara="1" wrap="square" lIns="91425" tIns="91425" rIns="91425" bIns="91425" anchor="t" anchorCtr="0">
            <a:noAutofit/>
          </a:bodyPr>
          <a:lstStyle/>
          <a:p>
            <a:pPr algn="ctr"/>
            <a:r>
              <a:rPr lang="en-US" sz="1600" b="1" dirty="0">
                <a:solidFill>
                  <a:srgbClr val="FFFFFF"/>
                </a:solidFill>
                <a:latin typeface="Open Sans"/>
                <a:ea typeface="Open Sans"/>
                <a:cs typeface="Open Sans"/>
                <a:sym typeface="Open Sans"/>
              </a:rPr>
              <a:t>Engineering Friction and Grip </a:t>
            </a:r>
          </a:p>
          <a:p>
            <a:pPr algn="ctr"/>
            <a:r>
              <a:rPr lang="en-US" sz="1600" b="1" dirty="0">
                <a:solidFill>
                  <a:srgbClr val="FFFFFF"/>
                </a:solidFill>
                <a:latin typeface="Open Sans"/>
                <a:ea typeface="Open Sans"/>
                <a:cs typeface="Open Sans"/>
                <a:sym typeface="Open Sans"/>
              </a:rPr>
              <a:t>Observation of Surface Roughness</a:t>
            </a:r>
          </a:p>
          <a:p>
            <a:pPr marL="0" lvl="0" indent="0" algn="ctr" rtl="0">
              <a:spcBef>
                <a:spcPts val="0"/>
              </a:spcBef>
              <a:spcAft>
                <a:spcPts val="0"/>
              </a:spcAft>
              <a:buNone/>
            </a:pPr>
            <a:endParaRPr lang="en-US" sz="1600" b="1" dirty="0">
              <a:solidFill>
                <a:srgbClr val="FFFFFF"/>
              </a:solidFill>
              <a:latin typeface="Open Sans"/>
              <a:ea typeface="Open Sans"/>
              <a:cs typeface="Open Sans"/>
              <a:sym typeface="Open Sans"/>
            </a:endParaRPr>
          </a:p>
        </p:txBody>
      </p:sp>
      <p:pic>
        <p:nvPicPr>
          <p:cNvPr id="5" name="Picture 4">
            <a:extLst>
              <a:ext uri="{FF2B5EF4-FFF2-40B4-BE49-F238E27FC236}">
                <a16:creationId xmlns:a16="http://schemas.microsoft.com/office/drawing/2014/main" id="{EFDF69F9-3720-839D-39FB-FFA5F37B9363}"/>
              </a:ext>
            </a:extLst>
          </p:cNvPr>
          <p:cNvPicPr>
            <a:picLocks noChangeAspect="1"/>
          </p:cNvPicPr>
          <p:nvPr/>
        </p:nvPicPr>
        <p:blipFill>
          <a:blip r:embed="rId6"/>
          <a:stretch>
            <a:fillRect/>
          </a:stretch>
        </p:blipFill>
        <p:spPr>
          <a:xfrm>
            <a:off x="724330" y="1598027"/>
            <a:ext cx="7695340" cy="93584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11700" y="282761"/>
            <a:ext cx="8520600" cy="39774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2400" b="1" dirty="0">
                <a:solidFill>
                  <a:srgbClr val="6091BA"/>
                </a:solidFill>
                <a:latin typeface="Open Sans"/>
                <a:ea typeface="Open Sans"/>
                <a:cs typeface="Open Sans"/>
                <a:sym typeface="Open Sans"/>
              </a:rPr>
              <a:t>Group 1 – classification</a:t>
            </a:r>
            <a:br>
              <a:rPr lang="en-US" sz="2400" b="1" dirty="0">
                <a:solidFill>
                  <a:srgbClr val="6091BA"/>
                </a:solidFill>
                <a:latin typeface="Open Sans"/>
                <a:ea typeface="Open Sans"/>
                <a:cs typeface="Open Sans"/>
                <a:sym typeface="Open Sans"/>
              </a:rPr>
            </a:br>
            <a:endParaRPr sz="2400" b="1" dirty="0">
              <a:solidFill>
                <a:srgbClr val="6091BA"/>
              </a:solidFill>
              <a:latin typeface="Open Sans"/>
              <a:ea typeface="Open Sans"/>
              <a:cs typeface="Open Sans"/>
              <a:sym typeface="Open Sans"/>
            </a:endParaRPr>
          </a:p>
        </p:txBody>
      </p:sp>
      <p:sp>
        <p:nvSpPr>
          <p:cNvPr id="66" name="Google Shape;66;p14"/>
          <p:cNvSpPr txBox="1"/>
          <p:nvPr/>
        </p:nvSpPr>
        <p:spPr>
          <a:xfrm>
            <a:off x="6040800" y="1419200"/>
            <a:ext cx="2791500" cy="7596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b="1">
                <a:solidFill>
                  <a:srgbClr val="FFFFFF"/>
                </a:solidFill>
                <a:latin typeface="Open Sans"/>
                <a:ea typeface="Open Sans"/>
                <a:cs typeface="Open Sans"/>
                <a:sym typeface="Open Sans"/>
              </a:rPr>
              <a:t>Photos should be a </a:t>
            </a:r>
            <a:endParaRPr b="1">
              <a:solidFill>
                <a:srgbClr val="FFFFFF"/>
              </a:solidFill>
              <a:latin typeface="Open Sans"/>
              <a:ea typeface="Open Sans"/>
              <a:cs typeface="Open Sans"/>
              <a:sym typeface="Open Sans"/>
            </a:endParaRPr>
          </a:p>
          <a:p>
            <a:pPr marL="0" lvl="0" indent="0" algn="ctr" rtl="0">
              <a:lnSpc>
                <a:spcPct val="115000"/>
              </a:lnSpc>
              <a:spcBef>
                <a:spcPts val="0"/>
              </a:spcBef>
              <a:spcAft>
                <a:spcPts val="0"/>
              </a:spcAft>
              <a:buNone/>
            </a:pPr>
            <a:r>
              <a:rPr lang="en" b="1">
                <a:solidFill>
                  <a:srgbClr val="FFFFFF"/>
                </a:solidFill>
                <a:latin typeface="Open Sans"/>
                <a:ea typeface="Open Sans"/>
                <a:cs typeface="Open Sans"/>
                <a:sym typeface="Open Sans"/>
              </a:rPr>
              <a:t>square like this.</a:t>
            </a:r>
            <a:endParaRPr b="1">
              <a:solidFill>
                <a:srgbClr val="FFFFFF"/>
              </a:solidFill>
              <a:latin typeface="Open Sans"/>
              <a:ea typeface="Open Sans"/>
              <a:cs typeface="Open Sans"/>
              <a:sym typeface="Open Sans"/>
            </a:endParaRPr>
          </a:p>
        </p:txBody>
      </p:sp>
      <p:sp>
        <p:nvSpPr>
          <p:cNvPr id="69" name="Google Shape;69;p14"/>
          <p:cNvSpPr txBox="1"/>
          <p:nvPr/>
        </p:nvSpPr>
        <p:spPr>
          <a:xfrm>
            <a:off x="422784" y="2492550"/>
            <a:ext cx="1040700" cy="356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00" b="1">
                <a:solidFill>
                  <a:srgbClr val="FFFFFF"/>
                </a:solidFill>
                <a:latin typeface="Open Sans"/>
                <a:ea typeface="Open Sans"/>
                <a:cs typeface="Open Sans"/>
                <a:sym typeface="Open Sans"/>
              </a:rPr>
              <a:t>#6091ba</a:t>
            </a:r>
            <a:endParaRPr sz="1100" b="1">
              <a:solidFill>
                <a:srgbClr val="FFFFFF"/>
              </a:solidFill>
              <a:latin typeface="Open Sans"/>
              <a:ea typeface="Open Sans"/>
              <a:cs typeface="Open Sans"/>
              <a:sym typeface="Open Sans"/>
            </a:endParaRPr>
          </a:p>
        </p:txBody>
      </p:sp>
      <p:sp>
        <p:nvSpPr>
          <p:cNvPr id="71" name="Google Shape;71;p14"/>
          <p:cNvSpPr txBox="1"/>
          <p:nvPr/>
        </p:nvSpPr>
        <p:spPr>
          <a:xfrm>
            <a:off x="1626119" y="2492550"/>
            <a:ext cx="1040700" cy="356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00" b="1">
                <a:solidFill>
                  <a:srgbClr val="FFFFFF"/>
                </a:solidFill>
                <a:latin typeface="Open Sans"/>
                <a:ea typeface="Open Sans"/>
                <a:cs typeface="Open Sans"/>
                <a:sym typeface="Open Sans"/>
              </a:rPr>
              <a:t>#9fcc3b</a:t>
            </a:r>
            <a:endParaRPr sz="1100" b="1">
              <a:solidFill>
                <a:srgbClr val="FFFFFF"/>
              </a:solidFill>
              <a:latin typeface="Open Sans"/>
              <a:ea typeface="Open Sans"/>
              <a:cs typeface="Open Sans"/>
              <a:sym typeface="Open Sans"/>
            </a:endParaRPr>
          </a:p>
        </p:txBody>
      </p:sp>
      <p:sp>
        <p:nvSpPr>
          <p:cNvPr id="73" name="Google Shape;73;p14"/>
          <p:cNvSpPr txBox="1"/>
          <p:nvPr/>
        </p:nvSpPr>
        <p:spPr>
          <a:xfrm>
            <a:off x="2829453" y="2492550"/>
            <a:ext cx="1040700" cy="356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00" b="1">
                <a:solidFill>
                  <a:srgbClr val="FFFFFF"/>
                </a:solidFill>
                <a:latin typeface="Open Sans"/>
                <a:ea typeface="Open Sans"/>
                <a:cs typeface="Open Sans"/>
                <a:sym typeface="Open Sans"/>
              </a:rPr>
              <a:t>#8d64aa</a:t>
            </a:r>
            <a:endParaRPr sz="1100" b="1">
              <a:solidFill>
                <a:srgbClr val="FFFFFF"/>
              </a:solidFill>
              <a:latin typeface="Open Sans"/>
              <a:ea typeface="Open Sans"/>
              <a:cs typeface="Open Sans"/>
              <a:sym typeface="Open Sans"/>
            </a:endParaRPr>
          </a:p>
        </p:txBody>
      </p:sp>
    </p:spTree>
    <p:extLst>
      <p:ext uri="{BB962C8B-B14F-4D97-AF65-F5344CB8AC3E}">
        <p14:creationId xmlns:p14="http://schemas.microsoft.com/office/powerpoint/2010/main" val="3697744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11700" y="282761"/>
            <a:ext cx="8520600" cy="39774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2400" b="1" dirty="0">
                <a:solidFill>
                  <a:srgbClr val="6091BA"/>
                </a:solidFill>
                <a:latin typeface="Open Sans"/>
                <a:ea typeface="Open Sans"/>
                <a:cs typeface="Open Sans"/>
                <a:sym typeface="Open Sans"/>
              </a:rPr>
              <a:t>Group 2 – classification</a:t>
            </a:r>
            <a:br>
              <a:rPr lang="en-US" sz="2400" b="1" dirty="0">
                <a:solidFill>
                  <a:srgbClr val="6091BA"/>
                </a:solidFill>
                <a:latin typeface="Open Sans"/>
                <a:ea typeface="Open Sans"/>
                <a:cs typeface="Open Sans"/>
                <a:sym typeface="Open Sans"/>
              </a:rPr>
            </a:br>
            <a:endParaRPr sz="2400" b="1" dirty="0">
              <a:solidFill>
                <a:srgbClr val="6091BA"/>
              </a:solidFill>
              <a:latin typeface="Open Sans"/>
              <a:ea typeface="Open Sans"/>
              <a:cs typeface="Open Sans"/>
              <a:sym typeface="Open Sans"/>
            </a:endParaRPr>
          </a:p>
        </p:txBody>
      </p:sp>
      <p:sp>
        <p:nvSpPr>
          <p:cNvPr id="66" name="Google Shape;66;p14"/>
          <p:cNvSpPr txBox="1"/>
          <p:nvPr/>
        </p:nvSpPr>
        <p:spPr>
          <a:xfrm>
            <a:off x="6040800" y="1419200"/>
            <a:ext cx="2791500" cy="7596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b="1">
                <a:solidFill>
                  <a:srgbClr val="FFFFFF"/>
                </a:solidFill>
                <a:latin typeface="Open Sans"/>
                <a:ea typeface="Open Sans"/>
                <a:cs typeface="Open Sans"/>
                <a:sym typeface="Open Sans"/>
              </a:rPr>
              <a:t>Photos should be a </a:t>
            </a:r>
            <a:endParaRPr b="1">
              <a:solidFill>
                <a:srgbClr val="FFFFFF"/>
              </a:solidFill>
              <a:latin typeface="Open Sans"/>
              <a:ea typeface="Open Sans"/>
              <a:cs typeface="Open Sans"/>
              <a:sym typeface="Open Sans"/>
            </a:endParaRPr>
          </a:p>
          <a:p>
            <a:pPr marL="0" lvl="0" indent="0" algn="ctr" rtl="0">
              <a:lnSpc>
                <a:spcPct val="115000"/>
              </a:lnSpc>
              <a:spcBef>
                <a:spcPts val="0"/>
              </a:spcBef>
              <a:spcAft>
                <a:spcPts val="0"/>
              </a:spcAft>
              <a:buNone/>
            </a:pPr>
            <a:r>
              <a:rPr lang="en" b="1">
                <a:solidFill>
                  <a:srgbClr val="FFFFFF"/>
                </a:solidFill>
                <a:latin typeface="Open Sans"/>
                <a:ea typeface="Open Sans"/>
                <a:cs typeface="Open Sans"/>
                <a:sym typeface="Open Sans"/>
              </a:rPr>
              <a:t>square like this.</a:t>
            </a:r>
            <a:endParaRPr b="1">
              <a:solidFill>
                <a:srgbClr val="FFFFFF"/>
              </a:solidFill>
              <a:latin typeface="Open Sans"/>
              <a:ea typeface="Open Sans"/>
              <a:cs typeface="Open Sans"/>
              <a:sym typeface="Open Sans"/>
            </a:endParaRPr>
          </a:p>
        </p:txBody>
      </p:sp>
      <p:sp>
        <p:nvSpPr>
          <p:cNvPr id="69" name="Google Shape;69;p14"/>
          <p:cNvSpPr txBox="1"/>
          <p:nvPr/>
        </p:nvSpPr>
        <p:spPr>
          <a:xfrm>
            <a:off x="422784" y="2492550"/>
            <a:ext cx="1040700" cy="356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00" b="1">
                <a:solidFill>
                  <a:srgbClr val="FFFFFF"/>
                </a:solidFill>
                <a:latin typeface="Open Sans"/>
                <a:ea typeface="Open Sans"/>
                <a:cs typeface="Open Sans"/>
                <a:sym typeface="Open Sans"/>
              </a:rPr>
              <a:t>#6091ba</a:t>
            </a:r>
            <a:endParaRPr sz="1100" b="1">
              <a:solidFill>
                <a:srgbClr val="FFFFFF"/>
              </a:solidFill>
              <a:latin typeface="Open Sans"/>
              <a:ea typeface="Open Sans"/>
              <a:cs typeface="Open Sans"/>
              <a:sym typeface="Open Sans"/>
            </a:endParaRPr>
          </a:p>
        </p:txBody>
      </p:sp>
      <p:sp>
        <p:nvSpPr>
          <p:cNvPr id="71" name="Google Shape;71;p14"/>
          <p:cNvSpPr txBox="1"/>
          <p:nvPr/>
        </p:nvSpPr>
        <p:spPr>
          <a:xfrm>
            <a:off x="1626119" y="2492550"/>
            <a:ext cx="1040700" cy="356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00" b="1">
                <a:solidFill>
                  <a:srgbClr val="FFFFFF"/>
                </a:solidFill>
                <a:latin typeface="Open Sans"/>
                <a:ea typeface="Open Sans"/>
                <a:cs typeface="Open Sans"/>
                <a:sym typeface="Open Sans"/>
              </a:rPr>
              <a:t>#9fcc3b</a:t>
            </a:r>
            <a:endParaRPr sz="1100" b="1">
              <a:solidFill>
                <a:srgbClr val="FFFFFF"/>
              </a:solidFill>
              <a:latin typeface="Open Sans"/>
              <a:ea typeface="Open Sans"/>
              <a:cs typeface="Open Sans"/>
              <a:sym typeface="Open Sans"/>
            </a:endParaRPr>
          </a:p>
        </p:txBody>
      </p:sp>
      <p:sp>
        <p:nvSpPr>
          <p:cNvPr id="73" name="Google Shape;73;p14"/>
          <p:cNvSpPr txBox="1"/>
          <p:nvPr/>
        </p:nvSpPr>
        <p:spPr>
          <a:xfrm>
            <a:off x="2829453" y="2492550"/>
            <a:ext cx="1040700" cy="356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00" b="1">
                <a:solidFill>
                  <a:srgbClr val="FFFFFF"/>
                </a:solidFill>
                <a:latin typeface="Open Sans"/>
                <a:ea typeface="Open Sans"/>
                <a:cs typeface="Open Sans"/>
                <a:sym typeface="Open Sans"/>
              </a:rPr>
              <a:t>#8d64aa</a:t>
            </a:r>
            <a:endParaRPr sz="1100" b="1">
              <a:solidFill>
                <a:srgbClr val="FFFFFF"/>
              </a:solidFill>
              <a:latin typeface="Open Sans"/>
              <a:ea typeface="Open Sans"/>
              <a:cs typeface="Open Sans"/>
              <a:sym typeface="Open Sans"/>
            </a:endParaRPr>
          </a:p>
        </p:txBody>
      </p:sp>
    </p:spTree>
    <p:extLst>
      <p:ext uri="{BB962C8B-B14F-4D97-AF65-F5344CB8AC3E}">
        <p14:creationId xmlns:p14="http://schemas.microsoft.com/office/powerpoint/2010/main" val="2590374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11700" y="282761"/>
            <a:ext cx="8520600" cy="39774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2400" b="1" dirty="0">
                <a:solidFill>
                  <a:srgbClr val="6091BA"/>
                </a:solidFill>
                <a:latin typeface="Open Sans"/>
                <a:ea typeface="Open Sans"/>
                <a:cs typeface="Open Sans"/>
                <a:sym typeface="Open Sans"/>
              </a:rPr>
              <a:t>Group 3 – classification</a:t>
            </a:r>
            <a:br>
              <a:rPr lang="en-US" sz="2400" b="1" dirty="0">
                <a:solidFill>
                  <a:srgbClr val="6091BA"/>
                </a:solidFill>
                <a:latin typeface="Open Sans"/>
                <a:ea typeface="Open Sans"/>
                <a:cs typeface="Open Sans"/>
                <a:sym typeface="Open Sans"/>
              </a:rPr>
            </a:br>
            <a:endParaRPr sz="2400" b="1" dirty="0">
              <a:solidFill>
                <a:srgbClr val="6091BA"/>
              </a:solidFill>
              <a:latin typeface="Open Sans"/>
              <a:ea typeface="Open Sans"/>
              <a:cs typeface="Open Sans"/>
              <a:sym typeface="Open Sans"/>
            </a:endParaRPr>
          </a:p>
        </p:txBody>
      </p:sp>
      <p:sp>
        <p:nvSpPr>
          <p:cNvPr id="66" name="Google Shape;66;p14"/>
          <p:cNvSpPr txBox="1"/>
          <p:nvPr/>
        </p:nvSpPr>
        <p:spPr>
          <a:xfrm>
            <a:off x="6040800" y="1419200"/>
            <a:ext cx="2791500" cy="7596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b="1">
                <a:solidFill>
                  <a:srgbClr val="FFFFFF"/>
                </a:solidFill>
                <a:latin typeface="Open Sans"/>
                <a:ea typeface="Open Sans"/>
                <a:cs typeface="Open Sans"/>
                <a:sym typeface="Open Sans"/>
              </a:rPr>
              <a:t>Photos should be a </a:t>
            </a:r>
            <a:endParaRPr b="1">
              <a:solidFill>
                <a:srgbClr val="FFFFFF"/>
              </a:solidFill>
              <a:latin typeface="Open Sans"/>
              <a:ea typeface="Open Sans"/>
              <a:cs typeface="Open Sans"/>
              <a:sym typeface="Open Sans"/>
            </a:endParaRPr>
          </a:p>
          <a:p>
            <a:pPr marL="0" lvl="0" indent="0" algn="ctr" rtl="0">
              <a:lnSpc>
                <a:spcPct val="115000"/>
              </a:lnSpc>
              <a:spcBef>
                <a:spcPts val="0"/>
              </a:spcBef>
              <a:spcAft>
                <a:spcPts val="0"/>
              </a:spcAft>
              <a:buNone/>
            </a:pPr>
            <a:r>
              <a:rPr lang="en" b="1">
                <a:solidFill>
                  <a:srgbClr val="FFFFFF"/>
                </a:solidFill>
                <a:latin typeface="Open Sans"/>
                <a:ea typeface="Open Sans"/>
                <a:cs typeface="Open Sans"/>
                <a:sym typeface="Open Sans"/>
              </a:rPr>
              <a:t>square like this.</a:t>
            </a:r>
            <a:endParaRPr b="1">
              <a:solidFill>
                <a:srgbClr val="FFFFFF"/>
              </a:solidFill>
              <a:latin typeface="Open Sans"/>
              <a:ea typeface="Open Sans"/>
              <a:cs typeface="Open Sans"/>
              <a:sym typeface="Open Sans"/>
            </a:endParaRPr>
          </a:p>
        </p:txBody>
      </p:sp>
      <p:sp>
        <p:nvSpPr>
          <p:cNvPr id="69" name="Google Shape;69;p14"/>
          <p:cNvSpPr txBox="1"/>
          <p:nvPr/>
        </p:nvSpPr>
        <p:spPr>
          <a:xfrm>
            <a:off x="422784" y="2492550"/>
            <a:ext cx="1040700" cy="356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00" b="1">
                <a:solidFill>
                  <a:srgbClr val="FFFFFF"/>
                </a:solidFill>
                <a:latin typeface="Open Sans"/>
                <a:ea typeface="Open Sans"/>
                <a:cs typeface="Open Sans"/>
                <a:sym typeface="Open Sans"/>
              </a:rPr>
              <a:t>#6091ba</a:t>
            </a:r>
            <a:endParaRPr sz="1100" b="1">
              <a:solidFill>
                <a:srgbClr val="FFFFFF"/>
              </a:solidFill>
              <a:latin typeface="Open Sans"/>
              <a:ea typeface="Open Sans"/>
              <a:cs typeface="Open Sans"/>
              <a:sym typeface="Open Sans"/>
            </a:endParaRPr>
          </a:p>
        </p:txBody>
      </p:sp>
      <p:sp>
        <p:nvSpPr>
          <p:cNvPr id="71" name="Google Shape;71;p14"/>
          <p:cNvSpPr txBox="1"/>
          <p:nvPr/>
        </p:nvSpPr>
        <p:spPr>
          <a:xfrm>
            <a:off x="1626119" y="2492550"/>
            <a:ext cx="1040700" cy="356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00" b="1">
                <a:solidFill>
                  <a:srgbClr val="FFFFFF"/>
                </a:solidFill>
                <a:latin typeface="Open Sans"/>
                <a:ea typeface="Open Sans"/>
                <a:cs typeface="Open Sans"/>
                <a:sym typeface="Open Sans"/>
              </a:rPr>
              <a:t>#9fcc3b</a:t>
            </a:r>
            <a:endParaRPr sz="1100" b="1">
              <a:solidFill>
                <a:srgbClr val="FFFFFF"/>
              </a:solidFill>
              <a:latin typeface="Open Sans"/>
              <a:ea typeface="Open Sans"/>
              <a:cs typeface="Open Sans"/>
              <a:sym typeface="Open Sans"/>
            </a:endParaRPr>
          </a:p>
        </p:txBody>
      </p:sp>
      <p:sp>
        <p:nvSpPr>
          <p:cNvPr id="73" name="Google Shape;73;p14"/>
          <p:cNvSpPr txBox="1"/>
          <p:nvPr/>
        </p:nvSpPr>
        <p:spPr>
          <a:xfrm>
            <a:off x="2829453" y="2492550"/>
            <a:ext cx="1040700" cy="356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00" b="1">
                <a:solidFill>
                  <a:srgbClr val="FFFFFF"/>
                </a:solidFill>
                <a:latin typeface="Open Sans"/>
                <a:ea typeface="Open Sans"/>
                <a:cs typeface="Open Sans"/>
                <a:sym typeface="Open Sans"/>
              </a:rPr>
              <a:t>#8d64aa</a:t>
            </a:r>
            <a:endParaRPr sz="1100" b="1">
              <a:solidFill>
                <a:srgbClr val="FFFFFF"/>
              </a:solidFill>
              <a:latin typeface="Open Sans"/>
              <a:ea typeface="Open Sans"/>
              <a:cs typeface="Open Sans"/>
              <a:sym typeface="Open Sans"/>
            </a:endParaRPr>
          </a:p>
        </p:txBody>
      </p:sp>
    </p:spTree>
    <p:extLst>
      <p:ext uri="{BB962C8B-B14F-4D97-AF65-F5344CB8AC3E}">
        <p14:creationId xmlns:p14="http://schemas.microsoft.com/office/powerpoint/2010/main" val="3596924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11700" y="282761"/>
            <a:ext cx="8520600" cy="39774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2400" b="1" dirty="0">
                <a:solidFill>
                  <a:srgbClr val="6091BA"/>
                </a:solidFill>
                <a:latin typeface="Open Sans"/>
                <a:ea typeface="Open Sans"/>
                <a:cs typeface="Open Sans"/>
                <a:sym typeface="Open Sans"/>
              </a:rPr>
              <a:t>Group 4 – classification</a:t>
            </a:r>
            <a:br>
              <a:rPr lang="en-US" sz="2400" b="1" dirty="0">
                <a:solidFill>
                  <a:srgbClr val="6091BA"/>
                </a:solidFill>
                <a:latin typeface="Open Sans"/>
                <a:ea typeface="Open Sans"/>
                <a:cs typeface="Open Sans"/>
                <a:sym typeface="Open Sans"/>
              </a:rPr>
            </a:br>
            <a:endParaRPr sz="2400" b="1" dirty="0">
              <a:solidFill>
                <a:srgbClr val="6091BA"/>
              </a:solidFill>
              <a:latin typeface="Open Sans"/>
              <a:ea typeface="Open Sans"/>
              <a:cs typeface="Open Sans"/>
              <a:sym typeface="Open Sans"/>
            </a:endParaRPr>
          </a:p>
        </p:txBody>
      </p:sp>
      <p:sp>
        <p:nvSpPr>
          <p:cNvPr id="66" name="Google Shape;66;p14"/>
          <p:cNvSpPr txBox="1"/>
          <p:nvPr/>
        </p:nvSpPr>
        <p:spPr>
          <a:xfrm>
            <a:off x="6040800" y="1419200"/>
            <a:ext cx="2791500" cy="7596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b="1">
                <a:solidFill>
                  <a:srgbClr val="FFFFFF"/>
                </a:solidFill>
                <a:latin typeface="Open Sans"/>
                <a:ea typeface="Open Sans"/>
                <a:cs typeface="Open Sans"/>
                <a:sym typeface="Open Sans"/>
              </a:rPr>
              <a:t>Photos should be a </a:t>
            </a:r>
            <a:endParaRPr b="1">
              <a:solidFill>
                <a:srgbClr val="FFFFFF"/>
              </a:solidFill>
              <a:latin typeface="Open Sans"/>
              <a:ea typeface="Open Sans"/>
              <a:cs typeface="Open Sans"/>
              <a:sym typeface="Open Sans"/>
            </a:endParaRPr>
          </a:p>
          <a:p>
            <a:pPr marL="0" lvl="0" indent="0" algn="ctr" rtl="0">
              <a:lnSpc>
                <a:spcPct val="115000"/>
              </a:lnSpc>
              <a:spcBef>
                <a:spcPts val="0"/>
              </a:spcBef>
              <a:spcAft>
                <a:spcPts val="0"/>
              </a:spcAft>
              <a:buNone/>
            </a:pPr>
            <a:r>
              <a:rPr lang="en" b="1">
                <a:solidFill>
                  <a:srgbClr val="FFFFFF"/>
                </a:solidFill>
                <a:latin typeface="Open Sans"/>
                <a:ea typeface="Open Sans"/>
                <a:cs typeface="Open Sans"/>
                <a:sym typeface="Open Sans"/>
              </a:rPr>
              <a:t>square like this.</a:t>
            </a:r>
            <a:endParaRPr b="1">
              <a:solidFill>
                <a:srgbClr val="FFFFFF"/>
              </a:solidFill>
              <a:latin typeface="Open Sans"/>
              <a:ea typeface="Open Sans"/>
              <a:cs typeface="Open Sans"/>
              <a:sym typeface="Open Sans"/>
            </a:endParaRPr>
          </a:p>
        </p:txBody>
      </p:sp>
      <p:sp>
        <p:nvSpPr>
          <p:cNvPr id="69" name="Google Shape;69;p14"/>
          <p:cNvSpPr txBox="1"/>
          <p:nvPr/>
        </p:nvSpPr>
        <p:spPr>
          <a:xfrm>
            <a:off x="422784" y="2492550"/>
            <a:ext cx="1040700" cy="356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00" b="1">
                <a:solidFill>
                  <a:srgbClr val="FFFFFF"/>
                </a:solidFill>
                <a:latin typeface="Open Sans"/>
                <a:ea typeface="Open Sans"/>
                <a:cs typeface="Open Sans"/>
                <a:sym typeface="Open Sans"/>
              </a:rPr>
              <a:t>#6091ba</a:t>
            </a:r>
            <a:endParaRPr sz="1100" b="1">
              <a:solidFill>
                <a:srgbClr val="FFFFFF"/>
              </a:solidFill>
              <a:latin typeface="Open Sans"/>
              <a:ea typeface="Open Sans"/>
              <a:cs typeface="Open Sans"/>
              <a:sym typeface="Open Sans"/>
            </a:endParaRPr>
          </a:p>
        </p:txBody>
      </p:sp>
      <p:sp>
        <p:nvSpPr>
          <p:cNvPr id="71" name="Google Shape;71;p14"/>
          <p:cNvSpPr txBox="1"/>
          <p:nvPr/>
        </p:nvSpPr>
        <p:spPr>
          <a:xfrm>
            <a:off x="1626119" y="2492550"/>
            <a:ext cx="1040700" cy="356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00" b="1">
                <a:solidFill>
                  <a:srgbClr val="FFFFFF"/>
                </a:solidFill>
                <a:latin typeface="Open Sans"/>
                <a:ea typeface="Open Sans"/>
                <a:cs typeface="Open Sans"/>
                <a:sym typeface="Open Sans"/>
              </a:rPr>
              <a:t>#9fcc3b</a:t>
            </a:r>
            <a:endParaRPr sz="1100" b="1">
              <a:solidFill>
                <a:srgbClr val="FFFFFF"/>
              </a:solidFill>
              <a:latin typeface="Open Sans"/>
              <a:ea typeface="Open Sans"/>
              <a:cs typeface="Open Sans"/>
              <a:sym typeface="Open Sans"/>
            </a:endParaRPr>
          </a:p>
        </p:txBody>
      </p:sp>
      <p:sp>
        <p:nvSpPr>
          <p:cNvPr id="73" name="Google Shape;73;p14"/>
          <p:cNvSpPr txBox="1"/>
          <p:nvPr/>
        </p:nvSpPr>
        <p:spPr>
          <a:xfrm>
            <a:off x="2829453" y="2492550"/>
            <a:ext cx="1040700" cy="356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00" b="1">
                <a:solidFill>
                  <a:srgbClr val="FFFFFF"/>
                </a:solidFill>
                <a:latin typeface="Open Sans"/>
                <a:ea typeface="Open Sans"/>
                <a:cs typeface="Open Sans"/>
                <a:sym typeface="Open Sans"/>
              </a:rPr>
              <a:t>#8d64aa</a:t>
            </a:r>
            <a:endParaRPr sz="1100" b="1">
              <a:solidFill>
                <a:srgbClr val="FFFFFF"/>
              </a:solidFill>
              <a:latin typeface="Open Sans"/>
              <a:ea typeface="Open Sans"/>
              <a:cs typeface="Open Sans"/>
              <a:sym typeface="Open Sans"/>
            </a:endParaRPr>
          </a:p>
        </p:txBody>
      </p:sp>
    </p:spTree>
    <p:extLst>
      <p:ext uri="{BB962C8B-B14F-4D97-AF65-F5344CB8AC3E}">
        <p14:creationId xmlns:p14="http://schemas.microsoft.com/office/powerpoint/2010/main" val="1256707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11700" y="282761"/>
            <a:ext cx="8520600" cy="39774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2400" b="1" dirty="0">
                <a:solidFill>
                  <a:srgbClr val="6091BA"/>
                </a:solidFill>
                <a:latin typeface="Open Sans"/>
                <a:ea typeface="Open Sans"/>
                <a:cs typeface="Open Sans"/>
                <a:sym typeface="Open Sans"/>
              </a:rPr>
              <a:t>Group 5 – classification</a:t>
            </a:r>
            <a:br>
              <a:rPr lang="en-US" sz="2400" b="1" dirty="0">
                <a:solidFill>
                  <a:srgbClr val="6091BA"/>
                </a:solidFill>
                <a:latin typeface="Open Sans"/>
                <a:ea typeface="Open Sans"/>
                <a:cs typeface="Open Sans"/>
                <a:sym typeface="Open Sans"/>
              </a:rPr>
            </a:br>
            <a:endParaRPr sz="2400" b="1" dirty="0">
              <a:solidFill>
                <a:srgbClr val="6091BA"/>
              </a:solidFill>
              <a:latin typeface="Open Sans"/>
              <a:ea typeface="Open Sans"/>
              <a:cs typeface="Open Sans"/>
              <a:sym typeface="Open Sans"/>
            </a:endParaRPr>
          </a:p>
        </p:txBody>
      </p:sp>
      <p:sp>
        <p:nvSpPr>
          <p:cNvPr id="66" name="Google Shape;66;p14"/>
          <p:cNvSpPr txBox="1"/>
          <p:nvPr/>
        </p:nvSpPr>
        <p:spPr>
          <a:xfrm>
            <a:off x="6040800" y="1419200"/>
            <a:ext cx="2791500" cy="7596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b="1">
                <a:solidFill>
                  <a:srgbClr val="FFFFFF"/>
                </a:solidFill>
                <a:latin typeface="Open Sans"/>
                <a:ea typeface="Open Sans"/>
                <a:cs typeface="Open Sans"/>
                <a:sym typeface="Open Sans"/>
              </a:rPr>
              <a:t>Photos should be a </a:t>
            </a:r>
            <a:endParaRPr b="1">
              <a:solidFill>
                <a:srgbClr val="FFFFFF"/>
              </a:solidFill>
              <a:latin typeface="Open Sans"/>
              <a:ea typeface="Open Sans"/>
              <a:cs typeface="Open Sans"/>
              <a:sym typeface="Open Sans"/>
            </a:endParaRPr>
          </a:p>
          <a:p>
            <a:pPr marL="0" lvl="0" indent="0" algn="ctr" rtl="0">
              <a:lnSpc>
                <a:spcPct val="115000"/>
              </a:lnSpc>
              <a:spcBef>
                <a:spcPts val="0"/>
              </a:spcBef>
              <a:spcAft>
                <a:spcPts val="0"/>
              </a:spcAft>
              <a:buNone/>
            </a:pPr>
            <a:r>
              <a:rPr lang="en" b="1">
                <a:solidFill>
                  <a:srgbClr val="FFFFFF"/>
                </a:solidFill>
                <a:latin typeface="Open Sans"/>
                <a:ea typeface="Open Sans"/>
                <a:cs typeface="Open Sans"/>
                <a:sym typeface="Open Sans"/>
              </a:rPr>
              <a:t>square like this.</a:t>
            </a:r>
            <a:endParaRPr b="1">
              <a:solidFill>
                <a:srgbClr val="FFFFFF"/>
              </a:solidFill>
              <a:latin typeface="Open Sans"/>
              <a:ea typeface="Open Sans"/>
              <a:cs typeface="Open Sans"/>
              <a:sym typeface="Open Sans"/>
            </a:endParaRPr>
          </a:p>
        </p:txBody>
      </p:sp>
      <p:sp>
        <p:nvSpPr>
          <p:cNvPr id="69" name="Google Shape;69;p14"/>
          <p:cNvSpPr txBox="1"/>
          <p:nvPr/>
        </p:nvSpPr>
        <p:spPr>
          <a:xfrm>
            <a:off x="422784" y="2492550"/>
            <a:ext cx="1040700" cy="356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00" b="1">
                <a:solidFill>
                  <a:srgbClr val="FFFFFF"/>
                </a:solidFill>
                <a:latin typeface="Open Sans"/>
                <a:ea typeface="Open Sans"/>
                <a:cs typeface="Open Sans"/>
                <a:sym typeface="Open Sans"/>
              </a:rPr>
              <a:t>#6091ba</a:t>
            </a:r>
            <a:endParaRPr sz="1100" b="1">
              <a:solidFill>
                <a:srgbClr val="FFFFFF"/>
              </a:solidFill>
              <a:latin typeface="Open Sans"/>
              <a:ea typeface="Open Sans"/>
              <a:cs typeface="Open Sans"/>
              <a:sym typeface="Open Sans"/>
            </a:endParaRPr>
          </a:p>
        </p:txBody>
      </p:sp>
      <p:sp>
        <p:nvSpPr>
          <p:cNvPr id="71" name="Google Shape;71;p14"/>
          <p:cNvSpPr txBox="1"/>
          <p:nvPr/>
        </p:nvSpPr>
        <p:spPr>
          <a:xfrm>
            <a:off x="1626119" y="2492550"/>
            <a:ext cx="1040700" cy="356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00" b="1">
                <a:solidFill>
                  <a:srgbClr val="FFFFFF"/>
                </a:solidFill>
                <a:latin typeface="Open Sans"/>
                <a:ea typeface="Open Sans"/>
                <a:cs typeface="Open Sans"/>
                <a:sym typeface="Open Sans"/>
              </a:rPr>
              <a:t>#9fcc3b</a:t>
            </a:r>
            <a:endParaRPr sz="1100" b="1">
              <a:solidFill>
                <a:srgbClr val="FFFFFF"/>
              </a:solidFill>
              <a:latin typeface="Open Sans"/>
              <a:ea typeface="Open Sans"/>
              <a:cs typeface="Open Sans"/>
              <a:sym typeface="Open Sans"/>
            </a:endParaRPr>
          </a:p>
        </p:txBody>
      </p:sp>
      <p:sp>
        <p:nvSpPr>
          <p:cNvPr id="73" name="Google Shape;73;p14"/>
          <p:cNvSpPr txBox="1"/>
          <p:nvPr/>
        </p:nvSpPr>
        <p:spPr>
          <a:xfrm>
            <a:off x="2829453" y="2492550"/>
            <a:ext cx="1040700" cy="356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00" b="1">
                <a:solidFill>
                  <a:srgbClr val="FFFFFF"/>
                </a:solidFill>
                <a:latin typeface="Open Sans"/>
                <a:ea typeface="Open Sans"/>
                <a:cs typeface="Open Sans"/>
                <a:sym typeface="Open Sans"/>
              </a:rPr>
              <a:t>#8d64aa</a:t>
            </a:r>
            <a:endParaRPr sz="1100" b="1">
              <a:solidFill>
                <a:srgbClr val="FFFFFF"/>
              </a:solidFill>
              <a:latin typeface="Open Sans"/>
              <a:ea typeface="Open Sans"/>
              <a:cs typeface="Open Sans"/>
              <a:sym typeface="Open Sans"/>
            </a:endParaRPr>
          </a:p>
        </p:txBody>
      </p:sp>
    </p:spTree>
    <p:extLst>
      <p:ext uri="{BB962C8B-B14F-4D97-AF65-F5344CB8AC3E}">
        <p14:creationId xmlns:p14="http://schemas.microsoft.com/office/powerpoint/2010/main" val="2464335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11700" y="282761"/>
            <a:ext cx="8520600" cy="933792"/>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2400" b="1" dirty="0">
                <a:solidFill>
                  <a:srgbClr val="6091BA"/>
                </a:solidFill>
                <a:latin typeface="Open Sans"/>
                <a:ea typeface="Open Sans"/>
                <a:cs typeface="Open Sans"/>
                <a:sym typeface="Open Sans"/>
              </a:rPr>
              <a:t>What are we looking at?</a:t>
            </a:r>
            <a:endParaRPr sz="2400" b="1" dirty="0">
              <a:solidFill>
                <a:srgbClr val="6091BA"/>
              </a:solidFill>
              <a:latin typeface="Open Sans"/>
              <a:ea typeface="Open Sans"/>
              <a:cs typeface="Open Sans"/>
              <a:sym typeface="Open Sans"/>
            </a:endParaRPr>
          </a:p>
          <a:p>
            <a:pPr lvl="0" algn="l" rtl="0">
              <a:lnSpc>
                <a:spcPct val="115000"/>
              </a:lnSpc>
              <a:spcBef>
                <a:spcPts val="0"/>
              </a:spcBef>
              <a:spcAft>
                <a:spcPts val="0"/>
              </a:spcAft>
            </a:pPr>
            <a:r>
              <a:rPr lang="en-US" sz="1400" dirty="0">
                <a:solidFill>
                  <a:srgbClr val="000000"/>
                </a:solidFill>
                <a:latin typeface="Open Sans"/>
                <a:ea typeface="Open Sans"/>
                <a:cs typeface="Open Sans"/>
                <a:sym typeface="Open Sans"/>
              </a:rPr>
              <a:t>What is this?</a:t>
            </a:r>
            <a:endParaRPr sz="1400" dirty="0">
              <a:solidFill>
                <a:srgbClr val="000000"/>
              </a:solidFill>
              <a:latin typeface="Open Sans"/>
              <a:ea typeface="Open Sans"/>
              <a:cs typeface="Open Sans"/>
              <a:sym typeface="Open Sans"/>
            </a:endParaRPr>
          </a:p>
        </p:txBody>
      </p:sp>
      <p:pic>
        <p:nvPicPr>
          <p:cNvPr id="19" name="Picture 18" descr="A picture containing cheese, pan, cooked&#10;&#10;Description automatically generated">
            <a:extLst>
              <a:ext uri="{FF2B5EF4-FFF2-40B4-BE49-F238E27FC236}">
                <a16:creationId xmlns:a16="http://schemas.microsoft.com/office/drawing/2014/main" id="{BC08FDA9-5663-E5F8-530D-2F6D5CAA6D1C}"/>
              </a:ext>
            </a:extLst>
          </p:cNvPr>
          <p:cNvPicPr>
            <a:picLocks noChangeAspect="1"/>
          </p:cNvPicPr>
          <p:nvPr/>
        </p:nvPicPr>
        <p:blipFill>
          <a:blip r:embed="rId3"/>
          <a:stretch>
            <a:fillRect/>
          </a:stretch>
        </p:blipFill>
        <p:spPr>
          <a:xfrm>
            <a:off x="2142542" y="1044614"/>
            <a:ext cx="4858916" cy="3644186"/>
          </a:xfrm>
          <a:prstGeom prst="rect">
            <a:avLst/>
          </a:prstGeom>
        </p:spPr>
      </p:pic>
    </p:spTree>
    <p:extLst>
      <p:ext uri="{BB962C8B-B14F-4D97-AF65-F5344CB8AC3E}">
        <p14:creationId xmlns:p14="http://schemas.microsoft.com/office/powerpoint/2010/main" val="1189575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11700" y="282761"/>
            <a:ext cx="8520600" cy="39774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2400" b="1" dirty="0">
                <a:solidFill>
                  <a:srgbClr val="6091BA"/>
                </a:solidFill>
                <a:latin typeface="Open Sans"/>
                <a:ea typeface="Open Sans"/>
                <a:cs typeface="Open Sans"/>
                <a:sym typeface="Open Sans"/>
              </a:rPr>
              <a:t>Observation of surface roughness</a:t>
            </a:r>
            <a:endParaRPr sz="2400" b="1" dirty="0">
              <a:solidFill>
                <a:srgbClr val="6091BA"/>
              </a:solidFill>
              <a:latin typeface="Open Sans"/>
              <a:ea typeface="Open Sans"/>
              <a:cs typeface="Open Sans"/>
              <a:sym typeface="Open Sans"/>
            </a:endParaRPr>
          </a:p>
          <a:p>
            <a:pPr lvl="0" algn="l" rtl="0">
              <a:lnSpc>
                <a:spcPct val="115000"/>
              </a:lnSpc>
              <a:spcBef>
                <a:spcPts val="0"/>
              </a:spcBef>
              <a:spcAft>
                <a:spcPts val="0"/>
              </a:spcAft>
            </a:pPr>
            <a:r>
              <a:rPr lang="en-US" sz="1400" dirty="0">
                <a:solidFill>
                  <a:srgbClr val="000000"/>
                </a:solidFill>
                <a:latin typeface="Open Sans"/>
                <a:ea typeface="Open Sans"/>
                <a:cs typeface="Open Sans"/>
                <a:sym typeface="Open Sans"/>
              </a:rPr>
              <a:t>Use your digital microscopes to observe surface roughness of the materials you are provided. Take pictures of eight surfaces and organize them in the page corresponding to your group’s number. Label each surface appropriately. </a:t>
            </a:r>
            <a:br>
              <a:rPr lang="en-US" sz="1400" dirty="0">
                <a:solidFill>
                  <a:srgbClr val="000000"/>
                </a:solidFill>
                <a:latin typeface="Open Sans"/>
                <a:ea typeface="Open Sans"/>
                <a:cs typeface="Open Sans"/>
                <a:sym typeface="Open Sans"/>
              </a:rPr>
            </a:br>
            <a:br>
              <a:rPr lang="en-US" sz="1400" dirty="0">
                <a:solidFill>
                  <a:srgbClr val="000000"/>
                </a:solidFill>
                <a:latin typeface="Open Sans"/>
                <a:ea typeface="Open Sans"/>
                <a:cs typeface="Open Sans"/>
                <a:sym typeface="Open Sans"/>
              </a:rPr>
            </a:br>
            <a:r>
              <a:rPr lang="en-US" sz="1400" dirty="0">
                <a:solidFill>
                  <a:srgbClr val="000000"/>
                </a:solidFill>
                <a:latin typeface="Open Sans"/>
                <a:ea typeface="Open Sans"/>
                <a:cs typeface="Open Sans"/>
                <a:sym typeface="Open Sans"/>
              </a:rPr>
              <a:t>Connect your digital microscopes to your laptop. Go to your camera app and change the camera to the digital microscope. Adjust the light using the black wheel on the cable. Use the wheel to focus on the surface. To take clear pictures of surfaces, make sure you are not moving the surface or the microscope.</a:t>
            </a:r>
            <a:br>
              <a:rPr lang="en-US" sz="1400" dirty="0">
                <a:solidFill>
                  <a:srgbClr val="000000"/>
                </a:solidFill>
                <a:latin typeface="Open Sans"/>
                <a:ea typeface="Open Sans"/>
                <a:cs typeface="Open Sans"/>
                <a:sym typeface="Open Sans"/>
              </a:rPr>
            </a:br>
            <a:br>
              <a:rPr lang="en-US" sz="1400" dirty="0">
                <a:solidFill>
                  <a:srgbClr val="000000"/>
                </a:solidFill>
                <a:latin typeface="Open Sans"/>
                <a:ea typeface="Open Sans"/>
                <a:cs typeface="Open Sans"/>
                <a:sym typeface="Open Sans"/>
              </a:rPr>
            </a:br>
            <a:r>
              <a:rPr lang="en-US" sz="1400" dirty="0">
                <a:solidFill>
                  <a:srgbClr val="000000"/>
                </a:solidFill>
                <a:latin typeface="Open Sans"/>
                <a:ea typeface="Open Sans"/>
                <a:cs typeface="Open Sans"/>
                <a:sym typeface="Open Sans"/>
              </a:rPr>
              <a:t>	</a:t>
            </a:r>
            <a:endParaRPr sz="1400" dirty="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None/>
            </a:pPr>
            <a:endParaRPr sz="1400" dirty="0">
              <a:solidFill>
                <a:srgbClr val="000000"/>
              </a:solidFill>
              <a:latin typeface="Open Sans"/>
              <a:ea typeface="Open Sans"/>
              <a:cs typeface="Open Sans"/>
              <a:sym typeface="Open Sans"/>
            </a:endParaRPr>
          </a:p>
        </p:txBody>
      </p:sp>
      <p:pic>
        <p:nvPicPr>
          <p:cNvPr id="15" name="Picture 14">
            <a:extLst>
              <a:ext uri="{FF2B5EF4-FFF2-40B4-BE49-F238E27FC236}">
                <a16:creationId xmlns:a16="http://schemas.microsoft.com/office/drawing/2014/main" id="{94E499C1-EF0B-FB5B-E432-CF1AF2EB34A6}"/>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t="8120"/>
          <a:stretch/>
        </p:blipFill>
        <p:spPr>
          <a:xfrm>
            <a:off x="703591" y="2994933"/>
            <a:ext cx="2260330" cy="1377603"/>
          </a:xfrm>
          <a:prstGeom prst="rect">
            <a:avLst/>
          </a:prstGeom>
        </p:spPr>
      </p:pic>
      <p:pic>
        <p:nvPicPr>
          <p:cNvPr id="16" name="Picture 15" descr="Shape, rectangle&#10;&#10;Description automatically generated">
            <a:extLst>
              <a:ext uri="{FF2B5EF4-FFF2-40B4-BE49-F238E27FC236}">
                <a16:creationId xmlns:a16="http://schemas.microsoft.com/office/drawing/2014/main" id="{E2D20214-C5C4-E130-BF9C-6E2B36721836}"/>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a:off x="3355812" y="2819997"/>
            <a:ext cx="1970539" cy="1540486"/>
          </a:xfrm>
          <a:prstGeom prst="rect">
            <a:avLst/>
          </a:prstGeom>
        </p:spPr>
      </p:pic>
      <p:pic>
        <p:nvPicPr>
          <p:cNvPr id="17" name="Picture 16" descr="Icon&#10;&#10;Description automatically generated">
            <a:extLst>
              <a:ext uri="{FF2B5EF4-FFF2-40B4-BE49-F238E27FC236}">
                <a16:creationId xmlns:a16="http://schemas.microsoft.com/office/drawing/2014/main" id="{4A42B418-8081-BC0F-074C-C3824BD4C422}"/>
              </a:ext>
            </a:extLst>
          </p:cNvPr>
          <p:cNvPicPr>
            <a:picLocks noChangeAspect="1"/>
          </p:cNvPicPr>
          <p:nvPr/>
        </p:nvPicPr>
        <p:blipFill>
          <a:blip r:embed="rId7">
            <a:duotone>
              <a:prstClr val="black"/>
              <a:srgbClr val="F18213">
                <a:tint val="45000"/>
                <a:satMod val="400000"/>
              </a:srgbClr>
            </a:duotone>
            <a:extLst>
              <a:ext uri="{BEBA8EAE-BF5A-486C-A8C5-ECC9F3942E4B}">
                <a14:imgProps xmlns:a14="http://schemas.microsoft.com/office/drawing/2010/main">
                  <a14:imgLayer r:embed="rId8">
                    <a14:imgEffect>
                      <a14:artisticCutout/>
                    </a14:imgEffect>
                    <a14:imgEffect>
                      <a14:brightnessContrast bright="40000" contrast="40000"/>
                    </a14:imgEffect>
                  </a14:imgLayer>
                </a14:imgProps>
              </a:ext>
              <a:ext uri="{837473B0-CC2E-450A-ABE3-18F120FF3D39}">
                <a1611:picAttrSrcUrl xmlns:a1611="http://schemas.microsoft.com/office/drawing/2016/11/main" r:id="rId9"/>
              </a:ext>
            </a:extLst>
          </a:blip>
          <a:stretch>
            <a:fillRect/>
          </a:stretch>
        </p:blipFill>
        <p:spPr>
          <a:xfrm>
            <a:off x="5401017" y="3511718"/>
            <a:ext cx="1506212" cy="1506212"/>
          </a:xfrm>
          <a:prstGeom prst="rect">
            <a:avLst/>
          </a:prstGeom>
        </p:spPr>
      </p:pic>
      <p:sp>
        <p:nvSpPr>
          <p:cNvPr id="18" name="Freeform: Shape 17">
            <a:extLst>
              <a:ext uri="{FF2B5EF4-FFF2-40B4-BE49-F238E27FC236}">
                <a16:creationId xmlns:a16="http://schemas.microsoft.com/office/drawing/2014/main" id="{7ECC6C13-8AF6-BFEA-2747-8CC2FAC84AAC}"/>
              </a:ext>
            </a:extLst>
          </p:cNvPr>
          <p:cNvSpPr/>
          <p:nvPr/>
        </p:nvSpPr>
        <p:spPr>
          <a:xfrm>
            <a:off x="5251685" y="3192450"/>
            <a:ext cx="1953363" cy="1346200"/>
          </a:xfrm>
          <a:custGeom>
            <a:avLst/>
            <a:gdLst>
              <a:gd name="connsiteX0" fmla="*/ 0 w 2007472"/>
              <a:gd name="connsiteY0" fmla="*/ 1041400 h 1346200"/>
              <a:gd name="connsiteX1" fmla="*/ 406400 w 2007472"/>
              <a:gd name="connsiteY1" fmla="*/ 977900 h 1346200"/>
              <a:gd name="connsiteX2" fmla="*/ 457200 w 2007472"/>
              <a:gd name="connsiteY2" fmla="*/ 914400 h 1346200"/>
              <a:gd name="connsiteX3" fmla="*/ 495300 w 2007472"/>
              <a:gd name="connsiteY3" fmla="*/ 838200 h 1346200"/>
              <a:gd name="connsiteX4" fmla="*/ 508000 w 2007472"/>
              <a:gd name="connsiteY4" fmla="*/ 723900 h 1346200"/>
              <a:gd name="connsiteX5" fmla="*/ 533400 w 2007472"/>
              <a:gd name="connsiteY5" fmla="*/ 368300 h 1346200"/>
              <a:gd name="connsiteX6" fmla="*/ 558800 w 2007472"/>
              <a:gd name="connsiteY6" fmla="*/ 203200 h 1346200"/>
              <a:gd name="connsiteX7" fmla="*/ 635000 w 2007472"/>
              <a:gd name="connsiteY7" fmla="*/ 152400 h 1346200"/>
              <a:gd name="connsiteX8" fmla="*/ 825500 w 2007472"/>
              <a:gd name="connsiteY8" fmla="*/ 63500 h 1346200"/>
              <a:gd name="connsiteX9" fmla="*/ 1397000 w 2007472"/>
              <a:gd name="connsiteY9" fmla="*/ 0 h 1346200"/>
              <a:gd name="connsiteX10" fmla="*/ 1778000 w 2007472"/>
              <a:gd name="connsiteY10" fmla="*/ 127000 h 1346200"/>
              <a:gd name="connsiteX11" fmla="*/ 1981200 w 2007472"/>
              <a:gd name="connsiteY11" fmla="*/ 469900 h 1346200"/>
              <a:gd name="connsiteX12" fmla="*/ 2006600 w 2007472"/>
              <a:gd name="connsiteY12" fmla="*/ 685800 h 1346200"/>
              <a:gd name="connsiteX13" fmla="*/ 1943100 w 2007472"/>
              <a:gd name="connsiteY13" fmla="*/ 965200 h 1346200"/>
              <a:gd name="connsiteX14" fmla="*/ 1841500 w 2007472"/>
              <a:gd name="connsiteY14" fmla="*/ 1181100 h 1346200"/>
              <a:gd name="connsiteX15" fmla="*/ 1676400 w 2007472"/>
              <a:gd name="connsiteY15" fmla="*/ 1295400 h 1346200"/>
              <a:gd name="connsiteX16" fmla="*/ 1562100 w 2007472"/>
              <a:gd name="connsiteY16" fmla="*/ 1320800 h 1346200"/>
              <a:gd name="connsiteX17" fmla="*/ 1485900 w 2007472"/>
              <a:gd name="connsiteY17" fmla="*/ 1333500 h 1346200"/>
              <a:gd name="connsiteX18" fmla="*/ 1422400 w 2007472"/>
              <a:gd name="connsiteY18" fmla="*/ 1346200 h 1346200"/>
              <a:gd name="connsiteX19" fmla="*/ 1371600 w 2007472"/>
              <a:gd name="connsiteY19" fmla="*/ 1333500 h 134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07472" h="1346200">
                <a:moveTo>
                  <a:pt x="0" y="1041400"/>
                </a:moveTo>
                <a:cubicBezTo>
                  <a:pt x="173627" y="1034455"/>
                  <a:pt x="282887" y="1078956"/>
                  <a:pt x="406400" y="977900"/>
                </a:cubicBezTo>
                <a:cubicBezTo>
                  <a:pt x="427379" y="960735"/>
                  <a:pt x="442647" y="937269"/>
                  <a:pt x="457200" y="914400"/>
                </a:cubicBezTo>
                <a:cubicBezTo>
                  <a:pt x="472446" y="890442"/>
                  <a:pt x="482600" y="863600"/>
                  <a:pt x="495300" y="838200"/>
                </a:cubicBezTo>
                <a:cubicBezTo>
                  <a:pt x="499533" y="800100"/>
                  <a:pt x="504902" y="762109"/>
                  <a:pt x="508000" y="723900"/>
                </a:cubicBezTo>
                <a:cubicBezTo>
                  <a:pt x="517604" y="605453"/>
                  <a:pt x="521861" y="486574"/>
                  <a:pt x="533400" y="368300"/>
                </a:cubicBezTo>
                <a:cubicBezTo>
                  <a:pt x="538807" y="312882"/>
                  <a:pt x="535091" y="253581"/>
                  <a:pt x="558800" y="203200"/>
                </a:cubicBezTo>
                <a:cubicBezTo>
                  <a:pt x="571798" y="175579"/>
                  <a:pt x="607958" y="166565"/>
                  <a:pt x="635000" y="152400"/>
                </a:cubicBezTo>
                <a:cubicBezTo>
                  <a:pt x="697074" y="119885"/>
                  <a:pt x="758273" y="83273"/>
                  <a:pt x="825500" y="63500"/>
                </a:cubicBezTo>
                <a:cubicBezTo>
                  <a:pt x="956110" y="25085"/>
                  <a:pt x="1283493" y="8731"/>
                  <a:pt x="1397000" y="0"/>
                </a:cubicBezTo>
                <a:cubicBezTo>
                  <a:pt x="1524000" y="42333"/>
                  <a:pt x="1657620" y="68437"/>
                  <a:pt x="1778000" y="127000"/>
                </a:cubicBezTo>
                <a:cubicBezTo>
                  <a:pt x="1865912" y="169768"/>
                  <a:pt x="1965500" y="436755"/>
                  <a:pt x="1981200" y="469900"/>
                </a:cubicBezTo>
                <a:cubicBezTo>
                  <a:pt x="1989667" y="541867"/>
                  <a:pt x="2012158" y="613550"/>
                  <a:pt x="2006600" y="685800"/>
                </a:cubicBezTo>
                <a:cubicBezTo>
                  <a:pt x="1999275" y="781027"/>
                  <a:pt x="1973302" y="874593"/>
                  <a:pt x="1943100" y="965200"/>
                </a:cubicBezTo>
                <a:cubicBezTo>
                  <a:pt x="1917948" y="1040656"/>
                  <a:pt x="1897741" y="1124859"/>
                  <a:pt x="1841500" y="1181100"/>
                </a:cubicBezTo>
                <a:cubicBezTo>
                  <a:pt x="1793654" y="1228946"/>
                  <a:pt x="1749635" y="1279126"/>
                  <a:pt x="1676400" y="1295400"/>
                </a:cubicBezTo>
                <a:cubicBezTo>
                  <a:pt x="1638300" y="1303867"/>
                  <a:pt x="1600371" y="1313146"/>
                  <a:pt x="1562100" y="1320800"/>
                </a:cubicBezTo>
                <a:cubicBezTo>
                  <a:pt x="1536850" y="1325850"/>
                  <a:pt x="1511235" y="1328894"/>
                  <a:pt x="1485900" y="1333500"/>
                </a:cubicBezTo>
                <a:cubicBezTo>
                  <a:pt x="1464662" y="1337361"/>
                  <a:pt x="1443567" y="1341967"/>
                  <a:pt x="1422400" y="1346200"/>
                </a:cubicBezTo>
                <a:lnTo>
                  <a:pt x="1371600" y="1333500"/>
                </a:lnTo>
              </a:path>
            </a:pathLst>
          </a:cu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pic>
        <p:nvPicPr>
          <p:cNvPr id="19" name="Picture 18" descr="A picture containing cheese, pan, cooked&#10;&#10;Description automatically generated">
            <a:extLst>
              <a:ext uri="{FF2B5EF4-FFF2-40B4-BE49-F238E27FC236}">
                <a16:creationId xmlns:a16="http://schemas.microsoft.com/office/drawing/2014/main" id="{BC08FDA9-5663-E5F8-530D-2F6D5CAA6D1C}"/>
              </a:ext>
            </a:extLst>
          </p:cNvPr>
          <p:cNvPicPr>
            <a:picLocks noChangeAspect="1"/>
          </p:cNvPicPr>
          <p:nvPr/>
        </p:nvPicPr>
        <p:blipFill>
          <a:blip r:embed="rId10"/>
          <a:stretch>
            <a:fillRect/>
          </a:stretch>
        </p:blipFill>
        <p:spPr>
          <a:xfrm>
            <a:off x="3870869" y="3034905"/>
            <a:ext cx="940423" cy="70531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11700" y="282761"/>
            <a:ext cx="8520600" cy="39774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2400" b="1" dirty="0">
                <a:solidFill>
                  <a:srgbClr val="6091BA"/>
                </a:solidFill>
                <a:latin typeface="Open Sans"/>
                <a:ea typeface="Open Sans"/>
                <a:cs typeface="Open Sans"/>
                <a:sym typeface="Open Sans"/>
              </a:rPr>
              <a:t>Group 1 – observation </a:t>
            </a:r>
            <a:br>
              <a:rPr lang="en-US" sz="2400" b="1" dirty="0">
                <a:solidFill>
                  <a:srgbClr val="6091BA"/>
                </a:solidFill>
                <a:latin typeface="Open Sans"/>
                <a:ea typeface="Open Sans"/>
                <a:cs typeface="Open Sans"/>
                <a:sym typeface="Open Sans"/>
              </a:rPr>
            </a:br>
            <a:br>
              <a:rPr lang="en-US" sz="2400" b="1" dirty="0">
                <a:solidFill>
                  <a:srgbClr val="6091BA"/>
                </a:solidFill>
                <a:latin typeface="Open Sans"/>
                <a:ea typeface="Open Sans"/>
                <a:cs typeface="Open Sans"/>
                <a:sym typeface="Open Sans"/>
              </a:rPr>
            </a:br>
            <a:endParaRPr sz="2400" b="1" dirty="0">
              <a:solidFill>
                <a:srgbClr val="6091BA"/>
              </a:solidFill>
              <a:latin typeface="Open Sans"/>
              <a:ea typeface="Open Sans"/>
              <a:cs typeface="Open Sans"/>
              <a:sym typeface="Open Sans"/>
            </a:endParaRPr>
          </a:p>
        </p:txBody>
      </p:sp>
      <p:sp>
        <p:nvSpPr>
          <p:cNvPr id="66" name="Google Shape;66;p14"/>
          <p:cNvSpPr txBox="1"/>
          <p:nvPr/>
        </p:nvSpPr>
        <p:spPr>
          <a:xfrm>
            <a:off x="6040800" y="1419200"/>
            <a:ext cx="2791500" cy="7596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b="1">
                <a:solidFill>
                  <a:srgbClr val="FFFFFF"/>
                </a:solidFill>
                <a:latin typeface="Open Sans"/>
                <a:ea typeface="Open Sans"/>
                <a:cs typeface="Open Sans"/>
                <a:sym typeface="Open Sans"/>
              </a:rPr>
              <a:t>Photos should be a </a:t>
            </a:r>
            <a:endParaRPr b="1">
              <a:solidFill>
                <a:srgbClr val="FFFFFF"/>
              </a:solidFill>
              <a:latin typeface="Open Sans"/>
              <a:ea typeface="Open Sans"/>
              <a:cs typeface="Open Sans"/>
              <a:sym typeface="Open Sans"/>
            </a:endParaRPr>
          </a:p>
          <a:p>
            <a:pPr marL="0" lvl="0" indent="0" algn="ctr" rtl="0">
              <a:lnSpc>
                <a:spcPct val="115000"/>
              </a:lnSpc>
              <a:spcBef>
                <a:spcPts val="0"/>
              </a:spcBef>
              <a:spcAft>
                <a:spcPts val="0"/>
              </a:spcAft>
              <a:buNone/>
            </a:pPr>
            <a:r>
              <a:rPr lang="en" b="1">
                <a:solidFill>
                  <a:srgbClr val="FFFFFF"/>
                </a:solidFill>
                <a:latin typeface="Open Sans"/>
                <a:ea typeface="Open Sans"/>
                <a:cs typeface="Open Sans"/>
                <a:sym typeface="Open Sans"/>
              </a:rPr>
              <a:t>square like this.</a:t>
            </a:r>
            <a:endParaRPr b="1">
              <a:solidFill>
                <a:srgbClr val="FFFFFF"/>
              </a:solidFill>
              <a:latin typeface="Open Sans"/>
              <a:ea typeface="Open Sans"/>
              <a:cs typeface="Open Sans"/>
              <a:sym typeface="Open Sans"/>
            </a:endParaRPr>
          </a:p>
        </p:txBody>
      </p:sp>
      <p:sp>
        <p:nvSpPr>
          <p:cNvPr id="69" name="Google Shape;69;p14"/>
          <p:cNvSpPr txBox="1"/>
          <p:nvPr/>
        </p:nvSpPr>
        <p:spPr>
          <a:xfrm>
            <a:off x="422784" y="2492550"/>
            <a:ext cx="1040700" cy="356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00" b="1">
                <a:solidFill>
                  <a:srgbClr val="FFFFFF"/>
                </a:solidFill>
                <a:latin typeface="Open Sans"/>
                <a:ea typeface="Open Sans"/>
                <a:cs typeface="Open Sans"/>
                <a:sym typeface="Open Sans"/>
              </a:rPr>
              <a:t>#6091ba</a:t>
            </a:r>
            <a:endParaRPr sz="1100" b="1">
              <a:solidFill>
                <a:srgbClr val="FFFFFF"/>
              </a:solidFill>
              <a:latin typeface="Open Sans"/>
              <a:ea typeface="Open Sans"/>
              <a:cs typeface="Open Sans"/>
              <a:sym typeface="Open Sans"/>
            </a:endParaRPr>
          </a:p>
        </p:txBody>
      </p:sp>
      <p:sp>
        <p:nvSpPr>
          <p:cNvPr id="71" name="Google Shape;71;p14"/>
          <p:cNvSpPr txBox="1"/>
          <p:nvPr/>
        </p:nvSpPr>
        <p:spPr>
          <a:xfrm>
            <a:off x="1626119" y="2492550"/>
            <a:ext cx="1040700" cy="356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00" b="1">
                <a:solidFill>
                  <a:srgbClr val="FFFFFF"/>
                </a:solidFill>
                <a:latin typeface="Open Sans"/>
                <a:ea typeface="Open Sans"/>
                <a:cs typeface="Open Sans"/>
                <a:sym typeface="Open Sans"/>
              </a:rPr>
              <a:t>#9fcc3b</a:t>
            </a:r>
            <a:endParaRPr sz="1100" b="1">
              <a:solidFill>
                <a:srgbClr val="FFFFFF"/>
              </a:solidFill>
              <a:latin typeface="Open Sans"/>
              <a:ea typeface="Open Sans"/>
              <a:cs typeface="Open Sans"/>
              <a:sym typeface="Open Sans"/>
            </a:endParaRPr>
          </a:p>
        </p:txBody>
      </p:sp>
      <p:sp>
        <p:nvSpPr>
          <p:cNvPr id="73" name="Google Shape;73;p14"/>
          <p:cNvSpPr txBox="1"/>
          <p:nvPr/>
        </p:nvSpPr>
        <p:spPr>
          <a:xfrm>
            <a:off x="2829453" y="2492550"/>
            <a:ext cx="1040700" cy="356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00" b="1">
                <a:solidFill>
                  <a:srgbClr val="FFFFFF"/>
                </a:solidFill>
                <a:latin typeface="Open Sans"/>
                <a:ea typeface="Open Sans"/>
                <a:cs typeface="Open Sans"/>
                <a:sym typeface="Open Sans"/>
              </a:rPr>
              <a:t>#8d64aa</a:t>
            </a:r>
            <a:endParaRPr sz="1100" b="1">
              <a:solidFill>
                <a:srgbClr val="FFFFFF"/>
              </a:solidFill>
              <a:latin typeface="Open Sans"/>
              <a:ea typeface="Open Sans"/>
              <a:cs typeface="Open Sans"/>
              <a:sym typeface="Open Sans"/>
            </a:endParaRPr>
          </a:p>
        </p:txBody>
      </p:sp>
      <p:graphicFrame>
        <p:nvGraphicFramePr>
          <p:cNvPr id="2" name="Table 2">
            <a:extLst>
              <a:ext uri="{FF2B5EF4-FFF2-40B4-BE49-F238E27FC236}">
                <a16:creationId xmlns:a16="http://schemas.microsoft.com/office/drawing/2014/main" id="{05827CE7-1ED1-7519-5F97-F4A0EDD99C37}"/>
              </a:ext>
            </a:extLst>
          </p:cNvPr>
          <p:cNvGraphicFramePr>
            <a:graphicFrameLocks noGrp="1"/>
          </p:cNvGraphicFramePr>
          <p:nvPr/>
        </p:nvGraphicFramePr>
        <p:xfrm>
          <a:off x="422784" y="942109"/>
          <a:ext cx="8298432" cy="3498272"/>
        </p:xfrm>
        <a:graphic>
          <a:graphicData uri="http://schemas.openxmlformats.org/drawingml/2006/table">
            <a:tbl>
              <a:tblPr bandRow="1">
                <a:tableStyleId>{7DF18680-E054-41AD-8BC1-D1AEF772440D}</a:tableStyleId>
              </a:tblPr>
              <a:tblGrid>
                <a:gridCol w="2074608">
                  <a:extLst>
                    <a:ext uri="{9D8B030D-6E8A-4147-A177-3AD203B41FA5}">
                      <a16:colId xmlns:a16="http://schemas.microsoft.com/office/drawing/2014/main" val="2515244639"/>
                    </a:ext>
                  </a:extLst>
                </a:gridCol>
                <a:gridCol w="2074608">
                  <a:extLst>
                    <a:ext uri="{9D8B030D-6E8A-4147-A177-3AD203B41FA5}">
                      <a16:colId xmlns:a16="http://schemas.microsoft.com/office/drawing/2014/main" val="3785196911"/>
                    </a:ext>
                  </a:extLst>
                </a:gridCol>
                <a:gridCol w="2074608">
                  <a:extLst>
                    <a:ext uri="{9D8B030D-6E8A-4147-A177-3AD203B41FA5}">
                      <a16:colId xmlns:a16="http://schemas.microsoft.com/office/drawing/2014/main" val="1247564339"/>
                    </a:ext>
                  </a:extLst>
                </a:gridCol>
                <a:gridCol w="2074608">
                  <a:extLst>
                    <a:ext uri="{9D8B030D-6E8A-4147-A177-3AD203B41FA5}">
                      <a16:colId xmlns:a16="http://schemas.microsoft.com/office/drawing/2014/main" val="1838607017"/>
                    </a:ext>
                  </a:extLst>
                </a:gridCol>
              </a:tblGrid>
              <a:tr h="465179">
                <a:tc>
                  <a:txBody>
                    <a:bodyPr/>
                    <a:lstStyle/>
                    <a:p>
                      <a:r>
                        <a:rPr lang="en-US" dirty="0"/>
                        <a:t>Surface 1</a:t>
                      </a:r>
                    </a:p>
                  </a:txBody>
                  <a:tcPr/>
                </a:tc>
                <a:tc>
                  <a:txBody>
                    <a:bodyPr/>
                    <a:lstStyle/>
                    <a:p>
                      <a:r>
                        <a:rPr lang="en-US" dirty="0"/>
                        <a:t>Surface 2</a:t>
                      </a:r>
                    </a:p>
                  </a:txBody>
                  <a:tcPr/>
                </a:tc>
                <a:tc>
                  <a:txBody>
                    <a:bodyPr/>
                    <a:lstStyle/>
                    <a:p>
                      <a:r>
                        <a:rPr lang="en-US" dirty="0"/>
                        <a:t>Surface 3</a:t>
                      </a:r>
                    </a:p>
                  </a:txBody>
                  <a:tcPr/>
                </a:tc>
                <a:tc>
                  <a:txBody>
                    <a:bodyPr/>
                    <a:lstStyle/>
                    <a:p>
                      <a:r>
                        <a:rPr lang="en-US" dirty="0"/>
                        <a:t>Surface 4</a:t>
                      </a:r>
                    </a:p>
                  </a:txBody>
                  <a:tcPr/>
                </a:tc>
                <a:extLst>
                  <a:ext uri="{0D108BD9-81ED-4DB2-BD59-A6C34878D82A}">
                    <a16:rowId xmlns:a16="http://schemas.microsoft.com/office/drawing/2014/main" val="3145136128"/>
                  </a:ext>
                </a:extLst>
              </a:tr>
              <a:tr h="1276479">
                <a:tc>
                  <a:txBody>
                    <a:bodyPr/>
                    <a:lstStyle/>
                    <a:p>
                      <a:r>
                        <a:rPr lang="en-US" dirty="0"/>
                        <a:t>Image 1</a:t>
                      </a:r>
                    </a:p>
                  </a:txBody>
                  <a:tcPr/>
                </a:tc>
                <a:tc>
                  <a:txBody>
                    <a:bodyPr/>
                    <a:lstStyle/>
                    <a:p>
                      <a:r>
                        <a:rPr lang="en-US" dirty="0"/>
                        <a:t>Image 2</a:t>
                      </a:r>
                    </a:p>
                  </a:txBody>
                  <a:tcPr/>
                </a:tc>
                <a:tc>
                  <a:txBody>
                    <a:bodyPr/>
                    <a:lstStyle/>
                    <a:p>
                      <a:r>
                        <a:rPr lang="en-US" dirty="0"/>
                        <a:t>Image 4</a:t>
                      </a:r>
                    </a:p>
                  </a:txBody>
                  <a:tcPr/>
                </a:tc>
                <a:tc>
                  <a:txBody>
                    <a:bodyPr/>
                    <a:lstStyle/>
                    <a:p>
                      <a:r>
                        <a:rPr lang="en-US" dirty="0"/>
                        <a:t>Image 4</a:t>
                      </a:r>
                    </a:p>
                  </a:txBody>
                  <a:tcPr/>
                </a:tc>
                <a:extLst>
                  <a:ext uri="{0D108BD9-81ED-4DB2-BD59-A6C34878D82A}">
                    <a16:rowId xmlns:a16="http://schemas.microsoft.com/office/drawing/2014/main" val="788407621"/>
                  </a:ext>
                </a:extLst>
              </a:tr>
              <a:tr h="480135">
                <a:tc>
                  <a:txBody>
                    <a:bodyPr/>
                    <a:lstStyle/>
                    <a:p>
                      <a:r>
                        <a:rPr lang="en-US" dirty="0"/>
                        <a:t>Surface 5</a:t>
                      </a:r>
                    </a:p>
                  </a:txBody>
                  <a:tcPr/>
                </a:tc>
                <a:tc>
                  <a:txBody>
                    <a:bodyPr/>
                    <a:lstStyle/>
                    <a:p>
                      <a:r>
                        <a:rPr lang="en-US" dirty="0"/>
                        <a:t>Surface 6</a:t>
                      </a:r>
                    </a:p>
                  </a:txBody>
                  <a:tcPr/>
                </a:tc>
                <a:tc>
                  <a:txBody>
                    <a:bodyPr/>
                    <a:lstStyle/>
                    <a:p>
                      <a:r>
                        <a:rPr lang="en-US" dirty="0"/>
                        <a:t>Surface 7</a:t>
                      </a:r>
                    </a:p>
                  </a:txBody>
                  <a:tcPr/>
                </a:tc>
                <a:tc>
                  <a:txBody>
                    <a:bodyPr/>
                    <a:lstStyle/>
                    <a:p>
                      <a:r>
                        <a:rPr lang="en-US" dirty="0"/>
                        <a:t>Surface 8</a:t>
                      </a:r>
                    </a:p>
                  </a:txBody>
                  <a:tcPr/>
                </a:tc>
                <a:extLst>
                  <a:ext uri="{0D108BD9-81ED-4DB2-BD59-A6C34878D82A}">
                    <a16:rowId xmlns:a16="http://schemas.microsoft.com/office/drawing/2014/main" val="1085617485"/>
                  </a:ext>
                </a:extLst>
              </a:tr>
              <a:tr h="1276479">
                <a:tc>
                  <a:txBody>
                    <a:bodyPr/>
                    <a:lstStyle/>
                    <a:p>
                      <a:r>
                        <a:rPr lang="en-US" dirty="0"/>
                        <a:t>Image 5</a:t>
                      </a:r>
                    </a:p>
                  </a:txBody>
                  <a:tcPr/>
                </a:tc>
                <a:tc>
                  <a:txBody>
                    <a:bodyPr/>
                    <a:lstStyle/>
                    <a:p>
                      <a:r>
                        <a:rPr lang="en-US" dirty="0"/>
                        <a:t>Image 6</a:t>
                      </a:r>
                    </a:p>
                  </a:txBody>
                  <a:tcPr/>
                </a:tc>
                <a:tc>
                  <a:txBody>
                    <a:bodyPr/>
                    <a:lstStyle/>
                    <a:p>
                      <a:r>
                        <a:rPr lang="en-US" dirty="0"/>
                        <a:t>Image 7</a:t>
                      </a:r>
                    </a:p>
                  </a:txBody>
                  <a:tcPr/>
                </a:tc>
                <a:tc>
                  <a:txBody>
                    <a:bodyPr/>
                    <a:lstStyle/>
                    <a:p>
                      <a:r>
                        <a:rPr lang="en-US" dirty="0"/>
                        <a:t>Image 8</a:t>
                      </a:r>
                    </a:p>
                  </a:txBody>
                  <a:tcPr/>
                </a:tc>
                <a:extLst>
                  <a:ext uri="{0D108BD9-81ED-4DB2-BD59-A6C34878D82A}">
                    <a16:rowId xmlns:a16="http://schemas.microsoft.com/office/drawing/2014/main" val="243593832"/>
                  </a:ext>
                </a:extLst>
              </a:tr>
            </a:tbl>
          </a:graphicData>
        </a:graphic>
      </p:graphicFrame>
    </p:spTree>
    <p:extLst>
      <p:ext uri="{BB962C8B-B14F-4D97-AF65-F5344CB8AC3E}">
        <p14:creationId xmlns:p14="http://schemas.microsoft.com/office/powerpoint/2010/main" val="3626100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11700" y="282761"/>
            <a:ext cx="8520600" cy="39774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2400" b="1" dirty="0">
                <a:solidFill>
                  <a:srgbClr val="6091BA"/>
                </a:solidFill>
                <a:latin typeface="Open Sans"/>
                <a:ea typeface="Open Sans"/>
                <a:cs typeface="Open Sans"/>
                <a:sym typeface="Open Sans"/>
              </a:rPr>
              <a:t>Group 2 – observation </a:t>
            </a:r>
            <a:br>
              <a:rPr lang="en-US" sz="2400" b="1" dirty="0">
                <a:solidFill>
                  <a:srgbClr val="6091BA"/>
                </a:solidFill>
                <a:latin typeface="Open Sans"/>
                <a:ea typeface="Open Sans"/>
                <a:cs typeface="Open Sans"/>
                <a:sym typeface="Open Sans"/>
              </a:rPr>
            </a:br>
            <a:br>
              <a:rPr lang="en-US" sz="2400" b="1" dirty="0">
                <a:solidFill>
                  <a:srgbClr val="6091BA"/>
                </a:solidFill>
                <a:latin typeface="Open Sans"/>
                <a:ea typeface="Open Sans"/>
                <a:cs typeface="Open Sans"/>
                <a:sym typeface="Open Sans"/>
              </a:rPr>
            </a:br>
            <a:endParaRPr sz="2400" b="1" dirty="0">
              <a:solidFill>
                <a:srgbClr val="6091BA"/>
              </a:solidFill>
              <a:latin typeface="Open Sans"/>
              <a:ea typeface="Open Sans"/>
              <a:cs typeface="Open Sans"/>
              <a:sym typeface="Open Sans"/>
            </a:endParaRPr>
          </a:p>
        </p:txBody>
      </p:sp>
      <p:sp>
        <p:nvSpPr>
          <p:cNvPr id="66" name="Google Shape;66;p14"/>
          <p:cNvSpPr txBox="1"/>
          <p:nvPr/>
        </p:nvSpPr>
        <p:spPr>
          <a:xfrm>
            <a:off x="6040800" y="1419200"/>
            <a:ext cx="2791500" cy="7596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b="1">
                <a:solidFill>
                  <a:srgbClr val="FFFFFF"/>
                </a:solidFill>
                <a:latin typeface="Open Sans"/>
                <a:ea typeface="Open Sans"/>
                <a:cs typeface="Open Sans"/>
                <a:sym typeface="Open Sans"/>
              </a:rPr>
              <a:t>Photos should be a </a:t>
            </a:r>
            <a:endParaRPr b="1">
              <a:solidFill>
                <a:srgbClr val="FFFFFF"/>
              </a:solidFill>
              <a:latin typeface="Open Sans"/>
              <a:ea typeface="Open Sans"/>
              <a:cs typeface="Open Sans"/>
              <a:sym typeface="Open Sans"/>
            </a:endParaRPr>
          </a:p>
          <a:p>
            <a:pPr marL="0" lvl="0" indent="0" algn="ctr" rtl="0">
              <a:lnSpc>
                <a:spcPct val="115000"/>
              </a:lnSpc>
              <a:spcBef>
                <a:spcPts val="0"/>
              </a:spcBef>
              <a:spcAft>
                <a:spcPts val="0"/>
              </a:spcAft>
              <a:buNone/>
            </a:pPr>
            <a:r>
              <a:rPr lang="en" b="1">
                <a:solidFill>
                  <a:srgbClr val="FFFFFF"/>
                </a:solidFill>
                <a:latin typeface="Open Sans"/>
                <a:ea typeface="Open Sans"/>
                <a:cs typeface="Open Sans"/>
                <a:sym typeface="Open Sans"/>
              </a:rPr>
              <a:t>square like this.</a:t>
            </a:r>
            <a:endParaRPr b="1">
              <a:solidFill>
                <a:srgbClr val="FFFFFF"/>
              </a:solidFill>
              <a:latin typeface="Open Sans"/>
              <a:ea typeface="Open Sans"/>
              <a:cs typeface="Open Sans"/>
              <a:sym typeface="Open Sans"/>
            </a:endParaRPr>
          </a:p>
        </p:txBody>
      </p:sp>
      <p:sp>
        <p:nvSpPr>
          <p:cNvPr id="69" name="Google Shape;69;p14"/>
          <p:cNvSpPr txBox="1"/>
          <p:nvPr/>
        </p:nvSpPr>
        <p:spPr>
          <a:xfrm>
            <a:off x="422784" y="2492550"/>
            <a:ext cx="1040700" cy="356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00" b="1">
                <a:solidFill>
                  <a:srgbClr val="FFFFFF"/>
                </a:solidFill>
                <a:latin typeface="Open Sans"/>
                <a:ea typeface="Open Sans"/>
                <a:cs typeface="Open Sans"/>
                <a:sym typeface="Open Sans"/>
              </a:rPr>
              <a:t>#6091ba</a:t>
            </a:r>
            <a:endParaRPr sz="1100" b="1">
              <a:solidFill>
                <a:srgbClr val="FFFFFF"/>
              </a:solidFill>
              <a:latin typeface="Open Sans"/>
              <a:ea typeface="Open Sans"/>
              <a:cs typeface="Open Sans"/>
              <a:sym typeface="Open Sans"/>
            </a:endParaRPr>
          </a:p>
        </p:txBody>
      </p:sp>
      <p:sp>
        <p:nvSpPr>
          <p:cNvPr id="71" name="Google Shape;71;p14"/>
          <p:cNvSpPr txBox="1"/>
          <p:nvPr/>
        </p:nvSpPr>
        <p:spPr>
          <a:xfrm>
            <a:off x="1626119" y="2492550"/>
            <a:ext cx="1040700" cy="356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00" b="1">
                <a:solidFill>
                  <a:srgbClr val="FFFFFF"/>
                </a:solidFill>
                <a:latin typeface="Open Sans"/>
                <a:ea typeface="Open Sans"/>
                <a:cs typeface="Open Sans"/>
                <a:sym typeface="Open Sans"/>
              </a:rPr>
              <a:t>#9fcc3b</a:t>
            </a:r>
            <a:endParaRPr sz="1100" b="1">
              <a:solidFill>
                <a:srgbClr val="FFFFFF"/>
              </a:solidFill>
              <a:latin typeface="Open Sans"/>
              <a:ea typeface="Open Sans"/>
              <a:cs typeface="Open Sans"/>
              <a:sym typeface="Open Sans"/>
            </a:endParaRPr>
          </a:p>
        </p:txBody>
      </p:sp>
      <p:sp>
        <p:nvSpPr>
          <p:cNvPr id="73" name="Google Shape;73;p14"/>
          <p:cNvSpPr txBox="1"/>
          <p:nvPr/>
        </p:nvSpPr>
        <p:spPr>
          <a:xfrm>
            <a:off x="2829453" y="2492550"/>
            <a:ext cx="1040700" cy="356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00" b="1">
                <a:solidFill>
                  <a:srgbClr val="FFFFFF"/>
                </a:solidFill>
                <a:latin typeface="Open Sans"/>
                <a:ea typeface="Open Sans"/>
                <a:cs typeface="Open Sans"/>
                <a:sym typeface="Open Sans"/>
              </a:rPr>
              <a:t>#8d64aa</a:t>
            </a:r>
            <a:endParaRPr sz="1100" b="1">
              <a:solidFill>
                <a:srgbClr val="FFFFFF"/>
              </a:solidFill>
              <a:latin typeface="Open Sans"/>
              <a:ea typeface="Open Sans"/>
              <a:cs typeface="Open Sans"/>
              <a:sym typeface="Open Sans"/>
            </a:endParaRPr>
          </a:p>
        </p:txBody>
      </p:sp>
      <p:graphicFrame>
        <p:nvGraphicFramePr>
          <p:cNvPr id="2" name="Table 2">
            <a:extLst>
              <a:ext uri="{FF2B5EF4-FFF2-40B4-BE49-F238E27FC236}">
                <a16:creationId xmlns:a16="http://schemas.microsoft.com/office/drawing/2014/main" id="{05827CE7-1ED1-7519-5F97-F4A0EDD99C37}"/>
              </a:ext>
            </a:extLst>
          </p:cNvPr>
          <p:cNvGraphicFramePr>
            <a:graphicFrameLocks noGrp="1"/>
          </p:cNvGraphicFramePr>
          <p:nvPr/>
        </p:nvGraphicFramePr>
        <p:xfrm>
          <a:off x="422784" y="942109"/>
          <a:ext cx="8298432" cy="3498272"/>
        </p:xfrm>
        <a:graphic>
          <a:graphicData uri="http://schemas.openxmlformats.org/drawingml/2006/table">
            <a:tbl>
              <a:tblPr bandRow="1">
                <a:tableStyleId>{7DF18680-E054-41AD-8BC1-D1AEF772440D}</a:tableStyleId>
              </a:tblPr>
              <a:tblGrid>
                <a:gridCol w="2074608">
                  <a:extLst>
                    <a:ext uri="{9D8B030D-6E8A-4147-A177-3AD203B41FA5}">
                      <a16:colId xmlns:a16="http://schemas.microsoft.com/office/drawing/2014/main" val="2515244639"/>
                    </a:ext>
                  </a:extLst>
                </a:gridCol>
                <a:gridCol w="2074608">
                  <a:extLst>
                    <a:ext uri="{9D8B030D-6E8A-4147-A177-3AD203B41FA5}">
                      <a16:colId xmlns:a16="http://schemas.microsoft.com/office/drawing/2014/main" val="3785196911"/>
                    </a:ext>
                  </a:extLst>
                </a:gridCol>
                <a:gridCol w="2074608">
                  <a:extLst>
                    <a:ext uri="{9D8B030D-6E8A-4147-A177-3AD203B41FA5}">
                      <a16:colId xmlns:a16="http://schemas.microsoft.com/office/drawing/2014/main" val="1247564339"/>
                    </a:ext>
                  </a:extLst>
                </a:gridCol>
                <a:gridCol w="2074608">
                  <a:extLst>
                    <a:ext uri="{9D8B030D-6E8A-4147-A177-3AD203B41FA5}">
                      <a16:colId xmlns:a16="http://schemas.microsoft.com/office/drawing/2014/main" val="1838607017"/>
                    </a:ext>
                  </a:extLst>
                </a:gridCol>
              </a:tblGrid>
              <a:tr h="465179">
                <a:tc>
                  <a:txBody>
                    <a:bodyPr/>
                    <a:lstStyle/>
                    <a:p>
                      <a:r>
                        <a:rPr lang="en-US" dirty="0"/>
                        <a:t>Surface 1</a:t>
                      </a:r>
                    </a:p>
                  </a:txBody>
                  <a:tcPr/>
                </a:tc>
                <a:tc>
                  <a:txBody>
                    <a:bodyPr/>
                    <a:lstStyle/>
                    <a:p>
                      <a:r>
                        <a:rPr lang="en-US" dirty="0"/>
                        <a:t>Surface 2</a:t>
                      </a:r>
                    </a:p>
                  </a:txBody>
                  <a:tcPr/>
                </a:tc>
                <a:tc>
                  <a:txBody>
                    <a:bodyPr/>
                    <a:lstStyle/>
                    <a:p>
                      <a:r>
                        <a:rPr lang="en-US" dirty="0"/>
                        <a:t>Surface 3</a:t>
                      </a:r>
                    </a:p>
                  </a:txBody>
                  <a:tcPr/>
                </a:tc>
                <a:tc>
                  <a:txBody>
                    <a:bodyPr/>
                    <a:lstStyle/>
                    <a:p>
                      <a:r>
                        <a:rPr lang="en-US" dirty="0"/>
                        <a:t>Surface 4</a:t>
                      </a:r>
                    </a:p>
                  </a:txBody>
                  <a:tcPr/>
                </a:tc>
                <a:extLst>
                  <a:ext uri="{0D108BD9-81ED-4DB2-BD59-A6C34878D82A}">
                    <a16:rowId xmlns:a16="http://schemas.microsoft.com/office/drawing/2014/main" val="3145136128"/>
                  </a:ext>
                </a:extLst>
              </a:tr>
              <a:tr h="1276479">
                <a:tc>
                  <a:txBody>
                    <a:bodyPr/>
                    <a:lstStyle/>
                    <a:p>
                      <a:r>
                        <a:rPr lang="en-US" dirty="0"/>
                        <a:t>Image 1</a:t>
                      </a:r>
                    </a:p>
                  </a:txBody>
                  <a:tcPr/>
                </a:tc>
                <a:tc>
                  <a:txBody>
                    <a:bodyPr/>
                    <a:lstStyle/>
                    <a:p>
                      <a:r>
                        <a:rPr lang="en-US" dirty="0"/>
                        <a:t>Image 2</a:t>
                      </a:r>
                    </a:p>
                  </a:txBody>
                  <a:tcPr/>
                </a:tc>
                <a:tc>
                  <a:txBody>
                    <a:bodyPr/>
                    <a:lstStyle/>
                    <a:p>
                      <a:r>
                        <a:rPr lang="en-US" dirty="0"/>
                        <a:t>Image 4</a:t>
                      </a:r>
                    </a:p>
                  </a:txBody>
                  <a:tcPr/>
                </a:tc>
                <a:tc>
                  <a:txBody>
                    <a:bodyPr/>
                    <a:lstStyle/>
                    <a:p>
                      <a:r>
                        <a:rPr lang="en-US" dirty="0"/>
                        <a:t>Image 4</a:t>
                      </a:r>
                    </a:p>
                  </a:txBody>
                  <a:tcPr/>
                </a:tc>
                <a:extLst>
                  <a:ext uri="{0D108BD9-81ED-4DB2-BD59-A6C34878D82A}">
                    <a16:rowId xmlns:a16="http://schemas.microsoft.com/office/drawing/2014/main" val="788407621"/>
                  </a:ext>
                </a:extLst>
              </a:tr>
              <a:tr h="480135">
                <a:tc>
                  <a:txBody>
                    <a:bodyPr/>
                    <a:lstStyle/>
                    <a:p>
                      <a:r>
                        <a:rPr lang="en-US" dirty="0"/>
                        <a:t>Surface 5</a:t>
                      </a:r>
                    </a:p>
                  </a:txBody>
                  <a:tcPr/>
                </a:tc>
                <a:tc>
                  <a:txBody>
                    <a:bodyPr/>
                    <a:lstStyle/>
                    <a:p>
                      <a:r>
                        <a:rPr lang="en-US" dirty="0"/>
                        <a:t>Surface 6</a:t>
                      </a:r>
                    </a:p>
                  </a:txBody>
                  <a:tcPr/>
                </a:tc>
                <a:tc>
                  <a:txBody>
                    <a:bodyPr/>
                    <a:lstStyle/>
                    <a:p>
                      <a:r>
                        <a:rPr lang="en-US" dirty="0"/>
                        <a:t>Surface 7</a:t>
                      </a:r>
                    </a:p>
                  </a:txBody>
                  <a:tcPr/>
                </a:tc>
                <a:tc>
                  <a:txBody>
                    <a:bodyPr/>
                    <a:lstStyle/>
                    <a:p>
                      <a:r>
                        <a:rPr lang="en-US" dirty="0"/>
                        <a:t>Surface 8</a:t>
                      </a:r>
                    </a:p>
                  </a:txBody>
                  <a:tcPr/>
                </a:tc>
                <a:extLst>
                  <a:ext uri="{0D108BD9-81ED-4DB2-BD59-A6C34878D82A}">
                    <a16:rowId xmlns:a16="http://schemas.microsoft.com/office/drawing/2014/main" val="1085617485"/>
                  </a:ext>
                </a:extLst>
              </a:tr>
              <a:tr h="1276479">
                <a:tc>
                  <a:txBody>
                    <a:bodyPr/>
                    <a:lstStyle/>
                    <a:p>
                      <a:r>
                        <a:rPr lang="en-US" dirty="0"/>
                        <a:t>Image 5</a:t>
                      </a:r>
                    </a:p>
                  </a:txBody>
                  <a:tcPr/>
                </a:tc>
                <a:tc>
                  <a:txBody>
                    <a:bodyPr/>
                    <a:lstStyle/>
                    <a:p>
                      <a:r>
                        <a:rPr lang="en-US" dirty="0"/>
                        <a:t>Image 6</a:t>
                      </a:r>
                    </a:p>
                  </a:txBody>
                  <a:tcPr/>
                </a:tc>
                <a:tc>
                  <a:txBody>
                    <a:bodyPr/>
                    <a:lstStyle/>
                    <a:p>
                      <a:r>
                        <a:rPr lang="en-US" dirty="0"/>
                        <a:t>Image 7</a:t>
                      </a:r>
                    </a:p>
                  </a:txBody>
                  <a:tcPr/>
                </a:tc>
                <a:tc>
                  <a:txBody>
                    <a:bodyPr/>
                    <a:lstStyle/>
                    <a:p>
                      <a:r>
                        <a:rPr lang="en-US" dirty="0"/>
                        <a:t>Image 8</a:t>
                      </a:r>
                    </a:p>
                  </a:txBody>
                  <a:tcPr/>
                </a:tc>
                <a:extLst>
                  <a:ext uri="{0D108BD9-81ED-4DB2-BD59-A6C34878D82A}">
                    <a16:rowId xmlns:a16="http://schemas.microsoft.com/office/drawing/2014/main" val="243593832"/>
                  </a:ext>
                </a:extLst>
              </a:tr>
            </a:tbl>
          </a:graphicData>
        </a:graphic>
      </p:graphicFrame>
    </p:spTree>
    <p:extLst>
      <p:ext uri="{BB962C8B-B14F-4D97-AF65-F5344CB8AC3E}">
        <p14:creationId xmlns:p14="http://schemas.microsoft.com/office/powerpoint/2010/main" val="1140313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11700" y="282761"/>
            <a:ext cx="8520600" cy="39774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2400" b="1" dirty="0">
                <a:solidFill>
                  <a:srgbClr val="6091BA"/>
                </a:solidFill>
                <a:latin typeface="Open Sans"/>
                <a:ea typeface="Open Sans"/>
                <a:cs typeface="Open Sans"/>
                <a:sym typeface="Open Sans"/>
              </a:rPr>
              <a:t>Group 3 – observation </a:t>
            </a:r>
            <a:br>
              <a:rPr lang="en-US" sz="2400" b="1" dirty="0">
                <a:solidFill>
                  <a:srgbClr val="6091BA"/>
                </a:solidFill>
                <a:latin typeface="Open Sans"/>
                <a:ea typeface="Open Sans"/>
                <a:cs typeface="Open Sans"/>
                <a:sym typeface="Open Sans"/>
              </a:rPr>
            </a:br>
            <a:br>
              <a:rPr lang="en-US" sz="2400" b="1" dirty="0">
                <a:solidFill>
                  <a:srgbClr val="6091BA"/>
                </a:solidFill>
                <a:latin typeface="Open Sans"/>
                <a:ea typeface="Open Sans"/>
                <a:cs typeface="Open Sans"/>
                <a:sym typeface="Open Sans"/>
              </a:rPr>
            </a:br>
            <a:endParaRPr sz="2400" b="1" dirty="0">
              <a:solidFill>
                <a:srgbClr val="6091BA"/>
              </a:solidFill>
              <a:latin typeface="Open Sans"/>
              <a:ea typeface="Open Sans"/>
              <a:cs typeface="Open Sans"/>
              <a:sym typeface="Open Sans"/>
            </a:endParaRPr>
          </a:p>
        </p:txBody>
      </p:sp>
      <p:sp>
        <p:nvSpPr>
          <p:cNvPr id="66" name="Google Shape;66;p14"/>
          <p:cNvSpPr txBox="1"/>
          <p:nvPr/>
        </p:nvSpPr>
        <p:spPr>
          <a:xfrm>
            <a:off x="6040800" y="1419200"/>
            <a:ext cx="2791500" cy="7596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b="1">
                <a:solidFill>
                  <a:srgbClr val="FFFFFF"/>
                </a:solidFill>
                <a:latin typeface="Open Sans"/>
                <a:ea typeface="Open Sans"/>
                <a:cs typeface="Open Sans"/>
                <a:sym typeface="Open Sans"/>
              </a:rPr>
              <a:t>Photos should be a </a:t>
            </a:r>
            <a:endParaRPr b="1">
              <a:solidFill>
                <a:srgbClr val="FFFFFF"/>
              </a:solidFill>
              <a:latin typeface="Open Sans"/>
              <a:ea typeface="Open Sans"/>
              <a:cs typeface="Open Sans"/>
              <a:sym typeface="Open Sans"/>
            </a:endParaRPr>
          </a:p>
          <a:p>
            <a:pPr marL="0" lvl="0" indent="0" algn="ctr" rtl="0">
              <a:lnSpc>
                <a:spcPct val="115000"/>
              </a:lnSpc>
              <a:spcBef>
                <a:spcPts val="0"/>
              </a:spcBef>
              <a:spcAft>
                <a:spcPts val="0"/>
              </a:spcAft>
              <a:buNone/>
            </a:pPr>
            <a:r>
              <a:rPr lang="en" b="1">
                <a:solidFill>
                  <a:srgbClr val="FFFFFF"/>
                </a:solidFill>
                <a:latin typeface="Open Sans"/>
                <a:ea typeface="Open Sans"/>
                <a:cs typeface="Open Sans"/>
                <a:sym typeface="Open Sans"/>
              </a:rPr>
              <a:t>square like this.</a:t>
            </a:r>
            <a:endParaRPr b="1">
              <a:solidFill>
                <a:srgbClr val="FFFFFF"/>
              </a:solidFill>
              <a:latin typeface="Open Sans"/>
              <a:ea typeface="Open Sans"/>
              <a:cs typeface="Open Sans"/>
              <a:sym typeface="Open Sans"/>
            </a:endParaRPr>
          </a:p>
        </p:txBody>
      </p:sp>
      <p:sp>
        <p:nvSpPr>
          <p:cNvPr id="69" name="Google Shape;69;p14"/>
          <p:cNvSpPr txBox="1"/>
          <p:nvPr/>
        </p:nvSpPr>
        <p:spPr>
          <a:xfrm>
            <a:off x="422784" y="2492550"/>
            <a:ext cx="1040700" cy="356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00" b="1">
                <a:solidFill>
                  <a:srgbClr val="FFFFFF"/>
                </a:solidFill>
                <a:latin typeface="Open Sans"/>
                <a:ea typeface="Open Sans"/>
                <a:cs typeface="Open Sans"/>
                <a:sym typeface="Open Sans"/>
              </a:rPr>
              <a:t>#6091ba</a:t>
            </a:r>
            <a:endParaRPr sz="1100" b="1">
              <a:solidFill>
                <a:srgbClr val="FFFFFF"/>
              </a:solidFill>
              <a:latin typeface="Open Sans"/>
              <a:ea typeface="Open Sans"/>
              <a:cs typeface="Open Sans"/>
              <a:sym typeface="Open Sans"/>
            </a:endParaRPr>
          </a:p>
        </p:txBody>
      </p:sp>
      <p:sp>
        <p:nvSpPr>
          <p:cNvPr id="71" name="Google Shape;71;p14"/>
          <p:cNvSpPr txBox="1"/>
          <p:nvPr/>
        </p:nvSpPr>
        <p:spPr>
          <a:xfrm>
            <a:off x="1626119" y="2492550"/>
            <a:ext cx="1040700" cy="356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00" b="1">
                <a:solidFill>
                  <a:srgbClr val="FFFFFF"/>
                </a:solidFill>
                <a:latin typeface="Open Sans"/>
                <a:ea typeface="Open Sans"/>
                <a:cs typeface="Open Sans"/>
                <a:sym typeface="Open Sans"/>
              </a:rPr>
              <a:t>#9fcc3b</a:t>
            </a:r>
            <a:endParaRPr sz="1100" b="1">
              <a:solidFill>
                <a:srgbClr val="FFFFFF"/>
              </a:solidFill>
              <a:latin typeface="Open Sans"/>
              <a:ea typeface="Open Sans"/>
              <a:cs typeface="Open Sans"/>
              <a:sym typeface="Open Sans"/>
            </a:endParaRPr>
          </a:p>
        </p:txBody>
      </p:sp>
      <p:sp>
        <p:nvSpPr>
          <p:cNvPr id="73" name="Google Shape;73;p14"/>
          <p:cNvSpPr txBox="1"/>
          <p:nvPr/>
        </p:nvSpPr>
        <p:spPr>
          <a:xfrm>
            <a:off x="2829453" y="2492550"/>
            <a:ext cx="1040700" cy="356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00" b="1">
                <a:solidFill>
                  <a:srgbClr val="FFFFFF"/>
                </a:solidFill>
                <a:latin typeface="Open Sans"/>
                <a:ea typeface="Open Sans"/>
                <a:cs typeface="Open Sans"/>
                <a:sym typeface="Open Sans"/>
              </a:rPr>
              <a:t>#8d64aa</a:t>
            </a:r>
            <a:endParaRPr sz="1100" b="1">
              <a:solidFill>
                <a:srgbClr val="FFFFFF"/>
              </a:solidFill>
              <a:latin typeface="Open Sans"/>
              <a:ea typeface="Open Sans"/>
              <a:cs typeface="Open Sans"/>
              <a:sym typeface="Open Sans"/>
            </a:endParaRPr>
          </a:p>
        </p:txBody>
      </p:sp>
      <p:graphicFrame>
        <p:nvGraphicFramePr>
          <p:cNvPr id="2" name="Table 2">
            <a:extLst>
              <a:ext uri="{FF2B5EF4-FFF2-40B4-BE49-F238E27FC236}">
                <a16:creationId xmlns:a16="http://schemas.microsoft.com/office/drawing/2014/main" id="{05827CE7-1ED1-7519-5F97-F4A0EDD99C37}"/>
              </a:ext>
            </a:extLst>
          </p:cNvPr>
          <p:cNvGraphicFramePr>
            <a:graphicFrameLocks noGrp="1"/>
          </p:cNvGraphicFramePr>
          <p:nvPr/>
        </p:nvGraphicFramePr>
        <p:xfrm>
          <a:off x="422784" y="942109"/>
          <a:ext cx="8298432" cy="3498272"/>
        </p:xfrm>
        <a:graphic>
          <a:graphicData uri="http://schemas.openxmlformats.org/drawingml/2006/table">
            <a:tbl>
              <a:tblPr bandRow="1">
                <a:tableStyleId>{7DF18680-E054-41AD-8BC1-D1AEF772440D}</a:tableStyleId>
              </a:tblPr>
              <a:tblGrid>
                <a:gridCol w="2074608">
                  <a:extLst>
                    <a:ext uri="{9D8B030D-6E8A-4147-A177-3AD203B41FA5}">
                      <a16:colId xmlns:a16="http://schemas.microsoft.com/office/drawing/2014/main" val="2515244639"/>
                    </a:ext>
                  </a:extLst>
                </a:gridCol>
                <a:gridCol w="2074608">
                  <a:extLst>
                    <a:ext uri="{9D8B030D-6E8A-4147-A177-3AD203B41FA5}">
                      <a16:colId xmlns:a16="http://schemas.microsoft.com/office/drawing/2014/main" val="3785196911"/>
                    </a:ext>
                  </a:extLst>
                </a:gridCol>
                <a:gridCol w="2074608">
                  <a:extLst>
                    <a:ext uri="{9D8B030D-6E8A-4147-A177-3AD203B41FA5}">
                      <a16:colId xmlns:a16="http://schemas.microsoft.com/office/drawing/2014/main" val="1247564339"/>
                    </a:ext>
                  </a:extLst>
                </a:gridCol>
                <a:gridCol w="2074608">
                  <a:extLst>
                    <a:ext uri="{9D8B030D-6E8A-4147-A177-3AD203B41FA5}">
                      <a16:colId xmlns:a16="http://schemas.microsoft.com/office/drawing/2014/main" val="1838607017"/>
                    </a:ext>
                  </a:extLst>
                </a:gridCol>
              </a:tblGrid>
              <a:tr h="465179">
                <a:tc>
                  <a:txBody>
                    <a:bodyPr/>
                    <a:lstStyle/>
                    <a:p>
                      <a:r>
                        <a:rPr lang="en-US" dirty="0"/>
                        <a:t>Surface 1</a:t>
                      </a:r>
                    </a:p>
                  </a:txBody>
                  <a:tcPr/>
                </a:tc>
                <a:tc>
                  <a:txBody>
                    <a:bodyPr/>
                    <a:lstStyle/>
                    <a:p>
                      <a:r>
                        <a:rPr lang="en-US" dirty="0"/>
                        <a:t>Surface 2</a:t>
                      </a:r>
                    </a:p>
                  </a:txBody>
                  <a:tcPr/>
                </a:tc>
                <a:tc>
                  <a:txBody>
                    <a:bodyPr/>
                    <a:lstStyle/>
                    <a:p>
                      <a:r>
                        <a:rPr lang="en-US" dirty="0"/>
                        <a:t>Surface 3</a:t>
                      </a:r>
                    </a:p>
                  </a:txBody>
                  <a:tcPr/>
                </a:tc>
                <a:tc>
                  <a:txBody>
                    <a:bodyPr/>
                    <a:lstStyle/>
                    <a:p>
                      <a:r>
                        <a:rPr lang="en-US" dirty="0"/>
                        <a:t>Surface 4</a:t>
                      </a:r>
                    </a:p>
                  </a:txBody>
                  <a:tcPr/>
                </a:tc>
                <a:extLst>
                  <a:ext uri="{0D108BD9-81ED-4DB2-BD59-A6C34878D82A}">
                    <a16:rowId xmlns:a16="http://schemas.microsoft.com/office/drawing/2014/main" val="3145136128"/>
                  </a:ext>
                </a:extLst>
              </a:tr>
              <a:tr h="1276479">
                <a:tc>
                  <a:txBody>
                    <a:bodyPr/>
                    <a:lstStyle/>
                    <a:p>
                      <a:r>
                        <a:rPr lang="en-US" dirty="0"/>
                        <a:t>Image 1</a:t>
                      </a:r>
                    </a:p>
                  </a:txBody>
                  <a:tcPr/>
                </a:tc>
                <a:tc>
                  <a:txBody>
                    <a:bodyPr/>
                    <a:lstStyle/>
                    <a:p>
                      <a:r>
                        <a:rPr lang="en-US" dirty="0"/>
                        <a:t>Image 2</a:t>
                      </a:r>
                    </a:p>
                  </a:txBody>
                  <a:tcPr/>
                </a:tc>
                <a:tc>
                  <a:txBody>
                    <a:bodyPr/>
                    <a:lstStyle/>
                    <a:p>
                      <a:r>
                        <a:rPr lang="en-US" dirty="0"/>
                        <a:t>Image 4</a:t>
                      </a:r>
                    </a:p>
                  </a:txBody>
                  <a:tcPr/>
                </a:tc>
                <a:tc>
                  <a:txBody>
                    <a:bodyPr/>
                    <a:lstStyle/>
                    <a:p>
                      <a:r>
                        <a:rPr lang="en-US" dirty="0"/>
                        <a:t>Image 4</a:t>
                      </a:r>
                    </a:p>
                  </a:txBody>
                  <a:tcPr/>
                </a:tc>
                <a:extLst>
                  <a:ext uri="{0D108BD9-81ED-4DB2-BD59-A6C34878D82A}">
                    <a16:rowId xmlns:a16="http://schemas.microsoft.com/office/drawing/2014/main" val="788407621"/>
                  </a:ext>
                </a:extLst>
              </a:tr>
              <a:tr h="480135">
                <a:tc>
                  <a:txBody>
                    <a:bodyPr/>
                    <a:lstStyle/>
                    <a:p>
                      <a:r>
                        <a:rPr lang="en-US" dirty="0"/>
                        <a:t>Surface 5</a:t>
                      </a:r>
                    </a:p>
                  </a:txBody>
                  <a:tcPr/>
                </a:tc>
                <a:tc>
                  <a:txBody>
                    <a:bodyPr/>
                    <a:lstStyle/>
                    <a:p>
                      <a:r>
                        <a:rPr lang="en-US" dirty="0"/>
                        <a:t>Surface 6</a:t>
                      </a:r>
                    </a:p>
                  </a:txBody>
                  <a:tcPr/>
                </a:tc>
                <a:tc>
                  <a:txBody>
                    <a:bodyPr/>
                    <a:lstStyle/>
                    <a:p>
                      <a:r>
                        <a:rPr lang="en-US" dirty="0"/>
                        <a:t>Surface 7</a:t>
                      </a:r>
                    </a:p>
                  </a:txBody>
                  <a:tcPr/>
                </a:tc>
                <a:tc>
                  <a:txBody>
                    <a:bodyPr/>
                    <a:lstStyle/>
                    <a:p>
                      <a:r>
                        <a:rPr lang="en-US" dirty="0"/>
                        <a:t>Surface 8</a:t>
                      </a:r>
                    </a:p>
                  </a:txBody>
                  <a:tcPr/>
                </a:tc>
                <a:extLst>
                  <a:ext uri="{0D108BD9-81ED-4DB2-BD59-A6C34878D82A}">
                    <a16:rowId xmlns:a16="http://schemas.microsoft.com/office/drawing/2014/main" val="1085617485"/>
                  </a:ext>
                </a:extLst>
              </a:tr>
              <a:tr h="1276479">
                <a:tc>
                  <a:txBody>
                    <a:bodyPr/>
                    <a:lstStyle/>
                    <a:p>
                      <a:r>
                        <a:rPr lang="en-US" dirty="0"/>
                        <a:t>Image 5</a:t>
                      </a:r>
                    </a:p>
                  </a:txBody>
                  <a:tcPr/>
                </a:tc>
                <a:tc>
                  <a:txBody>
                    <a:bodyPr/>
                    <a:lstStyle/>
                    <a:p>
                      <a:r>
                        <a:rPr lang="en-US" dirty="0"/>
                        <a:t>Image 6</a:t>
                      </a:r>
                    </a:p>
                  </a:txBody>
                  <a:tcPr/>
                </a:tc>
                <a:tc>
                  <a:txBody>
                    <a:bodyPr/>
                    <a:lstStyle/>
                    <a:p>
                      <a:r>
                        <a:rPr lang="en-US" dirty="0"/>
                        <a:t>Image 7</a:t>
                      </a:r>
                    </a:p>
                  </a:txBody>
                  <a:tcPr/>
                </a:tc>
                <a:tc>
                  <a:txBody>
                    <a:bodyPr/>
                    <a:lstStyle/>
                    <a:p>
                      <a:r>
                        <a:rPr lang="en-US" dirty="0"/>
                        <a:t>Image 8</a:t>
                      </a:r>
                    </a:p>
                  </a:txBody>
                  <a:tcPr/>
                </a:tc>
                <a:extLst>
                  <a:ext uri="{0D108BD9-81ED-4DB2-BD59-A6C34878D82A}">
                    <a16:rowId xmlns:a16="http://schemas.microsoft.com/office/drawing/2014/main" val="243593832"/>
                  </a:ext>
                </a:extLst>
              </a:tr>
            </a:tbl>
          </a:graphicData>
        </a:graphic>
      </p:graphicFrame>
    </p:spTree>
    <p:extLst>
      <p:ext uri="{BB962C8B-B14F-4D97-AF65-F5344CB8AC3E}">
        <p14:creationId xmlns:p14="http://schemas.microsoft.com/office/powerpoint/2010/main" val="577194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11700" y="282761"/>
            <a:ext cx="8520600" cy="39774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2400" b="1" dirty="0">
                <a:solidFill>
                  <a:srgbClr val="6091BA"/>
                </a:solidFill>
                <a:latin typeface="Open Sans"/>
                <a:ea typeface="Open Sans"/>
                <a:cs typeface="Open Sans"/>
                <a:sym typeface="Open Sans"/>
              </a:rPr>
              <a:t>Group 4 – observation </a:t>
            </a:r>
            <a:br>
              <a:rPr lang="en-US" sz="2400" b="1" dirty="0">
                <a:solidFill>
                  <a:srgbClr val="6091BA"/>
                </a:solidFill>
                <a:latin typeface="Open Sans"/>
                <a:ea typeface="Open Sans"/>
                <a:cs typeface="Open Sans"/>
                <a:sym typeface="Open Sans"/>
              </a:rPr>
            </a:br>
            <a:br>
              <a:rPr lang="en-US" sz="2400" b="1" dirty="0">
                <a:solidFill>
                  <a:srgbClr val="6091BA"/>
                </a:solidFill>
                <a:latin typeface="Open Sans"/>
                <a:ea typeface="Open Sans"/>
                <a:cs typeface="Open Sans"/>
                <a:sym typeface="Open Sans"/>
              </a:rPr>
            </a:br>
            <a:endParaRPr sz="2400" b="1" dirty="0">
              <a:solidFill>
                <a:srgbClr val="6091BA"/>
              </a:solidFill>
              <a:latin typeface="Open Sans"/>
              <a:ea typeface="Open Sans"/>
              <a:cs typeface="Open Sans"/>
              <a:sym typeface="Open Sans"/>
            </a:endParaRPr>
          </a:p>
        </p:txBody>
      </p:sp>
      <p:sp>
        <p:nvSpPr>
          <p:cNvPr id="66" name="Google Shape;66;p14"/>
          <p:cNvSpPr txBox="1"/>
          <p:nvPr/>
        </p:nvSpPr>
        <p:spPr>
          <a:xfrm>
            <a:off x="6040800" y="1419200"/>
            <a:ext cx="2791500" cy="7596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b="1">
                <a:solidFill>
                  <a:srgbClr val="FFFFFF"/>
                </a:solidFill>
                <a:latin typeface="Open Sans"/>
                <a:ea typeface="Open Sans"/>
                <a:cs typeface="Open Sans"/>
                <a:sym typeface="Open Sans"/>
              </a:rPr>
              <a:t>Photos should be a </a:t>
            </a:r>
            <a:endParaRPr b="1">
              <a:solidFill>
                <a:srgbClr val="FFFFFF"/>
              </a:solidFill>
              <a:latin typeface="Open Sans"/>
              <a:ea typeface="Open Sans"/>
              <a:cs typeface="Open Sans"/>
              <a:sym typeface="Open Sans"/>
            </a:endParaRPr>
          </a:p>
          <a:p>
            <a:pPr marL="0" lvl="0" indent="0" algn="ctr" rtl="0">
              <a:lnSpc>
                <a:spcPct val="115000"/>
              </a:lnSpc>
              <a:spcBef>
                <a:spcPts val="0"/>
              </a:spcBef>
              <a:spcAft>
                <a:spcPts val="0"/>
              </a:spcAft>
              <a:buNone/>
            </a:pPr>
            <a:r>
              <a:rPr lang="en" b="1">
                <a:solidFill>
                  <a:srgbClr val="FFFFFF"/>
                </a:solidFill>
                <a:latin typeface="Open Sans"/>
                <a:ea typeface="Open Sans"/>
                <a:cs typeface="Open Sans"/>
                <a:sym typeface="Open Sans"/>
              </a:rPr>
              <a:t>square like this.</a:t>
            </a:r>
            <a:endParaRPr b="1">
              <a:solidFill>
                <a:srgbClr val="FFFFFF"/>
              </a:solidFill>
              <a:latin typeface="Open Sans"/>
              <a:ea typeface="Open Sans"/>
              <a:cs typeface="Open Sans"/>
              <a:sym typeface="Open Sans"/>
            </a:endParaRPr>
          </a:p>
        </p:txBody>
      </p:sp>
      <p:sp>
        <p:nvSpPr>
          <p:cNvPr id="69" name="Google Shape;69;p14"/>
          <p:cNvSpPr txBox="1"/>
          <p:nvPr/>
        </p:nvSpPr>
        <p:spPr>
          <a:xfrm>
            <a:off x="422784" y="2492550"/>
            <a:ext cx="1040700" cy="356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00" b="1">
                <a:solidFill>
                  <a:srgbClr val="FFFFFF"/>
                </a:solidFill>
                <a:latin typeface="Open Sans"/>
                <a:ea typeface="Open Sans"/>
                <a:cs typeface="Open Sans"/>
                <a:sym typeface="Open Sans"/>
              </a:rPr>
              <a:t>#6091ba</a:t>
            </a:r>
            <a:endParaRPr sz="1100" b="1">
              <a:solidFill>
                <a:srgbClr val="FFFFFF"/>
              </a:solidFill>
              <a:latin typeface="Open Sans"/>
              <a:ea typeface="Open Sans"/>
              <a:cs typeface="Open Sans"/>
              <a:sym typeface="Open Sans"/>
            </a:endParaRPr>
          </a:p>
        </p:txBody>
      </p:sp>
      <p:sp>
        <p:nvSpPr>
          <p:cNvPr id="71" name="Google Shape;71;p14"/>
          <p:cNvSpPr txBox="1"/>
          <p:nvPr/>
        </p:nvSpPr>
        <p:spPr>
          <a:xfrm>
            <a:off x="1626119" y="2492550"/>
            <a:ext cx="1040700" cy="356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00" b="1">
                <a:solidFill>
                  <a:srgbClr val="FFFFFF"/>
                </a:solidFill>
                <a:latin typeface="Open Sans"/>
                <a:ea typeface="Open Sans"/>
                <a:cs typeface="Open Sans"/>
                <a:sym typeface="Open Sans"/>
              </a:rPr>
              <a:t>#9fcc3b</a:t>
            </a:r>
            <a:endParaRPr sz="1100" b="1">
              <a:solidFill>
                <a:srgbClr val="FFFFFF"/>
              </a:solidFill>
              <a:latin typeface="Open Sans"/>
              <a:ea typeface="Open Sans"/>
              <a:cs typeface="Open Sans"/>
              <a:sym typeface="Open Sans"/>
            </a:endParaRPr>
          </a:p>
        </p:txBody>
      </p:sp>
      <p:sp>
        <p:nvSpPr>
          <p:cNvPr id="73" name="Google Shape;73;p14"/>
          <p:cNvSpPr txBox="1"/>
          <p:nvPr/>
        </p:nvSpPr>
        <p:spPr>
          <a:xfrm>
            <a:off x="2829453" y="2492550"/>
            <a:ext cx="1040700" cy="356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00" b="1">
                <a:solidFill>
                  <a:srgbClr val="FFFFFF"/>
                </a:solidFill>
                <a:latin typeface="Open Sans"/>
                <a:ea typeface="Open Sans"/>
                <a:cs typeface="Open Sans"/>
                <a:sym typeface="Open Sans"/>
              </a:rPr>
              <a:t>#8d64aa</a:t>
            </a:r>
            <a:endParaRPr sz="1100" b="1">
              <a:solidFill>
                <a:srgbClr val="FFFFFF"/>
              </a:solidFill>
              <a:latin typeface="Open Sans"/>
              <a:ea typeface="Open Sans"/>
              <a:cs typeface="Open Sans"/>
              <a:sym typeface="Open Sans"/>
            </a:endParaRPr>
          </a:p>
        </p:txBody>
      </p:sp>
      <p:graphicFrame>
        <p:nvGraphicFramePr>
          <p:cNvPr id="2" name="Table 2">
            <a:extLst>
              <a:ext uri="{FF2B5EF4-FFF2-40B4-BE49-F238E27FC236}">
                <a16:creationId xmlns:a16="http://schemas.microsoft.com/office/drawing/2014/main" id="{05827CE7-1ED1-7519-5F97-F4A0EDD99C37}"/>
              </a:ext>
            </a:extLst>
          </p:cNvPr>
          <p:cNvGraphicFramePr>
            <a:graphicFrameLocks noGrp="1"/>
          </p:cNvGraphicFramePr>
          <p:nvPr/>
        </p:nvGraphicFramePr>
        <p:xfrm>
          <a:off x="422784" y="942109"/>
          <a:ext cx="8298432" cy="3498272"/>
        </p:xfrm>
        <a:graphic>
          <a:graphicData uri="http://schemas.openxmlformats.org/drawingml/2006/table">
            <a:tbl>
              <a:tblPr bandRow="1">
                <a:tableStyleId>{7DF18680-E054-41AD-8BC1-D1AEF772440D}</a:tableStyleId>
              </a:tblPr>
              <a:tblGrid>
                <a:gridCol w="2074608">
                  <a:extLst>
                    <a:ext uri="{9D8B030D-6E8A-4147-A177-3AD203B41FA5}">
                      <a16:colId xmlns:a16="http://schemas.microsoft.com/office/drawing/2014/main" val="2515244639"/>
                    </a:ext>
                  </a:extLst>
                </a:gridCol>
                <a:gridCol w="2074608">
                  <a:extLst>
                    <a:ext uri="{9D8B030D-6E8A-4147-A177-3AD203B41FA5}">
                      <a16:colId xmlns:a16="http://schemas.microsoft.com/office/drawing/2014/main" val="3785196911"/>
                    </a:ext>
                  </a:extLst>
                </a:gridCol>
                <a:gridCol w="2074608">
                  <a:extLst>
                    <a:ext uri="{9D8B030D-6E8A-4147-A177-3AD203B41FA5}">
                      <a16:colId xmlns:a16="http://schemas.microsoft.com/office/drawing/2014/main" val="1247564339"/>
                    </a:ext>
                  </a:extLst>
                </a:gridCol>
                <a:gridCol w="2074608">
                  <a:extLst>
                    <a:ext uri="{9D8B030D-6E8A-4147-A177-3AD203B41FA5}">
                      <a16:colId xmlns:a16="http://schemas.microsoft.com/office/drawing/2014/main" val="1838607017"/>
                    </a:ext>
                  </a:extLst>
                </a:gridCol>
              </a:tblGrid>
              <a:tr h="465179">
                <a:tc>
                  <a:txBody>
                    <a:bodyPr/>
                    <a:lstStyle/>
                    <a:p>
                      <a:r>
                        <a:rPr lang="en-US" dirty="0"/>
                        <a:t>Surface 1</a:t>
                      </a:r>
                    </a:p>
                  </a:txBody>
                  <a:tcPr/>
                </a:tc>
                <a:tc>
                  <a:txBody>
                    <a:bodyPr/>
                    <a:lstStyle/>
                    <a:p>
                      <a:r>
                        <a:rPr lang="en-US" dirty="0"/>
                        <a:t>Surface 2</a:t>
                      </a:r>
                    </a:p>
                  </a:txBody>
                  <a:tcPr/>
                </a:tc>
                <a:tc>
                  <a:txBody>
                    <a:bodyPr/>
                    <a:lstStyle/>
                    <a:p>
                      <a:r>
                        <a:rPr lang="en-US" dirty="0"/>
                        <a:t>Surface 3</a:t>
                      </a:r>
                    </a:p>
                  </a:txBody>
                  <a:tcPr/>
                </a:tc>
                <a:tc>
                  <a:txBody>
                    <a:bodyPr/>
                    <a:lstStyle/>
                    <a:p>
                      <a:r>
                        <a:rPr lang="en-US" dirty="0"/>
                        <a:t>Surface 4</a:t>
                      </a:r>
                    </a:p>
                  </a:txBody>
                  <a:tcPr/>
                </a:tc>
                <a:extLst>
                  <a:ext uri="{0D108BD9-81ED-4DB2-BD59-A6C34878D82A}">
                    <a16:rowId xmlns:a16="http://schemas.microsoft.com/office/drawing/2014/main" val="3145136128"/>
                  </a:ext>
                </a:extLst>
              </a:tr>
              <a:tr h="1276479">
                <a:tc>
                  <a:txBody>
                    <a:bodyPr/>
                    <a:lstStyle/>
                    <a:p>
                      <a:r>
                        <a:rPr lang="en-US" dirty="0"/>
                        <a:t>Image 1</a:t>
                      </a:r>
                    </a:p>
                  </a:txBody>
                  <a:tcPr/>
                </a:tc>
                <a:tc>
                  <a:txBody>
                    <a:bodyPr/>
                    <a:lstStyle/>
                    <a:p>
                      <a:r>
                        <a:rPr lang="en-US" dirty="0"/>
                        <a:t>Image 2</a:t>
                      </a:r>
                    </a:p>
                  </a:txBody>
                  <a:tcPr/>
                </a:tc>
                <a:tc>
                  <a:txBody>
                    <a:bodyPr/>
                    <a:lstStyle/>
                    <a:p>
                      <a:r>
                        <a:rPr lang="en-US" dirty="0"/>
                        <a:t>Image 4</a:t>
                      </a:r>
                    </a:p>
                  </a:txBody>
                  <a:tcPr/>
                </a:tc>
                <a:tc>
                  <a:txBody>
                    <a:bodyPr/>
                    <a:lstStyle/>
                    <a:p>
                      <a:r>
                        <a:rPr lang="en-US" dirty="0"/>
                        <a:t>Image 4</a:t>
                      </a:r>
                    </a:p>
                  </a:txBody>
                  <a:tcPr/>
                </a:tc>
                <a:extLst>
                  <a:ext uri="{0D108BD9-81ED-4DB2-BD59-A6C34878D82A}">
                    <a16:rowId xmlns:a16="http://schemas.microsoft.com/office/drawing/2014/main" val="788407621"/>
                  </a:ext>
                </a:extLst>
              </a:tr>
              <a:tr h="480135">
                <a:tc>
                  <a:txBody>
                    <a:bodyPr/>
                    <a:lstStyle/>
                    <a:p>
                      <a:r>
                        <a:rPr lang="en-US" dirty="0"/>
                        <a:t>Surface 5</a:t>
                      </a:r>
                    </a:p>
                  </a:txBody>
                  <a:tcPr/>
                </a:tc>
                <a:tc>
                  <a:txBody>
                    <a:bodyPr/>
                    <a:lstStyle/>
                    <a:p>
                      <a:r>
                        <a:rPr lang="en-US" dirty="0"/>
                        <a:t>Surface 6</a:t>
                      </a:r>
                    </a:p>
                  </a:txBody>
                  <a:tcPr/>
                </a:tc>
                <a:tc>
                  <a:txBody>
                    <a:bodyPr/>
                    <a:lstStyle/>
                    <a:p>
                      <a:r>
                        <a:rPr lang="en-US" dirty="0"/>
                        <a:t>Surface 7</a:t>
                      </a:r>
                    </a:p>
                  </a:txBody>
                  <a:tcPr/>
                </a:tc>
                <a:tc>
                  <a:txBody>
                    <a:bodyPr/>
                    <a:lstStyle/>
                    <a:p>
                      <a:r>
                        <a:rPr lang="en-US" dirty="0"/>
                        <a:t>Surface 8</a:t>
                      </a:r>
                    </a:p>
                  </a:txBody>
                  <a:tcPr/>
                </a:tc>
                <a:extLst>
                  <a:ext uri="{0D108BD9-81ED-4DB2-BD59-A6C34878D82A}">
                    <a16:rowId xmlns:a16="http://schemas.microsoft.com/office/drawing/2014/main" val="1085617485"/>
                  </a:ext>
                </a:extLst>
              </a:tr>
              <a:tr h="1276479">
                <a:tc>
                  <a:txBody>
                    <a:bodyPr/>
                    <a:lstStyle/>
                    <a:p>
                      <a:r>
                        <a:rPr lang="en-US" dirty="0"/>
                        <a:t>Image 5</a:t>
                      </a:r>
                    </a:p>
                  </a:txBody>
                  <a:tcPr/>
                </a:tc>
                <a:tc>
                  <a:txBody>
                    <a:bodyPr/>
                    <a:lstStyle/>
                    <a:p>
                      <a:r>
                        <a:rPr lang="en-US" dirty="0"/>
                        <a:t>Image 6</a:t>
                      </a:r>
                    </a:p>
                  </a:txBody>
                  <a:tcPr/>
                </a:tc>
                <a:tc>
                  <a:txBody>
                    <a:bodyPr/>
                    <a:lstStyle/>
                    <a:p>
                      <a:r>
                        <a:rPr lang="en-US" dirty="0"/>
                        <a:t>Image 7</a:t>
                      </a:r>
                    </a:p>
                  </a:txBody>
                  <a:tcPr/>
                </a:tc>
                <a:tc>
                  <a:txBody>
                    <a:bodyPr/>
                    <a:lstStyle/>
                    <a:p>
                      <a:r>
                        <a:rPr lang="en-US" dirty="0"/>
                        <a:t>Image 8</a:t>
                      </a:r>
                    </a:p>
                  </a:txBody>
                  <a:tcPr/>
                </a:tc>
                <a:extLst>
                  <a:ext uri="{0D108BD9-81ED-4DB2-BD59-A6C34878D82A}">
                    <a16:rowId xmlns:a16="http://schemas.microsoft.com/office/drawing/2014/main" val="243593832"/>
                  </a:ext>
                </a:extLst>
              </a:tr>
            </a:tbl>
          </a:graphicData>
        </a:graphic>
      </p:graphicFrame>
    </p:spTree>
    <p:extLst>
      <p:ext uri="{BB962C8B-B14F-4D97-AF65-F5344CB8AC3E}">
        <p14:creationId xmlns:p14="http://schemas.microsoft.com/office/powerpoint/2010/main" val="2138182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11700" y="282761"/>
            <a:ext cx="8520600" cy="39774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2400" b="1" dirty="0">
                <a:solidFill>
                  <a:srgbClr val="6091BA"/>
                </a:solidFill>
                <a:latin typeface="Open Sans"/>
                <a:ea typeface="Open Sans"/>
                <a:cs typeface="Open Sans"/>
                <a:sym typeface="Open Sans"/>
              </a:rPr>
              <a:t>Group 5 – observation </a:t>
            </a:r>
            <a:br>
              <a:rPr lang="en-US" sz="2400" b="1" dirty="0">
                <a:solidFill>
                  <a:srgbClr val="6091BA"/>
                </a:solidFill>
                <a:latin typeface="Open Sans"/>
                <a:ea typeface="Open Sans"/>
                <a:cs typeface="Open Sans"/>
                <a:sym typeface="Open Sans"/>
              </a:rPr>
            </a:br>
            <a:br>
              <a:rPr lang="en-US" sz="2400" b="1" dirty="0">
                <a:solidFill>
                  <a:srgbClr val="6091BA"/>
                </a:solidFill>
                <a:latin typeface="Open Sans"/>
                <a:ea typeface="Open Sans"/>
                <a:cs typeface="Open Sans"/>
                <a:sym typeface="Open Sans"/>
              </a:rPr>
            </a:br>
            <a:endParaRPr sz="2400" b="1" dirty="0">
              <a:solidFill>
                <a:srgbClr val="6091BA"/>
              </a:solidFill>
              <a:latin typeface="Open Sans"/>
              <a:ea typeface="Open Sans"/>
              <a:cs typeface="Open Sans"/>
              <a:sym typeface="Open Sans"/>
            </a:endParaRPr>
          </a:p>
        </p:txBody>
      </p:sp>
      <p:sp>
        <p:nvSpPr>
          <p:cNvPr id="66" name="Google Shape;66;p14"/>
          <p:cNvSpPr txBox="1"/>
          <p:nvPr/>
        </p:nvSpPr>
        <p:spPr>
          <a:xfrm>
            <a:off x="6040800" y="1419200"/>
            <a:ext cx="2791500" cy="7596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b="1">
                <a:solidFill>
                  <a:srgbClr val="FFFFFF"/>
                </a:solidFill>
                <a:latin typeface="Open Sans"/>
                <a:ea typeface="Open Sans"/>
                <a:cs typeface="Open Sans"/>
                <a:sym typeface="Open Sans"/>
              </a:rPr>
              <a:t>Photos should be a </a:t>
            </a:r>
            <a:endParaRPr b="1">
              <a:solidFill>
                <a:srgbClr val="FFFFFF"/>
              </a:solidFill>
              <a:latin typeface="Open Sans"/>
              <a:ea typeface="Open Sans"/>
              <a:cs typeface="Open Sans"/>
              <a:sym typeface="Open Sans"/>
            </a:endParaRPr>
          </a:p>
          <a:p>
            <a:pPr marL="0" lvl="0" indent="0" algn="ctr" rtl="0">
              <a:lnSpc>
                <a:spcPct val="115000"/>
              </a:lnSpc>
              <a:spcBef>
                <a:spcPts val="0"/>
              </a:spcBef>
              <a:spcAft>
                <a:spcPts val="0"/>
              </a:spcAft>
              <a:buNone/>
            </a:pPr>
            <a:r>
              <a:rPr lang="en" b="1">
                <a:solidFill>
                  <a:srgbClr val="FFFFFF"/>
                </a:solidFill>
                <a:latin typeface="Open Sans"/>
                <a:ea typeface="Open Sans"/>
                <a:cs typeface="Open Sans"/>
                <a:sym typeface="Open Sans"/>
              </a:rPr>
              <a:t>square like this.</a:t>
            </a:r>
            <a:endParaRPr b="1">
              <a:solidFill>
                <a:srgbClr val="FFFFFF"/>
              </a:solidFill>
              <a:latin typeface="Open Sans"/>
              <a:ea typeface="Open Sans"/>
              <a:cs typeface="Open Sans"/>
              <a:sym typeface="Open Sans"/>
            </a:endParaRPr>
          </a:p>
        </p:txBody>
      </p:sp>
      <p:sp>
        <p:nvSpPr>
          <p:cNvPr id="69" name="Google Shape;69;p14"/>
          <p:cNvSpPr txBox="1"/>
          <p:nvPr/>
        </p:nvSpPr>
        <p:spPr>
          <a:xfrm>
            <a:off x="422784" y="2492550"/>
            <a:ext cx="1040700" cy="356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00" b="1">
                <a:solidFill>
                  <a:srgbClr val="FFFFFF"/>
                </a:solidFill>
                <a:latin typeface="Open Sans"/>
                <a:ea typeface="Open Sans"/>
                <a:cs typeface="Open Sans"/>
                <a:sym typeface="Open Sans"/>
              </a:rPr>
              <a:t>#6091ba</a:t>
            </a:r>
            <a:endParaRPr sz="1100" b="1">
              <a:solidFill>
                <a:srgbClr val="FFFFFF"/>
              </a:solidFill>
              <a:latin typeface="Open Sans"/>
              <a:ea typeface="Open Sans"/>
              <a:cs typeface="Open Sans"/>
              <a:sym typeface="Open Sans"/>
            </a:endParaRPr>
          </a:p>
        </p:txBody>
      </p:sp>
      <p:sp>
        <p:nvSpPr>
          <p:cNvPr id="71" name="Google Shape;71;p14"/>
          <p:cNvSpPr txBox="1"/>
          <p:nvPr/>
        </p:nvSpPr>
        <p:spPr>
          <a:xfrm>
            <a:off x="1626119" y="2492550"/>
            <a:ext cx="1040700" cy="356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00" b="1">
                <a:solidFill>
                  <a:srgbClr val="FFFFFF"/>
                </a:solidFill>
                <a:latin typeface="Open Sans"/>
                <a:ea typeface="Open Sans"/>
                <a:cs typeface="Open Sans"/>
                <a:sym typeface="Open Sans"/>
              </a:rPr>
              <a:t>#9fcc3b</a:t>
            </a:r>
            <a:endParaRPr sz="1100" b="1">
              <a:solidFill>
                <a:srgbClr val="FFFFFF"/>
              </a:solidFill>
              <a:latin typeface="Open Sans"/>
              <a:ea typeface="Open Sans"/>
              <a:cs typeface="Open Sans"/>
              <a:sym typeface="Open Sans"/>
            </a:endParaRPr>
          </a:p>
        </p:txBody>
      </p:sp>
      <p:sp>
        <p:nvSpPr>
          <p:cNvPr id="73" name="Google Shape;73;p14"/>
          <p:cNvSpPr txBox="1"/>
          <p:nvPr/>
        </p:nvSpPr>
        <p:spPr>
          <a:xfrm>
            <a:off x="2829453" y="2492550"/>
            <a:ext cx="1040700" cy="356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00" b="1">
                <a:solidFill>
                  <a:srgbClr val="FFFFFF"/>
                </a:solidFill>
                <a:latin typeface="Open Sans"/>
                <a:ea typeface="Open Sans"/>
                <a:cs typeface="Open Sans"/>
                <a:sym typeface="Open Sans"/>
              </a:rPr>
              <a:t>#8d64aa</a:t>
            </a:r>
            <a:endParaRPr sz="1100" b="1">
              <a:solidFill>
                <a:srgbClr val="FFFFFF"/>
              </a:solidFill>
              <a:latin typeface="Open Sans"/>
              <a:ea typeface="Open Sans"/>
              <a:cs typeface="Open Sans"/>
              <a:sym typeface="Open Sans"/>
            </a:endParaRPr>
          </a:p>
        </p:txBody>
      </p:sp>
      <p:graphicFrame>
        <p:nvGraphicFramePr>
          <p:cNvPr id="2" name="Table 2">
            <a:extLst>
              <a:ext uri="{FF2B5EF4-FFF2-40B4-BE49-F238E27FC236}">
                <a16:creationId xmlns:a16="http://schemas.microsoft.com/office/drawing/2014/main" id="{05827CE7-1ED1-7519-5F97-F4A0EDD99C37}"/>
              </a:ext>
            </a:extLst>
          </p:cNvPr>
          <p:cNvGraphicFramePr>
            <a:graphicFrameLocks noGrp="1"/>
          </p:cNvGraphicFramePr>
          <p:nvPr/>
        </p:nvGraphicFramePr>
        <p:xfrm>
          <a:off x="422784" y="942109"/>
          <a:ext cx="8298432" cy="3498272"/>
        </p:xfrm>
        <a:graphic>
          <a:graphicData uri="http://schemas.openxmlformats.org/drawingml/2006/table">
            <a:tbl>
              <a:tblPr bandRow="1">
                <a:tableStyleId>{7DF18680-E054-41AD-8BC1-D1AEF772440D}</a:tableStyleId>
              </a:tblPr>
              <a:tblGrid>
                <a:gridCol w="2074608">
                  <a:extLst>
                    <a:ext uri="{9D8B030D-6E8A-4147-A177-3AD203B41FA5}">
                      <a16:colId xmlns:a16="http://schemas.microsoft.com/office/drawing/2014/main" val="2515244639"/>
                    </a:ext>
                  </a:extLst>
                </a:gridCol>
                <a:gridCol w="2074608">
                  <a:extLst>
                    <a:ext uri="{9D8B030D-6E8A-4147-A177-3AD203B41FA5}">
                      <a16:colId xmlns:a16="http://schemas.microsoft.com/office/drawing/2014/main" val="3785196911"/>
                    </a:ext>
                  </a:extLst>
                </a:gridCol>
                <a:gridCol w="2074608">
                  <a:extLst>
                    <a:ext uri="{9D8B030D-6E8A-4147-A177-3AD203B41FA5}">
                      <a16:colId xmlns:a16="http://schemas.microsoft.com/office/drawing/2014/main" val="1247564339"/>
                    </a:ext>
                  </a:extLst>
                </a:gridCol>
                <a:gridCol w="2074608">
                  <a:extLst>
                    <a:ext uri="{9D8B030D-6E8A-4147-A177-3AD203B41FA5}">
                      <a16:colId xmlns:a16="http://schemas.microsoft.com/office/drawing/2014/main" val="1838607017"/>
                    </a:ext>
                  </a:extLst>
                </a:gridCol>
              </a:tblGrid>
              <a:tr h="465179">
                <a:tc>
                  <a:txBody>
                    <a:bodyPr/>
                    <a:lstStyle/>
                    <a:p>
                      <a:r>
                        <a:rPr lang="en-US" dirty="0"/>
                        <a:t>Surface 1</a:t>
                      </a:r>
                    </a:p>
                  </a:txBody>
                  <a:tcPr/>
                </a:tc>
                <a:tc>
                  <a:txBody>
                    <a:bodyPr/>
                    <a:lstStyle/>
                    <a:p>
                      <a:r>
                        <a:rPr lang="en-US" dirty="0"/>
                        <a:t>Surface 2</a:t>
                      </a:r>
                    </a:p>
                  </a:txBody>
                  <a:tcPr/>
                </a:tc>
                <a:tc>
                  <a:txBody>
                    <a:bodyPr/>
                    <a:lstStyle/>
                    <a:p>
                      <a:r>
                        <a:rPr lang="en-US" dirty="0"/>
                        <a:t>Surface 3</a:t>
                      </a:r>
                    </a:p>
                  </a:txBody>
                  <a:tcPr/>
                </a:tc>
                <a:tc>
                  <a:txBody>
                    <a:bodyPr/>
                    <a:lstStyle/>
                    <a:p>
                      <a:r>
                        <a:rPr lang="en-US" dirty="0"/>
                        <a:t>Surface 4</a:t>
                      </a:r>
                    </a:p>
                  </a:txBody>
                  <a:tcPr/>
                </a:tc>
                <a:extLst>
                  <a:ext uri="{0D108BD9-81ED-4DB2-BD59-A6C34878D82A}">
                    <a16:rowId xmlns:a16="http://schemas.microsoft.com/office/drawing/2014/main" val="3145136128"/>
                  </a:ext>
                </a:extLst>
              </a:tr>
              <a:tr h="1276479">
                <a:tc>
                  <a:txBody>
                    <a:bodyPr/>
                    <a:lstStyle/>
                    <a:p>
                      <a:r>
                        <a:rPr lang="en-US" dirty="0"/>
                        <a:t>Image 1</a:t>
                      </a:r>
                    </a:p>
                  </a:txBody>
                  <a:tcPr/>
                </a:tc>
                <a:tc>
                  <a:txBody>
                    <a:bodyPr/>
                    <a:lstStyle/>
                    <a:p>
                      <a:r>
                        <a:rPr lang="en-US" dirty="0"/>
                        <a:t>Image 2</a:t>
                      </a:r>
                    </a:p>
                  </a:txBody>
                  <a:tcPr/>
                </a:tc>
                <a:tc>
                  <a:txBody>
                    <a:bodyPr/>
                    <a:lstStyle/>
                    <a:p>
                      <a:r>
                        <a:rPr lang="en-US" dirty="0"/>
                        <a:t>Image 4</a:t>
                      </a:r>
                    </a:p>
                  </a:txBody>
                  <a:tcPr/>
                </a:tc>
                <a:tc>
                  <a:txBody>
                    <a:bodyPr/>
                    <a:lstStyle/>
                    <a:p>
                      <a:r>
                        <a:rPr lang="en-US" dirty="0"/>
                        <a:t>Image 4</a:t>
                      </a:r>
                    </a:p>
                  </a:txBody>
                  <a:tcPr/>
                </a:tc>
                <a:extLst>
                  <a:ext uri="{0D108BD9-81ED-4DB2-BD59-A6C34878D82A}">
                    <a16:rowId xmlns:a16="http://schemas.microsoft.com/office/drawing/2014/main" val="788407621"/>
                  </a:ext>
                </a:extLst>
              </a:tr>
              <a:tr h="480135">
                <a:tc>
                  <a:txBody>
                    <a:bodyPr/>
                    <a:lstStyle/>
                    <a:p>
                      <a:r>
                        <a:rPr lang="en-US" dirty="0"/>
                        <a:t>Surface 5</a:t>
                      </a:r>
                    </a:p>
                  </a:txBody>
                  <a:tcPr/>
                </a:tc>
                <a:tc>
                  <a:txBody>
                    <a:bodyPr/>
                    <a:lstStyle/>
                    <a:p>
                      <a:r>
                        <a:rPr lang="en-US" dirty="0"/>
                        <a:t>Surface 6</a:t>
                      </a:r>
                    </a:p>
                  </a:txBody>
                  <a:tcPr/>
                </a:tc>
                <a:tc>
                  <a:txBody>
                    <a:bodyPr/>
                    <a:lstStyle/>
                    <a:p>
                      <a:r>
                        <a:rPr lang="en-US" dirty="0"/>
                        <a:t>Surface 7</a:t>
                      </a:r>
                    </a:p>
                  </a:txBody>
                  <a:tcPr/>
                </a:tc>
                <a:tc>
                  <a:txBody>
                    <a:bodyPr/>
                    <a:lstStyle/>
                    <a:p>
                      <a:r>
                        <a:rPr lang="en-US" dirty="0"/>
                        <a:t>Surface 8</a:t>
                      </a:r>
                    </a:p>
                  </a:txBody>
                  <a:tcPr/>
                </a:tc>
                <a:extLst>
                  <a:ext uri="{0D108BD9-81ED-4DB2-BD59-A6C34878D82A}">
                    <a16:rowId xmlns:a16="http://schemas.microsoft.com/office/drawing/2014/main" val="1085617485"/>
                  </a:ext>
                </a:extLst>
              </a:tr>
              <a:tr h="1276479">
                <a:tc>
                  <a:txBody>
                    <a:bodyPr/>
                    <a:lstStyle/>
                    <a:p>
                      <a:r>
                        <a:rPr lang="en-US" dirty="0"/>
                        <a:t>Image 5</a:t>
                      </a:r>
                    </a:p>
                  </a:txBody>
                  <a:tcPr/>
                </a:tc>
                <a:tc>
                  <a:txBody>
                    <a:bodyPr/>
                    <a:lstStyle/>
                    <a:p>
                      <a:r>
                        <a:rPr lang="en-US" dirty="0"/>
                        <a:t>Image 6</a:t>
                      </a:r>
                    </a:p>
                  </a:txBody>
                  <a:tcPr/>
                </a:tc>
                <a:tc>
                  <a:txBody>
                    <a:bodyPr/>
                    <a:lstStyle/>
                    <a:p>
                      <a:r>
                        <a:rPr lang="en-US" dirty="0"/>
                        <a:t>Image 7</a:t>
                      </a:r>
                    </a:p>
                  </a:txBody>
                  <a:tcPr/>
                </a:tc>
                <a:tc>
                  <a:txBody>
                    <a:bodyPr/>
                    <a:lstStyle/>
                    <a:p>
                      <a:r>
                        <a:rPr lang="en-US" dirty="0"/>
                        <a:t>Image 8</a:t>
                      </a:r>
                    </a:p>
                  </a:txBody>
                  <a:tcPr/>
                </a:tc>
                <a:extLst>
                  <a:ext uri="{0D108BD9-81ED-4DB2-BD59-A6C34878D82A}">
                    <a16:rowId xmlns:a16="http://schemas.microsoft.com/office/drawing/2014/main" val="243593832"/>
                  </a:ext>
                </a:extLst>
              </a:tr>
            </a:tbl>
          </a:graphicData>
        </a:graphic>
      </p:graphicFrame>
    </p:spTree>
    <p:extLst>
      <p:ext uri="{BB962C8B-B14F-4D97-AF65-F5344CB8AC3E}">
        <p14:creationId xmlns:p14="http://schemas.microsoft.com/office/powerpoint/2010/main" val="292872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11700" y="282761"/>
            <a:ext cx="8520600" cy="39774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2400" b="1" dirty="0">
                <a:solidFill>
                  <a:srgbClr val="6091BA"/>
                </a:solidFill>
                <a:latin typeface="Open Sans"/>
                <a:ea typeface="Open Sans"/>
                <a:cs typeface="Open Sans"/>
                <a:sym typeface="Open Sans"/>
              </a:rPr>
              <a:t>Observation of surface roughness</a:t>
            </a:r>
            <a:endParaRPr sz="2400" b="1" dirty="0">
              <a:solidFill>
                <a:srgbClr val="6091BA"/>
              </a:solidFill>
              <a:latin typeface="Open Sans"/>
              <a:ea typeface="Open Sans"/>
              <a:cs typeface="Open Sans"/>
              <a:sym typeface="Open Sans"/>
            </a:endParaRPr>
          </a:p>
          <a:p>
            <a:pPr lvl="0" algn="l" rtl="0">
              <a:lnSpc>
                <a:spcPct val="115000"/>
              </a:lnSpc>
              <a:spcBef>
                <a:spcPts val="0"/>
              </a:spcBef>
              <a:spcAft>
                <a:spcPts val="0"/>
              </a:spcAft>
            </a:pPr>
            <a:r>
              <a:rPr lang="en-US" sz="1400" dirty="0">
                <a:solidFill>
                  <a:srgbClr val="000000"/>
                </a:solidFill>
                <a:latin typeface="Open Sans"/>
                <a:ea typeface="Open Sans"/>
                <a:cs typeface="Open Sans"/>
                <a:sym typeface="Open Sans"/>
              </a:rPr>
              <a:t>Now that all groups have taken all of their pictures, it is time for each group to decide to categorize these surfaces based on structure, texture, roughness, geometry, or any other criteria.</a:t>
            </a:r>
            <a:br>
              <a:rPr lang="en-US" sz="1400" dirty="0">
                <a:solidFill>
                  <a:srgbClr val="000000"/>
                </a:solidFill>
                <a:latin typeface="Open Sans"/>
                <a:ea typeface="Open Sans"/>
                <a:cs typeface="Open Sans"/>
                <a:sym typeface="Open Sans"/>
              </a:rPr>
            </a:br>
            <a:br>
              <a:rPr lang="en-US" sz="1400" dirty="0">
                <a:solidFill>
                  <a:srgbClr val="000000"/>
                </a:solidFill>
                <a:latin typeface="Open Sans"/>
                <a:ea typeface="Open Sans"/>
                <a:cs typeface="Open Sans"/>
                <a:sym typeface="Open Sans"/>
              </a:rPr>
            </a:br>
            <a:r>
              <a:rPr lang="en-US" sz="1400" dirty="0">
                <a:solidFill>
                  <a:srgbClr val="000000"/>
                </a:solidFill>
                <a:latin typeface="Open Sans"/>
                <a:ea typeface="Open Sans"/>
                <a:cs typeface="Open Sans"/>
                <a:sym typeface="Open Sans"/>
              </a:rPr>
              <a:t>Discuss in your groups and make sure you are ready to justify your classifications. Designate a group member to share your justifications with the entire class.	</a:t>
            </a:r>
          </a:p>
          <a:p>
            <a:pPr marL="0" lvl="0" indent="0" algn="l" rtl="0">
              <a:lnSpc>
                <a:spcPct val="115000"/>
              </a:lnSpc>
              <a:spcBef>
                <a:spcPts val="0"/>
              </a:spcBef>
              <a:spcAft>
                <a:spcPts val="0"/>
              </a:spcAft>
              <a:buNone/>
            </a:pPr>
            <a:endParaRPr sz="1400" dirty="0">
              <a:solidFill>
                <a:srgbClr val="000000"/>
              </a:solidFill>
              <a:latin typeface="Open Sans"/>
              <a:ea typeface="Open Sans"/>
              <a:cs typeface="Open Sans"/>
              <a:sym typeface="Open Sans"/>
            </a:endParaRPr>
          </a:p>
        </p:txBody>
      </p:sp>
    </p:spTree>
    <p:extLst>
      <p:ext uri="{BB962C8B-B14F-4D97-AF65-F5344CB8AC3E}">
        <p14:creationId xmlns:p14="http://schemas.microsoft.com/office/powerpoint/2010/main" val="4078840807"/>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553</Words>
  <Application>Microsoft Office PowerPoint</Application>
  <PresentationFormat>On-screen Show (16:9)</PresentationFormat>
  <Paragraphs>148</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Open Sans</vt:lpstr>
      <vt:lpstr>Arial</vt:lpstr>
      <vt:lpstr>Simple Light</vt:lpstr>
      <vt:lpstr>PowerPoint Presentation</vt:lpstr>
      <vt:lpstr>What are we looking at? What is this?</vt:lpstr>
      <vt:lpstr>Observation of surface roughness Use your digital microscopes to observe surface roughness of the materials you are provided. Take pictures of eight surfaces and organize them in the page corresponding to your group’s number. Label each surface appropriately.   Connect your digital microscopes to your laptop. Go to your camera app and change the camera to the digital microscope. Adjust the light using the black wheel on the cable. Use the wheel to focus on the surface. To take clear pictures of surfaces, make sure you are not moving the surface or the microscope.    </vt:lpstr>
      <vt:lpstr>Group 1 – observation   </vt:lpstr>
      <vt:lpstr>Group 2 – observation   </vt:lpstr>
      <vt:lpstr>Group 3 – observation   </vt:lpstr>
      <vt:lpstr>Group 4 – observation   </vt:lpstr>
      <vt:lpstr>Group 5 – observation   </vt:lpstr>
      <vt:lpstr>Observation of surface roughness Now that all groups have taken all of their pictures, it is time for each group to decide to categorize these surfaces based on structure, texture, roughness, geometry, or any other criteria.  Discuss in your groups and make sure you are ready to justify your classifications. Designate a group member to share your justifications with the entire class.  </vt:lpstr>
      <vt:lpstr>Group 1 – classification </vt:lpstr>
      <vt:lpstr>Group 2 – classification </vt:lpstr>
      <vt:lpstr>Group 3 – classification </vt:lpstr>
      <vt:lpstr>Group 4 – classification </vt:lpstr>
      <vt:lpstr>Group 5 – classification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Mariam</dc:creator>
  <cp:lastModifiedBy>Beth McElroy</cp:lastModifiedBy>
  <cp:revision>5</cp:revision>
  <dcterms:modified xsi:type="dcterms:W3CDTF">2024-04-19T22:29:26Z</dcterms:modified>
</cp:coreProperties>
</file>