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8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Sniglet" panose="020B0604020202020204" charset="0"/>
      <p:regular r:id="rId28"/>
    </p:embeddedFont>
    <p:embeddedFont>
      <p:font typeface="Dosis"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74" autoAdjust="0"/>
    <p:restoredTop sz="69755" autoAdjust="0"/>
  </p:normalViewPr>
  <p:slideViewPr>
    <p:cSldViewPr>
      <p:cViewPr varScale="1">
        <p:scale>
          <a:sx n="70" d="100"/>
          <a:sy n="70" d="100"/>
        </p:scale>
        <p:origin x="462"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793527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hyperlink" Target="https://commons.wikimedia.org/wiki/User:Husky" TargetMode="External"/><Relationship Id="rId7" Type="http://schemas.openxmlformats.org/officeDocument/2006/relationships/hyperlink" Target="https://en.wikipedia.org/wiki/en:Creative_Common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flickr.com/people/73536601@N00" TargetMode="External"/><Relationship Id="rId5" Type="http://schemas.openxmlformats.org/officeDocument/2006/relationships/hyperlink" Target="http://www.flickr.com/people/26098153@N03" TargetMode="External"/><Relationship Id="rId4" Type="http://schemas.openxmlformats.org/officeDocument/2006/relationships/hyperlink" Target="http://www.flickr.com/people/28470830@N0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Continuous Line </a:t>
            </a:r>
            <a:r>
              <a:rPr lang="en-US" dirty="0" smtClean="0"/>
              <a:t>Robots and Art </a:t>
            </a:r>
            <a:r>
              <a:rPr lang="en-US" dirty="0" smtClean="0"/>
              <a:t>Presentation, Continuous Line </a:t>
            </a:r>
            <a:r>
              <a:rPr lang="en-US" dirty="0" smtClean="0"/>
              <a:t>Robots and Art </a:t>
            </a:r>
            <a:r>
              <a:rPr lang="en-US" dirty="0" smtClean="0"/>
              <a:t>Activity,</a:t>
            </a:r>
            <a:r>
              <a:rPr lang="en-US" baseline="0" dirty="0" smtClean="0"/>
              <a:t> TeachEngineering.org</a:t>
            </a:r>
            <a:endParaRPr dirty="0"/>
          </a:p>
        </p:txBody>
      </p:sp>
    </p:spTree>
    <p:extLst>
      <p:ext uri="{BB962C8B-B14F-4D97-AF65-F5344CB8AC3E}">
        <p14:creationId xmlns:p14="http://schemas.microsoft.com/office/powerpoint/2010/main" val="398615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Screenshot from a</a:t>
            </a:r>
            <a:r>
              <a:rPr lang="en-US" baseline="0" dirty="0" smtClean="0"/>
              <a:t> website that is regularly updated with data from the Curiosity Rover. http://curiosityrover.com/rovermap1.html</a:t>
            </a:r>
            <a:endParaRPr dirty="0"/>
          </a:p>
        </p:txBody>
      </p:sp>
    </p:spTree>
    <p:extLst>
      <p:ext uri="{BB962C8B-B14F-4D97-AF65-F5344CB8AC3E}">
        <p14:creationId xmlns:p14="http://schemas.microsoft.com/office/powerpoint/2010/main" val="416095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9638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5" name="Shape 5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2117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0" name="Shape 5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Answer: yes</a:t>
            </a:r>
            <a:endParaRPr dirty="0"/>
          </a:p>
        </p:txBody>
      </p:sp>
    </p:spTree>
    <p:extLst>
      <p:ext uri="{BB962C8B-B14F-4D97-AF65-F5344CB8AC3E}">
        <p14:creationId xmlns:p14="http://schemas.microsoft.com/office/powerpoint/2010/main" val="39685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Answer:</a:t>
            </a:r>
            <a:r>
              <a:rPr lang="en-US" baseline="0" dirty="0" smtClean="0"/>
              <a:t> yes</a:t>
            </a:r>
            <a:endParaRPr dirty="0"/>
          </a:p>
        </p:txBody>
      </p:sp>
    </p:spTree>
    <p:extLst>
      <p:ext uri="{BB962C8B-B14F-4D97-AF65-F5344CB8AC3E}">
        <p14:creationId xmlns:p14="http://schemas.microsoft.com/office/powerpoint/2010/main" val="71373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2" name="Shape 6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Play</a:t>
            </a:r>
            <a:r>
              <a:rPr lang="en-US" baseline="0" dirty="0" smtClean="0"/>
              <a:t> for students a 3:25-minute video that is a great introduction to line as one of the seven elements of art.</a:t>
            </a:r>
            <a:endParaRPr lang="en-US" dirty="0" smtClean="0"/>
          </a:p>
          <a:p>
            <a:pPr lvl="0">
              <a:spcBef>
                <a:spcPts val="0"/>
              </a:spcBef>
              <a:buNone/>
            </a:pPr>
            <a:r>
              <a:rPr lang="en-US" dirty="0" smtClean="0"/>
              <a:t>Images</a:t>
            </a:r>
            <a:r>
              <a:rPr lang="en-US" baseline="0" dirty="0" smtClean="0"/>
              <a:t> source (a montage of faces from four different works of art): 2009 </a:t>
            </a:r>
            <a:r>
              <a:rPr lang="en-US" sz="1100" b="0" i="0" u="none" strike="noStrike" kern="1200" dirty="0" err="1" smtClean="0">
                <a:solidFill>
                  <a:schemeClr val="tx1"/>
                </a:solidFill>
                <a:effectLst/>
                <a:latin typeface="+mn-lt"/>
                <a:ea typeface="+mn-ea"/>
                <a:cs typeface="+mn-cs"/>
                <a:hlinkClick r:id="rId3" tooltip="User:Husky"/>
              </a:rPr>
              <a:t>User:Husky</a:t>
            </a:r>
            <a:r>
              <a:rPr lang="en-US" sz="1100" b="0" i="0" kern="1200" dirty="0" smtClean="0">
                <a:solidFill>
                  <a:schemeClr val="tx1"/>
                </a:solidFill>
                <a:effectLst/>
                <a:latin typeface="+mn-lt"/>
                <a:ea typeface="+mn-ea"/>
                <a:cs typeface="+mn-cs"/>
              </a:rPr>
              <a:t> and </a:t>
            </a:r>
            <a:r>
              <a:rPr lang="en-US" sz="1100" b="0" i="0" u="none" strike="noStrike" kern="1200" dirty="0" smtClean="0">
                <a:solidFill>
                  <a:schemeClr val="tx1"/>
                </a:solidFill>
                <a:effectLst/>
                <a:latin typeface="+mn-lt"/>
                <a:ea typeface="+mn-ea"/>
                <a:cs typeface="+mn-cs"/>
                <a:hlinkClick r:id="rId4"/>
              </a:rPr>
              <a:t>h3m3ls</a:t>
            </a:r>
            <a:r>
              <a:rPr lang="en-US" sz="1100" b="0" i="0" kern="120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hlinkClick r:id="rId5"/>
              </a:rPr>
              <a:t>Mischa de </a:t>
            </a:r>
            <a:r>
              <a:rPr lang="en-US" sz="1100" b="0" i="0" u="none" strike="noStrike" kern="1200" dirty="0" err="1" smtClean="0">
                <a:solidFill>
                  <a:schemeClr val="tx1"/>
                </a:solidFill>
                <a:effectLst/>
                <a:latin typeface="+mn-lt"/>
                <a:ea typeface="+mn-ea"/>
                <a:cs typeface="+mn-cs"/>
                <a:hlinkClick r:id="rId5"/>
              </a:rPr>
              <a:t>Muynck</a:t>
            </a:r>
            <a:r>
              <a:rPr lang="en-US" sz="1100" b="0" i="0" kern="1200" dirty="0" smtClean="0">
                <a:solidFill>
                  <a:schemeClr val="tx1"/>
                </a:solidFill>
                <a:effectLst/>
                <a:latin typeface="+mn-lt"/>
                <a:ea typeface="+mn-ea"/>
                <a:cs typeface="+mn-cs"/>
              </a:rPr>
              <a:t> and </a:t>
            </a:r>
            <a:r>
              <a:rPr lang="en-US" sz="1100" b="0" i="0" u="none" strike="noStrike" kern="1200" dirty="0" smtClean="0">
                <a:solidFill>
                  <a:schemeClr val="tx1"/>
                </a:solidFill>
                <a:effectLst/>
                <a:latin typeface="+mn-lt"/>
                <a:ea typeface="+mn-ea"/>
                <a:cs typeface="+mn-cs"/>
                <a:hlinkClick r:id="rId6"/>
              </a:rPr>
              <a:t>Niels</a:t>
            </a:r>
            <a:r>
              <a:rPr lang="en-US" sz="1100" b="0" i="0" u="none" strike="noStrike" kern="1200" dirty="0" smtClean="0">
                <a:solidFill>
                  <a:schemeClr val="tx1"/>
                </a:solidFill>
                <a:effectLst/>
                <a:latin typeface="+mn-lt"/>
                <a:ea typeface="+mn-ea"/>
                <a:cs typeface="+mn-cs"/>
              </a:rPr>
              <a:t>, </a:t>
            </a:r>
            <a:r>
              <a:rPr lang="en-US" baseline="0" dirty="0" smtClean="0"/>
              <a:t>Wikimedia Commons https://commons.wikimedia.org/wiki/File:Art-portrait-collage_2.jpg </a:t>
            </a:r>
            <a:r>
              <a:rPr lang="en-US" sz="1100" b="0" i="0" u="none" strike="noStrike" kern="1200" dirty="0" smtClean="0">
                <a:solidFill>
                  <a:schemeClr val="tx1"/>
                </a:solidFill>
                <a:effectLst/>
                <a:latin typeface="+mn-lt"/>
                <a:ea typeface="+mn-ea"/>
                <a:cs typeface="+mn-cs"/>
                <a:hlinkClick r:id="rId7" tooltip="w:en:Creative Commons"/>
              </a:rPr>
              <a:t>Creative Commons</a:t>
            </a:r>
            <a:r>
              <a:rPr lang="en-US" sz="1100" b="0" i="0" kern="120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hlinkClick r:id="rId8"/>
              </a:rPr>
              <a:t>Attribution-Share Alike 3.0 </a:t>
            </a:r>
            <a:r>
              <a:rPr lang="en-US" sz="1100" b="0" i="0" u="none" strike="noStrike" kern="1200" dirty="0" err="1" smtClean="0">
                <a:solidFill>
                  <a:schemeClr val="tx1"/>
                </a:solidFill>
                <a:effectLst/>
                <a:latin typeface="+mn-lt"/>
                <a:ea typeface="+mn-ea"/>
                <a:cs typeface="+mn-cs"/>
                <a:hlinkClick r:id="rId8"/>
              </a:rPr>
              <a:t>Unported</a:t>
            </a:r>
            <a:r>
              <a:rPr lang="en-US" sz="1100" b="0" i="0" kern="1200" dirty="0" smtClean="0">
                <a:solidFill>
                  <a:schemeClr val="tx1"/>
                </a:solidFill>
                <a:effectLst/>
                <a:latin typeface="+mn-lt"/>
                <a:ea typeface="+mn-ea"/>
                <a:cs typeface="+mn-cs"/>
              </a:rPr>
              <a:t> license</a:t>
            </a:r>
            <a:endParaRPr dirty="0"/>
          </a:p>
        </p:txBody>
      </p:sp>
    </p:spTree>
    <p:extLst>
      <p:ext uri="{BB962C8B-B14F-4D97-AF65-F5344CB8AC3E}">
        <p14:creationId xmlns:p14="http://schemas.microsoft.com/office/powerpoint/2010/main" val="340693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 (Portrait photograph </a:t>
            </a:r>
            <a:r>
              <a:rPr lang="en-US" baseline="0" dirty="0" smtClean="0"/>
              <a:t>of P</a:t>
            </a:r>
            <a:r>
              <a:rPr lang="en-US" dirty="0" smtClean="0"/>
              <a:t>icasso in 1908)</a:t>
            </a:r>
            <a:r>
              <a:rPr lang="en-US" baseline="0" dirty="0" smtClean="0"/>
              <a:t> [PD] Photo © </a:t>
            </a:r>
            <a:r>
              <a:rPr lang="en-US" dirty="0" smtClean="0"/>
              <a:t>RMN-Grand </a:t>
            </a:r>
            <a:r>
              <a:rPr lang="en-US" dirty="0" err="1" smtClean="0"/>
              <a:t>Palais</a:t>
            </a:r>
            <a:r>
              <a:rPr lang="en-US" dirty="0" smtClean="0"/>
              <a:t> (</a:t>
            </a:r>
            <a:r>
              <a:rPr lang="en-US" dirty="0" err="1" smtClean="0"/>
              <a:t>Musée</a:t>
            </a:r>
            <a:r>
              <a:rPr lang="en-US" dirty="0" smtClean="0"/>
              <a:t> Picasso de Paris), Wikimedia</a:t>
            </a:r>
            <a:r>
              <a:rPr lang="en-US" baseline="0" dirty="0" smtClean="0"/>
              <a:t> Commons https://commons.wikimedia.org/wiki/File:Portrait_de_Picasso,_1908.jpg</a:t>
            </a:r>
            <a:endParaRPr lang="en-US" dirty="0" smtClean="0"/>
          </a:p>
          <a:p>
            <a:pPr lvl="0" rtl="0">
              <a:spcBef>
                <a:spcPts val="0"/>
              </a:spcBef>
              <a:buNone/>
            </a:pPr>
            <a:endParaRPr dirty="0"/>
          </a:p>
        </p:txBody>
      </p:sp>
    </p:spTree>
    <p:extLst>
      <p:ext uri="{BB962C8B-B14F-4D97-AF65-F5344CB8AC3E}">
        <p14:creationId xmlns:p14="http://schemas.microsoft.com/office/powerpoint/2010/main" val="368220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5" name="Shape 6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a:t>
            </a:r>
            <a:r>
              <a:rPr lang="en-US" baseline="0" dirty="0" smtClean="0"/>
              <a:t> (</a:t>
            </a:r>
            <a:r>
              <a:rPr lang="en-US" dirty="0" smtClean="0"/>
              <a:t>The Old Guitarist by Pablo Picasso, 1903):</a:t>
            </a:r>
            <a:r>
              <a:rPr lang="en-US" baseline="0" dirty="0" smtClean="0"/>
              <a:t> The Art Institute of Chicago, Wikimedia Commons https://en.wikipedia.org/wiki/File:Old_guitarist_chicago.jpg</a:t>
            </a:r>
            <a:endParaRPr dirty="0"/>
          </a:p>
        </p:txBody>
      </p:sp>
    </p:spTree>
    <p:extLst>
      <p:ext uri="{BB962C8B-B14F-4D97-AF65-F5344CB8AC3E}">
        <p14:creationId xmlns:p14="http://schemas.microsoft.com/office/powerpoint/2010/main" val="381702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a:t>
            </a:r>
            <a:r>
              <a:rPr lang="en-US" baseline="0" dirty="0" smtClean="0"/>
              <a:t> (</a:t>
            </a:r>
            <a:r>
              <a:rPr lang="en-US" dirty="0" smtClean="0"/>
              <a:t>Three Musicians by Pablo Picasso, 1921):</a:t>
            </a:r>
            <a:r>
              <a:rPr lang="en-US" baseline="0" dirty="0" smtClean="0"/>
              <a:t> </a:t>
            </a:r>
            <a:r>
              <a:rPr lang="en-US" baseline="0" dirty="0" err="1" smtClean="0"/>
              <a:t>MoMa</a:t>
            </a:r>
            <a:r>
              <a:rPr lang="en-US" baseline="0" dirty="0" smtClean="0"/>
              <a:t>, Wikimedia Commons https://en.wikipedia.org/wiki/File:Picasso_three_musicians_moma_2006.jpg</a:t>
            </a:r>
            <a:endParaRPr lang="en-US" dirty="0" smtClean="0"/>
          </a:p>
          <a:p>
            <a:pPr lvl="0" rtl="0">
              <a:spcBef>
                <a:spcPts val="0"/>
              </a:spcBef>
              <a:buNone/>
            </a:pPr>
            <a:endParaRPr dirty="0"/>
          </a:p>
        </p:txBody>
      </p:sp>
    </p:spTree>
    <p:extLst>
      <p:ext uri="{BB962C8B-B14F-4D97-AF65-F5344CB8AC3E}">
        <p14:creationId xmlns:p14="http://schemas.microsoft.com/office/powerpoint/2010/main" val="65875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a:t>
            </a:r>
            <a:r>
              <a:rPr lang="en-US" baseline="0" dirty="0" smtClean="0"/>
              <a:t> (</a:t>
            </a:r>
            <a:r>
              <a:rPr lang="en-US" dirty="0" smtClean="0"/>
              <a:t>The Weeping Woman by Pablo Picasso, 1937):</a:t>
            </a:r>
            <a:r>
              <a:rPr lang="en-US" baseline="0" dirty="0" smtClean="0"/>
              <a:t> © Tate London, Wikimedia Commons</a:t>
            </a:r>
            <a:r>
              <a:rPr lang="en-US" baseline="0" dirty="0"/>
              <a:t> </a:t>
            </a:r>
            <a:r>
              <a:rPr lang="en-US" baseline="0" dirty="0" smtClean="0"/>
              <a:t>https://en.wikipedia.org/wiki/File:Picasso_The_Weeping_Woman_Tate_identifier_T05010_10.jpg</a:t>
            </a:r>
            <a:endParaRPr lang="en-US" dirty="0" smtClean="0"/>
          </a:p>
        </p:txBody>
      </p:sp>
    </p:spTree>
    <p:extLst>
      <p:ext uri="{BB962C8B-B14F-4D97-AF65-F5344CB8AC3E}">
        <p14:creationId xmlns:p14="http://schemas.microsoft.com/office/powerpoint/2010/main" val="76305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latin typeface="Dosis"/>
                <a:ea typeface="Dosis"/>
                <a:cs typeface="Dosis"/>
                <a:sym typeface="Dosis"/>
              </a:rPr>
              <a:t>Photo source</a:t>
            </a:r>
            <a:r>
              <a:rPr lang="en" baseline="0" dirty="0" smtClean="0">
                <a:latin typeface="Dosis"/>
                <a:ea typeface="Dosis"/>
                <a:cs typeface="Dosis"/>
                <a:sym typeface="Dosis"/>
              </a:rPr>
              <a:t> (box of donuts): </a:t>
            </a:r>
            <a:r>
              <a:rPr lang="en" dirty="0" smtClean="0">
                <a:latin typeface="Dosis"/>
                <a:ea typeface="Dosis"/>
                <a:cs typeface="Dosis"/>
                <a:sym typeface="Dosis"/>
              </a:rPr>
              <a:t>2007 </a:t>
            </a:r>
            <a:r>
              <a:rPr lang="en" dirty="0" smtClean="0">
                <a:solidFill>
                  <a:srgbClr val="252525"/>
                </a:solidFill>
                <a:highlight>
                  <a:srgbClr val="F9F9F9"/>
                </a:highlight>
                <a:latin typeface="Dosis"/>
                <a:ea typeface="Dosis"/>
                <a:cs typeface="Dosis"/>
                <a:sym typeface="Dosis"/>
              </a:rPr>
              <a:t>lucianvenutian, Wikimedia Commons </a:t>
            </a:r>
            <a:r>
              <a:rPr lang="en-US" dirty="0" smtClean="0">
                <a:solidFill>
                  <a:srgbClr val="252525"/>
                </a:solidFill>
                <a:highlight>
                  <a:srgbClr val="F9F9F9"/>
                </a:highlight>
                <a:latin typeface="Dosis"/>
                <a:ea typeface="Dosis"/>
                <a:cs typeface="Dosis"/>
                <a:sym typeface="Dosis"/>
              </a:rPr>
              <a:t>https://commons.wikimedia.org/wiki/File:Donuts.jpg</a:t>
            </a:r>
            <a:endParaRPr lang="en" dirty="0" smtClean="0">
              <a:solidFill>
                <a:srgbClr val="252525"/>
              </a:solidFill>
              <a:highlight>
                <a:srgbClr val="F9F9F9"/>
              </a:highlight>
              <a:latin typeface="Dosis"/>
              <a:ea typeface="Dosis"/>
              <a:cs typeface="Dosis"/>
              <a:sym typeface="Dosis"/>
            </a:endParaRPr>
          </a:p>
          <a:p>
            <a:pPr lvl="0" rtl="0">
              <a:spcBef>
                <a:spcPts val="0"/>
              </a:spcBef>
              <a:buNone/>
            </a:pPr>
            <a:endParaRPr dirty="0"/>
          </a:p>
        </p:txBody>
      </p:sp>
    </p:spTree>
    <p:extLst>
      <p:ext uri="{BB962C8B-B14F-4D97-AF65-F5344CB8AC3E}">
        <p14:creationId xmlns:p14="http://schemas.microsoft.com/office/powerpoint/2010/main" val="317797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sources: Pablo Picasso</a:t>
            </a:r>
            <a:r>
              <a:rPr lang="en-US" baseline="0" dirty="0" smtClean="0"/>
              <a:t> [</a:t>
            </a:r>
            <a:r>
              <a:rPr lang="en-US" dirty="0" smtClean="0"/>
              <a:t>public domain] https://www.pinterest.com/pin/135600638750826602/</a:t>
            </a:r>
          </a:p>
        </p:txBody>
      </p:sp>
    </p:spTree>
    <p:extLst>
      <p:ext uri="{BB962C8B-B14F-4D97-AF65-F5344CB8AC3E}">
        <p14:creationId xmlns:p14="http://schemas.microsoft.com/office/powerpoint/2010/main" val="141506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3" name="Shape 6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sources: Pablo Picasso</a:t>
            </a:r>
            <a:r>
              <a:rPr lang="en-US" baseline="0" dirty="0" smtClean="0"/>
              <a:t> [</a:t>
            </a:r>
            <a:r>
              <a:rPr lang="en-US" dirty="0" smtClean="0"/>
              <a:t>public domain] https://www.pinterest.com/pin/135600638750826602/</a:t>
            </a:r>
          </a:p>
        </p:txBody>
      </p:sp>
    </p:spTree>
    <p:extLst>
      <p:ext uri="{BB962C8B-B14F-4D97-AF65-F5344CB8AC3E}">
        <p14:creationId xmlns:p14="http://schemas.microsoft.com/office/powerpoint/2010/main" val="250588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1" name="Shape 6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sources: Pablo Picasso</a:t>
            </a:r>
            <a:r>
              <a:rPr lang="en-US" baseline="0" dirty="0" smtClean="0"/>
              <a:t> [</a:t>
            </a:r>
            <a:r>
              <a:rPr lang="en-US" dirty="0" smtClean="0"/>
              <a:t>public domain] https://www.pinterest.com/pin/135600638750826602/</a:t>
            </a:r>
          </a:p>
        </p:txBody>
      </p:sp>
    </p:spTree>
    <p:extLst>
      <p:ext uri="{BB962C8B-B14F-4D97-AF65-F5344CB8AC3E}">
        <p14:creationId xmlns:p14="http://schemas.microsoft.com/office/powerpoint/2010/main" val="1671754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8" name="Shape 6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sources: Pablo Picasso</a:t>
            </a:r>
            <a:r>
              <a:rPr lang="en-US" baseline="0" dirty="0" smtClean="0"/>
              <a:t> [</a:t>
            </a:r>
            <a:r>
              <a:rPr lang="en-US" dirty="0" smtClean="0"/>
              <a:t>public domain] https://www.pinterest.com/pin/135600638750826602/</a:t>
            </a:r>
          </a:p>
        </p:txBody>
      </p:sp>
    </p:spTree>
    <p:extLst>
      <p:ext uri="{BB962C8B-B14F-4D97-AF65-F5344CB8AC3E}">
        <p14:creationId xmlns:p14="http://schemas.microsoft.com/office/powerpoint/2010/main" val="2743905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5" name="Shape 6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Photograph source: © </a:t>
            </a:r>
            <a:r>
              <a:rPr lang="en-US" sz="1100" kern="1200" dirty="0" smtClean="0">
                <a:solidFill>
                  <a:schemeClr val="tx1"/>
                </a:solidFill>
                <a:effectLst/>
                <a:latin typeface="+mn-lt"/>
                <a:ea typeface="+mn-ea"/>
                <a:cs typeface="+mn-cs"/>
              </a:rPr>
              <a:t>2015 Carrie Beth </a:t>
            </a:r>
            <a:r>
              <a:rPr lang="en-US" sz="1100" kern="1200" dirty="0" err="1" smtClean="0">
                <a:solidFill>
                  <a:schemeClr val="tx1"/>
                </a:solidFill>
                <a:effectLst/>
                <a:latin typeface="+mn-lt"/>
                <a:ea typeface="+mn-ea"/>
                <a:cs typeface="+mn-cs"/>
              </a:rPr>
              <a:t>Rykowski</a:t>
            </a:r>
            <a:r>
              <a:rPr lang="en-US" sz="1100" kern="1200" dirty="0" smtClean="0">
                <a:solidFill>
                  <a:schemeClr val="tx1"/>
                </a:solidFill>
                <a:effectLst/>
                <a:latin typeface="+mn-lt"/>
                <a:ea typeface="+mn-ea"/>
                <a:cs typeface="+mn-cs"/>
              </a:rPr>
              <a:t>, Georgia Tech Research Institute</a:t>
            </a:r>
            <a:endParaRPr dirty="0"/>
          </a:p>
        </p:txBody>
      </p:sp>
    </p:spTree>
    <p:extLst>
      <p:ext uri="{BB962C8B-B14F-4D97-AF65-F5344CB8AC3E}">
        <p14:creationId xmlns:p14="http://schemas.microsoft.com/office/powerpoint/2010/main" val="823770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2" name="Shape 6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6504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latin typeface="Dosis"/>
                <a:ea typeface="Dosis"/>
                <a:cs typeface="Dosis"/>
                <a:sym typeface="Dosis"/>
              </a:rPr>
              <a:t>Photo source</a:t>
            </a:r>
            <a:r>
              <a:rPr lang="en" baseline="0" dirty="0" smtClean="0">
                <a:latin typeface="Dosis"/>
                <a:ea typeface="Dosis"/>
                <a:cs typeface="Dosis"/>
                <a:sym typeface="Dosis"/>
              </a:rPr>
              <a:t> (box of donuts): </a:t>
            </a:r>
            <a:r>
              <a:rPr lang="en" dirty="0" smtClean="0">
                <a:latin typeface="Dosis"/>
                <a:ea typeface="Dosis"/>
                <a:cs typeface="Dosis"/>
                <a:sym typeface="Dosis"/>
              </a:rPr>
              <a:t>2007 </a:t>
            </a:r>
            <a:r>
              <a:rPr lang="en" dirty="0" smtClean="0">
                <a:solidFill>
                  <a:srgbClr val="252525"/>
                </a:solidFill>
                <a:highlight>
                  <a:srgbClr val="F9F9F9"/>
                </a:highlight>
                <a:latin typeface="Dosis"/>
                <a:ea typeface="Dosis"/>
                <a:cs typeface="Dosis"/>
                <a:sym typeface="Dosis"/>
              </a:rPr>
              <a:t>lucianvenutian, Wikimedia Commons </a:t>
            </a:r>
            <a:r>
              <a:rPr lang="en-US" dirty="0" smtClean="0">
                <a:solidFill>
                  <a:srgbClr val="252525"/>
                </a:solidFill>
                <a:highlight>
                  <a:srgbClr val="F9F9F9"/>
                </a:highlight>
                <a:latin typeface="Dosis"/>
                <a:ea typeface="Dosis"/>
                <a:cs typeface="Dosis"/>
                <a:sym typeface="Dosis"/>
              </a:rPr>
              <a:t>https://commons.wikimedia.org/wiki/File:Donuts.jpg</a:t>
            </a:r>
            <a:endParaRPr lang="en" dirty="0" smtClean="0">
              <a:solidFill>
                <a:srgbClr val="252525"/>
              </a:solidFill>
              <a:highlight>
                <a:srgbClr val="F9F9F9"/>
              </a:highlight>
              <a:latin typeface="Dosis"/>
              <a:ea typeface="Dosis"/>
              <a:cs typeface="Dosis"/>
              <a:sym typeface="Dosis"/>
            </a:endParaRPr>
          </a:p>
        </p:txBody>
      </p:sp>
    </p:spTree>
    <p:extLst>
      <p:ext uri="{BB962C8B-B14F-4D97-AF65-F5344CB8AC3E}">
        <p14:creationId xmlns:p14="http://schemas.microsoft.com/office/powerpoint/2010/main" val="77230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latin typeface="Dosis"/>
                <a:ea typeface="Dosis"/>
                <a:cs typeface="Dosis"/>
                <a:sym typeface="Dosis"/>
              </a:rPr>
              <a:t>Photo source</a:t>
            </a:r>
            <a:r>
              <a:rPr lang="en" baseline="0" dirty="0" smtClean="0">
                <a:latin typeface="Dosis"/>
                <a:ea typeface="Dosis"/>
                <a:cs typeface="Dosis"/>
                <a:sym typeface="Dosis"/>
              </a:rPr>
              <a:t> (box of donuts): </a:t>
            </a:r>
            <a:r>
              <a:rPr lang="en" dirty="0" smtClean="0">
                <a:latin typeface="Dosis"/>
                <a:ea typeface="Dosis"/>
                <a:cs typeface="Dosis"/>
                <a:sym typeface="Dosis"/>
              </a:rPr>
              <a:t>2007 </a:t>
            </a:r>
            <a:r>
              <a:rPr lang="en" dirty="0" smtClean="0">
                <a:solidFill>
                  <a:srgbClr val="252525"/>
                </a:solidFill>
                <a:highlight>
                  <a:srgbClr val="F9F9F9"/>
                </a:highlight>
                <a:latin typeface="Dosis"/>
                <a:ea typeface="Dosis"/>
                <a:cs typeface="Dosis"/>
                <a:sym typeface="Dosis"/>
              </a:rPr>
              <a:t>lucianvenutian, Wikimedia Commons </a:t>
            </a:r>
            <a:r>
              <a:rPr lang="en-US" dirty="0" smtClean="0">
                <a:solidFill>
                  <a:srgbClr val="252525"/>
                </a:solidFill>
                <a:highlight>
                  <a:srgbClr val="F9F9F9"/>
                </a:highlight>
                <a:latin typeface="Dosis"/>
                <a:ea typeface="Dosis"/>
                <a:cs typeface="Dosis"/>
                <a:sym typeface="Dosis"/>
              </a:rPr>
              <a:t>https://commons.wikimedia.org/wiki/File:Donuts.jpg</a:t>
            </a:r>
            <a:endParaRPr lang="en" dirty="0" smtClean="0">
              <a:solidFill>
                <a:srgbClr val="252525"/>
              </a:solidFill>
              <a:highlight>
                <a:srgbClr val="F9F9F9"/>
              </a:highlight>
              <a:latin typeface="Dosis"/>
              <a:ea typeface="Dosis"/>
              <a:cs typeface="Dosis"/>
              <a:sym typeface="Dosis"/>
            </a:endParaRPr>
          </a:p>
          <a:p>
            <a:pPr lvl="0" rtl="0">
              <a:spcBef>
                <a:spcPts val="0"/>
              </a:spcBef>
              <a:buNone/>
            </a:pPr>
            <a:endParaRPr dirty="0"/>
          </a:p>
        </p:txBody>
      </p:sp>
    </p:spTree>
    <p:extLst>
      <p:ext uri="{BB962C8B-B14F-4D97-AF65-F5344CB8AC3E}">
        <p14:creationId xmlns:p14="http://schemas.microsoft.com/office/powerpoint/2010/main" val="45195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100" b="0" i="0" kern="1200" dirty="0" smtClean="0">
                <a:solidFill>
                  <a:schemeClr val="tx1"/>
                </a:solidFill>
                <a:effectLst/>
                <a:latin typeface="+mn-lt"/>
                <a:ea typeface="+mn-ea"/>
                <a:cs typeface="+mn-cs"/>
              </a:rPr>
              <a:t>The fascinating surface of Jupiter’s icy moon Europa looms large in this newly-reprocessed color view, made from images taken by NASA's Galileo spacecraft in the late 1990s. This is the color view of Europa from Galileo that shows the largest portion of the moon's surface at the highest resolution.</a:t>
            </a:r>
          </a:p>
          <a:p>
            <a:pPr lvl="0">
              <a:spcBef>
                <a:spcPts val="0"/>
              </a:spcBef>
              <a:buNone/>
            </a:pPr>
            <a:r>
              <a:rPr lang="en-US" dirty="0" smtClean="0"/>
              <a:t>Image source:</a:t>
            </a:r>
            <a:r>
              <a:rPr lang="en-US" baseline="0" dirty="0" smtClean="0"/>
              <a:t> </a:t>
            </a:r>
            <a:r>
              <a:rPr lang="en-US" sz="1100" b="0" i="0" kern="1200" dirty="0" smtClean="0">
                <a:solidFill>
                  <a:schemeClr val="tx1"/>
                </a:solidFill>
                <a:effectLst/>
                <a:latin typeface="+mn-lt"/>
                <a:ea typeface="+mn-ea"/>
                <a:cs typeface="+mn-cs"/>
              </a:rPr>
              <a:t>NASA/JPL-Caltech/SETI Institute https://www.nasa.gov/europa/overview/index.html </a:t>
            </a:r>
            <a:endParaRPr lang="en-US" b="0" i="0" baseline="0" dirty="0" smtClean="0"/>
          </a:p>
        </p:txBody>
      </p:sp>
    </p:spTree>
    <p:extLst>
      <p:ext uri="{BB962C8B-B14F-4D97-AF65-F5344CB8AC3E}">
        <p14:creationId xmlns:p14="http://schemas.microsoft.com/office/powerpoint/2010/main" val="272418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100" b="0" i="0" kern="1200" dirty="0" smtClean="0">
                <a:solidFill>
                  <a:schemeClr val="tx1"/>
                </a:solidFill>
                <a:effectLst/>
                <a:latin typeface="+mn-lt"/>
                <a:ea typeface="+mn-ea"/>
                <a:cs typeface="+mn-cs"/>
              </a:rPr>
              <a:t>The fascinating surface of Jupiter’s icy moon Europa looms large in this newly-reprocessed color view, made from images taken by NASA's Galileo spacecraft in the late 1990s. This is the color view of Europa from Galileo that shows the largest portion of the moon's surface at the highest resolution.</a:t>
            </a:r>
          </a:p>
          <a:p>
            <a:pPr lvl="0">
              <a:spcBef>
                <a:spcPts val="0"/>
              </a:spcBef>
              <a:buNone/>
            </a:pPr>
            <a:r>
              <a:rPr lang="en-US" dirty="0" smtClean="0"/>
              <a:t>Image source:</a:t>
            </a:r>
            <a:r>
              <a:rPr lang="en-US" baseline="0" dirty="0" smtClean="0"/>
              <a:t> </a:t>
            </a:r>
            <a:r>
              <a:rPr lang="en-US" sz="1100" b="0" i="0" kern="1200" dirty="0" smtClean="0">
                <a:solidFill>
                  <a:schemeClr val="tx1"/>
                </a:solidFill>
                <a:effectLst/>
                <a:latin typeface="+mn-lt"/>
                <a:ea typeface="+mn-ea"/>
                <a:cs typeface="+mn-cs"/>
              </a:rPr>
              <a:t>NASA/JPL-Caltech/SETI Institute https://www.nasa.gov/europa/overview/index.html </a:t>
            </a:r>
            <a:endParaRPr lang="en-US" b="0" i="0" baseline="0" dirty="0" smtClean="0"/>
          </a:p>
        </p:txBody>
      </p:sp>
    </p:spTree>
    <p:extLst>
      <p:ext uri="{BB962C8B-B14F-4D97-AF65-F5344CB8AC3E}">
        <p14:creationId xmlns:p14="http://schemas.microsoft.com/office/powerpoint/2010/main" val="65561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952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9" name="Shape 5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Image source: 201_ </a:t>
            </a:r>
            <a:r>
              <a:rPr lang="en-US" baseline="0" dirty="0" smtClean="0"/>
              <a:t>Georgia Tech Research Institute </a:t>
            </a:r>
            <a:endParaRPr dirty="0"/>
          </a:p>
        </p:txBody>
      </p:sp>
    </p:spTree>
    <p:extLst>
      <p:ext uri="{BB962C8B-B14F-4D97-AF65-F5344CB8AC3E}">
        <p14:creationId xmlns:p14="http://schemas.microsoft.com/office/powerpoint/2010/main" val="383417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01887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_2">
    <p:spTree>
      <p:nvGrpSpPr>
        <p:cNvPr id="1" name="Shape 512"/>
        <p:cNvGrpSpPr/>
        <p:nvPr/>
      </p:nvGrpSpPr>
      <p:grpSpPr>
        <a:xfrm>
          <a:off x="0" y="0"/>
          <a:ext cx="0" cy="0"/>
          <a:chOff x="0" y="0"/>
          <a:chExt cx="0" cy="0"/>
        </a:xfrm>
      </p:grpSpPr>
      <p:sp>
        <p:nvSpPr>
          <p:cNvPr id="513" name="Shape 513"/>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514" name="Shape 514"/>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lvl="0" algn="ctr" rtl="0">
              <a:spcBef>
                <a:spcPts val="0"/>
              </a:spcBef>
              <a:buClr>
                <a:schemeClr val="dk2"/>
              </a:buClr>
              <a:buNone/>
              <a:defRPr>
                <a:solidFill>
                  <a:schemeClr val="dk2"/>
                </a:solidFill>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
        <p:nvSpPr>
          <p:cNvPr id="515" name="Shape 515"/>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9" name="Shape 359"/>
          <p:cNvSpPr txBox="1">
            <a:spLocks noGrp="1"/>
          </p:cNvSpPr>
          <p:nvPr>
            <p:ph type="body" idx="1"/>
          </p:nvPr>
        </p:nvSpPr>
        <p:spPr>
          <a:xfrm>
            <a:off x="747925"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0" name="Shape 360"/>
          <p:cNvSpPr txBox="1">
            <a:spLocks noGrp="1"/>
          </p:cNvSpPr>
          <p:nvPr>
            <p:ph type="body" idx="2"/>
          </p:nvPr>
        </p:nvSpPr>
        <p:spPr>
          <a:xfrm>
            <a:off x="2953086"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1" name="Shape 361"/>
          <p:cNvSpPr txBox="1">
            <a:spLocks noGrp="1"/>
          </p:cNvSpPr>
          <p:nvPr>
            <p:ph type="body" idx="3"/>
          </p:nvPr>
        </p:nvSpPr>
        <p:spPr>
          <a:xfrm>
            <a:off x="5158248"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362" name="Shape 362"/>
          <p:cNvGrpSpPr/>
          <p:nvPr/>
        </p:nvGrpSpPr>
        <p:grpSpPr>
          <a:xfrm>
            <a:off x="7442902" y="-91153"/>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92" name="Shape 392"/>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95" name="Shape 395"/>
          <p:cNvGrpSpPr/>
          <p:nvPr/>
        </p:nvGrpSpPr>
        <p:grpSpPr>
          <a:xfrm>
            <a:off x="7442902" y="-91153"/>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425" name="Shape 425"/>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viewpure.com/BDePyEFT1g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ctrTitle"/>
          </p:nvPr>
        </p:nvSpPr>
        <p:spPr>
          <a:xfrm>
            <a:off x="91440" y="2343150"/>
            <a:ext cx="8961120" cy="2302799"/>
          </a:xfrm>
          <a:prstGeom prst="rect">
            <a:avLst/>
          </a:prstGeom>
        </p:spPr>
        <p:txBody>
          <a:bodyPr lIns="91425" tIns="91425" rIns="91425" bIns="91425" anchor="b" anchorCtr="0">
            <a:noAutofit/>
          </a:bodyPr>
          <a:lstStyle/>
          <a:p>
            <a:pPr lvl="0">
              <a:spcBef>
                <a:spcPts val="0"/>
              </a:spcBef>
              <a:buNone/>
            </a:pPr>
            <a:r>
              <a:rPr lang="en" sz="6600" dirty="0" smtClean="0"/>
              <a:t>Continuous Line </a:t>
            </a:r>
            <a:r>
              <a:rPr lang="en" sz="6600" dirty="0" smtClean="0"/>
              <a:t/>
            </a:r>
            <a:br>
              <a:rPr lang="en" sz="6600" dirty="0" smtClean="0"/>
            </a:br>
            <a:r>
              <a:rPr lang="en" sz="6600" dirty="0" smtClean="0"/>
              <a:t>Robots and Art</a:t>
            </a:r>
            <a:endParaRPr lang="en" sz="66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p:nvPr/>
        </p:nvSpPr>
        <p:spPr>
          <a:xfrm>
            <a:off x="6248400" y="895351"/>
            <a:ext cx="2286000" cy="32004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2400" dirty="0" smtClean="0">
                <a:solidFill>
                  <a:schemeClr val="accent1"/>
                </a:solidFill>
                <a:latin typeface="Sniglet"/>
                <a:ea typeface="Sniglet"/>
                <a:cs typeface="Sniglet"/>
                <a:sym typeface="Sniglet"/>
              </a:rPr>
              <a:t>The Mars Curiosity Rover is a little artist!</a:t>
            </a:r>
          </a:p>
          <a:p>
            <a:pPr lvl="0" algn="ctr" rtl="0">
              <a:lnSpc>
                <a:spcPct val="115000"/>
              </a:lnSpc>
              <a:spcBef>
                <a:spcPts val="0"/>
              </a:spcBef>
              <a:buNone/>
            </a:pPr>
            <a:r>
              <a:rPr lang="en" sz="2400" dirty="0" smtClean="0">
                <a:solidFill>
                  <a:schemeClr val="accent1"/>
                </a:solidFill>
                <a:latin typeface="Sniglet"/>
                <a:ea typeface="Sniglet"/>
                <a:cs typeface="Sniglet"/>
                <a:sym typeface="Sniglet"/>
              </a:rPr>
              <a:t> </a:t>
            </a:r>
          </a:p>
          <a:p>
            <a:pPr lvl="0" algn="ctr" rtl="0">
              <a:lnSpc>
                <a:spcPct val="115000"/>
              </a:lnSpc>
              <a:spcBef>
                <a:spcPts val="0"/>
              </a:spcBef>
              <a:buNone/>
            </a:pPr>
            <a:r>
              <a:rPr lang="en" sz="2400" dirty="0" smtClean="0">
                <a:solidFill>
                  <a:srgbClr val="00B050"/>
                </a:solidFill>
                <a:latin typeface="Sniglet"/>
                <a:ea typeface="Sniglet"/>
                <a:cs typeface="Sniglet"/>
                <a:sym typeface="Wingdings" panose="05000000000000000000" pitchFamily="2" charset="2"/>
              </a:rPr>
              <a:t> </a:t>
            </a:r>
            <a:r>
              <a:rPr lang="en" sz="2400" dirty="0" smtClean="0">
                <a:solidFill>
                  <a:srgbClr val="00B050"/>
                </a:solidFill>
                <a:latin typeface="Sniglet"/>
                <a:ea typeface="Sniglet"/>
                <a:cs typeface="Sniglet"/>
                <a:sym typeface="Sniglet"/>
              </a:rPr>
              <a:t>Look at the path it has taken so far!  </a:t>
            </a:r>
            <a:endParaRPr lang="en" sz="2400" dirty="0">
              <a:solidFill>
                <a:srgbClr val="00B050"/>
              </a:solidFill>
              <a:latin typeface="Sniglet"/>
              <a:ea typeface="Sniglet"/>
              <a:cs typeface="Sniglet"/>
              <a:sym typeface="Snigle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 y="-26138"/>
            <a:ext cx="588722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24598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ctrTitle"/>
          </p:nvPr>
        </p:nvSpPr>
        <p:spPr>
          <a:xfrm>
            <a:off x="465450" y="895350"/>
            <a:ext cx="8449950" cy="3047999"/>
          </a:xfrm>
          <a:prstGeom prst="rect">
            <a:avLst/>
          </a:prstGeom>
        </p:spPr>
        <p:txBody>
          <a:bodyPr lIns="91425" tIns="91425" rIns="91425" bIns="91425" anchor="t" anchorCtr="0">
            <a:noAutofit/>
          </a:bodyPr>
          <a:lstStyle/>
          <a:p>
            <a:pPr lvl="0" algn="l" rtl="0">
              <a:lnSpc>
                <a:spcPct val="115000"/>
              </a:lnSpc>
              <a:spcBef>
                <a:spcPts val="0"/>
              </a:spcBef>
              <a:buNone/>
            </a:pPr>
            <a:r>
              <a:rPr lang="en" sz="3000" dirty="0" smtClean="0">
                <a:solidFill>
                  <a:schemeClr val="accent1"/>
                </a:solidFill>
                <a:latin typeface="Dosis"/>
                <a:ea typeface="Dosis"/>
                <a:cs typeface="Dosis"/>
                <a:sym typeface="Dosis"/>
              </a:rPr>
              <a:t>The technique </a:t>
            </a:r>
            <a:r>
              <a:rPr lang="en" sz="3000" dirty="0">
                <a:solidFill>
                  <a:schemeClr val="accent1"/>
                </a:solidFill>
                <a:latin typeface="Dosis"/>
                <a:ea typeface="Dosis"/>
                <a:cs typeface="Dosis"/>
                <a:sym typeface="Dosis"/>
              </a:rPr>
              <a:t>used is called a </a:t>
            </a:r>
            <a:r>
              <a:rPr lang="en" sz="3000" b="1" dirty="0">
                <a:solidFill>
                  <a:schemeClr val="accent1"/>
                </a:solidFill>
                <a:latin typeface="Dosis"/>
                <a:ea typeface="Dosis"/>
                <a:cs typeface="Dosis"/>
                <a:sym typeface="Dosis"/>
              </a:rPr>
              <a:t>continuous line drawing</a:t>
            </a:r>
            <a:r>
              <a:rPr lang="en" sz="3000" dirty="0">
                <a:solidFill>
                  <a:schemeClr val="accent1"/>
                </a:solidFill>
                <a:latin typeface="Dosis"/>
                <a:ea typeface="Dosis"/>
                <a:cs typeface="Dosis"/>
                <a:sym typeface="Dosis"/>
              </a:rPr>
              <a:t>. </a:t>
            </a:r>
          </a:p>
          <a:p>
            <a:pPr lvl="0" algn="l" rtl="0">
              <a:lnSpc>
                <a:spcPct val="115000"/>
              </a:lnSpc>
              <a:spcBef>
                <a:spcPts val="0"/>
              </a:spcBef>
              <a:buNone/>
            </a:pPr>
            <a:endParaRPr sz="2400" dirty="0">
              <a:solidFill>
                <a:schemeClr val="accent1"/>
              </a:solidFill>
              <a:latin typeface="Dosis"/>
              <a:ea typeface="Dosis"/>
              <a:cs typeface="Dosis"/>
              <a:sym typeface="Dosis"/>
            </a:endParaRPr>
          </a:p>
          <a:p>
            <a:pPr lvl="0" algn="l" rtl="0">
              <a:lnSpc>
                <a:spcPct val="115000"/>
              </a:lnSpc>
              <a:spcBef>
                <a:spcPts val="0"/>
              </a:spcBef>
              <a:buNone/>
            </a:pPr>
            <a:r>
              <a:rPr lang="en" sz="3000" dirty="0">
                <a:solidFill>
                  <a:srgbClr val="00B050"/>
                </a:solidFill>
                <a:latin typeface="Dosis"/>
                <a:ea typeface="Dosis"/>
                <a:cs typeface="Dosis"/>
                <a:sym typeface="Dosis"/>
              </a:rPr>
              <a:t>What does it mean to be </a:t>
            </a:r>
            <a:r>
              <a:rPr lang="en" sz="3000" b="1" dirty="0">
                <a:solidFill>
                  <a:srgbClr val="00B050"/>
                </a:solidFill>
                <a:latin typeface="Dosis"/>
                <a:ea typeface="Dosis"/>
                <a:cs typeface="Dosis"/>
                <a:sym typeface="Dosis"/>
              </a:rPr>
              <a:t>continuous</a:t>
            </a:r>
            <a:r>
              <a:rPr lang="en" sz="3000" dirty="0">
                <a:solidFill>
                  <a:srgbClr val="00B050"/>
                </a:solidFill>
                <a:latin typeface="Dosis"/>
                <a:ea typeface="Dosis"/>
                <a:cs typeface="Dosis"/>
                <a:sym typeface="Dosis"/>
              </a:rPr>
              <a:t>? </a:t>
            </a:r>
          </a:p>
          <a:p>
            <a:pPr lvl="0" algn="l" rtl="0">
              <a:lnSpc>
                <a:spcPct val="115000"/>
              </a:lnSpc>
              <a:spcBef>
                <a:spcPts val="0"/>
              </a:spcBef>
              <a:buNone/>
            </a:pPr>
            <a:endParaRPr sz="2400" dirty="0">
              <a:solidFill>
                <a:schemeClr val="accent1"/>
              </a:solidFill>
              <a:latin typeface="Dosis"/>
              <a:ea typeface="Dosis"/>
              <a:cs typeface="Dosis"/>
              <a:sym typeface="Dosis"/>
            </a:endParaRPr>
          </a:p>
          <a:p>
            <a:pPr lvl="0" algn="l" rtl="0">
              <a:lnSpc>
                <a:spcPct val="115000"/>
              </a:lnSpc>
              <a:spcBef>
                <a:spcPts val="0"/>
              </a:spcBef>
              <a:buNone/>
            </a:pPr>
            <a:r>
              <a:rPr lang="en" sz="3000" dirty="0">
                <a:solidFill>
                  <a:srgbClr val="7030A0"/>
                </a:solidFill>
                <a:latin typeface="Dosis"/>
                <a:ea typeface="Dosis"/>
                <a:cs typeface="Dosis"/>
                <a:sym typeface="Dosis"/>
              </a:rPr>
              <a:t>What is a </a:t>
            </a:r>
            <a:r>
              <a:rPr lang="en" sz="3000" b="1" dirty="0">
                <a:solidFill>
                  <a:srgbClr val="7030A0"/>
                </a:solidFill>
                <a:latin typeface="Dosis"/>
                <a:ea typeface="Dosis"/>
                <a:cs typeface="Dosis"/>
                <a:sym typeface="Dosis"/>
              </a:rPr>
              <a:t>line</a:t>
            </a:r>
            <a:r>
              <a:rPr lang="en" sz="3000" dirty="0">
                <a:solidFill>
                  <a:srgbClr val="7030A0"/>
                </a:solidFill>
                <a:latin typeface="Dosis"/>
                <a:ea typeface="Dosis"/>
                <a:cs typeface="Dosis"/>
                <a:sym typeface="Dosis"/>
              </a:rPr>
              <a:t>? </a:t>
            </a:r>
          </a:p>
          <a:p>
            <a:pPr lvl="0" algn="l" rtl="0">
              <a:lnSpc>
                <a:spcPct val="115000"/>
              </a:lnSpc>
              <a:spcBef>
                <a:spcPts val="0"/>
              </a:spcBef>
              <a:buNone/>
            </a:pPr>
            <a:endParaRPr sz="1100" dirty="0">
              <a:solidFill>
                <a:schemeClr val="dk1"/>
              </a:solidFill>
              <a:latin typeface="Arial"/>
              <a:ea typeface="Arial"/>
              <a:cs typeface="Arial"/>
              <a:sym typeface="Arial"/>
            </a:endParaRPr>
          </a:p>
          <a:p>
            <a:pPr lvl="0" rtl="0">
              <a:spcBef>
                <a:spcPts val="0"/>
              </a:spcBef>
              <a:buNone/>
            </a:pPr>
            <a:endParaRPr b="1"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ctrTitle"/>
          </p:nvPr>
        </p:nvSpPr>
        <p:spPr>
          <a:xfrm>
            <a:off x="142138" y="819150"/>
            <a:ext cx="8859725" cy="3057524"/>
          </a:xfrm>
          <a:prstGeom prst="rect">
            <a:avLst/>
          </a:prstGeom>
        </p:spPr>
        <p:txBody>
          <a:bodyPr lIns="91425" tIns="91425" rIns="91425" bIns="91425" anchor="t" anchorCtr="0">
            <a:noAutofit/>
          </a:bodyPr>
          <a:lstStyle/>
          <a:p>
            <a:pPr lvl="0" algn="l" rtl="0">
              <a:lnSpc>
                <a:spcPct val="115000"/>
              </a:lnSpc>
              <a:spcBef>
                <a:spcPts val="0"/>
              </a:spcBef>
              <a:buNone/>
            </a:pPr>
            <a:r>
              <a:rPr lang="en" sz="3000" dirty="0">
                <a:solidFill>
                  <a:schemeClr val="accent1"/>
                </a:solidFill>
                <a:latin typeface="Dosis"/>
                <a:ea typeface="Dosis"/>
                <a:cs typeface="Dosis"/>
                <a:sym typeface="Dosis"/>
              </a:rPr>
              <a:t>In </a:t>
            </a:r>
            <a:r>
              <a:rPr lang="en" sz="3000" b="1" dirty="0">
                <a:solidFill>
                  <a:schemeClr val="accent1"/>
                </a:solidFill>
                <a:latin typeface="Dosis"/>
                <a:ea typeface="Dosis"/>
                <a:cs typeface="Dosis"/>
                <a:sym typeface="Dosis"/>
              </a:rPr>
              <a:t>math</a:t>
            </a:r>
            <a:r>
              <a:rPr lang="en" sz="3000" dirty="0">
                <a:solidFill>
                  <a:schemeClr val="accent1"/>
                </a:solidFill>
                <a:latin typeface="Dosis"/>
                <a:ea typeface="Dosis"/>
                <a:cs typeface="Dosis"/>
                <a:sym typeface="Dosis"/>
              </a:rPr>
              <a:t>, a line is the connection of two points. </a:t>
            </a:r>
          </a:p>
          <a:p>
            <a:pPr lvl="0" algn="l" rtl="0">
              <a:lnSpc>
                <a:spcPct val="115000"/>
              </a:lnSpc>
              <a:spcBef>
                <a:spcPts val="0"/>
              </a:spcBef>
              <a:buNone/>
            </a:pPr>
            <a:endParaRPr sz="2400" dirty="0">
              <a:solidFill>
                <a:schemeClr val="accent1"/>
              </a:solidFill>
              <a:latin typeface="Dosis"/>
              <a:ea typeface="Dosis"/>
              <a:cs typeface="Dosis"/>
              <a:sym typeface="Dosis"/>
            </a:endParaRPr>
          </a:p>
          <a:p>
            <a:pPr lvl="0" algn="l" rtl="0">
              <a:lnSpc>
                <a:spcPct val="115000"/>
              </a:lnSpc>
              <a:spcBef>
                <a:spcPts val="0"/>
              </a:spcBef>
              <a:buNone/>
            </a:pPr>
            <a:r>
              <a:rPr lang="en" sz="3000" dirty="0" smtClean="0">
                <a:solidFill>
                  <a:srgbClr val="00B050"/>
                </a:solidFill>
                <a:latin typeface="Dosis"/>
                <a:ea typeface="Dosis"/>
                <a:cs typeface="Dosis"/>
                <a:sym typeface="Dosis"/>
              </a:rPr>
              <a:t>In </a:t>
            </a:r>
            <a:r>
              <a:rPr lang="en" sz="3000" b="1" dirty="0">
                <a:solidFill>
                  <a:srgbClr val="00B050"/>
                </a:solidFill>
                <a:latin typeface="Dosis"/>
                <a:ea typeface="Dosis"/>
                <a:cs typeface="Dosis"/>
                <a:sym typeface="Dosis"/>
              </a:rPr>
              <a:t>art</a:t>
            </a:r>
            <a:r>
              <a:rPr lang="en" sz="3000" dirty="0">
                <a:solidFill>
                  <a:srgbClr val="00B050"/>
                </a:solidFill>
                <a:latin typeface="Dosis"/>
                <a:ea typeface="Dosis"/>
                <a:cs typeface="Dosis"/>
                <a:sym typeface="Dosis"/>
              </a:rPr>
              <a:t>, a line is a point moving through space. </a:t>
            </a:r>
          </a:p>
          <a:p>
            <a:pPr lvl="0" algn="l" rtl="0">
              <a:lnSpc>
                <a:spcPct val="115000"/>
              </a:lnSpc>
              <a:spcBef>
                <a:spcPts val="0"/>
              </a:spcBef>
              <a:buNone/>
            </a:pPr>
            <a:endParaRPr sz="2400" dirty="0">
              <a:solidFill>
                <a:schemeClr val="accent1"/>
              </a:solidFill>
              <a:latin typeface="Dosis"/>
              <a:ea typeface="Dosis"/>
              <a:cs typeface="Dosis"/>
              <a:sym typeface="Dosis"/>
            </a:endParaRPr>
          </a:p>
          <a:p>
            <a:pPr lvl="0" algn="l" rtl="0">
              <a:lnSpc>
                <a:spcPct val="115000"/>
              </a:lnSpc>
              <a:spcBef>
                <a:spcPts val="0"/>
              </a:spcBef>
              <a:buNone/>
            </a:pPr>
            <a:r>
              <a:rPr lang="en" sz="3000" dirty="0" smtClean="0">
                <a:solidFill>
                  <a:srgbClr val="7030A0"/>
                </a:solidFill>
                <a:latin typeface="Dosis"/>
                <a:ea typeface="Dosis"/>
                <a:cs typeface="Dosis"/>
                <a:sym typeface="Dosis"/>
              </a:rPr>
              <a:t>The </a:t>
            </a:r>
            <a:r>
              <a:rPr lang="en" sz="3000" dirty="0">
                <a:solidFill>
                  <a:srgbClr val="7030A0"/>
                </a:solidFill>
                <a:latin typeface="Dosis"/>
                <a:ea typeface="Dosis"/>
                <a:cs typeface="Dosis"/>
                <a:sym typeface="Dosis"/>
              </a:rPr>
              <a:t>robot created a continuous line as it traversed the maze.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ctrTitle"/>
          </p:nvPr>
        </p:nvSpPr>
        <p:spPr>
          <a:xfrm>
            <a:off x="2768700" y="285751"/>
            <a:ext cx="3606600" cy="838199"/>
          </a:xfrm>
          <a:prstGeom prst="rect">
            <a:avLst/>
          </a:prstGeom>
        </p:spPr>
        <p:txBody>
          <a:bodyPr lIns="91425" tIns="91425" rIns="91425" bIns="91425" anchor="t" anchorCtr="0">
            <a:noAutofit/>
          </a:bodyPr>
          <a:lstStyle/>
          <a:p>
            <a:pPr lvl="0" algn="ctr" rtl="0">
              <a:lnSpc>
                <a:spcPct val="115000"/>
              </a:lnSpc>
              <a:spcBef>
                <a:spcPts val="0"/>
              </a:spcBef>
              <a:buClr>
                <a:schemeClr val="dk1"/>
              </a:buClr>
              <a:buSzPct val="45833"/>
              <a:buFont typeface="Arial"/>
              <a:buNone/>
            </a:pPr>
            <a:r>
              <a:rPr lang="en" sz="4400" dirty="0">
                <a:solidFill>
                  <a:schemeClr val="accent1"/>
                </a:solidFill>
                <a:latin typeface="Dosis"/>
                <a:ea typeface="Dosis"/>
                <a:cs typeface="Dosis"/>
                <a:sym typeface="Dosis"/>
              </a:rPr>
              <a:t>Is this a line?</a:t>
            </a:r>
          </a:p>
          <a:p>
            <a:pPr lvl="0">
              <a:spcBef>
                <a:spcPts val="0"/>
              </a:spcBef>
              <a:buNone/>
            </a:pPr>
            <a:endParaRPr b="1" dirty="0"/>
          </a:p>
        </p:txBody>
      </p:sp>
      <p:cxnSp>
        <p:nvCxnSpPr>
          <p:cNvPr id="593" name="Shape 593"/>
          <p:cNvCxnSpPr/>
          <p:nvPr/>
        </p:nvCxnSpPr>
        <p:spPr>
          <a:xfrm>
            <a:off x="1493851" y="1346750"/>
            <a:ext cx="6156299" cy="26699"/>
          </a:xfrm>
          <a:prstGeom prst="straightConnector1">
            <a:avLst/>
          </a:prstGeom>
          <a:noFill/>
          <a:ln w="114300" cap="flat" cmpd="sng">
            <a:solidFill>
              <a:schemeClr val="accent1"/>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Shape 599"/>
          <p:cNvSpPr/>
          <p:nvPr/>
        </p:nvSpPr>
        <p:spPr>
          <a:xfrm>
            <a:off x="1560525" y="1097618"/>
            <a:ext cx="6022950" cy="672075"/>
          </a:xfrm>
          <a:custGeom>
            <a:avLst/>
            <a:gdLst/>
            <a:ahLst/>
            <a:cxnLst/>
            <a:rect l="0" t="0" r="0" b="0"/>
            <a:pathLst>
              <a:path w="240918" h="26883" extrusionOk="0">
                <a:moveTo>
                  <a:pt x="0" y="24532"/>
                </a:moveTo>
                <a:cubicBezTo>
                  <a:pt x="7055" y="23120"/>
                  <a:pt x="16786" y="23374"/>
                  <a:pt x="20254" y="17070"/>
                </a:cubicBezTo>
                <a:cubicBezTo>
                  <a:pt x="22359" y="13242"/>
                  <a:pt x="20373" y="1068"/>
                  <a:pt x="17411" y="4278"/>
                </a:cubicBezTo>
                <a:cubicBezTo>
                  <a:pt x="5679" y="16985"/>
                  <a:pt x="49354" y="32202"/>
                  <a:pt x="65026" y="24888"/>
                </a:cubicBezTo>
                <a:cubicBezTo>
                  <a:pt x="69974" y="22578"/>
                  <a:pt x="73210" y="11791"/>
                  <a:pt x="68580" y="8897"/>
                </a:cubicBezTo>
                <a:cubicBezTo>
                  <a:pt x="65802" y="7160"/>
                  <a:pt x="63861" y="16479"/>
                  <a:pt x="66448" y="18491"/>
                </a:cubicBezTo>
                <a:cubicBezTo>
                  <a:pt x="70532" y="21667"/>
                  <a:pt x="76262" y="21942"/>
                  <a:pt x="81372" y="22755"/>
                </a:cubicBezTo>
                <a:cubicBezTo>
                  <a:pt x="94909" y="24908"/>
                  <a:pt x="111876" y="27113"/>
                  <a:pt x="122236" y="18136"/>
                </a:cubicBezTo>
                <a:cubicBezTo>
                  <a:pt x="124363" y="16292"/>
                  <a:pt x="126566" y="11722"/>
                  <a:pt x="124368" y="9963"/>
                </a:cubicBezTo>
                <a:cubicBezTo>
                  <a:pt x="122888" y="8778"/>
                  <a:pt x="120198" y="8825"/>
                  <a:pt x="118682" y="9963"/>
                </a:cubicBezTo>
                <a:cubicBezTo>
                  <a:pt x="116784" y="11386"/>
                  <a:pt x="117207" y="15562"/>
                  <a:pt x="119038" y="17070"/>
                </a:cubicBezTo>
                <a:cubicBezTo>
                  <a:pt x="127430" y="23981"/>
                  <a:pt x="143896" y="20698"/>
                  <a:pt x="151373" y="12806"/>
                </a:cubicBezTo>
                <a:cubicBezTo>
                  <a:pt x="153343" y="10726"/>
                  <a:pt x="157412" y="7592"/>
                  <a:pt x="155637" y="5344"/>
                </a:cubicBezTo>
                <a:cubicBezTo>
                  <a:pt x="152752" y="1691"/>
                  <a:pt x="144493" y="-2220"/>
                  <a:pt x="142134" y="1791"/>
                </a:cubicBezTo>
                <a:cubicBezTo>
                  <a:pt x="139399" y="6440"/>
                  <a:pt x="142246" y="15701"/>
                  <a:pt x="147464" y="17070"/>
                </a:cubicBezTo>
                <a:cubicBezTo>
                  <a:pt x="159384" y="20196"/>
                  <a:pt x="172095" y="18136"/>
                  <a:pt x="184419" y="18136"/>
                </a:cubicBezTo>
                <a:cubicBezTo>
                  <a:pt x="191588" y="18136"/>
                  <a:pt x="201981" y="21398"/>
                  <a:pt x="205740" y="15293"/>
                </a:cubicBezTo>
                <a:cubicBezTo>
                  <a:pt x="210499" y="7559"/>
                  <a:pt x="191087" y="3670"/>
                  <a:pt x="182287" y="1435"/>
                </a:cubicBezTo>
                <a:cubicBezTo>
                  <a:pt x="180220" y="910"/>
                  <a:pt x="178654" y="-601"/>
                  <a:pt x="178023" y="1435"/>
                </a:cubicBezTo>
                <a:cubicBezTo>
                  <a:pt x="176044" y="7810"/>
                  <a:pt x="180990" y="16914"/>
                  <a:pt x="187262" y="19202"/>
                </a:cubicBezTo>
                <a:cubicBezTo>
                  <a:pt x="204068" y="25330"/>
                  <a:pt x="223562" y="22471"/>
                  <a:pt x="240918" y="18136"/>
                </a:cubicBezTo>
              </a:path>
            </a:pathLst>
          </a:custGeom>
          <a:noFill/>
          <a:ln w="114300" cap="flat" cmpd="sng">
            <a:solidFill>
              <a:schemeClr val="accent1"/>
            </a:solidFill>
            <a:prstDash val="solid"/>
            <a:round/>
            <a:headEnd type="none" w="lg" len="lg"/>
            <a:tailEnd type="none" w="lg" len="lg"/>
          </a:ln>
        </p:spPr>
      </p:sp>
      <p:sp>
        <p:nvSpPr>
          <p:cNvPr id="6" name="Shape 592"/>
          <p:cNvSpPr txBox="1">
            <a:spLocks noGrp="1"/>
          </p:cNvSpPr>
          <p:nvPr>
            <p:ph type="ctrTitle"/>
          </p:nvPr>
        </p:nvSpPr>
        <p:spPr>
          <a:xfrm>
            <a:off x="2768700" y="285751"/>
            <a:ext cx="3606600" cy="838199"/>
          </a:xfrm>
          <a:prstGeom prst="rect">
            <a:avLst/>
          </a:prstGeom>
        </p:spPr>
        <p:txBody>
          <a:bodyPr lIns="91425" tIns="91425" rIns="91425" bIns="91425" anchor="t" anchorCtr="0">
            <a:noAutofit/>
          </a:bodyPr>
          <a:lstStyle/>
          <a:p>
            <a:pPr lvl="0" algn="ctr" rtl="0">
              <a:lnSpc>
                <a:spcPct val="115000"/>
              </a:lnSpc>
              <a:spcBef>
                <a:spcPts val="0"/>
              </a:spcBef>
              <a:buClr>
                <a:schemeClr val="dk1"/>
              </a:buClr>
              <a:buSzPct val="45833"/>
              <a:buFont typeface="Arial"/>
              <a:buNone/>
            </a:pPr>
            <a:r>
              <a:rPr lang="en" sz="4400" dirty="0">
                <a:solidFill>
                  <a:schemeClr val="accent1"/>
                </a:solidFill>
                <a:latin typeface="Dosis"/>
                <a:ea typeface="Dosis"/>
                <a:cs typeface="Dosis"/>
                <a:sym typeface="Dosis"/>
              </a:rPr>
              <a:t>Is this a line?</a:t>
            </a:r>
          </a:p>
          <a:p>
            <a:pPr lvl="0">
              <a:spcBef>
                <a:spcPts val="0"/>
              </a:spcBef>
              <a:buNone/>
            </a:pPr>
            <a:endParaRPr b="1"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ctrTitle"/>
          </p:nvPr>
        </p:nvSpPr>
        <p:spPr>
          <a:xfrm>
            <a:off x="381000" y="209550"/>
            <a:ext cx="8382000" cy="788212"/>
          </a:xfrm>
          <a:prstGeom prst="rect">
            <a:avLst/>
          </a:prstGeom>
        </p:spPr>
        <p:txBody>
          <a:bodyPr lIns="91425" tIns="91425" rIns="91425" bIns="91425" anchor="t" anchorCtr="0">
            <a:noAutofit/>
          </a:bodyPr>
          <a:lstStyle/>
          <a:p>
            <a:pPr lvl="0" algn="l">
              <a:spcBef>
                <a:spcPts val="0"/>
              </a:spcBef>
              <a:buNone/>
            </a:pPr>
            <a:r>
              <a:rPr lang="en" sz="4400" dirty="0"/>
              <a:t>Examples of </a:t>
            </a:r>
            <a:r>
              <a:rPr lang="en" sz="4400" dirty="0" smtClean="0"/>
              <a:t>lines </a:t>
            </a:r>
            <a:r>
              <a:rPr lang="en" sz="4400" dirty="0"/>
              <a:t>in art </a:t>
            </a:r>
          </a:p>
        </p:txBody>
      </p:sp>
      <p:pic>
        <p:nvPicPr>
          <p:cNvPr id="1026" name="Picture 2" descr="File:Art-portrait-collag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30667"/>
            <a:ext cx="3862375" cy="3862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txBox="1">
            <a:spLocks/>
          </p:cNvSpPr>
          <p:nvPr/>
        </p:nvSpPr>
        <p:spPr>
          <a:xfrm>
            <a:off x="4548116" y="2571750"/>
            <a:ext cx="4343400"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b="1" dirty="0" smtClean="0">
                <a:solidFill>
                  <a:schemeClr val="dk1"/>
                </a:solidFill>
              </a:rPr>
              <a:t>Watch this video:</a:t>
            </a:r>
          </a:p>
          <a:p>
            <a:endParaRPr lang="en-US" b="1" dirty="0" smtClean="0">
              <a:solidFill>
                <a:schemeClr val="dk1"/>
              </a:solidFill>
            </a:endParaRPr>
          </a:p>
          <a:p>
            <a:r>
              <a:rPr lang="en-US" sz="1600" b="1" dirty="0" smtClean="0">
                <a:solidFill>
                  <a:srgbClr val="7030A0"/>
                </a:solidFill>
              </a:rPr>
              <a:t>KQED Art School’s </a:t>
            </a:r>
            <a:r>
              <a:rPr lang="en-US" sz="1600" b="1" i="1" dirty="0" smtClean="0">
                <a:solidFill>
                  <a:srgbClr val="7030A0"/>
                </a:solidFill>
              </a:rPr>
              <a:t>Elements of Art: Line </a:t>
            </a:r>
          </a:p>
          <a:p>
            <a:r>
              <a:rPr lang="en-US" b="1" u="sng" dirty="0">
                <a:hlinkClick r:id="rId4"/>
              </a:rPr>
              <a:t>http://</a:t>
            </a:r>
            <a:r>
              <a:rPr lang="en-US" b="1" u="sng" dirty="0" smtClean="0">
                <a:hlinkClick r:id="rId4"/>
              </a:rPr>
              <a:t>viewpure.com/BDePyEFT1gQ</a:t>
            </a:r>
            <a:endParaRPr lang="en-US" b="1" dirty="0" smtClean="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797625" y="173925"/>
            <a:ext cx="4949774" cy="873825"/>
          </a:xfrm>
          <a:prstGeom prst="rect">
            <a:avLst/>
          </a:prstGeom>
        </p:spPr>
        <p:txBody>
          <a:bodyPr lIns="91425" tIns="91425" rIns="91425" bIns="91425" anchor="t" anchorCtr="0">
            <a:noAutofit/>
          </a:bodyPr>
          <a:lstStyle/>
          <a:p>
            <a:pPr lvl="0" rtl="0">
              <a:spcBef>
                <a:spcPts val="0"/>
              </a:spcBef>
              <a:buNone/>
            </a:pPr>
            <a:r>
              <a:rPr lang="en" sz="4400" dirty="0"/>
              <a:t>Pablo Picasso!</a:t>
            </a:r>
          </a:p>
        </p:txBody>
      </p:sp>
      <p:sp>
        <p:nvSpPr>
          <p:cNvPr id="611" name="Shape 611"/>
          <p:cNvSpPr txBox="1"/>
          <p:nvPr/>
        </p:nvSpPr>
        <p:spPr>
          <a:xfrm>
            <a:off x="229313" y="1106673"/>
            <a:ext cx="5587499" cy="3903478"/>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400" dirty="0">
                <a:solidFill>
                  <a:schemeClr val="accent1"/>
                </a:solidFill>
                <a:latin typeface="Dosis"/>
                <a:ea typeface="Dosis"/>
                <a:cs typeface="Dosis"/>
                <a:sym typeface="Dosis"/>
              </a:rPr>
              <a:t>One famous collection of art is Picasso’s </a:t>
            </a:r>
            <a:r>
              <a:rPr lang="en" sz="2400" b="1" dirty="0">
                <a:solidFill>
                  <a:schemeClr val="accent1"/>
                </a:solidFill>
                <a:latin typeface="Dosis"/>
                <a:ea typeface="Dosis"/>
                <a:cs typeface="Dosis"/>
                <a:sym typeface="Dosis"/>
              </a:rPr>
              <a:t>continuous line drawings</a:t>
            </a:r>
            <a:r>
              <a:rPr lang="en" sz="2400" dirty="0">
                <a:solidFill>
                  <a:schemeClr val="accent1"/>
                </a:solidFill>
                <a:latin typeface="Dosis"/>
                <a:ea typeface="Dosis"/>
                <a:cs typeface="Dosis"/>
                <a:sym typeface="Dosis"/>
              </a:rPr>
              <a:t>. </a:t>
            </a:r>
          </a:p>
          <a:p>
            <a:pPr lvl="0" rtl="0">
              <a:lnSpc>
                <a:spcPct val="115000"/>
              </a:lnSpc>
              <a:spcBef>
                <a:spcPts val="0"/>
              </a:spcBef>
              <a:buNone/>
            </a:pPr>
            <a:endParaRPr sz="1200" dirty="0">
              <a:solidFill>
                <a:schemeClr val="accent1"/>
              </a:solidFill>
              <a:latin typeface="Dosis"/>
              <a:ea typeface="Dosis"/>
              <a:cs typeface="Dosis"/>
              <a:sym typeface="Dosis"/>
            </a:endParaRPr>
          </a:p>
          <a:p>
            <a:pPr lvl="0" rtl="0">
              <a:lnSpc>
                <a:spcPct val="115000"/>
              </a:lnSpc>
              <a:spcBef>
                <a:spcPts val="0"/>
              </a:spcBef>
              <a:buNone/>
            </a:pPr>
            <a:r>
              <a:rPr lang="en" sz="2400" b="1" dirty="0">
                <a:solidFill>
                  <a:srgbClr val="00B050"/>
                </a:solidFill>
                <a:latin typeface="Dosis"/>
                <a:ea typeface="Dosis"/>
                <a:cs typeface="Dosis"/>
                <a:sym typeface="Dosis"/>
              </a:rPr>
              <a:t>Pablo Picasso </a:t>
            </a:r>
            <a:r>
              <a:rPr lang="en" sz="2400" dirty="0">
                <a:solidFill>
                  <a:srgbClr val="00B050"/>
                </a:solidFill>
                <a:latin typeface="Dosis"/>
                <a:ea typeface="Dosis"/>
                <a:cs typeface="Dosis"/>
                <a:sym typeface="Dosis"/>
              </a:rPr>
              <a:t>was a famous Spanish artist who lived from 1881-1973. </a:t>
            </a:r>
          </a:p>
          <a:p>
            <a:pPr lvl="0" rtl="0">
              <a:lnSpc>
                <a:spcPct val="115000"/>
              </a:lnSpc>
              <a:spcBef>
                <a:spcPts val="0"/>
              </a:spcBef>
              <a:buNone/>
            </a:pPr>
            <a:endParaRPr sz="1200" dirty="0">
              <a:solidFill>
                <a:schemeClr val="accent1"/>
              </a:solidFill>
              <a:latin typeface="Dosis"/>
              <a:ea typeface="Dosis"/>
              <a:cs typeface="Dosis"/>
              <a:sym typeface="Dosis"/>
            </a:endParaRPr>
          </a:p>
          <a:p>
            <a:pPr lvl="0" rtl="0">
              <a:lnSpc>
                <a:spcPct val="115000"/>
              </a:lnSpc>
              <a:spcBef>
                <a:spcPts val="0"/>
              </a:spcBef>
              <a:buNone/>
            </a:pPr>
            <a:r>
              <a:rPr lang="en" sz="2400" dirty="0">
                <a:solidFill>
                  <a:srgbClr val="7030A0"/>
                </a:solidFill>
                <a:latin typeface="Dosis"/>
                <a:ea typeface="Dosis"/>
                <a:cs typeface="Dosis"/>
                <a:sym typeface="Dosis"/>
              </a:rPr>
              <a:t>He was talented in many forms of art, including painting, </a:t>
            </a:r>
            <a:r>
              <a:rPr lang="en" sz="2400" dirty="0" smtClean="0">
                <a:solidFill>
                  <a:srgbClr val="7030A0"/>
                </a:solidFill>
                <a:latin typeface="Dosis"/>
                <a:ea typeface="Dosis"/>
                <a:cs typeface="Dosis"/>
                <a:sym typeface="Dosis"/>
              </a:rPr>
              <a:t>sculpture </a:t>
            </a:r>
            <a:r>
              <a:rPr lang="en" sz="2400" dirty="0">
                <a:solidFill>
                  <a:srgbClr val="7030A0"/>
                </a:solidFill>
                <a:latin typeface="Dosis"/>
                <a:ea typeface="Dosis"/>
                <a:cs typeface="Dosis"/>
                <a:sym typeface="Dosis"/>
              </a:rPr>
              <a:t>and writing. </a:t>
            </a:r>
            <a:endParaRPr lang="en" sz="2400" dirty="0" smtClean="0">
              <a:solidFill>
                <a:srgbClr val="7030A0"/>
              </a:solidFill>
              <a:latin typeface="Dosis"/>
              <a:ea typeface="Dosis"/>
              <a:cs typeface="Dosis"/>
              <a:sym typeface="Dosis"/>
            </a:endParaRPr>
          </a:p>
          <a:p>
            <a:pPr lvl="0" rtl="0">
              <a:lnSpc>
                <a:spcPct val="115000"/>
              </a:lnSpc>
              <a:spcBef>
                <a:spcPts val="0"/>
              </a:spcBef>
              <a:buNone/>
            </a:pPr>
            <a:endParaRPr sz="1200" dirty="0">
              <a:solidFill>
                <a:schemeClr val="accent1"/>
              </a:solidFill>
              <a:latin typeface="Dosis"/>
              <a:ea typeface="Dosis"/>
              <a:cs typeface="Dosis"/>
              <a:sym typeface="Dosis"/>
            </a:endParaRPr>
          </a:p>
          <a:p>
            <a:pPr lvl="0" rtl="0">
              <a:lnSpc>
                <a:spcPct val="115000"/>
              </a:lnSpc>
              <a:spcBef>
                <a:spcPts val="0"/>
              </a:spcBef>
              <a:buNone/>
            </a:pPr>
            <a:r>
              <a:rPr lang="en" sz="2400" dirty="0">
                <a:solidFill>
                  <a:schemeClr val="accent1"/>
                </a:solidFill>
                <a:latin typeface="Dosis"/>
                <a:ea typeface="Dosis"/>
                <a:cs typeface="Dosis"/>
                <a:sym typeface="Dosis"/>
              </a:rPr>
              <a:t>He created </a:t>
            </a:r>
            <a:r>
              <a:rPr lang="en" sz="2400" dirty="0" smtClean="0">
                <a:solidFill>
                  <a:schemeClr val="accent1"/>
                </a:solidFill>
                <a:latin typeface="Dosis"/>
                <a:ea typeface="Dosis"/>
                <a:cs typeface="Dosis"/>
                <a:sym typeface="Dosis"/>
              </a:rPr>
              <a:t>20,000+ </a:t>
            </a:r>
            <a:r>
              <a:rPr lang="en" sz="2400" dirty="0">
                <a:solidFill>
                  <a:schemeClr val="accent1"/>
                </a:solidFill>
                <a:latin typeface="Dosis"/>
                <a:ea typeface="Dosis"/>
                <a:cs typeface="Dosis"/>
                <a:sym typeface="Dosis"/>
              </a:rPr>
              <a:t>works of art in his life!  </a:t>
            </a:r>
          </a:p>
          <a:p>
            <a:pPr lvl="0" rtl="0">
              <a:lnSpc>
                <a:spcPct val="115000"/>
              </a:lnSpc>
              <a:spcBef>
                <a:spcPts val="0"/>
              </a:spcBef>
              <a:buClr>
                <a:schemeClr val="dk1"/>
              </a:buClr>
              <a:buFont typeface="Arial"/>
              <a:buNone/>
            </a:pPr>
            <a:endParaRPr dirty="0">
              <a:latin typeface="Dosis"/>
              <a:ea typeface="Dosis"/>
              <a:cs typeface="Dosis"/>
              <a:sym typeface="Dosis"/>
            </a:endParaRPr>
          </a:p>
        </p:txBody>
      </p:sp>
      <p:sp>
        <p:nvSpPr>
          <p:cNvPr id="2" name="AutoShape 2" descr="Portrait de Picasso, 190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1019285"/>
            <a:ext cx="2535984" cy="3517472"/>
          </a:xfrm>
          <a:prstGeom prst="rect">
            <a:avLst/>
          </a:prstGeom>
        </p:spPr>
      </p:pic>
      <p:sp>
        <p:nvSpPr>
          <p:cNvPr id="4" name="Rectangle 3"/>
          <p:cNvSpPr/>
          <p:nvPr/>
        </p:nvSpPr>
        <p:spPr>
          <a:xfrm>
            <a:off x="6076212" y="4536757"/>
            <a:ext cx="2651760" cy="446276"/>
          </a:xfrm>
          <a:prstGeom prst="rect">
            <a:avLst/>
          </a:prstGeom>
        </p:spPr>
        <p:txBody>
          <a:bodyPr wrap="square">
            <a:spAutoFit/>
          </a:bodyPr>
          <a:lstStyle/>
          <a:p>
            <a:pPr algn="ctr"/>
            <a:r>
              <a:rPr lang="en-US" dirty="0" smtClean="0">
                <a:solidFill>
                  <a:srgbClr val="7030A0"/>
                </a:solidFill>
              </a:rPr>
              <a:t>Pablo Picasso </a:t>
            </a:r>
            <a:r>
              <a:rPr lang="en-US" dirty="0">
                <a:solidFill>
                  <a:srgbClr val="7030A0"/>
                </a:solidFill>
              </a:rPr>
              <a:t>in </a:t>
            </a:r>
            <a:r>
              <a:rPr lang="en-US" dirty="0" smtClean="0">
                <a:solidFill>
                  <a:srgbClr val="7030A0"/>
                </a:solidFill>
              </a:rPr>
              <a:t>1908</a:t>
            </a:r>
          </a:p>
          <a:p>
            <a:pPr algn="ctr"/>
            <a:r>
              <a:rPr lang="en-US" sz="900" dirty="0" smtClean="0"/>
              <a:t>© RMN-Grand </a:t>
            </a:r>
            <a:r>
              <a:rPr lang="en-US" sz="900" dirty="0" err="1"/>
              <a:t>Palais</a:t>
            </a:r>
            <a:r>
              <a:rPr lang="en-US" sz="900" dirty="0"/>
              <a:t> </a:t>
            </a:r>
            <a:r>
              <a:rPr lang="en-US" sz="900" dirty="0" smtClean="0"/>
              <a:t>(</a:t>
            </a:r>
            <a:r>
              <a:rPr lang="en-US" sz="900" dirty="0" err="1"/>
              <a:t>M</a:t>
            </a:r>
            <a:r>
              <a:rPr lang="en-US" sz="900" dirty="0" err="1" smtClean="0"/>
              <a:t>usée</a:t>
            </a:r>
            <a:r>
              <a:rPr lang="en-US" sz="900" dirty="0" smtClean="0"/>
              <a:t> </a:t>
            </a:r>
            <a:r>
              <a:rPr lang="en-US" sz="900" dirty="0"/>
              <a:t>Picasso de </a:t>
            </a:r>
            <a:r>
              <a:rPr lang="en-US" sz="900" dirty="0" smtClean="0"/>
              <a:t>Paris)</a:t>
            </a:r>
            <a:endParaRPr lang="en-US" sz="900"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797625" y="173925"/>
            <a:ext cx="4841175" cy="929000"/>
          </a:xfrm>
          <a:prstGeom prst="rect">
            <a:avLst/>
          </a:prstGeom>
        </p:spPr>
        <p:txBody>
          <a:bodyPr lIns="91425" tIns="91425" rIns="91425" bIns="91425" anchor="b" anchorCtr="0">
            <a:noAutofit/>
          </a:bodyPr>
          <a:lstStyle/>
          <a:p>
            <a:pPr lvl="0" rtl="0">
              <a:spcBef>
                <a:spcPts val="0"/>
              </a:spcBef>
              <a:buNone/>
            </a:pPr>
            <a:r>
              <a:rPr lang="en" sz="4400" dirty="0"/>
              <a:t>Pablo Picasso!</a:t>
            </a:r>
          </a:p>
        </p:txBody>
      </p:sp>
      <p:sp>
        <p:nvSpPr>
          <p:cNvPr id="618" name="Shape 618"/>
          <p:cNvSpPr txBox="1"/>
          <p:nvPr/>
        </p:nvSpPr>
        <p:spPr>
          <a:xfrm>
            <a:off x="3657600" y="3790950"/>
            <a:ext cx="3040500" cy="1120675"/>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400" dirty="0">
                <a:solidFill>
                  <a:schemeClr val="accent1"/>
                </a:solidFill>
                <a:latin typeface="Dosis"/>
                <a:ea typeface="Dosis"/>
                <a:cs typeface="Dosis"/>
                <a:sym typeface="Dosis"/>
              </a:rPr>
              <a:t>The Old </a:t>
            </a:r>
            <a:r>
              <a:rPr lang="en" sz="2400" dirty="0" smtClean="0">
                <a:solidFill>
                  <a:schemeClr val="accent1"/>
                </a:solidFill>
                <a:latin typeface="Dosis"/>
                <a:ea typeface="Dosis"/>
                <a:cs typeface="Dosis"/>
                <a:sym typeface="Dosis"/>
              </a:rPr>
              <a:t>Guitarist</a:t>
            </a:r>
          </a:p>
          <a:p>
            <a:pPr lvl="0" rtl="0">
              <a:lnSpc>
                <a:spcPct val="115000"/>
              </a:lnSpc>
              <a:spcBef>
                <a:spcPts val="0"/>
              </a:spcBef>
              <a:buNone/>
            </a:pPr>
            <a:r>
              <a:rPr lang="en-US" sz="2000" dirty="0" smtClean="0">
                <a:solidFill>
                  <a:schemeClr val="accent1"/>
                </a:solidFill>
                <a:latin typeface="Dosis"/>
                <a:ea typeface="Dosis"/>
                <a:cs typeface="Dosis"/>
                <a:sym typeface="Dosis"/>
              </a:rPr>
              <a:t>b</a:t>
            </a:r>
            <a:r>
              <a:rPr lang="en" sz="2000" dirty="0" smtClean="0">
                <a:solidFill>
                  <a:schemeClr val="accent1"/>
                </a:solidFill>
                <a:latin typeface="Dosis"/>
                <a:ea typeface="Dosis"/>
                <a:cs typeface="Dosis"/>
                <a:sym typeface="Dosis"/>
              </a:rPr>
              <a:t>y Pablo Picasso, 1903 </a:t>
            </a:r>
            <a:endParaRPr lang="en" sz="2000" dirty="0">
              <a:solidFill>
                <a:schemeClr val="accent1"/>
              </a:solidFill>
              <a:latin typeface="Dosis"/>
              <a:ea typeface="Dosis"/>
              <a:cs typeface="Dosis"/>
              <a:sym typeface="Dosis"/>
            </a:endParaRPr>
          </a:p>
        </p:txBody>
      </p:sp>
      <p:pic>
        <p:nvPicPr>
          <p:cNvPr id="619" name="Shape 619"/>
          <p:cNvPicPr preferRelativeResize="0"/>
          <p:nvPr/>
        </p:nvPicPr>
        <p:blipFill>
          <a:blip r:embed="rId3">
            <a:alphaModFix/>
          </a:blip>
          <a:stretch>
            <a:fillRect/>
          </a:stretch>
        </p:blipFill>
        <p:spPr>
          <a:xfrm>
            <a:off x="855126" y="1219200"/>
            <a:ext cx="2400300" cy="35623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797625" y="173925"/>
            <a:ext cx="6136575" cy="873825"/>
          </a:xfrm>
          <a:prstGeom prst="rect">
            <a:avLst/>
          </a:prstGeom>
        </p:spPr>
        <p:txBody>
          <a:bodyPr lIns="91425" tIns="91425" rIns="91425" bIns="91425" anchor="t" anchorCtr="0">
            <a:noAutofit/>
          </a:bodyPr>
          <a:lstStyle/>
          <a:p>
            <a:pPr lvl="0" rtl="0">
              <a:spcBef>
                <a:spcPts val="0"/>
              </a:spcBef>
              <a:buNone/>
            </a:pPr>
            <a:r>
              <a:rPr lang="en" sz="4400" dirty="0"/>
              <a:t>Pablo Picasso!</a:t>
            </a:r>
          </a:p>
        </p:txBody>
      </p:sp>
      <p:sp>
        <p:nvSpPr>
          <p:cNvPr id="3" name="AutoShape 2" descr="File:Picasso three musicians moma 200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File:Picasso three musicians moma 200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File:Picasso three musicians moma 2006.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41" y="1251343"/>
            <a:ext cx="4127863" cy="3657600"/>
          </a:xfrm>
          <a:prstGeom prst="rect">
            <a:avLst/>
          </a:prstGeom>
        </p:spPr>
      </p:pic>
      <p:sp>
        <p:nvSpPr>
          <p:cNvPr id="9" name="Shape 618"/>
          <p:cNvSpPr txBox="1"/>
          <p:nvPr/>
        </p:nvSpPr>
        <p:spPr>
          <a:xfrm>
            <a:off x="5181600" y="3790950"/>
            <a:ext cx="3040500" cy="1120675"/>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400" dirty="0" smtClean="0">
                <a:solidFill>
                  <a:schemeClr val="accent1"/>
                </a:solidFill>
                <a:latin typeface="Dosis"/>
                <a:ea typeface="Dosis"/>
                <a:cs typeface="Dosis"/>
                <a:sym typeface="Dosis"/>
              </a:rPr>
              <a:t>Three Musicians</a:t>
            </a:r>
          </a:p>
          <a:p>
            <a:pPr lvl="0" rtl="0">
              <a:lnSpc>
                <a:spcPct val="115000"/>
              </a:lnSpc>
              <a:spcBef>
                <a:spcPts val="0"/>
              </a:spcBef>
              <a:buNone/>
            </a:pPr>
            <a:r>
              <a:rPr lang="en-US" sz="2000" dirty="0" smtClean="0">
                <a:solidFill>
                  <a:schemeClr val="accent1"/>
                </a:solidFill>
                <a:latin typeface="Dosis"/>
                <a:ea typeface="Dosis"/>
                <a:cs typeface="Dosis"/>
                <a:sym typeface="Dosis"/>
              </a:rPr>
              <a:t>b</a:t>
            </a:r>
            <a:r>
              <a:rPr lang="en" sz="2000" dirty="0" smtClean="0">
                <a:solidFill>
                  <a:schemeClr val="accent1"/>
                </a:solidFill>
                <a:latin typeface="Dosis"/>
                <a:ea typeface="Dosis"/>
                <a:cs typeface="Dosis"/>
                <a:sym typeface="Dosis"/>
              </a:rPr>
              <a:t>y Pablo Picasso, 1921</a:t>
            </a:r>
            <a:endParaRPr lang="en" sz="2000" dirty="0">
              <a:solidFill>
                <a:schemeClr val="accent1"/>
              </a:solidFill>
              <a:latin typeface="Dosis"/>
              <a:ea typeface="Dosis"/>
              <a:cs typeface="Dosis"/>
              <a:sym typeface="Dosis"/>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797625" y="173925"/>
            <a:ext cx="6136575" cy="950025"/>
          </a:xfrm>
          <a:prstGeom prst="rect">
            <a:avLst/>
          </a:prstGeom>
        </p:spPr>
        <p:txBody>
          <a:bodyPr lIns="91425" tIns="91425" rIns="91425" bIns="91425" anchor="t" anchorCtr="0">
            <a:noAutofit/>
          </a:bodyPr>
          <a:lstStyle/>
          <a:p>
            <a:pPr lvl="0" rtl="0">
              <a:spcBef>
                <a:spcPts val="0"/>
              </a:spcBef>
              <a:buNone/>
            </a:pPr>
            <a:r>
              <a:rPr lang="en" sz="4400" dirty="0"/>
              <a:t>Pablo Picasso!</a:t>
            </a:r>
          </a:p>
        </p:txBody>
      </p:sp>
      <p:pic>
        <p:nvPicPr>
          <p:cNvPr id="633" name="Shape 633"/>
          <p:cNvPicPr preferRelativeResize="0"/>
          <p:nvPr/>
        </p:nvPicPr>
        <p:blipFill>
          <a:blip r:embed="rId3">
            <a:alphaModFix/>
          </a:blip>
          <a:stretch>
            <a:fillRect/>
          </a:stretch>
        </p:blipFill>
        <p:spPr>
          <a:xfrm>
            <a:off x="831295" y="1200150"/>
            <a:ext cx="3054905" cy="3733800"/>
          </a:xfrm>
          <a:prstGeom prst="rect">
            <a:avLst/>
          </a:prstGeom>
          <a:noFill/>
          <a:ln>
            <a:noFill/>
          </a:ln>
        </p:spPr>
      </p:pic>
      <p:sp>
        <p:nvSpPr>
          <p:cNvPr id="6" name="Shape 618"/>
          <p:cNvSpPr txBox="1"/>
          <p:nvPr/>
        </p:nvSpPr>
        <p:spPr>
          <a:xfrm>
            <a:off x="4122300" y="3790950"/>
            <a:ext cx="3040500" cy="1120675"/>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400" dirty="0">
                <a:solidFill>
                  <a:schemeClr val="accent1"/>
                </a:solidFill>
                <a:latin typeface="Dosis"/>
                <a:ea typeface="Dosis"/>
                <a:cs typeface="Dosis"/>
                <a:sym typeface="Dosis"/>
              </a:rPr>
              <a:t>The </a:t>
            </a:r>
            <a:r>
              <a:rPr lang="en" sz="2400" dirty="0" smtClean="0">
                <a:solidFill>
                  <a:schemeClr val="accent1"/>
                </a:solidFill>
                <a:latin typeface="Dosis"/>
                <a:ea typeface="Dosis"/>
                <a:cs typeface="Dosis"/>
                <a:sym typeface="Dosis"/>
              </a:rPr>
              <a:t>Weeping Woman</a:t>
            </a:r>
          </a:p>
          <a:p>
            <a:pPr lvl="0" rtl="0">
              <a:lnSpc>
                <a:spcPct val="115000"/>
              </a:lnSpc>
              <a:spcBef>
                <a:spcPts val="0"/>
              </a:spcBef>
              <a:buNone/>
            </a:pPr>
            <a:r>
              <a:rPr lang="en-US" sz="2000" dirty="0" smtClean="0">
                <a:solidFill>
                  <a:schemeClr val="accent1"/>
                </a:solidFill>
                <a:latin typeface="Dosis"/>
                <a:ea typeface="Dosis"/>
                <a:cs typeface="Dosis"/>
                <a:sym typeface="Dosis"/>
              </a:rPr>
              <a:t>b</a:t>
            </a:r>
            <a:r>
              <a:rPr lang="en" sz="2000" dirty="0" smtClean="0">
                <a:solidFill>
                  <a:schemeClr val="accent1"/>
                </a:solidFill>
                <a:latin typeface="Dosis"/>
                <a:ea typeface="Dosis"/>
                <a:cs typeface="Dosis"/>
                <a:sym typeface="Dosis"/>
              </a:rPr>
              <a:t>y Pablo Picasso, 1937 </a:t>
            </a:r>
            <a:endParaRPr lang="en" sz="2000" dirty="0">
              <a:solidFill>
                <a:schemeClr val="accent1"/>
              </a:solidFill>
              <a:latin typeface="Dosis"/>
              <a:ea typeface="Dosis"/>
              <a:cs typeface="Dosis"/>
              <a:sym typeface="Dosis"/>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idx="4294967295"/>
          </p:nvPr>
        </p:nvSpPr>
        <p:spPr>
          <a:xfrm>
            <a:off x="5581232" y="1221249"/>
            <a:ext cx="604199" cy="2922600"/>
          </a:xfrm>
          <a:prstGeom prst="rect">
            <a:avLst/>
          </a:prstGeom>
          <a:noFill/>
          <a:ln>
            <a:noFill/>
          </a:ln>
        </p:spPr>
        <p:txBody>
          <a:bodyPr lIns="91425" tIns="91425" rIns="91425" bIns="91425" anchor="b" anchorCtr="0">
            <a:noAutofit/>
          </a:bodyPr>
          <a:lstStyle/>
          <a:p>
            <a:pPr lvl="0" rtl="0">
              <a:spcBef>
                <a:spcPts val="0"/>
              </a:spcBef>
              <a:buNone/>
            </a:pPr>
            <a:r>
              <a:rPr lang="en" sz="3700" dirty="0"/>
              <a:t>D</a:t>
            </a:r>
          </a:p>
          <a:p>
            <a:pPr lvl="0" rtl="0">
              <a:spcBef>
                <a:spcPts val="0"/>
              </a:spcBef>
              <a:buNone/>
            </a:pPr>
            <a:r>
              <a:rPr lang="en" sz="3700" dirty="0"/>
              <a:t>O</a:t>
            </a:r>
          </a:p>
          <a:p>
            <a:pPr lvl="0" rtl="0">
              <a:spcBef>
                <a:spcPts val="0"/>
              </a:spcBef>
              <a:buNone/>
            </a:pPr>
            <a:r>
              <a:rPr lang="en" sz="3700" dirty="0"/>
              <a:t>N</a:t>
            </a:r>
          </a:p>
          <a:p>
            <a:pPr lvl="0" rtl="0">
              <a:spcBef>
                <a:spcPts val="0"/>
              </a:spcBef>
              <a:buNone/>
            </a:pPr>
            <a:r>
              <a:rPr lang="en" sz="3700" dirty="0"/>
              <a:t>U</a:t>
            </a:r>
          </a:p>
          <a:p>
            <a:pPr lvl="0" rtl="0">
              <a:spcBef>
                <a:spcPts val="0"/>
              </a:spcBef>
              <a:buNone/>
            </a:pPr>
            <a:r>
              <a:rPr lang="en" sz="3700" dirty="0"/>
              <a:t>T</a:t>
            </a:r>
          </a:p>
        </p:txBody>
      </p:sp>
      <p:sp>
        <p:nvSpPr>
          <p:cNvPr id="527" name="Shape 527"/>
          <p:cNvSpPr txBox="1"/>
          <p:nvPr/>
        </p:nvSpPr>
        <p:spPr>
          <a:xfrm>
            <a:off x="649844" y="4838701"/>
            <a:ext cx="4902278" cy="304799"/>
          </a:xfrm>
          <a:prstGeom prst="rect">
            <a:avLst/>
          </a:prstGeom>
          <a:noFill/>
          <a:ln>
            <a:noFill/>
          </a:ln>
        </p:spPr>
        <p:txBody>
          <a:bodyPr lIns="91425" tIns="91425" rIns="91425" bIns="91425" anchor="t" anchorCtr="0">
            <a:noAutofit/>
          </a:bodyPr>
          <a:lstStyle/>
          <a:p>
            <a:pPr lvl="0"/>
            <a:r>
              <a:rPr lang="en" sz="900" dirty="0" smtClean="0">
                <a:latin typeface="Dosis"/>
                <a:ea typeface="Dosis"/>
                <a:cs typeface="Dosis"/>
                <a:sym typeface="Dosis"/>
              </a:rPr>
              <a:t>2007 </a:t>
            </a:r>
            <a:r>
              <a:rPr lang="en" sz="900" dirty="0" smtClean="0">
                <a:solidFill>
                  <a:srgbClr val="252525"/>
                </a:solidFill>
                <a:highlight>
                  <a:srgbClr val="F9F9F9"/>
                </a:highlight>
                <a:latin typeface="Dosis"/>
                <a:ea typeface="Dosis"/>
                <a:cs typeface="Dosis"/>
                <a:sym typeface="Dosis"/>
              </a:rPr>
              <a:t>lucianvenutian, Wikimedia Commons </a:t>
            </a:r>
            <a:r>
              <a:rPr lang="en-US" sz="900" dirty="0">
                <a:solidFill>
                  <a:srgbClr val="252525"/>
                </a:solidFill>
                <a:highlight>
                  <a:srgbClr val="F9F9F9"/>
                </a:highlight>
                <a:latin typeface="Dosis"/>
                <a:ea typeface="Dosis"/>
                <a:cs typeface="Dosis"/>
                <a:sym typeface="Dosis"/>
              </a:rPr>
              <a:t>https://commons.wikimedia.org/wiki/File:Donuts.jpg</a:t>
            </a:r>
            <a:endParaRPr lang="en" sz="900" dirty="0">
              <a:solidFill>
                <a:srgbClr val="252525"/>
              </a:solidFill>
              <a:highlight>
                <a:srgbClr val="F9F9F9"/>
              </a:highlight>
              <a:latin typeface="Dosis"/>
              <a:ea typeface="Dosis"/>
              <a:cs typeface="Dosis"/>
              <a:sym typeface="Dosis"/>
            </a:endParaRPr>
          </a:p>
        </p:txBody>
      </p:sp>
      <p:pic>
        <p:nvPicPr>
          <p:cNvPr id="528" name="Shape 528"/>
          <p:cNvPicPr preferRelativeResize="0"/>
          <p:nvPr/>
        </p:nvPicPr>
        <p:blipFill>
          <a:blip r:embed="rId3">
            <a:alphaModFix/>
          </a:blip>
          <a:stretch>
            <a:fillRect/>
          </a:stretch>
        </p:blipFill>
        <p:spPr>
          <a:xfrm>
            <a:off x="685800" y="1200150"/>
            <a:ext cx="3970199" cy="2898243"/>
          </a:xfrm>
          <a:prstGeom prst="rect">
            <a:avLst/>
          </a:prstGeom>
          <a:noFill/>
          <a:ln>
            <a:noFill/>
          </a:ln>
        </p:spPr>
      </p:pic>
      <p:sp>
        <p:nvSpPr>
          <p:cNvPr id="6" name="Shape 537"/>
          <p:cNvSpPr txBox="1"/>
          <p:nvPr/>
        </p:nvSpPr>
        <p:spPr>
          <a:xfrm>
            <a:off x="304800" y="258324"/>
            <a:ext cx="6096000" cy="724800"/>
          </a:xfrm>
          <a:prstGeom prst="rect">
            <a:avLst/>
          </a:prstGeom>
          <a:noFill/>
          <a:ln>
            <a:noFill/>
          </a:ln>
        </p:spPr>
        <p:txBody>
          <a:bodyPr lIns="91425" tIns="91425" rIns="91425" bIns="91425" anchor="t" anchorCtr="0">
            <a:noAutofit/>
          </a:bodyPr>
          <a:lstStyle/>
          <a:p>
            <a:pPr lvl="0" rtl="0">
              <a:spcBef>
                <a:spcPts val="0"/>
              </a:spcBef>
              <a:buNone/>
            </a:pPr>
            <a:r>
              <a:rPr lang="en" sz="4400" b="1" dirty="0">
                <a:solidFill>
                  <a:schemeClr val="accent1"/>
                </a:solidFill>
                <a:latin typeface="Sniglet"/>
                <a:ea typeface="Sniglet"/>
                <a:cs typeface="Sniglet"/>
                <a:sym typeface="Sniglet"/>
              </a:rPr>
              <a:t>Make an acrostic!</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237975" y="285749"/>
            <a:ext cx="8014800" cy="708125"/>
          </a:xfrm>
          <a:prstGeom prst="rect">
            <a:avLst/>
          </a:prstGeom>
        </p:spPr>
        <p:txBody>
          <a:bodyPr lIns="91425" tIns="91425" rIns="91425" bIns="91425" anchor="t" anchorCtr="0">
            <a:noAutofit/>
          </a:bodyPr>
          <a:lstStyle/>
          <a:p>
            <a:pPr lvl="0" rtl="0">
              <a:spcBef>
                <a:spcPts val="0"/>
              </a:spcBef>
              <a:buNone/>
            </a:pPr>
            <a:r>
              <a:rPr lang="en" sz="3700" dirty="0"/>
              <a:t>Picasso’s Continuous Line Drawings</a:t>
            </a:r>
          </a:p>
        </p:txBody>
      </p:sp>
      <p:sp>
        <p:nvSpPr>
          <p:cNvPr id="639" name="Shape 639"/>
          <p:cNvSpPr txBox="1"/>
          <p:nvPr/>
        </p:nvSpPr>
        <p:spPr>
          <a:xfrm>
            <a:off x="159900" y="993875"/>
            <a:ext cx="5587499" cy="352800"/>
          </a:xfrm>
          <a:prstGeom prst="rect">
            <a:avLst/>
          </a:prstGeom>
          <a:noFill/>
          <a:ln>
            <a:noFill/>
          </a:ln>
        </p:spPr>
        <p:txBody>
          <a:bodyPr lIns="91425" tIns="91425" rIns="91425" bIns="91425" anchor="t" anchorCtr="0">
            <a:noAutofit/>
          </a:bodyPr>
          <a:lstStyle/>
          <a:p>
            <a:pPr lvl="0" rtl="0">
              <a:lnSpc>
                <a:spcPct val="115000"/>
              </a:lnSpc>
              <a:spcBef>
                <a:spcPts val="0"/>
              </a:spcBef>
              <a:buNone/>
            </a:pPr>
            <a:endParaRPr sz="2400">
              <a:solidFill>
                <a:schemeClr val="accent1"/>
              </a:solidFill>
              <a:latin typeface="Dosis"/>
              <a:ea typeface="Dosis"/>
              <a:cs typeface="Dosis"/>
              <a:sym typeface="Dosis"/>
            </a:endParaRPr>
          </a:p>
          <a:p>
            <a:pPr lvl="0" rtl="0">
              <a:lnSpc>
                <a:spcPct val="115000"/>
              </a:lnSpc>
              <a:spcBef>
                <a:spcPts val="0"/>
              </a:spcBef>
              <a:buClr>
                <a:schemeClr val="dk1"/>
              </a:buClr>
              <a:buFont typeface="Arial"/>
              <a:buNone/>
            </a:pPr>
            <a:endParaRPr>
              <a:latin typeface="Dosis"/>
              <a:ea typeface="Dosis"/>
              <a:cs typeface="Dosis"/>
              <a:sym typeface="Dosis"/>
            </a:endParaRPr>
          </a:p>
        </p:txBody>
      </p:sp>
      <p:pic>
        <p:nvPicPr>
          <p:cNvPr id="640" name="Shape 640"/>
          <p:cNvPicPr preferRelativeResize="0"/>
          <p:nvPr/>
        </p:nvPicPr>
        <p:blipFill>
          <a:blip r:embed="rId3">
            <a:alphaModFix/>
          </a:blip>
          <a:stretch>
            <a:fillRect/>
          </a:stretch>
        </p:blipFill>
        <p:spPr>
          <a:xfrm>
            <a:off x="237975" y="1431625"/>
            <a:ext cx="8771749" cy="2917724"/>
          </a:xfrm>
          <a:prstGeom prst="rect">
            <a:avLst/>
          </a:prstGeom>
          <a:noFill/>
          <a:ln>
            <a:noFill/>
          </a:ln>
        </p:spPr>
      </p:pic>
      <p:sp>
        <p:nvSpPr>
          <p:cNvPr id="5" name="Rectangle 4"/>
          <p:cNvSpPr/>
          <p:nvPr/>
        </p:nvSpPr>
        <p:spPr>
          <a:xfrm>
            <a:off x="381000" y="4633211"/>
            <a:ext cx="3124200" cy="230832"/>
          </a:xfrm>
          <a:prstGeom prst="rect">
            <a:avLst/>
          </a:prstGeom>
        </p:spPr>
        <p:txBody>
          <a:bodyPr wrap="square">
            <a:spAutoFit/>
          </a:bodyPr>
          <a:lstStyle/>
          <a:p>
            <a:r>
              <a:rPr lang="en-US" sz="900" dirty="0" smtClean="0"/>
              <a:t>Pablo </a:t>
            </a:r>
            <a:r>
              <a:rPr lang="en-US" sz="900" dirty="0"/>
              <a:t>Picasso, </a:t>
            </a:r>
            <a:r>
              <a:rPr lang="en-US" sz="900" dirty="0" smtClean="0"/>
              <a:t>1907 public domain</a:t>
            </a:r>
            <a:endParaRPr lang="en-US" sz="900"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6" name="Shape 646"/>
          <p:cNvSpPr txBox="1"/>
          <p:nvPr/>
        </p:nvSpPr>
        <p:spPr>
          <a:xfrm>
            <a:off x="159900" y="993875"/>
            <a:ext cx="5587499" cy="352800"/>
          </a:xfrm>
          <a:prstGeom prst="rect">
            <a:avLst/>
          </a:prstGeom>
          <a:noFill/>
          <a:ln>
            <a:noFill/>
          </a:ln>
        </p:spPr>
        <p:txBody>
          <a:bodyPr lIns="91425" tIns="91425" rIns="91425" bIns="91425" anchor="t" anchorCtr="0">
            <a:noAutofit/>
          </a:bodyPr>
          <a:lstStyle/>
          <a:p>
            <a:pPr lvl="0" rtl="0">
              <a:lnSpc>
                <a:spcPct val="115000"/>
              </a:lnSpc>
              <a:spcBef>
                <a:spcPts val="0"/>
              </a:spcBef>
              <a:buNone/>
            </a:pPr>
            <a:endParaRPr sz="2400">
              <a:solidFill>
                <a:schemeClr val="accent1"/>
              </a:solidFill>
              <a:latin typeface="Dosis"/>
              <a:ea typeface="Dosis"/>
              <a:cs typeface="Dosis"/>
              <a:sym typeface="Dosis"/>
            </a:endParaRPr>
          </a:p>
          <a:p>
            <a:pPr lvl="0" rtl="0">
              <a:lnSpc>
                <a:spcPct val="115000"/>
              </a:lnSpc>
              <a:spcBef>
                <a:spcPts val="0"/>
              </a:spcBef>
              <a:buClr>
                <a:schemeClr val="dk1"/>
              </a:buClr>
              <a:buFont typeface="Arial"/>
              <a:buNone/>
            </a:pPr>
            <a:endParaRPr>
              <a:latin typeface="Dosis"/>
              <a:ea typeface="Dosis"/>
              <a:cs typeface="Dosis"/>
              <a:sym typeface="Dosis"/>
            </a:endParaRPr>
          </a:p>
        </p:txBody>
      </p:sp>
      <p:pic>
        <p:nvPicPr>
          <p:cNvPr id="647" name="Shape 647"/>
          <p:cNvPicPr preferRelativeResize="0"/>
          <p:nvPr/>
        </p:nvPicPr>
        <p:blipFill>
          <a:blip r:embed="rId3">
            <a:alphaModFix/>
          </a:blip>
          <a:stretch>
            <a:fillRect/>
          </a:stretch>
        </p:blipFill>
        <p:spPr>
          <a:xfrm>
            <a:off x="259240" y="1122892"/>
            <a:ext cx="2868850" cy="3845481"/>
          </a:xfrm>
          <a:prstGeom prst="rect">
            <a:avLst/>
          </a:prstGeom>
          <a:noFill/>
          <a:ln>
            <a:noFill/>
          </a:ln>
        </p:spPr>
      </p:pic>
      <p:pic>
        <p:nvPicPr>
          <p:cNvPr id="648" name="Shape 648"/>
          <p:cNvPicPr preferRelativeResize="0"/>
          <p:nvPr/>
        </p:nvPicPr>
        <p:blipFill>
          <a:blip r:embed="rId4">
            <a:alphaModFix/>
          </a:blip>
          <a:stretch>
            <a:fillRect/>
          </a:stretch>
        </p:blipFill>
        <p:spPr>
          <a:xfrm>
            <a:off x="3276600" y="1239667"/>
            <a:ext cx="4344750" cy="3158361"/>
          </a:xfrm>
          <a:prstGeom prst="rect">
            <a:avLst/>
          </a:prstGeom>
          <a:noFill/>
          <a:ln>
            <a:noFill/>
          </a:ln>
        </p:spPr>
      </p:pic>
      <p:sp>
        <p:nvSpPr>
          <p:cNvPr id="8" name="Shape 638"/>
          <p:cNvSpPr txBox="1">
            <a:spLocks/>
          </p:cNvSpPr>
          <p:nvPr/>
        </p:nvSpPr>
        <p:spPr>
          <a:xfrm>
            <a:off x="237974" y="285749"/>
            <a:ext cx="8601225" cy="70812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r>
              <a:rPr lang="en" sz="3700" dirty="0" smtClean="0"/>
              <a:t>Picasso’s Continuous Line Drawings</a:t>
            </a:r>
            <a:endParaRPr lang="en" sz="3700" dirty="0"/>
          </a:p>
        </p:txBody>
      </p:sp>
      <p:sp>
        <p:nvSpPr>
          <p:cNvPr id="9" name="Rectangle 8"/>
          <p:cNvSpPr/>
          <p:nvPr/>
        </p:nvSpPr>
        <p:spPr>
          <a:xfrm>
            <a:off x="3239386" y="4709631"/>
            <a:ext cx="3124200" cy="230832"/>
          </a:xfrm>
          <a:prstGeom prst="rect">
            <a:avLst/>
          </a:prstGeom>
        </p:spPr>
        <p:txBody>
          <a:bodyPr wrap="square">
            <a:spAutoFit/>
          </a:bodyPr>
          <a:lstStyle/>
          <a:p>
            <a:r>
              <a:rPr lang="en-US" sz="900" dirty="0" smtClean="0"/>
              <a:t>Pablo </a:t>
            </a:r>
            <a:r>
              <a:rPr lang="en-US" sz="900" dirty="0"/>
              <a:t>Picasso, </a:t>
            </a:r>
            <a:r>
              <a:rPr lang="en-US" sz="900" dirty="0" smtClean="0"/>
              <a:t>1907 public domain</a:t>
            </a:r>
            <a:endParaRPr lang="en-US" sz="900"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685800" y="182825"/>
            <a:ext cx="6248400" cy="864925"/>
          </a:xfrm>
          <a:prstGeom prst="rect">
            <a:avLst/>
          </a:prstGeom>
        </p:spPr>
        <p:txBody>
          <a:bodyPr lIns="91425" tIns="91425" rIns="91425" bIns="91425" anchor="b" anchorCtr="0">
            <a:noAutofit/>
          </a:bodyPr>
          <a:lstStyle/>
          <a:p>
            <a:pPr lvl="0" rtl="0">
              <a:spcBef>
                <a:spcPts val="0"/>
              </a:spcBef>
              <a:buNone/>
            </a:pPr>
            <a:r>
              <a:rPr lang="en" sz="4400" dirty="0"/>
              <a:t>Try it on your </a:t>
            </a:r>
            <a:r>
              <a:rPr lang="en" sz="4400" dirty="0" smtClean="0"/>
              <a:t>paper! </a:t>
            </a:r>
            <a:endParaRPr lang="en" sz="4400" dirty="0"/>
          </a:p>
        </p:txBody>
      </p:sp>
      <p:pic>
        <p:nvPicPr>
          <p:cNvPr id="655" name="Shape 655"/>
          <p:cNvPicPr preferRelativeResize="0"/>
          <p:nvPr/>
        </p:nvPicPr>
        <p:blipFill>
          <a:blip r:embed="rId3">
            <a:alphaModFix/>
          </a:blip>
          <a:stretch>
            <a:fillRect/>
          </a:stretch>
        </p:blipFill>
        <p:spPr>
          <a:xfrm>
            <a:off x="237975" y="1431625"/>
            <a:ext cx="8771749" cy="2917724"/>
          </a:xfrm>
          <a:prstGeom prst="rect">
            <a:avLst/>
          </a:prstGeom>
          <a:noFill/>
          <a:ln>
            <a:noFill/>
          </a:ln>
        </p:spPr>
      </p:pic>
      <p:sp>
        <p:nvSpPr>
          <p:cNvPr id="7" name="Rectangle 6"/>
          <p:cNvSpPr/>
          <p:nvPr/>
        </p:nvSpPr>
        <p:spPr>
          <a:xfrm>
            <a:off x="381000" y="4633211"/>
            <a:ext cx="3124200" cy="230832"/>
          </a:xfrm>
          <a:prstGeom prst="rect">
            <a:avLst/>
          </a:prstGeom>
        </p:spPr>
        <p:txBody>
          <a:bodyPr wrap="square">
            <a:spAutoFit/>
          </a:bodyPr>
          <a:lstStyle/>
          <a:p>
            <a:r>
              <a:rPr lang="en-US" sz="900" dirty="0" smtClean="0"/>
              <a:t>Pablo </a:t>
            </a:r>
            <a:r>
              <a:rPr lang="en-US" sz="900" dirty="0"/>
              <a:t>Picasso, </a:t>
            </a:r>
            <a:r>
              <a:rPr lang="en-US" sz="900" dirty="0" smtClean="0"/>
              <a:t>1907 public domain</a:t>
            </a:r>
            <a:endParaRPr lang="en-US" sz="900" dirty="0"/>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159900" y="182825"/>
            <a:ext cx="7764899" cy="864925"/>
          </a:xfrm>
          <a:prstGeom prst="rect">
            <a:avLst/>
          </a:prstGeom>
        </p:spPr>
        <p:txBody>
          <a:bodyPr lIns="91425" tIns="91425" rIns="91425" bIns="91425" anchor="b" anchorCtr="0">
            <a:noAutofit/>
          </a:bodyPr>
          <a:lstStyle/>
          <a:p>
            <a:pPr lvl="0" rtl="0">
              <a:spcBef>
                <a:spcPts val="0"/>
              </a:spcBef>
              <a:buNone/>
            </a:pPr>
            <a:r>
              <a:rPr lang="en" sz="4400" dirty="0"/>
              <a:t>Try it with your opposite hand!</a:t>
            </a:r>
          </a:p>
        </p:txBody>
      </p:sp>
      <p:sp>
        <p:nvSpPr>
          <p:cNvPr id="661" name="Shape 661"/>
          <p:cNvSpPr txBox="1"/>
          <p:nvPr/>
        </p:nvSpPr>
        <p:spPr>
          <a:xfrm>
            <a:off x="159900" y="993875"/>
            <a:ext cx="5587499" cy="352800"/>
          </a:xfrm>
          <a:prstGeom prst="rect">
            <a:avLst/>
          </a:prstGeom>
          <a:noFill/>
          <a:ln>
            <a:noFill/>
          </a:ln>
        </p:spPr>
        <p:txBody>
          <a:bodyPr lIns="91425" tIns="91425" rIns="91425" bIns="91425" anchor="t" anchorCtr="0">
            <a:noAutofit/>
          </a:bodyPr>
          <a:lstStyle/>
          <a:p>
            <a:pPr lvl="0" rtl="0">
              <a:lnSpc>
                <a:spcPct val="115000"/>
              </a:lnSpc>
              <a:spcBef>
                <a:spcPts val="0"/>
              </a:spcBef>
              <a:buNone/>
            </a:pPr>
            <a:endParaRPr sz="2400">
              <a:solidFill>
                <a:schemeClr val="accent1"/>
              </a:solidFill>
              <a:latin typeface="Dosis"/>
              <a:ea typeface="Dosis"/>
              <a:cs typeface="Dosis"/>
              <a:sym typeface="Dosis"/>
            </a:endParaRPr>
          </a:p>
          <a:p>
            <a:pPr lvl="0" rtl="0">
              <a:lnSpc>
                <a:spcPct val="115000"/>
              </a:lnSpc>
              <a:spcBef>
                <a:spcPts val="0"/>
              </a:spcBef>
              <a:buClr>
                <a:schemeClr val="dk1"/>
              </a:buClr>
              <a:buFont typeface="Arial"/>
              <a:buNone/>
            </a:pPr>
            <a:endParaRPr>
              <a:latin typeface="Dosis"/>
              <a:ea typeface="Dosis"/>
              <a:cs typeface="Dosis"/>
              <a:sym typeface="Dosis"/>
            </a:endParaRPr>
          </a:p>
        </p:txBody>
      </p:sp>
      <p:pic>
        <p:nvPicPr>
          <p:cNvPr id="662" name="Shape 662"/>
          <p:cNvPicPr preferRelativeResize="0"/>
          <p:nvPr/>
        </p:nvPicPr>
        <p:blipFill>
          <a:blip r:embed="rId3">
            <a:alphaModFix/>
          </a:blip>
          <a:stretch>
            <a:fillRect/>
          </a:stretch>
        </p:blipFill>
        <p:spPr>
          <a:xfrm>
            <a:off x="237975" y="1431625"/>
            <a:ext cx="8771749" cy="2917724"/>
          </a:xfrm>
          <a:prstGeom prst="rect">
            <a:avLst/>
          </a:prstGeom>
          <a:noFill/>
          <a:ln>
            <a:noFill/>
          </a:ln>
        </p:spPr>
      </p:pic>
      <p:sp>
        <p:nvSpPr>
          <p:cNvPr id="7" name="Rectangle 6"/>
          <p:cNvSpPr/>
          <p:nvPr/>
        </p:nvSpPr>
        <p:spPr>
          <a:xfrm>
            <a:off x="381000" y="4633211"/>
            <a:ext cx="3124200" cy="230832"/>
          </a:xfrm>
          <a:prstGeom prst="rect">
            <a:avLst/>
          </a:prstGeom>
        </p:spPr>
        <p:txBody>
          <a:bodyPr wrap="square">
            <a:spAutoFit/>
          </a:bodyPr>
          <a:lstStyle/>
          <a:p>
            <a:r>
              <a:rPr lang="en-US" sz="900" dirty="0" smtClean="0"/>
              <a:t>Pablo </a:t>
            </a:r>
            <a:r>
              <a:rPr lang="en-US" sz="900" dirty="0"/>
              <a:t>Picasso, </a:t>
            </a:r>
            <a:r>
              <a:rPr lang="en-US" sz="900" dirty="0" smtClean="0"/>
              <a:t>1907 public domain</a:t>
            </a:r>
            <a:endParaRPr lang="en-US" sz="900"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762000" y="285750"/>
            <a:ext cx="4715025" cy="683399"/>
          </a:xfrm>
          <a:prstGeom prst="rect">
            <a:avLst/>
          </a:prstGeom>
        </p:spPr>
        <p:txBody>
          <a:bodyPr lIns="91425" tIns="91425" rIns="91425" bIns="91425" anchor="t" anchorCtr="0">
            <a:noAutofit/>
          </a:bodyPr>
          <a:lstStyle/>
          <a:p>
            <a:pPr lvl="0" rtl="0">
              <a:spcBef>
                <a:spcPts val="0"/>
              </a:spcBef>
              <a:buNone/>
            </a:pPr>
            <a:r>
              <a:rPr lang="en" sz="4400" dirty="0"/>
              <a:t>Make an original! </a:t>
            </a:r>
          </a:p>
        </p:txBody>
      </p:sp>
      <p:sp>
        <p:nvSpPr>
          <p:cNvPr id="668" name="Shape 668"/>
          <p:cNvSpPr txBox="1"/>
          <p:nvPr/>
        </p:nvSpPr>
        <p:spPr>
          <a:xfrm>
            <a:off x="159900" y="993875"/>
            <a:ext cx="5587499" cy="352800"/>
          </a:xfrm>
          <a:prstGeom prst="rect">
            <a:avLst/>
          </a:prstGeom>
          <a:noFill/>
          <a:ln>
            <a:noFill/>
          </a:ln>
        </p:spPr>
        <p:txBody>
          <a:bodyPr lIns="91425" tIns="91425" rIns="91425" bIns="91425" anchor="t" anchorCtr="0">
            <a:noAutofit/>
          </a:bodyPr>
          <a:lstStyle/>
          <a:p>
            <a:pPr lvl="0" rtl="0">
              <a:lnSpc>
                <a:spcPct val="115000"/>
              </a:lnSpc>
              <a:spcBef>
                <a:spcPts val="0"/>
              </a:spcBef>
              <a:buNone/>
            </a:pPr>
            <a:endParaRPr sz="2400">
              <a:solidFill>
                <a:schemeClr val="accent1"/>
              </a:solidFill>
              <a:latin typeface="Dosis"/>
              <a:ea typeface="Dosis"/>
              <a:cs typeface="Dosis"/>
              <a:sym typeface="Dosis"/>
            </a:endParaRPr>
          </a:p>
          <a:p>
            <a:pPr lvl="0" rtl="0">
              <a:lnSpc>
                <a:spcPct val="115000"/>
              </a:lnSpc>
              <a:spcBef>
                <a:spcPts val="0"/>
              </a:spcBef>
              <a:buClr>
                <a:schemeClr val="dk1"/>
              </a:buClr>
              <a:buFont typeface="Arial"/>
              <a:buNone/>
            </a:pPr>
            <a:endParaRPr>
              <a:latin typeface="Dosis"/>
              <a:ea typeface="Dosis"/>
              <a:cs typeface="Dosis"/>
              <a:sym typeface="Dosis"/>
            </a:endParaRPr>
          </a:p>
        </p:txBody>
      </p:sp>
      <p:sp>
        <p:nvSpPr>
          <p:cNvPr id="8" name="Shape 618"/>
          <p:cNvSpPr txBox="1"/>
          <p:nvPr/>
        </p:nvSpPr>
        <p:spPr>
          <a:xfrm>
            <a:off x="7344376" y="-171450"/>
            <a:ext cx="1799624" cy="5410200"/>
          </a:xfrm>
          <a:prstGeom prst="rect">
            <a:avLst/>
          </a:prstGeom>
          <a:solidFill>
            <a:schemeClr val="bg1"/>
          </a:solidFill>
          <a:ln>
            <a:noFill/>
          </a:ln>
        </p:spPr>
        <p:txBody>
          <a:bodyPr lIns="91425" tIns="91425" rIns="91425" bIns="91425" anchor="t" anchorCtr="0">
            <a:noAutofit/>
          </a:bodyPr>
          <a:lstStyle/>
          <a:p>
            <a:pPr lvl="0" rtl="0">
              <a:lnSpc>
                <a:spcPct val="115000"/>
              </a:lnSpc>
              <a:spcBef>
                <a:spcPts val="0"/>
              </a:spcBef>
              <a:buNone/>
            </a:pPr>
            <a:endParaRPr lang="en" sz="2000" dirty="0">
              <a:solidFill>
                <a:schemeClr val="accent1"/>
              </a:solidFill>
              <a:latin typeface="Dosis"/>
              <a:ea typeface="Dosis"/>
              <a:cs typeface="Dosis"/>
              <a:sym typeface="Dosis"/>
            </a:endParaRPr>
          </a:p>
        </p:txBody>
      </p:sp>
      <p:sp>
        <p:nvSpPr>
          <p:cNvPr id="669" name="Shape 669"/>
          <p:cNvSpPr txBox="1"/>
          <p:nvPr/>
        </p:nvSpPr>
        <p:spPr>
          <a:xfrm>
            <a:off x="159899" y="971550"/>
            <a:ext cx="7841101" cy="4114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400" dirty="0">
                <a:solidFill>
                  <a:schemeClr val="accent1"/>
                </a:solidFill>
                <a:latin typeface="Dosis"/>
                <a:ea typeface="Dosis"/>
                <a:cs typeface="Dosis"/>
                <a:sym typeface="Dosis"/>
              </a:rPr>
              <a:t>Create your own continuous line drawing on your </a:t>
            </a:r>
            <a:r>
              <a:rPr lang="en" sz="2400" dirty="0" smtClean="0">
                <a:solidFill>
                  <a:schemeClr val="accent1"/>
                </a:solidFill>
                <a:latin typeface="Dosis"/>
                <a:ea typeface="Dosis"/>
                <a:cs typeface="Dosis"/>
                <a:sym typeface="Dosis"/>
              </a:rPr>
              <a:t>paper. </a:t>
            </a:r>
          </a:p>
          <a:p>
            <a:pPr lvl="0" rtl="0">
              <a:lnSpc>
                <a:spcPct val="115000"/>
              </a:lnSpc>
              <a:spcBef>
                <a:spcPts val="0"/>
              </a:spcBef>
              <a:buNone/>
            </a:pPr>
            <a:r>
              <a:rPr lang="en" sz="2400" dirty="0" smtClean="0">
                <a:solidFill>
                  <a:srgbClr val="00B050"/>
                </a:solidFill>
                <a:latin typeface="Dosis"/>
                <a:ea typeface="Dosis"/>
                <a:cs typeface="Dosis"/>
                <a:sym typeface="Dosis"/>
              </a:rPr>
              <a:t>When </a:t>
            </a:r>
            <a:r>
              <a:rPr lang="en" sz="2400" dirty="0">
                <a:solidFill>
                  <a:srgbClr val="00B050"/>
                </a:solidFill>
                <a:latin typeface="Dosis"/>
                <a:ea typeface="Dosis"/>
                <a:cs typeface="Dosis"/>
                <a:sym typeface="Dosis"/>
              </a:rPr>
              <a:t>you are happy with it, use the </a:t>
            </a:r>
            <a:r>
              <a:rPr lang="en" sz="2400" dirty="0" smtClean="0">
                <a:solidFill>
                  <a:srgbClr val="00B050"/>
                </a:solidFill>
                <a:latin typeface="Dosis"/>
                <a:ea typeface="Dosis"/>
                <a:cs typeface="Dosis"/>
                <a:sym typeface="Dosis"/>
              </a:rPr>
              <a:t/>
            </a:r>
            <a:br>
              <a:rPr lang="en" sz="2400" dirty="0" smtClean="0">
                <a:solidFill>
                  <a:srgbClr val="00B050"/>
                </a:solidFill>
                <a:latin typeface="Dosis"/>
                <a:ea typeface="Dosis"/>
                <a:cs typeface="Dosis"/>
                <a:sym typeface="Dosis"/>
              </a:rPr>
            </a:br>
            <a:r>
              <a:rPr lang="en" sz="2400" dirty="0" smtClean="0">
                <a:solidFill>
                  <a:srgbClr val="00B050"/>
                </a:solidFill>
                <a:latin typeface="Dosis"/>
                <a:ea typeface="Dosis"/>
                <a:cs typeface="Dosis"/>
                <a:sym typeface="Dosis"/>
              </a:rPr>
              <a:t>flexible </a:t>
            </a:r>
            <a:r>
              <a:rPr lang="en" sz="2400" dirty="0">
                <a:solidFill>
                  <a:srgbClr val="00B050"/>
                </a:solidFill>
                <a:latin typeface="Dosis"/>
                <a:ea typeface="Dosis"/>
                <a:cs typeface="Dosis"/>
                <a:sym typeface="Dosis"/>
              </a:rPr>
              <a:t>wire to make a sculpture of it. </a:t>
            </a:r>
            <a:endParaRPr lang="en" sz="2400" dirty="0" smtClean="0">
              <a:solidFill>
                <a:srgbClr val="00B050"/>
              </a:solidFill>
              <a:latin typeface="Dosis"/>
              <a:ea typeface="Dosis"/>
              <a:cs typeface="Dosis"/>
              <a:sym typeface="Dosis"/>
            </a:endParaRPr>
          </a:p>
          <a:p>
            <a:pPr marL="342900" lvl="0" indent="-342900" rtl="0">
              <a:lnSpc>
                <a:spcPct val="115000"/>
              </a:lnSpc>
              <a:spcBef>
                <a:spcPts val="0"/>
              </a:spcBef>
              <a:buFont typeface="Arial" panose="020B0604020202020204" pitchFamily="34" charset="0"/>
              <a:buChar char="•"/>
            </a:pPr>
            <a:r>
              <a:rPr lang="en" sz="2400" dirty="0" smtClean="0">
                <a:solidFill>
                  <a:srgbClr val="00B050"/>
                </a:solidFill>
                <a:latin typeface="Dosis"/>
                <a:ea typeface="Dosis"/>
                <a:cs typeface="Dosis"/>
                <a:sym typeface="Dosis"/>
              </a:rPr>
              <a:t>Tape </a:t>
            </a:r>
            <a:r>
              <a:rPr lang="en" sz="2400" dirty="0">
                <a:solidFill>
                  <a:srgbClr val="00B050"/>
                </a:solidFill>
                <a:latin typeface="Dosis"/>
                <a:ea typeface="Dosis"/>
                <a:cs typeface="Dosis"/>
                <a:sym typeface="Dosis"/>
              </a:rPr>
              <a:t>one end of the wire to the starting point of your drawing. </a:t>
            </a:r>
            <a:endParaRPr lang="en" sz="2400" dirty="0" smtClean="0">
              <a:solidFill>
                <a:srgbClr val="00B050"/>
              </a:solidFill>
              <a:latin typeface="Dosis"/>
              <a:ea typeface="Dosis"/>
              <a:cs typeface="Dosis"/>
              <a:sym typeface="Dosis"/>
            </a:endParaRPr>
          </a:p>
          <a:p>
            <a:pPr marL="342900" lvl="0" indent="-342900" rtl="0">
              <a:lnSpc>
                <a:spcPct val="115000"/>
              </a:lnSpc>
              <a:spcBef>
                <a:spcPts val="0"/>
              </a:spcBef>
              <a:buFont typeface="Arial" panose="020B0604020202020204" pitchFamily="34" charset="0"/>
              <a:buChar char="•"/>
            </a:pPr>
            <a:r>
              <a:rPr lang="en" sz="2400" dirty="0" smtClean="0">
                <a:solidFill>
                  <a:srgbClr val="00B050"/>
                </a:solidFill>
                <a:latin typeface="Dosis"/>
                <a:ea typeface="Dosis"/>
                <a:cs typeface="Dosis"/>
                <a:sym typeface="Dosis"/>
              </a:rPr>
              <a:t>Using </a:t>
            </a:r>
            <a:r>
              <a:rPr lang="en" sz="2400" dirty="0">
                <a:solidFill>
                  <a:srgbClr val="00B050"/>
                </a:solidFill>
                <a:latin typeface="Dosis"/>
                <a:ea typeface="Dosis"/>
                <a:cs typeface="Dosis"/>
                <a:sym typeface="Dosis"/>
              </a:rPr>
              <a:t>your drawing as a guide, trace the drawing by bending the wire along with the direction of the line. </a:t>
            </a:r>
            <a:endParaRPr lang="en" sz="2400" dirty="0" smtClean="0">
              <a:solidFill>
                <a:srgbClr val="00B050"/>
              </a:solidFill>
              <a:latin typeface="Dosis"/>
              <a:ea typeface="Dosis"/>
              <a:cs typeface="Dosis"/>
              <a:sym typeface="Dosis"/>
            </a:endParaRPr>
          </a:p>
          <a:p>
            <a:pPr lvl="0" rtl="0">
              <a:lnSpc>
                <a:spcPct val="115000"/>
              </a:lnSpc>
              <a:spcBef>
                <a:spcPts val="0"/>
              </a:spcBef>
              <a:buNone/>
            </a:pPr>
            <a:endParaRPr lang="en" sz="1100" dirty="0" smtClean="0">
              <a:solidFill>
                <a:schemeClr val="accent1"/>
              </a:solidFill>
              <a:latin typeface="Dosis"/>
              <a:ea typeface="Dosis"/>
              <a:cs typeface="Dosis"/>
              <a:sym typeface="Dosis"/>
            </a:endParaRPr>
          </a:p>
          <a:p>
            <a:pPr lvl="0" rtl="0">
              <a:lnSpc>
                <a:spcPct val="115000"/>
              </a:lnSpc>
              <a:spcBef>
                <a:spcPts val="0"/>
              </a:spcBef>
              <a:buNone/>
            </a:pPr>
            <a:r>
              <a:rPr lang="en" sz="1800" dirty="0" smtClean="0">
                <a:solidFill>
                  <a:srgbClr val="7030A0"/>
                </a:solidFill>
                <a:latin typeface="Dosis"/>
                <a:ea typeface="Dosis"/>
                <a:cs typeface="Dosis"/>
                <a:sym typeface="Dosis"/>
              </a:rPr>
              <a:t>Please </a:t>
            </a:r>
            <a:r>
              <a:rPr lang="en" sz="1800" dirty="0">
                <a:solidFill>
                  <a:srgbClr val="7030A0"/>
                </a:solidFill>
                <a:latin typeface="Dosis"/>
                <a:ea typeface="Dosis"/>
                <a:cs typeface="Dosis"/>
                <a:sym typeface="Dosis"/>
              </a:rPr>
              <a:t>do not use the wire as a </a:t>
            </a:r>
            <a:r>
              <a:rPr lang="en" sz="1800" dirty="0" smtClean="0">
                <a:solidFill>
                  <a:srgbClr val="7030A0"/>
                </a:solidFill>
                <a:latin typeface="Dosis"/>
                <a:ea typeface="Dosis"/>
                <a:cs typeface="Dosis"/>
                <a:sym typeface="Dosis"/>
              </a:rPr>
              <a:t>poking </a:t>
            </a:r>
            <a:r>
              <a:rPr lang="en" sz="1800" dirty="0">
                <a:solidFill>
                  <a:srgbClr val="7030A0"/>
                </a:solidFill>
                <a:latin typeface="Dosis"/>
                <a:ea typeface="Dosis"/>
                <a:cs typeface="Dosis"/>
                <a:sym typeface="Dosis"/>
              </a:rPr>
              <a:t>device. </a:t>
            </a:r>
            <a:r>
              <a:rPr lang="en" sz="1800" dirty="0" smtClean="0">
                <a:solidFill>
                  <a:srgbClr val="7030A0"/>
                </a:solidFill>
                <a:latin typeface="Dosis"/>
                <a:ea typeface="Dosis"/>
                <a:cs typeface="Dosis"/>
                <a:sym typeface="Dosis"/>
              </a:rPr>
              <a:t>Even though the </a:t>
            </a:r>
            <a:r>
              <a:rPr lang="en" sz="1800" dirty="0">
                <a:solidFill>
                  <a:srgbClr val="7030A0"/>
                </a:solidFill>
                <a:latin typeface="Dosis"/>
                <a:ea typeface="Dosis"/>
                <a:cs typeface="Dosis"/>
                <a:sym typeface="Dosis"/>
              </a:rPr>
              <a:t>wire </a:t>
            </a:r>
            <a:r>
              <a:rPr lang="en" sz="1800" dirty="0" smtClean="0">
                <a:solidFill>
                  <a:srgbClr val="7030A0"/>
                </a:solidFill>
                <a:latin typeface="Dosis"/>
                <a:ea typeface="Dosis"/>
                <a:cs typeface="Dosis"/>
                <a:sym typeface="Dosis"/>
              </a:rPr>
              <a:t>is </a:t>
            </a:r>
            <a:br>
              <a:rPr lang="en" sz="1800" dirty="0" smtClean="0">
                <a:solidFill>
                  <a:srgbClr val="7030A0"/>
                </a:solidFill>
                <a:latin typeface="Dosis"/>
                <a:ea typeface="Dosis"/>
                <a:cs typeface="Dosis"/>
                <a:sym typeface="Dosis"/>
              </a:rPr>
            </a:br>
            <a:r>
              <a:rPr lang="en" sz="1800" dirty="0" smtClean="0">
                <a:solidFill>
                  <a:srgbClr val="7030A0"/>
                </a:solidFill>
                <a:latin typeface="Dosis"/>
                <a:ea typeface="Dosis"/>
                <a:cs typeface="Dosis"/>
                <a:sym typeface="Dosis"/>
              </a:rPr>
              <a:t>coated </a:t>
            </a:r>
            <a:r>
              <a:rPr lang="en" sz="1800" dirty="0">
                <a:solidFill>
                  <a:srgbClr val="7030A0"/>
                </a:solidFill>
                <a:latin typeface="Dosis"/>
                <a:ea typeface="Dosis"/>
                <a:cs typeface="Dosis"/>
                <a:sym typeface="Dosis"/>
              </a:rPr>
              <a:t>in plastic and </a:t>
            </a:r>
            <a:r>
              <a:rPr lang="en" sz="1800" dirty="0" smtClean="0">
                <a:solidFill>
                  <a:srgbClr val="7030A0"/>
                </a:solidFill>
                <a:latin typeface="Dosis"/>
                <a:ea typeface="Dosis"/>
                <a:cs typeface="Dosis"/>
                <a:sym typeface="Dosis"/>
              </a:rPr>
              <a:t>is not </a:t>
            </a:r>
            <a:r>
              <a:rPr lang="en" sz="1800" dirty="0">
                <a:solidFill>
                  <a:srgbClr val="7030A0"/>
                </a:solidFill>
                <a:latin typeface="Dosis"/>
                <a:ea typeface="Dosis"/>
                <a:cs typeface="Dosis"/>
                <a:sym typeface="Dosis"/>
              </a:rPr>
              <a:t>sharp, please use it only for </a:t>
            </a:r>
            <a:r>
              <a:rPr lang="en" sz="1800" dirty="0" smtClean="0">
                <a:solidFill>
                  <a:srgbClr val="7030A0"/>
                </a:solidFill>
                <a:latin typeface="Dosis"/>
                <a:ea typeface="Dosis"/>
                <a:cs typeface="Dosis"/>
                <a:sym typeface="Dosis"/>
              </a:rPr>
              <a:t>its intended </a:t>
            </a:r>
            <a:r>
              <a:rPr lang="en" sz="1800" dirty="0">
                <a:solidFill>
                  <a:srgbClr val="7030A0"/>
                </a:solidFill>
                <a:latin typeface="Dosis"/>
                <a:ea typeface="Dosis"/>
                <a:cs typeface="Dosis"/>
                <a:sym typeface="Dosis"/>
              </a:rPr>
              <a:t>purpose. </a:t>
            </a:r>
            <a:endParaRPr lang="en" sz="1800" dirty="0" smtClean="0">
              <a:solidFill>
                <a:srgbClr val="7030A0"/>
              </a:solidFill>
              <a:latin typeface="Dosis"/>
              <a:ea typeface="Dosis"/>
              <a:cs typeface="Dosis"/>
              <a:sym typeface="Dosis"/>
            </a:endParaRPr>
          </a:p>
          <a:p>
            <a:pPr lvl="0" rtl="0">
              <a:lnSpc>
                <a:spcPct val="115000"/>
              </a:lnSpc>
              <a:spcBef>
                <a:spcPts val="0"/>
              </a:spcBef>
              <a:buNone/>
            </a:pPr>
            <a:endParaRPr lang="en" sz="1000" dirty="0" smtClean="0">
              <a:solidFill>
                <a:schemeClr val="accent1"/>
              </a:solidFill>
              <a:latin typeface="Dosis"/>
              <a:ea typeface="Dosis"/>
              <a:cs typeface="Dosis"/>
              <a:sym typeface="Dosis"/>
            </a:endParaRPr>
          </a:p>
          <a:p>
            <a:pPr lvl="0" algn="ctr" rtl="0">
              <a:lnSpc>
                <a:spcPct val="115000"/>
              </a:lnSpc>
              <a:spcBef>
                <a:spcPts val="0"/>
              </a:spcBef>
              <a:buNone/>
            </a:pPr>
            <a:r>
              <a:rPr lang="en" sz="2400" dirty="0" smtClean="0">
                <a:solidFill>
                  <a:srgbClr val="C00000"/>
                </a:solidFill>
                <a:latin typeface="Dosis"/>
                <a:ea typeface="Dosis"/>
                <a:cs typeface="Dosis"/>
                <a:sym typeface="Dosis"/>
              </a:rPr>
              <a:t>Remember, to make it continuous, do not break the line!</a:t>
            </a:r>
            <a:endParaRPr lang="en" sz="2400" dirty="0">
              <a:solidFill>
                <a:srgbClr val="C00000"/>
              </a:solidFill>
              <a:latin typeface="Dosis"/>
              <a:ea typeface="Dosis"/>
              <a:cs typeface="Dosis"/>
              <a:sym typeface="Dosi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08610"/>
            <a:ext cx="2097617" cy="1876129"/>
          </a:xfrm>
          <a:prstGeom prst="rect">
            <a:avLst/>
          </a:prstGeom>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789600" y="285750"/>
            <a:ext cx="6140399" cy="762000"/>
          </a:xfrm>
          <a:prstGeom prst="rect">
            <a:avLst/>
          </a:prstGeom>
        </p:spPr>
        <p:txBody>
          <a:bodyPr lIns="91425" tIns="91425" rIns="91425" bIns="91425" anchor="t" anchorCtr="0">
            <a:noAutofit/>
          </a:bodyPr>
          <a:lstStyle/>
          <a:p>
            <a:pPr lvl="0" rtl="0">
              <a:spcBef>
                <a:spcPts val="0"/>
              </a:spcBef>
              <a:buNone/>
            </a:pPr>
            <a:r>
              <a:rPr lang="en" sz="4400" dirty="0"/>
              <a:t>Let’s reflect! </a:t>
            </a:r>
          </a:p>
        </p:txBody>
      </p:sp>
      <p:sp>
        <p:nvSpPr>
          <p:cNvPr id="675" name="Shape 675"/>
          <p:cNvSpPr txBox="1"/>
          <p:nvPr/>
        </p:nvSpPr>
        <p:spPr>
          <a:xfrm>
            <a:off x="533400" y="1062990"/>
            <a:ext cx="7620000" cy="4023360"/>
          </a:xfrm>
          <a:prstGeom prst="rect">
            <a:avLst/>
          </a:prstGeom>
          <a:noFill/>
          <a:ln>
            <a:noFill/>
          </a:ln>
        </p:spPr>
        <p:txBody>
          <a:bodyPr lIns="91425" tIns="91425" rIns="91425" bIns="91425" anchor="ctr" anchorCtr="0">
            <a:noAutofit/>
          </a:bodyPr>
          <a:lstStyle/>
          <a:p>
            <a:pPr marL="444500" lvl="0" indent="-342900" rtl="0">
              <a:lnSpc>
                <a:spcPct val="115000"/>
              </a:lnSpc>
              <a:spcBef>
                <a:spcPts val="0"/>
              </a:spcBef>
              <a:buClr>
                <a:schemeClr val="dk1"/>
              </a:buClr>
              <a:buSzPct val="100000"/>
              <a:buFont typeface="Arial" panose="020B0604020202020204" pitchFamily="34" charset="0"/>
              <a:buChar char="•"/>
            </a:pPr>
            <a:r>
              <a:rPr lang="en" sz="2400" dirty="0">
                <a:solidFill>
                  <a:schemeClr val="accent1"/>
                </a:solidFill>
                <a:latin typeface="Dosis"/>
                <a:ea typeface="Dosis"/>
                <a:cs typeface="Dosis"/>
              </a:rPr>
              <a:t>Define a line.</a:t>
            </a:r>
          </a:p>
          <a:p>
            <a:pPr marL="444500" lvl="0" indent="-342900" rtl="0">
              <a:lnSpc>
                <a:spcPct val="115000"/>
              </a:lnSpc>
              <a:spcBef>
                <a:spcPts val="0"/>
              </a:spcBef>
              <a:buClr>
                <a:schemeClr val="dk1"/>
              </a:buClr>
              <a:buSzPct val="100000"/>
              <a:buFont typeface="Arial" panose="020B0604020202020204" pitchFamily="34" charset="0"/>
              <a:buChar char="•"/>
            </a:pPr>
            <a:r>
              <a:rPr lang="en" sz="2400" dirty="0">
                <a:solidFill>
                  <a:schemeClr val="accent1"/>
                </a:solidFill>
                <a:latin typeface="Dosis"/>
                <a:ea typeface="Dosis"/>
                <a:cs typeface="Dosis"/>
              </a:rPr>
              <a:t>Who was Pablo Picasso? </a:t>
            </a:r>
          </a:p>
          <a:p>
            <a:pPr marL="444500" lvl="0" indent="-342900" rtl="0">
              <a:lnSpc>
                <a:spcPct val="115000"/>
              </a:lnSpc>
              <a:spcBef>
                <a:spcPts val="0"/>
              </a:spcBef>
              <a:buClr>
                <a:schemeClr val="dk1"/>
              </a:buClr>
              <a:buSzPct val="100000"/>
              <a:buFont typeface="Arial" panose="020B0604020202020204" pitchFamily="34" charset="0"/>
              <a:buChar char="•"/>
            </a:pPr>
            <a:r>
              <a:rPr lang="en" sz="2400" dirty="0">
                <a:solidFill>
                  <a:schemeClr val="accent1"/>
                </a:solidFill>
                <a:latin typeface="Dosis"/>
                <a:ea typeface="Dosis"/>
                <a:cs typeface="Dosis"/>
              </a:rPr>
              <a:t>Do you think this art lesson connected to the </a:t>
            </a:r>
            <a:r>
              <a:rPr lang="en" sz="2400" dirty="0" smtClean="0">
                <a:solidFill>
                  <a:schemeClr val="accent1"/>
                </a:solidFill>
                <a:latin typeface="Dosis"/>
                <a:ea typeface="Dosis"/>
                <a:cs typeface="Dosis"/>
              </a:rPr>
              <a:t>robot </a:t>
            </a:r>
            <a:r>
              <a:rPr lang="en" sz="2400" dirty="0">
                <a:solidFill>
                  <a:schemeClr val="accent1"/>
                </a:solidFill>
                <a:latin typeface="Dosis"/>
                <a:ea typeface="Dosis"/>
                <a:cs typeface="Dosis"/>
              </a:rPr>
              <a:t>activity? Why or why not? </a:t>
            </a:r>
          </a:p>
          <a:p>
            <a:pPr marL="444500" lvl="0" indent="-342900" rtl="0">
              <a:lnSpc>
                <a:spcPct val="115000"/>
              </a:lnSpc>
              <a:spcBef>
                <a:spcPts val="0"/>
              </a:spcBef>
              <a:buClr>
                <a:schemeClr val="dk1"/>
              </a:buClr>
              <a:buSzPct val="100000"/>
              <a:buFont typeface="Arial" panose="020B0604020202020204" pitchFamily="34" charset="0"/>
              <a:buChar char="•"/>
            </a:pPr>
            <a:r>
              <a:rPr lang="en" sz="2400" dirty="0">
                <a:solidFill>
                  <a:schemeClr val="accent1"/>
                </a:solidFill>
                <a:latin typeface="Dosis"/>
                <a:ea typeface="Dosis"/>
                <a:cs typeface="Dosis"/>
              </a:rPr>
              <a:t>How does engineering relate to art and aesthetics?</a:t>
            </a:r>
          </a:p>
          <a:p>
            <a:pPr marL="444500" lvl="0" indent="-342900" rtl="0">
              <a:lnSpc>
                <a:spcPct val="115000"/>
              </a:lnSpc>
              <a:spcBef>
                <a:spcPts val="0"/>
              </a:spcBef>
              <a:buClr>
                <a:schemeClr val="dk1"/>
              </a:buClr>
              <a:buSzPct val="100000"/>
              <a:buFont typeface="Arial" panose="020B0604020202020204" pitchFamily="34" charset="0"/>
              <a:buChar char="•"/>
            </a:pPr>
            <a:r>
              <a:rPr lang="en" sz="2400" dirty="0">
                <a:solidFill>
                  <a:schemeClr val="accent1"/>
                </a:solidFill>
                <a:latin typeface="Dosis"/>
                <a:ea typeface="Dosis"/>
                <a:cs typeface="Dosis"/>
              </a:rPr>
              <a:t>In what other </a:t>
            </a:r>
            <a:r>
              <a:rPr lang="en" sz="2400" dirty="0" smtClean="0">
                <a:solidFill>
                  <a:schemeClr val="accent1"/>
                </a:solidFill>
                <a:latin typeface="Dosis"/>
                <a:ea typeface="Dosis"/>
                <a:cs typeface="Dosis"/>
              </a:rPr>
              <a:t>earth science </a:t>
            </a:r>
            <a:r>
              <a:rPr lang="en" sz="2400" dirty="0">
                <a:solidFill>
                  <a:schemeClr val="accent1"/>
                </a:solidFill>
                <a:latin typeface="Dosis"/>
                <a:ea typeface="Dosis"/>
                <a:cs typeface="Dosis"/>
              </a:rPr>
              <a:t>topic do you think we could connect the idea of continuous line drawings? </a:t>
            </a:r>
          </a:p>
          <a:p>
            <a:pPr marL="444500" lvl="0" indent="-342900" rtl="0">
              <a:lnSpc>
                <a:spcPct val="115000"/>
              </a:lnSpc>
              <a:spcBef>
                <a:spcPts val="0"/>
              </a:spcBef>
              <a:buClr>
                <a:schemeClr val="dk1"/>
              </a:buClr>
              <a:buSzPct val="100000"/>
              <a:buFont typeface="Arial" panose="020B0604020202020204" pitchFamily="34" charset="0"/>
              <a:buChar char="•"/>
            </a:pPr>
            <a:r>
              <a:rPr lang="en" sz="2400" dirty="0">
                <a:solidFill>
                  <a:schemeClr val="accent1"/>
                </a:solidFill>
                <a:latin typeface="Dosis"/>
                <a:ea typeface="Dosis"/>
                <a:cs typeface="Dosis"/>
              </a:rPr>
              <a:t>What stuck with you today, or made you think? </a:t>
            </a:r>
          </a:p>
          <a:p>
            <a:pPr marL="444500" lvl="0" indent="-342900" rtl="0">
              <a:lnSpc>
                <a:spcPct val="115000"/>
              </a:lnSpc>
              <a:spcBef>
                <a:spcPts val="0"/>
              </a:spcBef>
              <a:buClr>
                <a:schemeClr val="dk1"/>
              </a:buClr>
              <a:buSzPct val="100000"/>
              <a:buFont typeface="Arial" panose="020B0604020202020204" pitchFamily="34" charset="0"/>
              <a:buChar char="•"/>
            </a:pPr>
            <a:r>
              <a:rPr lang="en" sz="2400" dirty="0">
                <a:solidFill>
                  <a:schemeClr val="accent1"/>
                </a:solidFill>
                <a:latin typeface="Dosis"/>
                <a:ea typeface="Dosis"/>
                <a:cs typeface="Dosis"/>
              </a:rPr>
              <a:t>Did you like today’s activity? Why or why not?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idx="4294967295"/>
          </p:nvPr>
        </p:nvSpPr>
        <p:spPr>
          <a:xfrm>
            <a:off x="4148550" y="1096950"/>
            <a:ext cx="4681500" cy="2922600"/>
          </a:xfrm>
          <a:prstGeom prst="rect">
            <a:avLst/>
          </a:prstGeom>
          <a:noFill/>
          <a:ln>
            <a:noFill/>
          </a:ln>
        </p:spPr>
        <p:txBody>
          <a:bodyPr lIns="91425" tIns="91425" rIns="91425" bIns="91425" anchor="b" anchorCtr="0">
            <a:noAutofit/>
          </a:bodyPr>
          <a:lstStyle/>
          <a:p>
            <a:pPr lvl="0" rtl="0">
              <a:spcBef>
                <a:spcPts val="0"/>
              </a:spcBef>
              <a:buNone/>
            </a:pPr>
            <a:r>
              <a:rPr lang="en" sz="3700" dirty="0"/>
              <a:t>             </a:t>
            </a:r>
            <a:r>
              <a:rPr lang="en" sz="3700" dirty="0" smtClean="0"/>
              <a:t> D </a:t>
            </a:r>
            <a:r>
              <a:rPr lang="en" sz="3700" dirty="0" smtClean="0">
                <a:solidFill>
                  <a:srgbClr val="7030A0"/>
                </a:solidFill>
              </a:rPr>
              <a:t>electable</a:t>
            </a:r>
            <a:endParaRPr lang="en" sz="3700" dirty="0">
              <a:solidFill>
                <a:srgbClr val="7030A0"/>
              </a:solidFill>
            </a:endParaRPr>
          </a:p>
          <a:p>
            <a:pPr lvl="0" rtl="0">
              <a:spcBef>
                <a:spcPts val="0"/>
              </a:spcBef>
              <a:buNone/>
            </a:pPr>
            <a:r>
              <a:rPr lang="en" sz="3700" dirty="0"/>
              <a:t>        </a:t>
            </a:r>
            <a:r>
              <a:rPr lang="en" sz="3700" dirty="0" smtClean="0">
                <a:solidFill>
                  <a:srgbClr val="7030A0"/>
                </a:solidFill>
              </a:rPr>
              <a:t>go </a:t>
            </a:r>
            <a:r>
              <a:rPr lang="en" sz="3700" dirty="0" smtClean="0"/>
              <a:t>O </a:t>
            </a:r>
            <a:r>
              <a:rPr lang="en" sz="3700" dirty="0" smtClean="0">
                <a:solidFill>
                  <a:srgbClr val="7030A0"/>
                </a:solidFill>
              </a:rPr>
              <a:t>d</a:t>
            </a:r>
            <a:endParaRPr lang="en" sz="3700" dirty="0">
              <a:solidFill>
                <a:srgbClr val="7030A0"/>
              </a:solidFill>
            </a:endParaRPr>
          </a:p>
          <a:p>
            <a:pPr lvl="0" rtl="0">
              <a:spcBef>
                <a:spcPts val="0"/>
              </a:spcBef>
              <a:buNone/>
            </a:pPr>
            <a:r>
              <a:rPr lang="en" sz="3700" dirty="0"/>
              <a:t>            </a:t>
            </a:r>
            <a:r>
              <a:rPr lang="en" sz="3700" dirty="0" smtClean="0"/>
              <a:t>  N </a:t>
            </a:r>
            <a:r>
              <a:rPr lang="en" sz="3700" dirty="0" smtClean="0">
                <a:solidFill>
                  <a:srgbClr val="7030A0"/>
                </a:solidFill>
              </a:rPr>
              <a:t>om </a:t>
            </a:r>
            <a:r>
              <a:rPr lang="en" sz="3700" dirty="0">
                <a:solidFill>
                  <a:srgbClr val="7030A0"/>
                </a:solidFill>
              </a:rPr>
              <a:t>nom</a:t>
            </a:r>
          </a:p>
          <a:p>
            <a:pPr lvl="0" rtl="0">
              <a:spcBef>
                <a:spcPts val="0"/>
              </a:spcBef>
              <a:buNone/>
            </a:pPr>
            <a:r>
              <a:rPr lang="en-US" sz="3700" dirty="0" smtClean="0">
                <a:solidFill>
                  <a:srgbClr val="7030A0"/>
                </a:solidFill>
              </a:rPr>
              <a:t>d</a:t>
            </a:r>
            <a:r>
              <a:rPr lang="en" sz="3700" dirty="0" smtClean="0">
                <a:solidFill>
                  <a:srgbClr val="7030A0"/>
                </a:solidFill>
              </a:rPr>
              <a:t>elicio </a:t>
            </a:r>
            <a:r>
              <a:rPr lang="en" sz="3700" dirty="0" smtClean="0"/>
              <a:t>U </a:t>
            </a:r>
            <a:r>
              <a:rPr lang="en" sz="3700" dirty="0" smtClean="0">
                <a:solidFill>
                  <a:srgbClr val="7030A0"/>
                </a:solidFill>
              </a:rPr>
              <a:t>s</a:t>
            </a:r>
            <a:endParaRPr lang="en" sz="3700" dirty="0">
              <a:solidFill>
                <a:srgbClr val="7030A0"/>
              </a:solidFill>
            </a:endParaRPr>
          </a:p>
          <a:p>
            <a:pPr lvl="0" rtl="0">
              <a:spcBef>
                <a:spcPts val="0"/>
              </a:spcBef>
              <a:buNone/>
            </a:pPr>
            <a:r>
              <a:rPr lang="en" sz="3700" dirty="0"/>
              <a:t>              </a:t>
            </a:r>
            <a:r>
              <a:rPr lang="en" sz="3700" dirty="0" smtClean="0"/>
              <a:t> T </a:t>
            </a:r>
            <a:r>
              <a:rPr lang="en" sz="3700" dirty="0" smtClean="0">
                <a:solidFill>
                  <a:srgbClr val="7030A0"/>
                </a:solidFill>
              </a:rPr>
              <a:t>asty</a:t>
            </a:r>
            <a:endParaRPr lang="en" sz="3700" dirty="0">
              <a:solidFill>
                <a:srgbClr val="7030A0"/>
              </a:solidFill>
            </a:endParaRPr>
          </a:p>
        </p:txBody>
      </p:sp>
      <p:pic>
        <p:nvPicPr>
          <p:cNvPr id="536" name="Shape 536"/>
          <p:cNvPicPr preferRelativeResize="0"/>
          <p:nvPr/>
        </p:nvPicPr>
        <p:blipFill>
          <a:blip r:embed="rId3">
            <a:alphaModFix/>
          </a:blip>
          <a:stretch>
            <a:fillRect/>
          </a:stretch>
        </p:blipFill>
        <p:spPr>
          <a:xfrm>
            <a:off x="376815" y="1450351"/>
            <a:ext cx="3327049" cy="2428749"/>
          </a:xfrm>
          <a:prstGeom prst="rect">
            <a:avLst/>
          </a:prstGeom>
          <a:noFill/>
          <a:ln>
            <a:noFill/>
          </a:ln>
        </p:spPr>
      </p:pic>
      <p:sp>
        <p:nvSpPr>
          <p:cNvPr id="537" name="Shape 537"/>
          <p:cNvSpPr txBox="1"/>
          <p:nvPr/>
        </p:nvSpPr>
        <p:spPr>
          <a:xfrm>
            <a:off x="304800" y="258324"/>
            <a:ext cx="6096000" cy="724800"/>
          </a:xfrm>
          <a:prstGeom prst="rect">
            <a:avLst/>
          </a:prstGeom>
          <a:noFill/>
          <a:ln>
            <a:noFill/>
          </a:ln>
        </p:spPr>
        <p:txBody>
          <a:bodyPr lIns="91425" tIns="91425" rIns="91425" bIns="91425" anchor="t" anchorCtr="0">
            <a:noAutofit/>
          </a:bodyPr>
          <a:lstStyle/>
          <a:p>
            <a:pPr lvl="0" rtl="0">
              <a:spcBef>
                <a:spcPts val="0"/>
              </a:spcBef>
              <a:buNone/>
            </a:pPr>
            <a:r>
              <a:rPr lang="en" sz="4400" b="1" dirty="0">
                <a:solidFill>
                  <a:schemeClr val="accent1"/>
                </a:solidFill>
                <a:latin typeface="Sniglet"/>
                <a:ea typeface="Sniglet"/>
                <a:cs typeface="Sniglet"/>
                <a:sym typeface="Sniglet"/>
              </a:rPr>
              <a:t>Make an acrostic!</a:t>
            </a:r>
          </a:p>
        </p:txBody>
      </p:sp>
      <p:sp>
        <p:nvSpPr>
          <p:cNvPr id="7" name="Shape 527"/>
          <p:cNvSpPr txBox="1"/>
          <p:nvPr/>
        </p:nvSpPr>
        <p:spPr>
          <a:xfrm>
            <a:off x="376815" y="4838701"/>
            <a:ext cx="4902278" cy="304799"/>
          </a:xfrm>
          <a:prstGeom prst="rect">
            <a:avLst/>
          </a:prstGeom>
          <a:noFill/>
          <a:ln>
            <a:noFill/>
          </a:ln>
        </p:spPr>
        <p:txBody>
          <a:bodyPr lIns="91425" tIns="91425" rIns="91425" bIns="91425" anchor="t" anchorCtr="0">
            <a:noAutofit/>
          </a:bodyPr>
          <a:lstStyle/>
          <a:p>
            <a:pPr lvl="0"/>
            <a:r>
              <a:rPr lang="en" sz="900" dirty="0" smtClean="0">
                <a:latin typeface="Dosis"/>
                <a:ea typeface="Dosis"/>
                <a:cs typeface="Dosis"/>
                <a:sym typeface="Dosis"/>
              </a:rPr>
              <a:t>2007 </a:t>
            </a:r>
            <a:r>
              <a:rPr lang="en" sz="900" dirty="0" smtClean="0">
                <a:solidFill>
                  <a:srgbClr val="252525"/>
                </a:solidFill>
                <a:highlight>
                  <a:srgbClr val="F9F9F9"/>
                </a:highlight>
                <a:latin typeface="Dosis"/>
                <a:ea typeface="Dosis"/>
                <a:cs typeface="Dosis"/>
                <a:sym typeface="Dosis"/>
              </a:rPr>
              <a:t>lucianvenutian, Wikimedia Commons </a:t>
            </a:r>
            <a:r>
              <a:rPr lang="en-US" sz="900" dirty="0">
                <a:solidFill>
                  <a:srgbClr val="252525"/>
                </a:solidFill>
                <a:highlight>
                  <a:srgbClr val="F9F9F9"/>
                </a:highlight>
                <a:latin typeface="Dosis"/>
                <a:ea typeface="Dosis"/>
                <a:cs typeface="Dosis"/>
                <a:sym typeface="Dosis"/>
              </a:rPr>
              <a:t>https://commons.wikimedia.org/wiki/File:Donuts.jpg</a:t>
            </a:r>
            <a:endParaRPr lang="en" sz="900" dirty="0">
              <a:solidFill>
                <a:srgbClr val="252525"/>
              </a:solidFill>
              <a:highlight>
                <a:srgbClr val="F9F9F9"/>
              </a:highlight>
              <a:latin typeface="Dosis"/>
              <a:ea typeface="Dosis"/>
              <a:cs typeface="Dosis"/>
              <a:sym typeface="Dosis"/>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idx="4294967295"/>
          </p:nvPr>
        </p:nvSpPr>
        <p:spPr>
          <a:xfrm>
            <a:off x="5279092" y="991375"/>
            <a:ext cx="2417107" cy="2922600"/>
          </a:xfrm>
          <a:prstGeom prst="rect">
            <a:avLst/>
          </a:prstGeom>
          <a:noFill/>
          <a:ln>
            <a:noFill/>
          </a:ln>
        </p:spPr>
        <p:txBody>
          <a:bodyPr lIns="91425" tIns="91425" rIns="91425" bIns="91425" anchor="b" anchorCtr="0">
            <a:noAutofit/>
          </a:bodyPr>
          <a:lstStyle/>
          <a:p>
            <a:pPr lvl="0" rtl="0">
              <a:spcBef>
                <a:spcPts val="0"/>
              </a:spcBef>
              <a:buNone/>
            </a:pPr>
            <a:r>
              <a:rPr lang="en-US" sz="3700" dirty="0" smtClean="0">
                <a:solidFill>
                  <a:srgbClr val="00B050"/>
                </a:solidFill>
              </a:rPr>
              <a:t>f</a:t>
            </a:r>
            <a:r>
              <a:rPr lang="en" sz="3700" dirty="0" smtClean="0">
                <a:solidFill>
                  <a:srgbClr val="00B050"/>
                </a:solidFill>
              </a:rPr>
              <a:t>rie </a:t>
            </a:r>
            <a:r>
              <a:rPr lang="en" sz="3700" dirty="0" smtClean="0"/>
              <a:t>D</a:t>
            </a:r>
            <a:endParaRPr lang="en" sz="3700" dirty="0"/>
          </a:p>
          <a:p>
            <a:pPr lvl="0" rtl="0">
              <a:spcBef>
                <a:spcPts val="0"/>
              </a:spcBef>
              <a:buNone/>
            </a:pPr>
            <a:r>
              <a:rPr lang="en" sz="3700" dirty="0"/>
              <a:t>    </a:t>
            </a:r>
            <a:r>
              <a:rPr lang="en" sz="3700" dirty="0" smtClean="0">
                <a:solidFill>
                  <a:srgbClr val="00B050"/>
                </a:solidFill>
              </a:rPr>
              <a:t>d </a:t>
            </a:r>
            <a:r>
              <a:rPr lang="en" sz="3700" dirty="0" smtClean="0"/>
              <a:t>O </a:t>
            </a:r>
            <a:r>
              <a:rPr lang="en" sz="3700" dirty="0" smtClean="0">
                <a:solidFill>
                  <a:srgbClr val="00B050"/>
                </a:solidFill>
              </a:rPr>
              <a:t>ugh</a:t>
            </a:r>
            <a:endParaRPr lang="en" sz="3700" dirty="0">
              <a:solidFill>
                <a:srgbClr val="00B050"/>
              </a:solidFill>
            </a:endParaRPr>
          </a:p>
          <a:p>
            <a:pPr lvl="0" rtl="0">
              <a:spcBef>
                <a:spcPts val="0"/>
              </a:spcBef>
              <a:buNone/>
            </a:pPr>
            <a:r>
              <a:rPr lang="en-US" sz="3700" dirty="0" smtClean="0">
                <a:solidFill>
                  <a:srgbClr val="00B050"/>
                </a:solidFill>
              </a:rPr>
              <a:t>r</a:t>
            </a:r>
            <a:r>
              <a:rPr lang="en" sz="3700" dirty="0" smtClean="0">
                <a:solidFill>
                  <a:srgbClr val="00B050"/>
                </a:solidFill>
              </a:rPr>
              <a:t>ou </a:t>
            </a:r>
            <a:r>
              <a:rPr lang="en" sz="3700" dirty="0" smtClean="0"/>
              <a:t>N </a:t>
            </a:r>
            <a:r>
              <a:rPr lang="en" sz="3700" dirty="0" smtClean="0">
                <a:solidFill>
                  <a:srgbClr val="00B050"/>
                </a:solidFill>
              </a:rPr>
              <a:t>d</a:t>
            </a:r>
            <a:endParaRPr lang="en" sz="3700" dirty="0">
              <a:solidFill>
                <a:srgbClr val="00B050"/>
              </a:solidFill>
            </a:endParaRPr>
          </a:p>
          <a:p>
            <a:pPr lvl="0" rtl="0">
              <a:spcBef>
                <a:spcPts val="0"/>
              </a:spcBef>
              <a:buNone/>
            </a:pPr>
            <a:r>
              <a:rPr lang="en" sz="3700" dirty="0"/>
              <a:t>     </a:t>
            </a:r>
            <a:r>
              <a:rPr lang="en" sz="3700" dirty="0" smtClean="0">
                <a:solidFill>
                  <a:srgbClr val="00B050"/>
                </a:solidFill>
              </a:rPr>
              <a:t>s </a:t>
            </a:r>
            <a:r>
              <a:rPr lang="en" sz="3700" dirty="0" smtClean="0"/>
              <a:t>U </a:t>
            </a:r>
            <a:r>
              <a:rPr lang="en" sz="3700" dirty="0" smtClean="0">
                <a:solidFill>
                  <a:srgbClr val="00B050"/>
                </a:solidFill>
              </a:rPr>
              <a:t>gar</a:t>
            </a:r>
            <a:endParaRPr lang="en" sz="3700" dirty="0">
              <a:solidFill>
                <a:srgbClr val="00B050"/>
              </a:solidFill>
            </a:endParaRPr>
          </a:p>
          <a:p>
            <a:pPr lvl="0" rtl="0">
              <a:spcBef>
                <a:spcPts val="0"/>
              </a:spcBef>
              <a:buNone/>
            </a:pPr>
            <a:r>
              <a:rPr lang="en-US" sz="3700" dirty="0" smtClean="0">
                <a:solidFill>
                  <a:srgbClr val="00B050"/>
                </a:solidFill>
              </a:rPr>
              <a:t>p</a:t>
            </a:r>
            <a:r>
              <a:rPr lang="en" sz="3700" dirty="0" smtClean="0">
                <a:solidFill>
                  <a:srgbClr val="00B050"/>
                </a:solidFill>
              </a:rPr>
              <a:t>as </a:t>
            </a:r>
            <a:r>
              <a:rPr lang="en" sz="3700" dirty="0" smtClean="0"/>
              <a:t>T </a:t>
            </a:r>
            <a:r>
              <a:rPr lang="en" sz="3700" dirty="0" smtClean="0">
                <a:solidFill>
                  <a:srgbClr val="00B050"/>
                </a:solidFill>
              </a:rPr>
              <a:t>ry</a:t>
            </a:r>
            <a:endParaRPr lang="en" sz="3700" dirty="0">
              <a:solidFill>
                <a:srgbClr val="00B050"/>
              </a:solidFill>
            </a:endParaRPr>
          </a:p>
        </p:txBody>
      </p:sp>
      <p:sp>
        <p:nvSpPr>
          <p:cNvPr id="6" name="Shape 537"/>
          <p:cNvSpPr txBox="1"/>
          <p:nvPr/>
        </p:nvSpPr>
        <p:spPr>
          <a:xfrm>
            <a:off x="304800" y="258324"/>
            <a:ext cx="6096000" cy="724800"/>
          </a:xfrm>
          <a:prstGeom prst="rect">
            <a:avLst/>
          </a:prstGeom>
          <a:noFill/>
          <a:ln>
            <a:noFill/>
          </a:ln>
        </p:spPr>
        <p:txBody>
          <a:bodyPr lIns="91425" tIns="91425" rIns="91425" bIns="91425" anchor="t" anchorCtr="0">
            <a:noAutofit/>
          </a:bodyPr>
          <a:lstStyle/>
          <a:p>
            <a:pPr lvl="0" rtl="0">
              <a:spcBef>
                <a:spcPts val="0"/>
              </a:spcBef>
              <a:buNone/>
            </a:pPr>
            <a:r>
              <a:rPr lang="en" sz="4400" b="1" dirty="0">
                <a:solidFill>
                  <a:schemeClr val="accent1"/>
                </a:solidFill>
                <a:latin typeface="Sniglet"/>
                <a:ea typeface="Sniglet"/>
                <a:cs typeface="Sniglet"/>
                <a:sym typeface="Sniglet"/>
              </a:rPr>
              <a:t>Make an acrostic!</a:t>
            </a:r>
          </a:p>
        </p:txBody>
      </p:sp>
      <p:pic>
        <p:nvPicPr>
          <p:cNvPr id="8" name="Shape 536"/>
          <p:cNvPicPr preferRelativeResize="0"/>
          <p:nvPr/>
        </p:nvPicPr>
        <p:blipFill>
          <a:blip r:embed="rId3">
            <a:alphaModFix/>
          </a:blip>
          <a:stretch>
            <a:fillRect/>
          </a:stretch>
        </p:blipFill>
        <p:spPr>
          <a:xfrm>
            <a:off x="376815" y="1450351"/>
            <a:ext cx="3327049" cy="2428749"/>
          </a:xfrm>
          <a:prstGeom prst="rect">
            <a:avLst/>
          </a:prstGeom>
          <a:noFill/>
          <a:ln>
            <a:noFill/>
          </a:ln>
        </p:spPr>
      </p:pic>
      <p:sp>
        <p:nvSpPr>
          <p:cNvPr id="9" name="Shape 527"/>
          <p:cNvSpPr txBox="1"/>
          <p:nvPr/>
        </p:nvSpPr>
        <p:spPr>
          <a:xfrm>
            <a:off x="376815" y="4838701"/>
            <a:ext cx="4902278" cy="304799"/>
          </a:xfrm>
          <a:prstGeom prst="rect">
            <a:avLst/>
          </a:prstGeom>
          <a:noFill/>
          <a:ln>
            <a:noFill/>
          </a:ln>
        </p:spPr>
        <p:txBody>
          <a:bodyPr lIns="91425" tIns="91425" rIns="91425" bIns="91425" anchor="t" anchorCtr="0">
            <a:noAutofit/>
          </a:bodyPr>
          <a:lstStyle/>
          <a:p>
            <a:pPr lvl="0"/>
            <a:r>
              <a:rPr lang="en" sz="900" dirty="0" smtClean="0">
                <a:latin typeface="Dosis"/>
                <a:ea typeface="Dosis"/>
                <a:cs typeface="Dosis"/>
                <a:sym typeface="Dosis"/>
              </a:rPr>
              <a:t>2007 </a:t>
            </a:r>
            <a:r>
              <a:rPr lang="en" sz="900" dirty="0" smtClean="0">
                <a:solidFill>
                  <a:srgbClr val="252525"/>
                </a:solidFill>
                <a:highlight>
                  <a:srgbClr val="F9F9F9"/>
                </a:highlight>
                <a:latin typeface="Dosis"/>
                <a:ea typeface="Dosis"/>
                <a:cs typeface="Dosis"/>
                <a:sym typeface="Dosis"/>
              </a:rPr>
              <a:t>lucianvenutian, Wikimedia Commons </a:t>
            </a:r>
            <a:r>
              <a:rPr lang="en-US" sz="900" dirty="0">
                <a:solidFill>
                  <a:srgbClr val="252525"/>
                </a:solidFill>
                <a:highlight>
                  <a:srgbClr val="F9F9F9"/>
                </a:highlight>
                <a:latin typeface="Dosis"/>
                <a:ea typeface="Dosis"/>
                <a:cs typeface="Dosis"/>
                <a:sym typeface="Dosis"/>
              </a:rPr>
              <a:t>https://commons.wikimedia.org/wiki/File:Donuts.jpg</a:t>
            </a:r>
            <a:endParaRPr lang="en" sz="900" dirty="0">
              <a:solidFill>
                <a:srgbClr val="252525"/>
              </a:solidFill>
              <a:highlight>
                <a:srgbClr val="F9F9F9"/>
              </a:highlight>
              <a:latin typeface="Dosis"/>
              <a:ea typeface="Dosis"/>
              <a:cs typeface="Dosis"/>
              <a:sym typeface="Dosis"/>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idx="4294967295"/>
          </p:nvPr>
        </p:nvSpPr>
        <p:spPr>
          <a:xfrm>
            <a:off x="5638800" y="1210949"/>
            <a:ext cx="604199" cy="3446700"/>
          </a:xfrm>
          <a:prstGeom prst="rect">
            <a:avLst/>
          </a:prstGeom>
          <a:noFill/>
          <a:ln>
            <a:noFill/>
          </a:ln>
        </p:spPr>
        <p:txBody>
          <a:bodyPr lIns="91425" tIns="91425" rIns="91425" bIns="91425" anchor="b" anchorCtr="0">
            <a:noAutofit/>
          </a:bodyPr>
          <a:lstStyle/>
          <a:p>
            <a:pPr lvl="0" rtl="0">
              <a:spcBef>
                <a:spcPts val="0"/>
              </a:spcBef>
              <a:buNone/>
            </a:pPr>
            <a:r>
              <a:rPr lang="en" sz="3700" dirty="0"/>
              <a:t>E</a:t>
            </a:r>
          </a:p>
          <a:p>
            <a:pPr lvl="0" rtl="0">
              <a:spcBef>
                <a:spcPts val="0"/>
              </a:spcBef>
              <a:buNone/>
            </a:pPr>
            <a:r>
              <a:rPr lang="en" sz="3700" dirty="0"/>
              <a:t>U</a:t>
            </a:r>
          </a:p>
          <a:p>
            <a:pPr lvl="0" rtl="0">
              <a:spcBef>
                <a:spcPts val="0"/>
              </a:spcBef>
              <a:buNone/>
            </a:pPr>
            <a:r>
              <a:rPr lang="en" sz="3700" dirty="0"/>
              <a:t>R</a:t>
            </a:r>
          </a:p>
          <a:p>
            <a:pPr lvl="0" rtl="0">
              <a:spcBef>
                <a:spcPts val="0"/>
              </a:spcBef>
              <a:buNone/>
            </a:pPr>
            <a:r>
              <a:rPr lang="en" sz="3700" dirty="0"/>
              <a:t>O</a:t>
            </a:r>
          </a:p>
          <a:p>
            <a:pPr lvl="0" rtl="0">
              <a:spcBef>
                <a:spcPts val="0"/>
              </a:spcBef>
              <a:buNone/>
            </a:pPr>
            <a:r>
              <a:rPr lang="en" sz="3700" dirty="0"/>
              <a:t>P</a:t>
            </a:r>
          </a:p>
          <a:p>
            <a:pPr lvl="0">
              <a:spcBef>
                <a:spcPts val="0"/>
              </a:spcBef>
              <a:buNone/>
            </a:pPr>
            <a:r>
              <a:rPr lang="en" sz="3700" dirty="0"/>
              <a:t>A </a:t>
            </a:r>
          </a:p>
        </p:txBody>
      </p:sp>
      <p:pic>
        <p:nvPicPr>
          <p:cNvPr id="551" name="Shape 551"/>
          <p:cNvPicPr preferRelativeResize="0"/>
          <p:nvPr/>
        </p:nvPicPr>
        <p:blipFill>
          <a:blip r:embed="rId3">
            <a:alphaModFix/>
          </a:blip>
          <a:stretch>
            <a:fillRect/>
          </a:stretch>
        </p:blipFill>
        <p:spPr>
          <a:xfrm>
            <a:off x="381000" y="1210949"/>
            <a:ext cx="4576250" cy="3381700"/>
          </a:xfrm>
          <a:prstGeom prst="rect">
            <a:avLst/>
          </a:prstGeom>
          <a:noFill/>
          <a:ln>
            <a:noFill/>
          </a:ln>
        </p:spPr>
      </p:pic>
      <p:sp>
        <p:nvSpPr>
          <p:cNvPr id="552" name="Shape 552"/>
          <p:cNvSpPr txBox="1"/>
          <p:nvPr/>
        </p:nvSpPr>
        <p:spPr>
          <a:xfrm>
            <a:off x="389562" y="4657649"/>
            <a:ext cx="3810000" cy="352501"/>
          </a:xfrm>
          <a:prstGeom prst="rect">
            <a:avLst/>
          </a:prstGeom>
          <a:noFill/>
          <a:ln>
            <a:noFill/>
          </a:ln>
        </p:spPr>
        <p:txBody>
          <a:bodyPr lIns="91425" tIns="91425" rIns="91425" bIns="91425" anchor="t" anchorCtr="0">
            <a:noAutofit/>
          </a:bodyPr>
          <a:lstStyle/>
          <a:p>
            <a:pPr lvl="0"/>
            <a:r>
              <a:rPr lang="en-US" sz="900" dirty="0">
                <a:latin typeface="Dosis"/>
                <a:ea typeface="Dosis"/>
                <a:cs typeface="Dosis"/>
              </a:rPr>
              <a:t>Image source: NASA/JPL-Caltech/SETI Institute </a:t>
            </a:r>
            <a:endParaRPr lang="en" sz="900" dirty="0">
              <a:latin typeface="Dosis"/>
              <a:ea typeface="Dosis"/>
              <a:cs typeface="Dosis"/>
              <a:sym typeface="Dosis"/>
            </a:endParaRPr>
          </a:p>
        </p:txBody>
      </p:sp>
      <p:sp>
        <p:nvSpPr>
          <p:cNvPr id="6" name="Shape 537"/>
          <p:cNvSpPr txBox="1"/>
          <p:nvPr/>
        </p:nvSpPr>
        <p:spPr>
          <a:xfrm>
            <a:off x="304800" y="258324"/>
            <a:ext cx="6096000" cy="724800"/>
          </a:xfrm>
          <a:prstGeom prst="rect">
            <a:avLst/>
          </a:prstGeom>
          <a:noFill/>
          <a:ln>
            <a:noFill/>
          </a:ln>
        </p:spPr>
        <p:txBody>
          <a:bodyPr lIns="91425" tIns="91425" rIns="91425" bIns="91425" anchor="t" anchorCtr="0">
            <a:noAutofit/>
          </a:bodyPr>
          <a:lstStyle/>
          <a:p>
            <a:pPr lvl="0" rtl="0">
              <a:spcBef>
                <a:spcPts val="0"/>
              </a:spcBef>
              <a:buNone/>
            </a:pPr>
            <a:r>
              <a:rPr lang="en" sz="4400" b="1" dirty="0">
                <a:solidFill>
                  <a:schemeClr val="accent1"/>
                </a:solidFill>
                <a:latin typeface="Sniglet"/>
                <a:ea typeface="Sniglet"/>
                <a:cs typeface="Sniglet"/>
                <a:sym typeface="Sniglet"/>
              </a:rPr>
              <a:t>Make an acrostic!</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idx="4294967295"/>
          </p:nvPr>
        </p:nvSpPr>
        <p:spPr>
          <a:xfrm>
            <a:off x="5257800" y="1258650"/>
            <a:ext cx="3505199" cy="3446700"/>
          </a:xfrm>
          <a:prstGeom prst="rect">
            <a:avLst/>
          </a:prstGeom>
          <a:noFill/>
          <a:ln>
            <a:noFill/>
          </a:ln>
        </p:spPr>
        <p:txBody>
          <a:bodyPr lIns="91425" tIns="91425" rIns="91425" bIns="91425" anchor="b" anchorCtr="0">
            <a:noAutofit/>
          </a:bodyPr>
          <a:lstStyle/>
          <a:p>
            <a:pPr lvl="0" rtl="0">
              <a:spcBef>
                <a:spcPts val="0"/>
              </a:spcBef>
              <a:buNone/>
            </a:pPr>
            <a:r>
              <a:rPr lang="en" sz="3700" dirty="0" smtClean="0">
                <a:solidFill>
                  <a:srgbClr val="7030A0"/>
                </a:solidFill>
              </a:rPr>
              <a:t>            ic </a:t>
            </a:r>
            <a:r>
              <a:rPr lang="en" sz="3700" dirty="0" smtClean="0">
                <a:solidFill>
                  <a:srgbClr val="0070C0"/>
                </a:solidFill>
              </a:rPr>
              <a:t>E</a:t>
            </a:r>
            <a:endParaRPr lang="en" sz="3700" dirty="0">
              <a:solidFill>
                <a:srgbClr val="0070C0"/>
              </a:solidFill>
            </a:endParaRPr>
          </a:p>
          <a:p>
            <a:pPr lvl="0" rtl="0">
              <a:spcBef>
                <a:spcPts val="0"/>
              </a:spcBef>
              <a:buNone/>
            </a:pPr>
            <a:r>
              <a:rPr lang="en" sz="3700" dirty="0" smtClean="0">
                <a:solidFill>
                  <a:srgbClr val="7030A0"/>
                </a:solidFill>
              </a:rPr>
              <a:t>              j </a:t>
            </a:r>
            <a:r>
              <a:rPr lang="en" sz="3700" dirty="0" smtClean="0"/>
              <a:t>U </a:t>
            </a:r>
            <a:r>
              <a:rPr lang="en" sz="3700" dirty="0" smtClean="0">
                <a:solidFill>
                  <a:srgbClr val="7030A0"/>
                </a:solidFill>
              </a:rPr>
              <a:t>piter</a:t>
            </a:r>
            <a:endParaRPr lang="en" sz="3700" dirty="0">
              <a:solidFill>
                <a:srgbClr val="7030A0"/>
              </a:solidFill>
            </a:endParaRPr>
          </a:p>
          <a:p>
            <a:pPr lvl="0" rtl="0">
              <a:spcBef>
                <a:spcPts val="0"/>
              </a:spcBef>
              <a:buNone/>
            </a:pPr>
            <a:r>
              <a:rPr lang="en" sz="3700" dirty="0" smtClean="0">
                <a:solidFill>
                  <a:srgbClr val="7030A0"/>
                </a:solidFill>
              </a:rPr>
              <a:t>             c </a:t>
            </a:r>
            <a:r>
              <a:rPr lang="en" sz="3700" dirty="0" smtClean="0"/>
              <a:t>R </a:t>
            </a:r>
            <a:r>
              <a:rPr lang="en" sz="3700" dirty="0" smtClean="0">
                <a:solidFill>
                  <a:srgbClr val="7030A0"/>
                </a:solidFill>
              </a:rPr>
              <a:t>acks</a:t>
            </a:r>
            <a:endParaRPr lang="en" sz="3700" dirty="0">
              <a:solidFill>
                <a:srgbClr val="7030A0"/>
              </a:solidFill>
            </a:endParaRPr>
          </a:p>
          <a:p>
            <a:pPr lvl="0" rtl="0">
              <a:spcBef>
                <a:spcPts val="0"/>
              </a:spcBef>
              <a:buNone/>
            </a:pPr>
            <a:r>
              <a:rPr lang="en" sz="3700" dirty="0" smtClean="0"/>
              <a:t>                O </a:t>
            </a:r>
            <a:r>
              <a:rPr lang="en" sz="3700" dirty="0" smtClean="0">
                <a:solidFill>
                  <a:srgbClr val="7030A0"/>
                </a:solidFill>
              </a:rPr>
              <a:t>cean</a:t>
            </a:r>
            <a:endParaRPr lang="en" sz="3700" dirty="0">
              <a:solidFill>
                <a:srgbClr val="7030A0"/>
              </a:solidFill>
            </a:endParaRPr>
          </a:p>
          <a:p>
            <a:pPr lvl="0" rtl="0">
              <a:spcBef>
                <a:spcPts val="0"/>
              </a:spcBef>
              <a:buNone/>
            </a:pPr>
            <a:r>
              <a:rPr lang="en-US" sz="3700" dirty="0" smtClean="0">
                <a:solidFill>
                  <a:srgbClr val="7030A0"/>
                </a:solidFill>
              </a:rPr>
              <a:t>t</a:t>
            </a:r>
            <a:r>
              <a:rPr lang="en" sz="3700" dirty="0" smtClean="0">
                <a:solidFill>
                  <a:srgbClr val="7030A0"/>
                </a:solidFill>
              </a:rPr>
              <a:t>elesco </a:t>
            </a:r>
            <a:r>
              <a:rPr lang="en" sz="3700" dirty="0" smtClean="0"/>
              <a:t>P </a:t>
            </a:r>
            <a:r>
              <a:rPr lang="en" sz="3700" dirty="0" smtClean="0">
                <a:solidFill>
                  <a:srgbClr val="7030A0"/>
                </a:solidFill>
              </a:rPr>
              <a:t>e</a:t>
            </a:r>
            <a:endParaRPr lang="en" sz="3700" dirty="0">
              <a:solidFill>
                <a:srgbClr val="7030A0"/>
              </a:solidFill>
            </a:endParaRPr>
          </a:p>
          <a:p>
            <a:pPr lvl="0" rtl="0">
              <a:spcBef>
                <a:spcPts val="0"/>
              </a:spcBef>
              <a:buNone/>
            </a:pPr>
            <a:r>
              <a:rPr lang="en" sz="3700" dirty="0" smtClean="0">
                <a:solidFill>
                  <a:srgbClr val="7030A0"/>
                </a:solidFill>
              </a:rPr>
              <a:t>       NAS </a:t>
            </a:r>
            <a:r>
              <a:rPr lang="en" sz="3700" dirty="0" smtClean="0"/>
              <a:t>A</a:t>
            </a:r>
            <a:endParaRPr lang="en" sz="3700" dirty="0"/>
          </a:p>
        </p:txBody>
      </p:sp>
      <p:sp>
        <p:nvSpPr>
          <p:cNvPr id="6" name="Shape 537"/>
          <p:cNvSpPr txBox="1"/>
          <p:nvPr/>
        </p:nvSpPr>
        <p:spPr>
          <a:xfrm>
            <a:off x="304800" y="258324"/>
            <a:ext cx="6096000" cy="724800"/>
          </a:xfrm>
          <a:prstGeom prst="rect">
            <a:avLst/>
          </a:prstGeom>
          <a:noFill/>
          <a:ln>
            <a:noFill/>
          </a:ln>
        </p:spPr>
        <p:txBody>
          <a:bodyPr lIns="91425" tIns="91425" rIns="91425" bIns="91425" anchor="t" anchorCtr="0">
            <a:noAutofit/>
          </a:bodyPr>
          <a:lstStyle/>
          <a:p>
            <a:pPr lvl="0" rtl="0">
              <a:spcBef>
                <a:spcPts val="0"/>
              </a:spcBef>
              <a:buNone/>
            </a:pPr>
            <a:r>
              <a:rPr lang="en" sz="4400" b="1" dirty="0">
                <a:solidFill>
                  <a:schemeClr val="accent1"/>
                </a:solidFill>
                <a:latin typeface="Sniglet"/>
                <a:ea typeface="Sniglet"/>
                <a:cs typeface="Sniglet"/>
                <a:sym typeface="Sniglet"/>
              </a:rPr>
              <a:t>Make an acrostic!</a:t>
            </a:r>
          </a:p>
        </p:txBody>
      </p:sp>
      <p:pic>
        <p:nvPicPr>
          <p:cNvPr id="7" name="Shape 551"/>
          <p:cNvPicPr preferRelativeResize="0"/>
          <p:nvPr/>
        </p:nvPicPr>
        <p:blipFill>
          <a:blip r:embed="rId3">
            <a:alphaModFix/>
          </a:blip>
          <a:stretch>
            <a:fillRect/>
          </a:stretch>
        </p:blipFill>
        <p:spPr>
          <a:xfrm>
            <a:off x="381000" y="1210949"/>
            <a:ext cx="4576250" cy="3381700"/>
          </a:xfrm>
          <a:prstGeom prst="rect">
            <a:avLst/>
          </a:prstGeom>
          <a:noFill/>
          <a:ln>
            <a:noFill/>
          </a:ln>
        </p:spPr>
      </p:pic>
      <p:sp>
        <p:nvSpPr>
          <p:cNvPr id="8" name="Shape 552"/>
          <p:cNvSpPr txBox="1"/>
          <p:nvPr/>
        </p:nvSpPr>
        <p:spPr>
          <a:xfrm>
            <a:off x="389562" y="4657649"/>
            <a:ext cx="3810000" cy="352501"/>
          </a:xfrm>
          <a:prstGeom prst="rect">
            <a:avLst/>
          </a:prstGeom>
          <a:noFill/>
          <a:ln>
            <a:noFill/>
          </a:ln>
        </p:spPr>
        <p:txBody>
          <a:bodyPr lIns="91425" tIns="91425" rIns="91425" bIns="91425" anchor="t" anchorCtr="0">
            <a:noAutofit/>
          </a:bodyPr>
          <a:lstStyle/>
          <a:p>
            <a:pPr lvl="0"/>
            <a:r>
              <a:rPr lang="en-US" sz="900" dirty="0">
                <a:latin typeface="Dosis"/>
                <a:ea typeface="Dosis"/>
                <a:cs typeface="Dosis"/>
              </a:rPr>
              <a:t>Image source: NASA/JPL-Caltech/SETI Institute </a:t>
            </a:r>
            <a:endParaRPr lang="en" sz="900" dirty="0">
              <a:latin typeface="Dosis"/>
              <a:ea typeface="Dosis"/>
              <a:cs typeface="Dosis"/>
              <a:sym typeface="Dosis"/>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p:nvPr/>
        </p:nvSpPr>
        <p:spPr>
          <a:xfrm>
            <a:off x="1234775" y="666750"/>
            <a:ext cx="6232825" cy="4191000"/>
          </a:xfrm>
          <a:prstGeom prst="rect">
            <a:avLst/>
          </a:prstGeom>
          <a:noFill/>
          <a:ln>
            <a:noFill/>
          </a:ln>
        </p:spPr>
        <p:txBody>
          <a:bodyPr lIns="91425" tIns="91425" rIns="91425" bIns="91425" anchor="t" anchorCtr="0">
            <a:noAutofit/>
          </a:bodyPr>
          <a:lstStyle/>
          <a:p>
            <a:pPr lvl="0" rtl="0">
              <a:spcBef>
                <a:spcPts val="0"/>
              </a:spcBef>
              <a:spcAft>
                <a:spcPts val="3600"/>
              </a:spcAft>
              <a:buNone/>
            </a:pPr>
            <a:r>
              <a:rPr lang="en" sz="3700" dirty="0">
                <a:solidFill>
                  <a:schemeClr val="accent1"/>
                </a:solidFill>
                <a:latin typeface="Sniglet"/>
                <a:ea typeface="Sniglet"/>
                <a:cs typeface="Sniglet"/>
                <a:sym typeface="Sniglet"/>
              </a:rPr>
              <a:t>How do we know all of this information about Europa?</a:t>
            </a:r>
          </a:p>
          <a:p>
            <a:pPr lvl="0" rtl="0">
              <a:spcBef>
                <a:spcPts val="0"/>
              </a:spcBef>
              <a:spcAft>
                <a:spcPts val="3600"/>
              </a:spcAft>
              <a:buNone/>
            </a:pPr>
            <a:r>
              <a:rPr lang="en" sz="3700" dirty="0" smtClean="0">
                <a:solidFill>
                  <a:srgbClr val="7030A0"/>
                </a:solidFill>
                <a:latin typeface="Sniglet"/>
                <a:ea typeface="Sniglet"/>
                <a:cs typeface="Sniglet"/>
                <a:sym typeface="Sniglet"/>
              </a:rPr>
              <a:t>What else do we want </a:t>
            </a:r>
            <a:r>
              <a:rPr lang="en" sz="3700" dirty="0">
                <a:solidFill>
                  <a:srgbClr val="7030A0"/>
                </a:solidFill>
                <a:latin typeface="Sniglet"/>
                <a:ea typeface="Sniglet"/>
                <a:cs typeface="Sniglet"/>
                <a:sym typeface="Sniglet"/>
              </a:rPr>
              <a:t>to know about Europa? </a:t>
            </a:r>
          </a:p>
          <a:p>
            <a:pPr lvl="0" rtl="0">
              <a:spcBef>
                <a:spcPts val="0"/>
              </a:spcBef>
              <a:spcAft>
                <a:spcPts val="3600"/>
              </a:spcAft>
              <a:buClr>
                <a:schemeClr val="dk1"/>
              </a:buClr>
              <a:buSzPct val="29729"/>
              <a:buFont typeface="Arial"/>
              <a:buNone/>
            </a:pPr>
            <a:r>
              <a:rPr lang="en" sz="3700" dirty="0" smtClean="0">
                <a:solidFill>
                  <a:srgbClr val="00B050"/>
                </a:solidFill>
                <a:latin typeface="Sniglet"/>
                <a:ea typeface="Sniglet"/>
                <a:cs typeface="Sniglet"/>
                <a:sym typeface="Sniglet"/>
              </a:rPr>
              <a:t>Do </a:t>
            </a:r>
            <a:r>
              <a:rPr lang="en" sz="3700" dirty="0">
                <a:solidFill>
                  <a:srgbClr val="00B050"/>
                </a:solidFill>
                <a:latin typeface="Sniglet"/>
                <a:ea typeface="Sniglet"/>
                <a:cs typeface="Sniglet"/>
                <a:sym typeface="Sniglet"/>
              </a:rPr>
              <a:t>you think we will find life?</a:t>
            </a:r>
            <a:r>
              <a:rPr lang="en" sz="1100" dirty="0">
                <a:solidFill>
                  <a:srgbClr val="00B050"/>
                </a:solidFill>
              </a:rPr>
              <a:t>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p:nvPr/>
        </p:nvSpPr>
        <p:spPr>
          <a:xfrm>
            <a:off x="838200" y="895350"/>
            <a:ext cx="4877200" cy="3670233"/>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3700" dirty="0">
                <a:solidFill>
                  <a:schemeClr val="accent1"/>
                </a:solidFill>
                <a:latin typeface="Sniglet"/>
                <a:ea typeface="Sniglet"/>
                <a:cs typeface="Sniglet"/>
                <a:sym typeface="Sniglet"/>
              </a:rPr>
              <a:t>What did we do during the robot activity?</a:t>
            </a:r>
          </a:p>
          <a:p>
            <a:pPr lvl="0" rtl="0">
              <a:lnSpc>
                <a:spcPct val="115000"/>
              </a:lnSpc>
              <a:spcBef>
                <a:spcPts val="0"/>
              </a:spcBef>
              <a:buNone/>
            </a:pPr>
            <a:endParaRPr sz="3700" dirty="0">
              <a:solidFill>
                <a:schemeClr val="accent1"/>
              </a:solidFill>
              <a:latin typeface="Sniglet"/>
              <a:ea typeface="Sniglet"/>
              <a:cs typeface="Sniglet"/>
              <a:sym typeface="Sniglet"/>
            </a:endParaRPr>
          </a:p>
          <a:p>
            <a:pPr lvl="0" rtl="0">
              <a:lnSpc>
                <a:spcPct val="115000"/>
              </a:lnSpc>
              <a:spcBef>
                <a:spcPts val="0"/>
              </a:spcBef>
              <a:buNone/>
            </a:pPr>
            <a:r>
              <a:rPr lang="en" sz="3700" dirty="0">
                <a:solidFill>
                  <a:srgbClr val="7030A0"/>
                </a:solidFill>
                <a:latin typeface="Sniglet"/>
                <a:ea typeface="Sniglet"/>
                <a:cs typeface="Sniglet"/>
                <a:sym typeface="Sniglet"/>
              </a:rPr>
              <a:t>Why did we do the robot activity? </a:t>
            </a:r>
          </a:p>
        </p:txBody>
      </p:sp>
      <p:pic>
        <p:nvPicPr>
          <p:cNvPr id="572" name="Shape 572"/>
          <p:cNvPicPr preferRelativeResize="0"/>
          <p:nvPr/>
        </p:nvPicPr>
        <p:blipFill>
          <a:blip r:embed="rId3">
            <a:alphaModFix/>
          </a:blip>
          <a:stretch>
            <a:fillRect/>
          </a:stretch>
        </p:blipFill>
        <p:spPr>
          <a:xfrm>
            <a:off x="5867400" y="895350"/>
            <a:ext cx="2209800" cy="34029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p:nvPr/>
        </p:nvSpPr>
        <p:spPr>
          <a:xfrm>
            <a:off x="152400" y="666750"/>
            <a:ext cx="8839200" cy="9144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4400" dirty="0">
                <a:solidFill>
                  <a:srgbClr val="00B050"/>
                </a:solidFill>
                <a:latin typeface="Sniglet"/>
                <a:ea typeface="Sniglet"/>
                <a:cs typeface="Sniglet"/>
                <a:sym typeface="Sniglet"/>
              </a:rPr>
              <a:t>Our little </a:t>
            </a:r>
            <a:r>
              <a:rPr lang="en" sz="4400" dirty="0" smtClean="0">
                <a:solidFill>
                  <a:srgbClr val="00B050"/>
                </a:solidFill>
                <a:latin typeface="Sniglet"/>
                <a:ea typeface="Sniglet"/>
                <a:cs typeface="Sniglet"/>
                <a:sym typeface="Sniglet"/>
              </a:rPr>
              <a:t>robots </a:t>
            </a:r>
            <a:r>
              <a:rPr lang="en" sz="4400" dirty="0">
                <a:solidFill>
                  <a:srgbClr val="00B050"/>
                </a:solidFill>
                <a:latin typeface="Sniglet"/>
                <a:ea typeface="Sniglet"/>
                <a:cs typeface="Sniglet"/>
                <a:sym typeface="Sniglet"/>
              </a:rPr>
              <a:t>are little artists!  </a:t>
            </a:r>
          </a:p>
        </p:txBody>
      </p:sp>
      <p:sp>
        <p:nvSpPr>
          <p:cNvPr id="2" name="Freeform 1"/>
          <p:cNvSpPr/>
          <p:nvPr/>
        </p:nvSpPr>
        <p:spPr>
          <a:xfrm>
            <a:off x="2133600" y="1733550"/>
            <a:ext cx="4419600" cy="3212666"/>
          </a:xfrm>
          <a:custGeom>
            <a:avLst/>
            <a:gdLst>
              <a:gd name="connsiteX0" fmla="*/ 3960227 w 4806388"/>
              <a:gd name="connsiteY0" fmla="*/ 600502 h 3493827"/>
              <a:gd name="connsiteX1" fmla="*/ 3277839 w 4806388"/>
              <a:gd name="connsiteY1" fmla="*/ 545911 h 3493827"/>
              <a:gd name="connsiteX2" fmla="*/ 3086771 w 4806388"/>
              <a:gd name="connsiteY2" fmla="*/ 573206 h 3493827"/>
              <a:gd name="connsiteX3" fmla="*/ 3059475 w 4806388"/>
              <a:gd name="connsiteY3" fmla="*/ 682388 h 3493827"/>
              <a:gd name="connsiteX4" fmla="*/ 3032179 w 4806388"/>
              <a:gd name="connsiteY4" fmla="*/ 736979 h 3493827"/>
              <a:gd name="connsiteX5" fmla="*/ 2922997 w 4806388"/>
              <a:gd name="connsiteY5" fmla="*/ 846162 h 3493827"/>
              <a:gd name="connsiteX6" fmla="*/ 2868406 w 4806388"/>
              <a:gd name="connsiteY6" fmla="*/ 873457 h 3493827"/>
              <a:gd name="connsiteX7" fmla="*/ 2731929 w 4806388"/>
              <a:gd name="connsiteY7" fmla="*/ 928048 h 3493827"/>
              <a:gd name="connsiteX8" fmla="*/ 1694699 w 4806388"/>
              <a:gd name="connsiteY8" fmla="*/ 900753 h 3493827"/>
              <a:gd name="connsiteX9" fmla="*/ 1667403 w 4806388"/>
              <a:gd name="connsiteY9" fmla="*/ 846162 h 3493827"/>
              <a:gd name="connsiteX10" fmla="*/ 1640108 w 4806388"/>
              <a:gd name="connsiteY10" fmla="*/ 491320 h 3493827"/>
              <a:gd name="connsiteX11" fmla="*/ 1558221 w 4806388"/>
              <a:gd name="connsiteY11" fmla="*/ 354842 h 3493827"/>
              <a:gd name="connsiteX12" fmla="*/ 1449039 w 4806388"/>
              <a:gd name="connsiteY12" fmla="*/ 245660 h 3493827"/>
              <a:gd name="connsiteX13" fmla="*/ 1421744 w 4806388"/>
              <a:gd name="connsiteY13" fmla="*/ 191069 h 3493827"/>
              <a:gd name="connsiteX14" fmla="*/ 1449039 w 4806388"/>
              <a:gd name="connsiteY14" fmla="*/ 81887 h 3493827"/>
              <a:gd name="connsiteX15" fmla="*/ 1831177 w 4806388"/>
              <a:gd name="connsiteY15" fmla="*/ 0 h 3493827"/>
              <a:gd name="connsiteX16" fmla="*/ 3086771 w 4806388"/>
              <a:gd name="connsiteY16" fmla="*/ 27296 h 3493827"/>
              <a:gd name="connsiteX17" fmla="*/ 3141362 w 4806388"/>
              <a:gd name="connsiteY17" fmla="*/ 54591 h 3493827"/>
              <a:gd name="connsiteX18" fmla="*/ 3223248 w 4806388"/>
              <a:gd name="connsiteY18" fmla="*/ 81887 h 3493827"/>
              <a:gd name="connsiteX19" fmla="*/ 3277839 w 4806388"/>
              <a:gd name="connsiteY19" fmla="*/ 136478 h 3493827"/>
              <a:gd name="connsiteX20" fmla="*/ 3277839 w 4806388"/>
              <a:gd name="connsiteY20" fmla="*/ 545911 h 3493827"/>
              <a:gd name="connsiteX21" fmla="*/ 3223248 w 4806388"/>
              <a:gd name="connsiteY21" fmla="*/ 655093 h 3493827"/>
              <a:gd name="connsiteX22" fmla="*/ 3168657 w 4806388"/>
              <a:gd name="connsiteY22" fmla="*/ 764275 h 3493827"/>
              <a:gd name="connsiteX23" fmla="*/ 3114066 w 4806388"/>
              <a:gd name="connsiteY23" fmla="*/ 873457 h 3493827"/>
              <a:gd name="connsiteX24" fmla="*/ 3086771 w 4806388"/>
              <a:gd name="connsiteY24" fmla="*/ 928048 h 3493827"/>
              <a:gd name="connsiteX25" fmla="*/ 3032179 w 4806388"/>
              <a:gd name="connsiteY25" fmla="*/ 1091821 h 3493827"/>
              <a:gd name="connsiteX26" fmla="*/ 2950293 w 4806388"/>
              <a:gd name="connsiteY26" fmla="*/ 1228299 h 3493827"/>
              <a:gd name="connsiteX27" fmla="*/ 2922997 w 4806388"/>
              <a:gd name="connsiteY27" fmla="*/ 1337481 h 3493827"/>
              <a:gd name="connsiteX28" fmla="*/ 2950293 w 4806388"/>
              <a:gd name="connsiteY28" fmla="*/ 1473959 h 3493827"/>
              <a:gd name="connsiteX29" fmla="*/ 3004884 w 4806388"/>
              <a:gd name="connsiteY29" fmla="*/ 1528550 h 3493827"/>
              <a:gd name="connsiteX30" fmla="*/ 3141362 w 4806388"/>
              <a:gd name="connsiteY30" fmla="*/ 1610436 h 3493827"/>
              <a:gd name="connsiteX31" fmla="*/ 3223248 w 4806388"/>
              <a:gd name="connsiteY31" fmla="*/ 1637732 h 3493827"/>
              <a:gd name="connsiteX32" fmla="*/ 3441612 w 4806388"/>
              <a:gd name="connsiteY32" fmla="*/ 1665027 h 3493827"/>
              <a:gd name="connsiteX33" fmla="*/ 3714568 w 4806388"/>
              <a:gd name="connsiteY33" fmla="*/ 1719618 h 3493827"/>
              <a:gd name="connsiteX34" fmla="*/ 3905636 w 4806388"/>
              <a:gd name="connsiteY34" fmla="*/ 1801505 h 3493827"/>
              <a:gd name="connsiteX35" fmla="*/ 3960227 w 4806388"/>
              <a:gd name="connsiteY35" fmla="*/ 1828800 h 3493827"/>
              <a:gd name="connsiteX36" fmla="*/ 4151296 w 4806388"/>
              <a:gd name="connsiteY36" fmla="*/ 1883391 h 3493827"/>
              <a:gd name="connsiteX37" fmla="*/ 4424251 w 4806388"/>
              <a:gd name="connsiteY37" fmla="*/ 1828800 h 3493827"/>
              <a:gd name="connsiteX38" fmla="*/ 4533433 w 4806388"/>
              <a:gd name="connsiteY38" fmla="*/ 1774209 h 3493827"/>
              <a:gd name="connsiteX39" fmla="*/ 4588024 w 4806388"/>
              <a:gd name="connsiteY39" fmla="*/ 1746914 h 3493827"/>
              <a:gd name="connsiteX40" fmla="*/ 4779093 w 4806388"/>
              <a:gd name="connsiteY40" fmla="*/ 1774209 h 3493827"/>
              <a:gd name="connsiteX41" fmla="*/ 4806388 w 4806388"/>
              <a:gd name="connsiteY41" fmla="*/ 1828800 h 3493827"/>
              <a:gd name="connsiteX42" fmla="*/ 4779093 w 4806388"/>
              <a:gd name="connsiteY42" fmla="*/ 2129051 h 3493827"/>
              <a:gd name="connsiteX43" fmla="*/ 4724502 w 4806388"/>
              <a:gd name="connsiteY43" fmla="*/ 2238233 h 3493827"/>
              <a:gd name="connsiteX44" fmla="*/ 4642615 w 4806388"/>
              <a:gd name="connsiteY44" fmla="*/ 2374711 h 3493827"/>
              <a:gd name="connsiteX45" fmla="*/ 4669911 w 4806388"/>
              <a:gd name="connsiteY45" fmla="*/ 2483893 h 3493827"/>
              <a:gd name="connsiteX46" fmla="*/ 4779093 w 4806388"/>
              <a:gd name="connsiteY46" fmla="*/ 2593075 h 3493827"/>
              <a:gd name="connsiteX47" fmla="*/ 4806388 w 4806388"/>
              <a:gd name="connsiteY47" fmla="*/ 2647666 h 3493827"/>
              <a:gd name="connsiteX48" fmla="*/ 4779093 w 4806388"/>
              <a:gd name="connsiteY48" fmla="*/ 2729553 h 3493827"/>
              <a:gd name="connsiteX49" fmla="*/ 4724502 w 4806388"/>
              <a:gd name="connsiteY49" fmla="*/ 2756848 h 3493827"/>
              <a:gd name="connsiteX50" fmla="*/ 4533433 w 4806388"/>
              <a:gd name="connsiteY50" fmla="*/ 2784144 h 3493827"/>
              <a:gd name="connsiteX51" fmla="*/ 4451547 w 4806388"/>
              <a:gd name="connsiteY51" fmla="*/ 2811439 h 3493827"/>
              <a:gd name="connsiteX52" fmla="*/ 4424251 w 4806388"/>
              <a:gd name="connsiteY52" fmla="*/ 3002508 h 3493827"/>
              <a:gd name="connsiteX53" fmla="*/ 4369660 w 4806388"/>
              <a:gd name="connsiteY53" fmla="*/ 3057099 h 3493827"/>
              <a:gd name="connsiteX54" fmla="*/ 3414317 w 4806388"/>
              <a:gd name="connsiteY54" fmla="*/ 3084394 h 3493827"/>
              <a:gd name="connsiteX55" fmla="*/ 3523499 w 4806388"/>
              <a:gd name="connsiteY55" fmla="*/ 3248168 h 3493827"/>
              <a:gd name="connsiteX56" fmla="*/ 3496203 w 4806388"/>
              <a:gd name="connsiteY56" fmla="*/ 3302759 h 3493827"/>
              <a:gd name="connsiteX57" fmla="*/ 3332430 w 4806388"/>
              <a:gd name="connsiteY57" fmla="*/ 3357350 h 3493827"/>
              <a:gd name="connsiteX58" fmla="*/ 3195953 w 4806388"/>
              <a:gd name="connsiteY58" fmla="*/ 3411941 h 3493827"/>
              <a:gd name="connsiteX59" fmla="*/ 3059475 w 4806388"/>
              <a:gd name="connsiteY59" fmla="*/ 3439236 h 3493827"/>
              <a:gd name="connsiteX60" fmla="*/ 2977588 w 4806388"/>
              <a:gd name="connsiteY60" fmla="*/ 3466532 h 3493827"/>
              <a:gd name="connsiteX61" fmla="*/ 2731929 w 4806388"/>
              <a:gd name="connsiteY61" fmla="*/ 3493827 h 3493827"/>
              <a:gd name="connsiteX62" fmla="*/ 2540860 w 4806388"/>
              <a:gd name="connsiteY62" fmla="*/ 3466532 h 3493827"/>
              <a:gd name="connsiteX63" fmla="*/ 2513565 w 4806388"/>
              <a:gd name="connsiteY63" fmla="*/ 3411941 h 3493827"/>
              <a:gd name="connsiteX64" fmla="*/ 2595451 w 4806388"/>
              <a:gd name="connsiteY64" fmla="*/ 3220872 h 3493827"/>
              <a:gd name="connsiteX65" fmla="*/ 3059475 w 4806388"/>
              <a:gd name="connsiteY65" fmla="*/ 3193576 h 3493827"/>
              <a:gd name="connsiteX66" fmla="*/ 3195953 w 4806388"/>
              <a:gd name="connsiteY66" fmla="*/ 3029803 h 3493827"/>
              <a:gd name="connsiteX67" fmla="*/ 3168657 w 4806388"/>
              <a:gd name="connsiteY67" fmla="*/ 2866030 h 3493827"/>
              <a:gd name="connsiteX68" fmla="*/ 3059475 w 4806388"/>
              <a:gd name="connsiteY68" fmla="*/ 2811439 h 3493827"/>
              <a:gd name="connsiteX69" fmla="*/ 3004884 w 4806388"/>
              <a:gd name="connsiteY69" fmla="*/ 2756848 h 3493827"/>
              <a:gd name="connsiteX70" fmla="*/ 2922997 w 4806388"/>
              <a:gd name="connsiteY70" fmla="*/ 2729553 h 3493827"/>
              <a:gd name="connsiteX71" fmla="*/ 2895702 w 4806388"/>
              <a:gd name="connsiteY71" fmla="*/ 2674962 h 3493827"/>
              <a:gd name="connsiteX72" fmla="*/ 3168657 w 4806388"/>
              <a:gd name="connsiteY72" fmla="*/ 2593075 h 3493827"/>
              <a:gd name="connsiteX73" fmla="*/ 3305135 w 4806388"/>
              <a:gd name="connsiteY73" fmla="*/ 2538484 h 3493827"/>
              <a:gd name="connsiteX74" fmla="*/ 3359726 w 4806388"/>
              <a:gd name="connsiteY74" fmla="*/ 2483893 h 3493827"/>
              <a:gd name="connsiteX75" fmla="*/ 3387021 w 4806388"/>
              <a:gd name="connsiteY75" fmla="*/ 2210938 h 3493827"/>
              <a:gd name="connsiteX76" fmla="*/ 3414317 w 4806388"/>
              <a:gd name="connsiteY76" fmla="*/ 2129051 h 3493827"/>
              <a:gd name="connsiteX77" fmla="*/ 3496203 w 4806388"/>
              <a:gd name="connsiteY77" fmla="*/ 2019869 h 3493827"/>
              <a:gd name="connsiteX78" fmla="*/ 3687272 w 4806388"/>
              <a:gd name="connsiteY78" fmla="*/ 1937982 h 3493827"/>
              <a:gd name="connsiteX79" fmla="*/ 4042114 w 4806388"/>
              <a:gd name="connsiteY79" fmla="*/ 1965278 h 3493827"/>
              <a:gd name="connsiteX80" fmla="*/ 4069409 w 4806388"/>
              <a:gd name="connsiteY80" fmla="*/ 2019869 h 3493827"/>
              <a:gd name="connsiteX81" fmla="*/ 4042114 w 4806388"/>
              <a:gd name="connsiteY81" fmla="*/ 2210938 h 3493827"/>
              <a:gd name="connsiteX82" fmla="*/ 3960227 w 4806388"/>
              <a:gd name="connsiteY82" fmla="*/ 2265529 h 3493827"/>
              <a:gd name="connsiteX83" fmla="*/ 3714568 w 4806388"/>
              <a:gd name="connsiteY83" fmla="*/ 2320120 h 3493827"/>
              <a:gd name="connsiteX84" fmla="*/ 1858472 w 4806388"/>
              <a:gd name="connsiteY84" fmla="*/ 2347415 h 3493827"/>
              <a:gd name="connsiteX85" fmla="*/ 1421744 w 4806388"/>
              <a:gd name="connsiteY85" fmla="*/ 2347415 h 3493827"/>
              <a:gd name="connsiteX86" fmla="*/ 1394448 w 4806388"/>
              <a:gd name="connsiteY86" fmla="*/ 2292824 h 3493827"/>
              <a:gd name="connsiteX87" fmla="*/ 1339857 w 4806388"/>
              <a:gd name="connsiteY87" fmla="*/ 2238233 h 3493827"/>
              <a:gd name="connsiteX88" fmla="*/ 1203379 w 4806388"/>
              <a:gd name="connsiteY88" fmla="*/ 2183642 h 3493827"/>
              <a:gd name="connsiteX89" fmla="*/ 1148788 w 4806388"/>
              <a:gd name="connsiteY89" fmla="*/ 2129051 h 3493827"/>
              <a:gd name="connsiteX90" fmla="*/ 1121493 w 4806388"/>
              <a:gd name="connsiteY90" fmla="*/ 2074460 h 3493827"/>
              <a:gd name="connsiteX91" fmla="*/ 1094197 w 4806388"/>
              <a:gd name="connsiteY91" fmla="*/ 1665027 h 3493827"/>
              <a:gd name="connsiteX92" fmla="*/ 957720 w 4806388"/>
              <a:gd name="connsiteY92" fmla="*/ 1583141 h 3493827"/>
              <a:gd name="connsiteX93" fmla="*/ 684765 w 4806388"/>
              <a:gd name="connsiteY93" fmla="*/ 1610436 h 3493827"/>
              <a:gd name="connsiteX94" fmla="*/ 575582 w 4806388"/>
              <a:gd name="connsiteY94" fmla="*/ 1665027 h 3493827"/>
              <a:gd name="connsiteX95" fmla="*/ 520991 w 4806388"/>
              <a:gd name="connsiteY95" fmla="*/ 1719618 h 3493827"/>
              <a:gd name="connsiteX96" fmla="*/ 411809 w 4806388"/>
              <a:gd name="connsiteY96" fmla="*/ 1883391 h 3493827"/>
              <a:gd name="connsiteX97" fmla="*/ 357218 w 4806388"/>
              <a:gd name="connsiteY97" fmla="*/ 1910687 h 3493827"/>
              <a:gd name="connsiteX98" fmla="*/ 248036 w 4806388"/>
              <a:gd name="connsiteY98" fmla="*/ 1937982 h 3493827"/>
              <a:gd name="connsiteX99" fmla="*/ 56968 w 4806388"/>
              <a:gd name="connsiteY99" fmla="*/ 1910687 h 3493827"/>
              <a:gd name="connsiteX100" fmla="*/ 2377 w 4806388"/>
              <a:gd name="connsiteY100" fmla="*/ 1856096 h 3493827"/>
              <a:gd name="connsiteX101" fmla="*/ 84263 w 4806388"/>
              <a:gd name="connsiteY101" fmla="*/ 1665027 h 3493827"/>
              <a:gd name="connsiteX102" fmla="*/ 193445 w 4806388"/>
              <a:gd name="connsiteY102" fmla="*/ 1610436 h 3493827"/>
              <a:gd name="connsiteX103" fmla="*/ 466400 w 4806388"/>
              <a:gd name="connsiteY103" fmla="*/ 1665027 h 3493827"/>
              <a:gd name="connsiteX104" fmla="*/ 520991 w 4806388"/>
              <a:gd name="connsiteY104" fmla="*/ 1719618 h 3493827"/>
              <a:gd name="connsiteX105" fmla="*/ 602878 w 4806388"/>
              <a:gd name="connsiteY105" fmla="*/ 1774209 h 3493827"/>
              <a:gd name="connsiteX106" fmla="*/ 712060 w 4806388"/>
              <a:gd name="connsiteY106" fmla="*/ 1883391 h 3493827"/>
              <a:gd name="connsiteX107" fmla="*/ 739356 w 4806388"/>
              <a:gd name="connsiteY107" fmla="*/ 1965278 h 3493827"/>
              <a:gd name="connsiteX108" fmla="*/ 793947 w 4806388"/>
              <a:gd name="connsiteY108" fmla="*/ 2074460 h 3493827"/>
              <a:gd name="connsiteX109" fmla="*/ 793947 w 4806388"/>
              <a:gd name="connsiteY109" fmla="*/ 2702257 h 3493827"/>
              <a:gd name="connsiteX110" fmla="*/ 766651 w 4806388"/>
              <a:gd name="connsiteY110" fmla="*/ 2756848 h 3493827"/>
              <a:gd name="connsiteX111" fmla="*/ 712060 w 4806388"/>
              <a:gd name="connsiteY111" fmla="*/ 3029803 h 3493827"/>
              <a:gd name="connsiteX112" fmla="*/ 684765 w 4806388"/>
              <a:gd name="connsiteY112" fmla="*/ 3084394 h 3493827"/>
              <a:gd name="connsiteX113" fmla="*/ 739356 w 4806388"/>
              <a:gd name="connsiteY113" fmla="*/ 3384645 h 34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806388" h="3493827">
                <a:moveTo>
                  <a:pt x="3960227" y="600502"/>
                </a:moveTo>
                <a:cubicBezTo>
                  <a:pt x="3700570" y="513948"/>
                  <a:pt x="3821281" y="545911"/>
                  <a:pt x="3277839" y="545911"/>
                </a:cubicBezTo>
                <a:cubicBezTo>
                  <a:pt x="3213503" y="545911"/>
                  <a:pt x="3150460" y="564108"/>
                  <a:pt x="3086771" y="573206"/>
                </a:cubicBezTo>
                <a:cubicBezTo>
                  <a:pt x="3077672" y="609600"/>
                  <a:pt x="3071338" y="646799"/>
                  <a:pt x="3059475" y="682388"/>
                </a:cubicBezTo>
                <a:cubicBezTo>
                  <a:pt x="3053041" y="701689"/>
                  <a:pt x="3045203" y="721350"/>
                  <a:pt x="3032179" y="736979"/>
                </a:cubicBezTo>
                <a:cubicBezTo>
                  <a:pt x="2999229" y="776519"/>
                  <a:pt x="2969033" y="823145"/>
                  <a:pt x="2922997" y="846162"/>
                </a:cubicBezTo>
                <a:cubicBezTo>
                  <a:pt x="2904800" y="855260"/>
                  <a:pt x="2887296" y="865901"/>
                  <a:pt x="2868406" y="873457"/>
                </a:cubicBezTo>
                <a:cubicBezTo>
                  <a:pt x="2699761" y="940915"/>
                  <a:pt x="2859955" y="864036"/>
                  <a:pt x="2731929" y="928048"/>
                </a:cubicBezTo>
                <a:cubicBezTo>
                  <a:pt x="2386186" y="918950"/>
                  <a:pt x="2039543" y="927279"/>
                  <a:pt x="1694699" y="900753"/>
                </a:cubicBezTo>
                <a:cubicBezTo>
                  <a:pt x="1674414" y="899193"/>
                  <a:pt x="1670092" y="866328"/>
                  <a:pt x="1667403" y="846162"/>
                </a:cubicBezTo>
                <a:cubicBezTo>
                  <a:pt x="1651724" y="728573"/>
                  <a:pt x="1655787" y="608909"/>
                  <a:pt x="1640108" y="491320"/>
                </a:cubicBezTo>
                <a:cubicBezTo>
                  <a:pt x="1636737" y="466034"/>
                  <a:pt x="1561864" y="359092"/>
                  <a:pt x="1558221" y="354842"/>
                </a:cubicBezTo>
                <a:cubicBezTo>
                  <a:pt x="1524726" y="315764"/>
                  <a:pt x="1449039" y="245660"/>
                  <a:pt x="1449039" y="245660"/>
                </a:cubicBezTo>
                <a:cubicBezTo>
                  <a:pt x="1439941" y="227463"/>
                  <a:pt x="1421744" y="211414"/>
                  <a:pt x="1421744" y="191069"/>
                </a:cubicBezTo>
                <a:cubicBezTo>
                  <a:pt x="1421744" y="153555"/>
                  <a:pt x="1425023" y="110706"/>
                  <a:pt x="1449039" y="81887"/>
                </a:cubicBezTo>
                <a:cubicBezTo>
                  <a:pt x="1518481" y="-1444"/>
                  <a:pt x="1790828" y="4035"/>
                  <a:pt x="1831177" y="0"/>
                </a:cubicBezTo>
                <a:lnTo>
                  <a:pt x="3086771" y="27296"/>
                </a:lnTo>
                <a:cubicBezTo>
                  <a:pt x="3107098" y="28143"/>
                  <a:pt x="3122472" y="47035"/>
                  <a:pt x="3141362" y="54591"/>
                </a:cubicBezTo>
                <a:cubicBezTo>
                  <a:pt x="3168076" y="65277"/>
                  <a:pt x="3195953" y="72788"/>
                  <a:pt x="3223248" y="81887"/>
                </a:cubicBezTo>
                <a:cubicBezTo>
                  <a:pt x="3241445" y="100084"/>
                  <a:pt x="3262398" y="115890"/>
                  <a:pt x="3277839" y="136478"/>
                </a:cubicBezTo>
                <a:cubicBezTo>
                  <a:pt x="3360656" y="246901"/>
                  <a:pt x="3292307" y="463929"/>
                  <a:pt x="3277839" y="545911"/>
                </a:cubicBezTo>
                <a:cubicBezTo>
                  <a:pt x="3270768" y="585982"/>
                  <a:pt x="3241445" y="618699"/>
                  <a:pt x="3223248" y="655093"/>
                </a:cubicBezTo>
                <a:lnTo>
                  <a:pt x="3168657" y="764275"/>
                </a:lnTo>
                <a:lnTo>
                  <a:pt x="3114066" y="873457"/>
                </a:lnTo>
                <a:cubicBezTo>
                  <a:pt x="3104968" y="891654"/>
                  <a:pt x="3093205" y="908747"/>
                  <a:pt x="3086771" y="928048"/>
                </a:cubicBezTo>
                <a:cubicBezTo>
                  <a:pt x="3068574" y="982639"/>
                  <a:pt x="3064099" y="1043941"/>
                  <a:pt x="3032179" y="1091821"/>
                </a:cubicBezTo>
                <a:cubicBezTo>
                  <a:pt x="3011414" y="1122969"/>
                  <a:pt x="2964282" y="1186331"/>
                  <a:pt x="2950293" y="1228299"/>
                </a:cubicBezTo>
                <a:cubicBezTo>
                  <a:pt x="2938430" y="1263888"/>
                  <a:pt x="2932096" y="1301087"/>
                  <a:pt x="2922997" y="1337481"/>
                </a:cubicBezTo>
                <a:cubicBezTo>
                  <a:pt x="2932096" y="1382974"/>
                  <a:pt x="2932018" y="1431317"/>
                  <a:pt x="2950293" y="1473959"/>
                </a:cubicBezTo>
                <a:cubicBezTo>
                  <a:pt x="2960430" y="1497613"/>
                  <a:pt x="2984789" y="1512474"/>
                  <a:pt x="3004884" y="1528550"/>
                </a:cubicBezTo>
                <a:cubicBezTo>
                  <a:pt x="3036928" y="1554185"/>
                  <a:pt x="3098838" y="1593426"/>
                  <a:pt x="3141362" y="1610436"/>
                </a:cubicBezTo>
                <a:cubicBezTo>
                  <a:pt x="3168076" y="1621122"/>
                  <a:pt x="3194940" y="1632585"/>
                  <a:pt x="3223248" y="1637732"/>
                </a:cubicBezTo>
                <a:cubicBezTo>
                  <a:pt x="3295419" y="1650854"/>
                  <a:pt x="3369256" y="1652968"/>
                  <a:pt x="3441612" y="1665027"/>
                </a:cubicBezTo>
                <a:cubicBezTo>
                  <a:pt x="3533137" y="1680281"/>
                  <a:pt x="3714568" y="1719618"/>
                  <a:pt x="3714568" y="1719618"/>
                </a:cubicBezTo>
                <a:cubicBezTo>
                  <a:pt x="3963072" y="1843870"/>
                  <a:pt x="3704830" y="1721182"/>
                  <a:pt x="3905636" y="1801505"/>
                </a:cubicBezTo>
                <a:cubicBezTo>
                  <a:pt x="3924526" y="1809061"/>
                  <a:pt x="3941337" y="1821244"/>
                  <a:pt x="3960227" y="1828800"/>
                </a:cubicBezTo>
                <a:cubicBezTo>
                  <a:pt x="4025497" y="1854908"/>
                  <a:pt x="4082269" y="1866134"/>
                  <a:pt x="4151296" y="1883391"/>
                </a:cubicBezTo>
                <a:cubicBezTo>
                  <a:pt x="4264328" y="1867244"/>
                  <a:pt x="4328967" y="1869636"/>
                  <a:pt x="4424251" y="1828800"/>
                </a:cubicBezTo>
                <a:cubicBezTo>
                  <a:pt x="4461651" y="1812771"/>
                  <a:pt x="4497039" y="1792406"/>
                  <a:pt x="4533433" y="1774209"/>
                </a:cubicBezTo>
                <a:lnTo>
                  <a:pt x="4588024" y="1746914"/>
                </a:lnTo>
                <a:cubicBezTo>
                  <a:pt x="4651714" y="1756012"/>
                  <a:pt x="4718853" y="1751619"/>
                  <a:pt x="4779093" y="1774209"/>
                </a:cubicBezTo>
                <a:cubicBezTo>
                  <a:pt x="4798142" y="1781352"/>
                  <a:pt x="4806388" y="1808455"/>
                  <a:pt x="4806388" y="1828800"/>
                </a:cubicBezTo>
                <a:cubicBezTo>
                  <a:pt x="4806388" y="1929296"/>
                  <a:pt x="4798802" y="2030506"/>
                  <a:pt x="4779093" y="2129051"/>
                </a:cubicBezTo>
                <a:cubicBezTo>
                  <a:pt x="4771113" y="2168951"/>
                  <a:pt x="4742699" y="2201839"/>
                  <a:pt x="4724502" y="2238233"/>
                </a:cubicBezTo>
                <a:cubicBezTo>
                  <a:pt x="4682537" y="2322163"/>
                  <a:pt x="4708488" y="2275901"/>
                  <a:pt x="4642615" y="2374711"/>
                </a:cubicBezTo>
                <a:cubicBezTo>
                  <a:pt x="4651714" y="2411105"/>
                  <a:pt x="4650029" y="2452081"/>
                  <a:pt x="4669911" y="2483893"/>
                </a:cubicBezTo>
                <a:cubicBezTo>
                  <a:pt x="4697190" y="2527538"/>
                  <a:pt x="4779093" y="2593075"/>
                  <a:pt x="4779093" y="2593075"/>
                </a:cubicBezTo>
                <a:cubicBezTo>
                  <a:pt x="4788191" y="2611272"/>
                  <a:pt x="4806388" y="2627321"/>
                  <a:pt x="4806388" y="2647666"/>
                </a:cubicBezTo>
                <a:cubicBezTo>
                  <a:pt x="4806388" y="2676438"/>
                  <a:pt x="4796356" y="2706535"/>
                  <a:pt x="4779093" y="2729553"/>
                </a:cubicBezTo>
                <a:cubicBezTo>
                  <a:pt x="4766886" y="2745829"/>
                  <a:pt x="4744362" y="2752435"/>
                  <a:pt x="4724502" y="2756848"/>
                </a:cubicBezTo>
                <a:cubicBezTo>
                  <a:pt x="4661698" y="2770804"/>
                  <a:pt x="4597123" y="2775045"/>
                  <a:pt x="4533433" y="2784144"/>
                </a:cubicBezTo>
                <a:cubicBezTo>
                  <a:pt x="4506138" y="2793242"/>
                  <a:pt x="4464414" y="2785705"/>
                  <a:pt x="4451547" y="2811439"/>
                </a:cubicBezTo>
                <a:cubicBezTo>
                  <a:pt x="4422775" y="2868983"/>
                  <a:pt x="4444596" y="2941473"/>
                  <a:pt x="4424251" y="3002508"/>
                </a:cubicBezTo>
                <a:cubicBezTo>
                  <a:pt x="4416113" y="3026922"/>
                  <a:pt x="4395310" y="3055019"/>
                  <a:pt x="4369660" y="3057099"/>
                </a:cubicBezTo>
                <a:cubicBezTo>
                  <a:pt x="4052124" y="3082845"/>
                  <a:pt x="3732765" y="3075296"/>
                  <a:pt x="3414317" y="3084394"/>
                </a:cubicBezTo>
                <a:cubicBezTo>
                  <a:pt x="3480417" y="3216594"/>
                  <a:pt x="3440136" y="3164804"/>
                  <a:pt x="3523499" y="3248168"/>
                </a:cubicBezTo>
                <a:cubicBezTo>
                  <a:pt x="3514400" y="3266365"/>
                  <a:pt x="3510589" y="3288373"/>
                  <a:pt x="3496203" y="3302759"/>
                </a:cubicBezTo>
                <a:cubicBezTo>
                  <a:pt x="3465428" y="3333533"/>
                  <a:pt x="3355563" y="3349639"/>
                  <a:pt x="3332430" y="3357350"/>
                </a:cubicBezTo>
                <a:cubicBezTo>
                  <a:pt x="3163019" y="3413820"/>
                  <a:pt x="3423125" y="3355148"/>
                  <a:pt x="3195953" y="3411941"/>
                </a:cubicBezTo>
                <a:cubicBezTo>
                  <a:pt x="3150945" y="3423193"/>
                  <a:pt x="3104483" y="3427984"/>
                  <a:pt x="3059475" y="3439236"/>
                </a:cubicBezTo>
                <a:cubicBezTo>
                  <a:pt x="3031562" y="3446214"/>
                  <a:pt x="3005969" y="3461802"/>
                  <a:pt x="2977588" y="3466532"/>
                </a:cubicBezTo>
                <a:cubicBezTo>
                  <a:pt x="2896319" y="3480077"/>
                  <a:pt x="2813815" y="3484729"/>
                  <a:pt x="2731929" y="3493827"/>
                </a:cubicBezTo>
                <a:cubicBezTo>
                  <a:pt x="2668239" y="3484729"/>
                  <a:pt x="2601100" y="3489122"/>
                  <a:pt x="2540860" y="3466532"/>
                </a:cubicBezTo>
                <a:cubicBezTo>
                  <a:pt x="2521811" y="3459389"/>
                  <a:pt x="2513565" y="3432286"/>
                  <a:pt x="2513565" y="3411941"/>
                </a:cubicBezTo>
                <a:cubicBezTo>
                  <a:pt x="2513565" y="3343101"/>
                  <a:pt x="2502622" y="3230644"/>
                  <a:pt x="2595451" y="3220872"/>
                </a:cubicBezTo>
                <a:cubicBezTo>
                  <a:pt x="2749542" y="3204652"/>
                  <a:pt x="2904800" y="3202675"/>
                  <a:pt x="3059475" y="3193576"/>
                </a:cubicBezTo>
                <a:cubicBezTo>
                  <a:pt x="3183043" y="3070008"/>
                  <a:pt x="3145639" y="3130429"/>
                  <a:pt x="3195953" y="3029803"/>
                </a:cubicBezTo>
                <a:cubicBezTo>
                  <a:pt x="3186854" y="2975212"/>
                  <a:pt x="3197989" y="2912962"/>
                  <a:pt x="3168657" y="2866030"/>
                </a:cubicBezTo>
                <a:cubicBezTo>
                  <a:pt x="3147091" y="2831525"/>
                  <a:pt x="3088247" y="2840211"/>
                  <a:pt x="3059475" y="2811439"/>
                </a:cubicBezTo>
                <a:cubicBezTo>
                  <a:pt x="3041278" y="2793242"/>
                  <a:pt x="3026951" y="2770088"/>
                  <a:pt x="3004884" y="2756848"/>
                </a:cubicBezTo>
                <a:cubicBezTo>
                  <a:pt x="2980212" y="2742045"/>
                  <a:pt x="2950293" y="2738651"/>
                  <a:pt x="2922997" y="2729553"/>
                </a:cubicBezTo>
                <a:cubicBezTo>
                  <a:pt x="2913899" y="2711356"/>
                  <a:pt x="2890768" y="2694699"/>
                  <a:pt x="2895702" y="2674962"/>
                </a:cubicBezTo>
                <a:cubicBezTo>
                  <a:pt x="2919742" y="2578804"/>
                  <a:pt x="3159692" y="2594196"/>
                  <a:pt x="3168657" y="2593075"/>
                </a:cubicBezTo>
                <a:cubicBezTo>
                  <a:pt x="3201683" y="2582066"/>
                  <a:pt x="3273007" y="2562580"/>
                  <a:pt x="3305135" y="2538484"/>
                </a:cubicBezTo>
                <a:cubicBezTo>
                  <a:pt x="3325723" y="2523043"/>
                  <a:pt x="3341529" y="2502090"/>
                  <a:pt x="3359726" y="2483893"/>
                </a:cubicBezTo>
                <a:cubicBezTo>
                  <a:pt x="3368824" y="2392908"/>
                  <a:pt x="3373117" y="2301314"/>
                  <a:pt x="3387021" y="2210938"/>
                </a:cubicBezTo>
                <a:cubicBezTo>
                  <a:pt x="3391396" y="2182500"/>
                  <a:pt x="3403631" y="2155765"/>
                  <a:pt x="3414317" y="2129051"/>
                </a:cubicBezTo>
                <a:cubicBezTo>
                  <a:pt x="3432624" y="2083284"/>
                  <a:pt x="3453153" y="2048569"/>
                  <a:pt x="3496203" y="2019869"/>
                </a:cubicBezTo>
                <a:cubicBezTo>
                  <a:pt x="3563660" y="1974897"/>
                  <a:pt x="3614485" y="1962245"/>
                  <a:pt x="3687272" y="1937982"/>
                </a:cubicBezTo>
                <a:cubicBezTo>
                  <a:pt x="3805553" y="1947081"/>
                  <a:pt x="3926117" y="1940421"/>
                  <a:pt x="4042114" y="1965278"/>
                </a:cubicBezTo>
                <a:cubicBezTo>
                  <a:pt x="4062007" y="1969541"/>
                  <a:pt x="4069409" y="1999524"/>
                  <a:pt x="4069409" y="2019869"/>
                </a:cubicBezTo>
                <a:cubicBezTo>
                  <a:pt x="4069409" y="2084205"/>
                  <a:pt x="4068243" y="2152147"/>
                  <a:pt x="4042114" y="2210938"/>
                </a:cubicBezTo>
                <a:cubicBezTo>
                  <a:pt x="4028791" y="2240916"/>
                  <a:pt x="3989569" y="2250858"/>
                  <a:pt x="3960227" y="2265529"/>
                </a:cubicBezTo>
                <a:cubicBezTo>
                  <a:pt x="3902688" y="2294298"/>
                  <a:pt x="3758895" y="2318922"/>
                  <a:pt x="3714568" y="2320120"/>
                </a:cubicBezTo>
                <a:cubicBezTo>
                  <a:pt x="3096028" y="2336837"/>
                  <a:pt x="2477171" y="2338317"/>
                  <a:pt x="1858472" y="2347415"/>
                </a:cubicBezTo>
                <a:cubicBezTo>
                  <a:pt x="1679993" y="2383111"/>
                  <a:pt x="1645715" y="2403408"/>
                  <a:pt x="1421744" y="2347415"/>
                </a:cubicBezTo>
                <a:cubicBezTo>
                  <a:pt x="1402007" y="2342481"/>
                  <a:pt x="1406655" y="2309100"/>
                  <a:pt x="1394448" y="2292824"/>
                </a:cubicBezTo>
                <a:cubicBezTo>
                  <a:pt x="1379007" y="2272236"/>
                  <a:pt x="1360445" y="2253674"/>
                  <a:pt x="1339857" y="2238233"/>
                </a:cubicBezTo>
                <a:cubicBezTo>
                  <a:pt x="1307729" y="2214137"/>
                  <a:pt x="1236405" y="2194651"/>
                  <a:pt x="1203379" y="2183642"/>
                </a:cubicBezTo>
                <a:cubicBezTo>
                  <a:pt x="1185182" y="2165445"/>
                  <a:pt x="1164229" y="2149639"/>
                  <a:pt x="1148788" y="2129051"/>
                </a:cubicBezTo>
                <a:cubicBezTo>
                  <a:pt x="1136581" y="2112775"/>
                  <a:pt x="1123870" y="2094665"/>
                  <a:pt x="1121493" y="2074460"/>
                </a:cubicBezTo>
                <a:cubicBezTo>
                  <a:pt x="1105511" y="1938616"/>
                  <a:pt x="1117968" y="1799726"/>
                  <a:pt x="1094197" y="1665027"/>
                </a:cubicBezTo>
                <a:cubicBezTo>
                  <a:pt x="1084830" y="1611947"/>
                  <a:pt x="990712" y="1594138"/>
                  <a:pt x="957720" y="1583141"/>
                </a:cubicBezTo>
                <a:cubicBezTo>
                  <a:pt x="866735" y="1592239"/>
                  <a:pt x="774174" y="1591277"/>
                  <a:pt x="684765" y="1610436"/>
                </a:cubicBezTo>
                <a:cubicBezTo>
                  <a:pt x="644978" y="1618962"/>
                  <a:pt x="575582" y="1665027"/>
                  <a:pt x="575582" y="1665027"/>
                </a:cubicBezTo>
                <a:cubicBezTo>
                  <a:pt x="557385" y="1683224"/>
                  <a:pt x="535266" y="1698206"/>
                  <a:pt x="520991" y="1719618"/>
                </a:cubicBezTo>
                <a:cubicBezTo>
                  <a:pt x="454760" y="1818964"/>
                  <a:pt x="495255" y="1820806"/>
                  <a:pt x="411809" y="1883391"/>
                </a:cubicBezTo>
                <a:cubicBezTo>
                  <a:pt x="395533" y="1895598"/>
                  <a:pt x="376519" y="1904253"/>
                  <a:pt x="357218" y="1910687"/>
                </a:cubicBezTo>
                <a:cubicBezTo>
                  <a:pt x="321629" y="1922550"/>
                  <a:pt x="284430" y="1928884"/>
                  <a:pt x="248036" y="1937982"/>
                </a:cubicBezTo>
                <a:cubicBezTo>
                  <a:pt x="184347" y="1928884"/>
                  <a:pt x="118002" y="1931032"/>
                  <a:pt x="56968" y="1910687"/>
                </a:cubicBezTo>
                <a:cubicBezTo>
                  <a:pt x="32554" y="1902549"/>
                  <a:pt x="6016" y="1881572"/>
                  <a:pt x="2377" y="1856096"/>
                </a:cubicBezTo>
                <a:cubicBezTo>
                  <a:pt x="-9054" y="1776084"/>
                  <a:pt x="21147" y="1707104"/>
                  <a:pt x="84263" y="1665027"/>
                </a:cubicBezTo>
                <a:cubicBezTo>
                  <a:pt x="118119" y="1642456"/>
                  <a:pt x="193445" y="1610436"/>
                  <a:pt x="193445" y="1610436"/>
                </a:cubicBezTo>
                <a:cubicBezTo>
                  <a:pt x="258634" y="1618585"/>
                  <a:pt x="394281" y="1610938"/>
                  <a:pt x="466400" y="1665027"/>
                </a:cubicBezTo>
                <a:cubicBezTo>
                  <a:pt x="486988" y="1680468"/>
                  <a:pt x="500896" y="1703542"/>
                  <a:pt x="520991" y="1719618"/>
                </a:cubicBezTo>
                <a:cubicBezTo>
                  <a:pt x="546608" y="1740111"/>
                  <a:pt x="577970" y="1752860"/>
                  <a:pt x="602878" y="1774209"/>
                </a:cubicBezTo>
                <a:cubicBezTo>
                  <a:pt x="641956" y="1807704"/>
                  <a:pt x="712060" y="1883391"/>
                  <a:pt x="712060" y="1883391"/>
                </a:cubicBezTo>
                <a:cubicBezTo>
                  <a:pt x="721159" y="1910687"/>
                  <a:pt x="728022" y="1938832"/>
                  <a:pt x="739356" y="1965278"/>
                </a:cubicBezTo>
                <a:cubicBezTo>
                  <a:pt x="755385" y="2002678"/>
                  <a:pt x="793947" y="2074460"/>
                  <a:pt x="793947" y="2074460"/>
                </a:cubicBezTo>
                <a:cubicBezTo>
                  <a:pt x="831410" y="2374167"/>
                  <a:pt x="838797" y="2321035"/>
                  <a:pt x="793947" y="2702257"/>
                </a:cubicBezTo>
                <a:cubicBezTo>
                  <a:pt x="791570" y="2722463"/>
                  <a:pt x="775750" y="2738651"/>
                  <a:pt x="766651" y="2756848"/>
                </a:cubicBezTo>
                <a:cubicBezTo>
                  <a:pt x="753211" y="2837491"/>
                  <a:pt x="739208" y="2948360"/>
                  <a:pt x="712060" y="3029803"/>
                </a:cubicBezTo>
                <a:cubicBezTo>
                  <a:pt x="705626" y="3049104"/>
                  <a:pt x="693863" y="3066197"/>
                  <a:pt x="684765" y="3084394"/>
                </a:cubicBezTo>
                <a:cubicBezTo>
                  <a:pt x="712884" y="3393706"/>
                  <a:pt x="611564" y="3384645"/>
                  <a:pt x="739356" y="338464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944</Words>
  <Application>Microsoft Office PowerPoint</Application>
  <PresentationFormat>On-screen Show (16:9)</PresentationFormat>
  <Paragraphs>132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Sniglet</vt:lpstr>
      <vt:lpstr>Dosis</vt:lpstr>
      <vt:lpstr>Wingdings</vt:lpstr>
      <vt:lpstr>Arial</vt:lpstr>
      <vt:lpstr>Friar template</vt:lpstr>
      <vt:lpstr>Continuous Line  Robots and Art</vt:lpstr>
      <vt:lpstr>D O N U T</vt:lpstr>
      <vt:lpstr>              D electable         go O d               N om nom delicio U s                T asty</vt:lpstr>
      <vt:lpstr>frie D     d O ugh rou N d      s U gar pas T ry</vt:lpstr>
      <vt:lpstr>E U R O P A </vt:lpstr>
      <vt:lpstr>            ic E               j U piter              c R acks                 O cean telesco P e        NAS A</vt:lpstr>
      <vt:lpstr>PowerPoint Presentation</vt:lpstr>
      <vt:lpstr>PowerPoint Presentation</vt:lpstr>
      <vt:lpstr>PowerPoint Presentation</vt:lpstr>
      <vt:lpstr>PowerPoint Presentation</vt:lpstr>
      <vt:lpstr>The technique used is called a continuous line drawing.   What does it mean to be continuous?   What is a line?   </vt:lpstr>
      <vt:lpstr>In math, a line is the connection of two points.   In art, a line is a point moving through space.   The robot created a continuous line as it traversed the maze. </vt:lpstr>
      <vt:lpstr>Is this a line? </vt:lpstr>
      <vt:lpstr>Is this a line? </vt:lpstr>
      <vt:lpstr>Examples of lines in art </vt:lpstr>
      <vt:lpstr>Pablo Picasso!</vt:lpstr>
      <vt:lpstr>Pablo Picasso!</vt:lpstr>
      <vt:lpstr>Pablo Picasso!</vt:lpstr>
      <vt:lpstr>Pablo Picasso!</vt:lpstr>
      <vt:lpstr>Picasso’s Continuous Line Drawings</vt:lpstr>
      <vt:lpstr>PowerPoint Presentation</vt:lpstr>
      <vt:lpstr>Try it on your paper! </vt:lpstr>
      <vt:lpstr>Try it with your opposite hand!</vt:lpstr>
      <vt:lpstr>Make an original! </vt:lpstr>
      <vt:lpstr>Let’s reflect!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Line Robots</dc:title>
  <dc:creator>Denise</dc:creator>
  <cp:lastModifiedBy>Denise</cp:lastModifiedBy>
  <cp:revision>37</cp:revision>
  <dcterms:modified xsi:type="dcterms:W3CDTF">2016-08-22T21:50:47Z</dcterms:modified>
</cp:coreProperties>
</file>