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7" r:id="rId1"/>
  </p:sldMasterIdLst>
  <p:notesMasterIdLst>
    <p:notesMasterId r:id="rId17"/>
  </p:notesMasterIdLst>
  <p:sldIdLst>
    <p:sldId id="271"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Segoe Print" panose="02000600000000000000" pitchFamily="2" charset="0"/>
      <p:regular r:id="rId18"/>
      <p:bold r:id="rId19"/>
    </p:embeddedFont>
    <p:embeddedFont>
      <p:font typeface="Calibri" panose="020F0502020204030204" pitchFamily="34" charset="0"/>
      <p:regular r:id="rId20"/>
      <p:bold r:id="rId21"/>
      <p:italic r:id="rId22"/>
      <p:boldItalic r:id="rId23"/>
    </p:embeddedFont>
    <p:embeddedFont>
      <p:font typeface="Cabin"/>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Wingdings 3" panose="05040102010807070707" pitchFamily="18" charset="2"/>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27" autoAdjust="0"/>
    <p:restoredTop sz="68591" autoAdjust="0"/>
  </p:normalViewPr>
  <p:slideViewPr>
    <p:cSldViewPr snapToGrid="0">
      <p:cViewPr varScale="1">
        <p:scale>
          <a:sx n="57" d="100"/>
          <a:sy n="57" d="100"/>
        </p:scale>
        <p:origin x="276"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100" b="0" i="0" u="none" strike="noStrike" cap="none">
                <a:solidFill>
                  <a:schemeClr val="dk1"/>
                </a:solidFill>
                <a:latin typeface="Arial"/>
                <a:ea typeface="Arial"/>
                <a:cs typeface="Arial"/>
                <a:sym typeface="Arial"/>
              </a:defRPr>
            </a:lvl1pPr>
            <a:lvl2pPr marL="457200" marR="0" lvl="1" indent="0" algn="l" rtl="0">
              <a:spcBef>
                <a:spcPts val="0"/>
              </a:spcBef>
              <a:buChar char="○"/>
              <a:defRPr sz="1100" b="0" i="0" u="none" strike="noStrike" cap="none">
                <a:solidFill>
                  <a:schemeClr val="dk1"/>
                </a:solidFill>
                <a:latin typeface="Arial"/>
                <a:ea typeface="Arial"/>
                <a:cs typeface="Arial"/>
                <a:sym typeface="Arial"/>
              </a:defRPr>
            </a:lvl2pPr>
            <a:lvl3pPr marL="914400" marR="0" lvl="2" indent="0" algn="l" rtl="0">
              <a:spcBef>
                <a:spcPts val="0"/>
              </a:spcBef>
              <a:buChar char="■"/>
              <a:defRPr sz="1100" b="0" i="0" u="none" strike="noStrike" cap="none">
                <a:solidFill>
                  <a:schemeClr val="dk1"/>
                </a:solidFill>
                <a:latin typeface="Arial"/>
                <a:ea typeface="Arial"/>
                <a:cs typeface="Arial"/>
                <a:sym typeface="Arial"/>
              </a:defRPr>
            </a:lvl3pPr>
            <a:lvl4pPr marL="1371600" marR="0" lvl="3" indent="0" algn="l" rtl="0">
              <a:spcBef>
                <a:spcPts val="0"/>
              </a:spcBef>
              <a:buChar char="●"/>
              <a:defRPr sz="1100" b="0" i="0" u="none" strike="noStrike" cap="none">
                <a:solidFill>
                  <a:schemeClr val="dk1"/>
                </a:solidFill>
                <a:latin typeface="Arial"/>
                <a:ea typeface="Arial"/>
                <a:cs typeface="Arial"/>
                <a:sym typeface="Arial"/>
              </a:defRPr>
            </a:lvl4pPr>
            <a:lvl5pPr marL="1828800" marR="0" lvl="4" indent="0" algn="l" rtl="0">
              <a:spcBef>
                <a:spcPts val="0"/>
              </a:spcBef>
              <a:buChar char="○"/>
              <a:defRPr sz="1100" b="0" i="0" u="none" strike="noStrike" cap="none">
                <a:solidFill>
                  <a:schemeClr val="dk1"/>
                </a:solidFill>
                <a:latin typeface="Arial"/>
                <a:ea typeface="Arial"/>
                <a:cs typeface="Arial"/>
                <a:sym typeface="Arial"/>
              </a:defRPr>
            </a:lvl5pPr>
            <a:lvl6pPr marL="2286000" marR="0" lvl="5" indent="0" algn="l" rtl="0">
              <a:spcBef>
                <a:spcPts val="0"/>
              </a:spcBef>
              <a:buChar char="■"/>
              <a:defRPr sz="1100" b="0" i="0" u="none" strike="noStrike" cap="none">
                <a:solidFill>
                  <a:schemeClr val="dk1"/>
                </a:solidFill>
                <a:latin typeface="Arial"/>
                <a:ea typeface="Arial"/>
                <a:cs typeface="Arial"/>
                <a:sym typeface="Arial"/>
              </a:defRPr>
            </a:lvl6pPr>
            <a:lvl7pPr marL="2743200" marR="0" lvl="6" indent="0" algn="l" rtl="0">
              <a:spcBef>
                <a:spcPts val="0"/>
              </a:spcBef>
              <a:buChar char="●"/>
              <a:defRPr sz="1100" b="0" i="0" u="none" strike="noStrike" cap="none">
                <a:solidFill>
                  <a:schemeClr val="dk1"/>
                </a:solidFill>
                <a:latin typeface="Arial"/>
                <a:ea typeface="Arial"/>
                <a:cs typeface="Arial"/>
                <a:sym typeface="Arial"/>
              </a:defRPr>
            </a:lvl7pPr>
            <a:lvl8pPr marL="3200400" marR="0" lvl="7" indent="0" algn="l" rtl="0">
              <a:spcBef>
                <a:spcPts val="0"/>
              </a:spcBef>
              <a:buChar char="○"/>
              <a:defRPr sz="1100" b="0" i="0" u="none" strike="noStrike" cap="none">
                <a:solidFill>
                  <a:schemeClr val="dk1"/>
                </a:solidFill>
                <a:latin typeface="Arial"/>
                <a:ea typeface="Arial"/>
                <a:cs typeface="Arial"/>
                <a:sym typeface="Arial"/>
              </a:defRPr>
            </a:lvl8pPr>
            <a:lvl9pPr marL="3657600" marR="0" lvl="8" indent="0" algn="l" rtl="0">
              <a:spcBef>
                <a:spcPts val="0"/>
              </a:spcBef>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lt1"/>
              </a:buClr>
              <a:buSzPct val="25000"/>
              <a:buFont typeface="Arial"/>
              <a:buNone/>
            </a:pPr>
            <a:r>
              <a:rPr lang="en" sz="1100" b="0" i="0" u="none" strike="noStrike" cap="none" dirty="0" smtClean="0">
                <a:solidFill>
                  <a:schemeClr val="lt1"/>
                </a:solidFill>
                <a:latin typeface="Arial"/>
                <a:ea typeface="Arial"/>
                <a:cs typeface="Arial"/>
                <a:sym typeface="Arial"/>
              </a:rPr>
              <a:t>How Do Sunglasses Work? Presentation—</a:t>
            </a:r>
            <a:r>
              <a:rPr lang="en" sz="1100" b="0" i="1" u="none" strike="noStrike" cap="none" dirty="0" smtClean="0">
                <a:solidFill>
                  <a:schemeClr val="lt1"/>
                </a:solidFill>
                <a:latin typeface="Arial"/>
                <a:ea typeface="Arial"/>
                <a:cs typeface="Arial"/>
                <a:sym typeface="Arial"/>
              </a:rPr>
              <a:t>Electromagnetic Waves: How Do Sunglasses Work?</a:t>
            </a:r>
            <a:r>
              <a:rPr lang="en" sz="1100" b="0" i="0" u="none" strike="noStrike" cap="none" dirty="0" smtClean="0">
                <a:solidFill>
                  <a:schemeClr val="lt1"/>
                </a:solidFill>
                <a:latin typeface="Arial"/>
                <a:ea typeface="Arial"/>
                <a:cs typeface="Arial"/>
                <a:sym typeface="Arial"/>
              </a:rPr>
              <a:t> lesson,</a:t>
            </a:r>
            <a:r>
              <a:rPr lang="en" sz="1100" b="0" i="0" u="none" strike="noStrike" cap="none" baseline="0" dirty="0" smtClean="0">
                <a:solidFill>
                  <a:schemeClr val="lt1"/>
                </a:solidFill>
                <a:latin typeface="Arial"/>
                <a:ea typeface="Arial"/>
                <a:cs typeface="Arial"/>
                <a:sym typeface="Arial"/>
              </a:rPr>
              <a:t> TeachEngineering.org</a:t>
            </a:r>
            <a:endParaRPr lang="en" sz="1100" b="0" i="0" u="none" strike="noStrike" cap="none" dirty="0" smtClean="0">
              <a:solidFill>
                <a:schemeClr val="lt1"/>
              </a:solidFill>
              <a:latin typeface="Arial"/>
              <a:ea typeface="Arial"/>
              <a:cs typeface="Arial"/>
              <a:sym typeface="Arial"/>
            </a:endParaRPr>
          </a:p>
          <a:p>
            <a:pPr marL="0" marR="0" lvl="0" indent="0" algn="l" rtl="0">
              <a:spcBef>
                <a:spcPts val="0"/>
              </a:spcBef>
              <a:buClr>
                <a:schemeClr val="lt1"/>
              </a:buClr>
              <a:buSzPct val="25000"/>
              <a:buFont typeface="Arial"/>
              <a:buNone/>
            </a:pPr>
            <a:r>
              <a:rPr lang="en-US" sz="1100" b="0" i="0" u="none" strike="noStrike" kern="1200" cap="none" dirty="0" smtClean="0">
                <a:solidFill>
                  <a:schemeClr val="dk1"/>
                </a:solidFill>
                <a:effectLst/>
                <a:latin typeface="Arial"/>
                <a:ea typeface="Arial"/>
                <a:cs typeface="Arial"/>
                <a:sym typeface="Arial"/>
              </a:rPr>
              <a:t>The slides are animated, so a mouse, spacebar or down arrow click reveals the next item</a:t>
            </a:r>
            <a:endParaRPr lang="en" sz="1100" b="0" i="0" u="none" strike="noStrike" cap="none" dirty="0" smtClean="0">
              <a:solidFill>
                <a:schemeClr val="lt1"/>
              </a:solidFill>
              <a:latin typeface="Arial"/>
              <a:ea typeface="Arial"/>
              <a:cs typeface="Arial"/>
              <a:sym typeface="Arial"/>
            </a:endParaRPr>
          </a:p>
          <a:p>
            <a:pPr marL="0" marR="0" lvl="0" indent="0" algn="l" rtl="0">
              <a:spcBef>
                <a:spcPts val="0"/>
              </a:spcBef>
              <a:buClr>
                <a:schemeClr val="lt1"/>
              </a:buClr>
              <a:buSzPct val="25000"/>
              <a:buFont typeface="Arial"/>
              <a:buNone/>
            </a:pPr>
            <a:r>
              <a:rPr lang="en-US" sz="1100" b="0" i="0" u="none" strike="noStrike" kern="1200" cap="none" dirty="0" smtClean="0">
                <a:solidFill>
                  <a:schemeClr val="dk1"/>
                </a:solidFill>
                <a:effectLst/>
                <a:latin typeface="Arial"/>
                <a:ea typeface="Arial"/>
                <a:cs typeface="Arial"/>
                <a:sym typeface="Arial"/>
              </a:rPr>
              <a:t>The slide notes provide teacher information and suggested questions to make it an interactive presentation.</a:t>
            </a:r>
            <a:endParaRPr lang="en-US" dirty="0"/>
          </a:p>
        </p:txBody>
      </p:sp>
    </p:spTree>
    <p:extLst>
      <p:ext uri="{BB962C8B-B14F-4D97-AF65-F5344CB8AC3E}">
        <p14:creationId xmlns:p14="http://schemas.microsoft.com/office/powerpoint/2010/main" val="4056802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buNone/>
            </a:pPr>
            <a:r>
              <a:rPr lang="en-US" sz="1100" b="0" i="0" u="none" strike="noStrike" kern="1200" cap="none" dirty="0" smtClean="0">
                <a:solidFill>
                  <a:schemeClr val="dk1"/>
                </a:solidFill>
                <a:effectLst/>
                <a:latin typeface="Arial"/>
                <a:ea typeface="Arial"/>
                <a:cs typeface="Arial"/>
                <a:sym typeface="Arial"/>
              </a:rPr>
              <a:t>After students take notes on the slide information, the last item asks them to deduce which way sunglasses are polarized based on how light polarizes from the reflections on the ground/water. </a:t>
            </a:r>
          </a:p>
          <a:p>
            <a:pPr>
              <a:buNone/>
            </a:pPr>
            <a:r>
              <a:rPr lang="en-US" sz="1100" b="0" i="0" u="none" strike="noStrike" kern="1200" cap="none" dirty="0" smtClean="0">
                <a:solidFill>
                  <a:schemeClr val="dk1"/>
                </a:solidFill>
                <a:effectLst/>
                <a:latin typeface="Arial"/>
                <a:ea typeface="Arial"/>
                <a:cs typeface="Arial"/>
                <a:sym typeface="Arial"/>
              </a:rPr>
              <a:t>Once they have a hypothesis, ask them how they can determine which pair of sunglasses on the table is polarized. Direct them to experiment and discuss in their groups. </a:t>
            </a:r>
          </a:p>
          <a:p>
            <a:pPr>
              <a:buNone/>
            </a:pPr>
            <a:r>
              <a:rPr lang="en-US" sz="1100" b="0" i="0" u="none" strike="noStrike" kern="1200" cap="none" dirty="0" smtClean="0">
                <a:solidFill>
                  <a:schemeClr val="dk1"/>
                </a:solidFill>
                <a:effectLst/>
                <a:latin typeface="Arial"/>
                <a:ea typeface="Arial"/>
                <a:cs typeface="Arial"/>
                <a:sym typeface="Arial"/>
              </a:rPr>
              <a:t>To discover this, expect students to look through the sunglasses and the slide-mounted polaroid. The polaroid film must be oriented horizontally because sunglasses are vertically polarized. </a:t>
            </a:r>
          </a:p>
          <a:p>
            <a:pPr>
              <a:buNone/>
            </a:pPr>
            <a:r>
              <a:rPr lang="en-US" sz="1100" b="0" i="0" u="none" strike="noStrike" kern="1200" cap="none" dirty="0" smtClean="0">
                <a:solidFill>
                  <a:schemeClr val="dk1"/>
                </a:solidFill>
                <a:effectLst/>
                <a:latin typeface="Arial"/>
                <a:ea typeface="Arial"/>
                <a:cs typeface="Arial"/>
                <a:sym typeface="Arial"/>
              </a:rPr>
              <a:t>By doing this, students learn that the polarized sunglasses change the light intensity. After 5-7 minutes, discuss their observations and conclusions as a class. </a:t>
            </a:r>
            <a:endParaRPr lang="en-US" sz="1100" b="0" i="0" u="none" strike="noStrike" kern="1200" cap="none" dirty="0">
              <a:solidFill>
                <a:schemeClr val="dk1"/>
              </a:solidFill>
              <a:effectLs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Distribute </a:t>
            </a:r>
            <a:r>
              <a:rPr lang="en" sz="1100" b="0" i="0" u="none" strike="noStrike" cap="none" dirty="0" smtClean="0">
                <a:solidFill>
                  <a:schemeClr val="dk1"/>
                </a:solidFill>
                <a:latin typeface="Arial"/>
                <a:ea typeface="Arial"/>
                <a:cs typeface="Arial"/>
                <a:sym typeface="Arial"/>
              </a:rPr>
              <a:t>to students the </a:t>
            </a:r>
            <a:r>
              <a:rPr lang="en" sz="1100" b="0" i="0" u="none" strike="noStrike" cap="none" dirty="0">
                <a:solidFill>
                  <a:schemeClr val="dk1"/>
                </a:solidFill>
                <a:latin typeface="Arial"/>
                <a:ea typeface="Arial"/>
                <a:cs typeface="Arial"/>
                <a:sym typeface="Arial"/>
              </a:rPr>
              <a:t>quick </a:t>
            </a:r>
            <a:r>
              <a:rPr lang="en" sz="1100" b="0" i="0" u="none" strike="noStrike" cap="none" dirty="0" smtClean="0">
                <a:solidFill>
                  <a:schemeClr val="dk1"/>
                </a:solidFill>
                <a:latin typeface="Arial"/>
                <a:ea typeface="Arial"/>
                <a:cs typeface="Arial"/>
                <a:sym typeface="Arial"/>
              </a:rPr>
              <a:t>check handout. </a:t>
            </a:r>
          </a:p>
          <a:p>
            <a:pPr marL="0" marR="0" lvl="0" indent="0" algn="l" rtl="0">
              <a:spcBef>
                <a:spcPts val="0"/>
              </a:spcBef>
              <a:buSzPct val="25000"/>
              <a:buNone/>
            </a:pPr>
            <a:r>
              <a:rPr lang="en" sz="1100" b="0" i="0" u="none" strike="noStrike" cap="none" dirty="0" smtClean="0">
                <a:solidFill>
                  <a:schemeClr val="dk1"/>
                </a:solidFill>
                <a:latin typeface="Arial"/>
                <a:ea typeface="Arial"/>
                <a:cs typeface="Arial"/>
                <a:sym typeface="Arial"/>
              </a:rPr>
              <a:t>Give</a:t>
            </a:r>
            <a:r>
              <a:rPr lang="en" sz="1100" b="0" i="0" u="none" strike="noStrike" cap="none" baseline="0" dirty="0" smtClean="0">
                <a:solidFill>
                  <a:schemeClr val="dk1"/>
                </a:solidFill>
                <a:latin typeface="Arial"/>
                <a:ea typeface="Arial"/>
                <a:cs typeface="Arial"/>
                <a:sym typeface="Arial"/>
              </a:rPr>
              <a:t> them </a:t>
            </a:r>
            <a:r>
              <a:rPr lang="en" sz="1100" b="0" i="0" u="none" strike="noStrike" cap="none" dirty="0" smtClean="0">
                <a:solidFill>
                  <a:schemeClr val="dk1"/>
                </a:solidFill>
                <a:latin typeface="Arial"/>
                <a:ea typeface="Arial"/>
                <a:cs typeface="Arial"/>
                <a:sym typeface="Arial"/>
              </a:rPr>
              <a:t>4 </a:t>
            </a:r>
            <a:r>
              <a:rPr lang="en" sz="1100" b="0" i="0" u="none" strike="noStrike" cap="none" dirty="0">
                <a:solidFill>
                  <a:schemeClr val="dk1"/>
                </a:solidFill>
                <a:latin typeface="Arial"/>
                <a:ea typeface="Arial"/>
                <a:cs typeface="Arial"/>
                <a:sym typeface="Arial"/>
              </a:rPr>
              <a:t>minutes to complete it</a:t>
            </a:r>
            <a:r>
              <a:rPr lang="en" sz="1100" b="0" i="0" u="none" strike="noStrike" cap="none" dirty="0" smtClean="0">
                <a:solidFill>
                  <a:schemeClr val="dk1"/>
                </a:solidFill>
                <a:latin typeface="Arial"/>
                <a:ea typeface="Arial"/>
                <a:cs typeface="Arial"/>
                <a:sym typeface="Arial"/>
              </a:rPr>
              <a:t>.</a:t>
            </a:r>
          </a:p>
          <a:p>
            <a:pPr marL="0" marR="0" lvl="0" indent="0" algn="l" rtl="0">
              <a:spcBef>
                <a:spcPts val="0"/>
              </a:spcBef>
              <a:buSzPct val="25000"/>
              <a:buNone/>
            </a:pPr>
            <a:r>
              <a:rPr lang="en" sz="1100" b="0" i="0" u="none" strike="noStrike" cap="none" dirty="0" smtClean="0">
                <a:solidFill>
                  <a:schemeClr val="dk1"/>
                </a:solidFill>
                <a:latin typeface="Arial"/>
                <a:ea typeface="Arial"/>
                <a:cs typeface="Arial"/>
                <a:sym typeface="Arial"/>
              </a:rPr>
              <a:t>Then go over the 6</a:t>
            </a:r>
            <a:r>
              <a:rPr lang="en" sz="1100" b="0" i="0" u="none" strike="noStrike" cap="none" baseline="0" dirty="0" smtClean="0">
                <a:solidFill>
                  <a:schemeClr val="dk1"/>
                </a:solidFill>
                <a:latin typeface="Arial"/>
                <a:ea typeface="Arial"/>
                <a:cs typeface="Arial"/>
                <a:sym typeface="Arial"/>
              </a:rPr>
              <a:t> questions as a class, having students share their answers first, before providing the answers.</a:t>
            </a:r>
            <a:r>
              <a:rPr lang="en" sz="1100" b="0" i="0" u="none" strike="noStrike" cap="none" dirty="0" smtClean="0">
                <a:solidFill>
                  <a:schemeClr val="dk1"/>
                </a:solidFill>
                <a:latin typeface="Arial"/>
                <a:ea typeface="Arial"/>
                <a:cs typeface="Arial"/>
                <a:sym typeface="Arial"/>
              </a:rPr>
              <a:t>  </a:t>
            </a: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100" b="0" i="0" u="none" strike="noStrike" kern="1200" cap="none" dirty="0" smtClean="0">
                <a:solidFill>
                  <a:schemeClr val="dk1"/>
                </a:solidFill>
                <a:effectLst/>
                <a:latin typeface="Arial"/>
                <a:ea typeface="Arial"/>
                <a:cs typeface="Arial"/>
                <a:sym typeface="Arial"/>
              </a:rPr>
              <a:t>Ask students to think about answers to each question before providing the answers. If needed, guide students to the answer through discussion. For the last statement, relate the 60 Hz wave to the future of data sharing in 5G; let students ponder the possibilities of these waves being used for data sharing… and the possible consequences.</a:t>
            </a:r>
            <a:r>
              <a:rPr lang="en-US" sz="1100" b="0" i="0" u="none" strike="noStrike" kern="1200" cap="none" baseline="0" dirty="0" smtClean="0">
                <a:solidFill>
                  <a:schemeClr val="dk1"/>
                </a:solidFill>
                <a:effectLst/>
                <a:latin typeface="Arial"/>
                <a:ea typeface="Arial"/>
                <a:cs typeface="Arial"/>
                <a:sym typeface="Arial"/>
              </a:rPr>
              <a:t> (Refer to the 5G discussion at the end the lesson’s Teacher Background &amp; Concepts section.)</a:t>
            </a:r>
            <a:endParaRPr lang="en-US" sz="1100" b="0" i="0" u="none" strike="noStrike" kern="1200" cap="none" dirty="0" smtClean="0">
              <a:solidFill>
                <a:schemeClr val="dk1"/>
              </a:solidFill>
              <a:effectLst/>
              <a:latin typeface="Arial"/>
              <a:ea typeface="Arial"/>
              <a:cs typeface="Arial"/>
              <a:sym typeface="Arial"/>
            </a:endParaRPr>
          </a:p>
          <a:p>
            <a:pPr marL="0" marR="0" lvl="0" indent="0" algn="l" rtl="0">
              <a:spcBef>
                <a:spcPts val="0"/>
              </a:spcBef>
              <a:buSzPct val="25000"/>
              <a:buNone/>
            </a:pPr>
            <a:r>
              <a:rPr lang="en-US" sz="1100" b="0" i="0" u="none" strike="noStrike" kern="1200" cap="none" dirty="0" smtClean="0">
                <a:solidFill>
                  <a:schemeClr val="dk1"/>
                </a:solidFill>
                <a:effectLst/>
                <a:latin typeface="Arial"/>
                <a:ea typeface="Arial"/>
                <a:cs typeface="Arial"/>
                <a:sym typeface="Arial"/>
              </a:rPr>
              <a:t>Then move on to ask them which portion of the electromagnetic spectrum we need to attenuate when designing sunglasses.</a:t>
            </a: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buNone/>
            </a:pPr>
            <a:r>
              <a:rPr lang="en-US" sz="1100" b="0" i="0" u="none" strike="noStrike" kern="1200" cap="none" dirty="0" smtClean="0">
                <a:solidFill>
                  <a:schemeClr val="dk1"/>
                </a:solidFill>
                <a:effectLst/>
                <a:latin typeface="Arial"/>
                <a:ea typeface="Arial"/>
                <a:cs typeface="Arial"/>
                <a:sym typeface="Arial"/>
              </a:rPr>
              <a:t>Give students time to answer the questions before revealing the answers. For the last question, give students 3-4 minutes to discuss options in their teams before sharing with the class. </a:t>
            </a:r>
          </a:p>
          <a:p>
            <a:pPr>
              <a:buNone/>
            </a:pPr>
            <a:r>
              <a:rPr lang="en-US" sz="1100" b="0" i="0" u="none" strike="noStrike" kern="1200" cap="none" dirty="0" smtClean="0">
                <a:solidFill>
                  <a:schemeClr val="dk1"/>
                </a:solidFill>
                <a:effectLst/>
                <a:latin typeface="Arial"/>
                <a:ea typeface="Arial"/>
                <a:cs typeface="Arial"/>
                <a:sym typeface="Arial"/>
              </a:rPr>
              <a:t>As students share with the class, record their responses on the classroom board.</a:t>
            </a:r>
            <a:r>
              <a:rPr lang="en" sz="1100" b="0" i="0" u="none" strike="noStrike" cap="none" dirty="0" smtClean="0">
                <a:solidFill>
                  <a:schemeClr val="dk1"/>
                </a:solidFill>
                <a:latin typeface="Arial"/>
                <a:ea typeface="Arial"/>
                <a:cs typeface="Arial"/>
                <a:sym typeface="Arial"/>
              </a:rPr>
              <a:t>  </a:t>
            </a: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b="0" i="0" u="none" strike="noStrike" cap="none" dirty="0" smtClean="0">
                <a:solidFill>
                  <a:schemeClr val="dk1"/>
                </a:solidFill>
                <a:latin typeface="Arial"/>
                <a:ea typeface="Arial"/>
                <a:cs typeface="Arial"/>
                <a:sym typeface="Arial"/>
              </a:rPr>
              <a:t>Have groups brainstorm and take notes to answer the question: What are the key objectives of good sunglasses? What are the goals/purposes/requirements of good</a:t>
            </a:r>
            <a:r>
              <a:rPr lang="en" sz="1100" b="0" i="0" u="none" strike="noStrike" cap="none" baseline="0" dirty="0" smtClean="0">
                <a:solidFill>
                  <a:schemeClr val="dk1"/>
                </a:solidFill>
                <a:latin typeface="Arial"/>
                <a:ea typeface="Arial"/>
                <a:cs typeface="Arial"/>
                <a:sym typeface="Arial"/>
              </a:rPr>
              <a:t> s</a:t>
            </a:r>
            <a:r>
              <a:rPr lang="en" sz="1100" b="0" i="0" u="none" strike="noStrike" cap="none" dirty="0" smtClean="0">
                <a:solidFill>
                  <a:schemeClr val="dk1"/>
                </a:solidFill>
                <a:latin typeface="Arial"/>
                <a:ea typeface="Arial"/>
                <a:cs typeface="Arial"/>
                <a:sym typeface="Arial"/>
              </a:rPr>
              <a:t>unglasses?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0" i="0" u="none" strike="noStrike" cap="none" dirty="0" smtClean="0">
                <a:solidFill>
                  <a:schemeClr val="dk1"/>
                </a:solidFill>
                <a:latin typeface="Arial"/>
                <a:ea typeface="Arial"/>
                <a:cs typeface="Arial"/>
                <a:sym typeface="Arial"/>
              </a:rPr>
              <a:t>Next, call on random students to share their responses, recording them on the classroom board.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b="0" i="0" u="none" strike="noStrike" cap="none" dirty="0" smtClean="0">
                <a:solidFill>
                  <a:schemeClr val="dk1"/>
                </a:solidFill>
                <a:latin typeface="Arial"/>
                <a:ea typeface="Arial"/>
                <a:cs typeface="Arial"/>
                <a:sym typeface="Arial"/>
              </a:rPr>
              <a:t>T</a:t>
            </a:r>
            <a:r>
              <a:rPr lang="en-US" sz="1100" b="0" i="0" u="none" strike="noStrike" cap="none" dirty="0" smtClean="0">
                <a:solidFill>
                  <a:schemeClr val="dk1"/>
                </a:solidFill>
                <a:latin typeface="Arial"/>
                <a:ea typeface="Arial"/>
                <a:cs typeface="Arial"/>
                <a:sym typeface="Arial"/>
              </a:rPr>
              <a:t>h</a:t>
            </a:r>
            <a:r>
              <a:rPr lang="en" sz="1100" b="0" i="0" u="none" strike="noStrike" cap="none" dirty="0" smtClean="0">
                <a:solidFill>
                  <a:schemeClr val="dk1"/>
                </a:solidFill>
                <a:latin typeface="Arial"/>
                <a:ea typeface="Arial"/>
                <a:cs typeface="Arial"/>
                <a:sym typeface="Arial"/>
              </a:rPr>
              <a:t>en</a:t>
            </a:r>
            <a:r>
              <a:rPr lang="en" sz="1100" b="0" i="0" u="none" strike="noStrike" cap="none" baseline="0" dirty="0" smtClean="0">
                <a:solidFill>
                  <a:schemeClr val="dk1"/>
                </a:solidFill>
                <a:latin typeface="Arial"/>
                <a:ea typeface="Arial"/>
                <a:cs typeface="Arial"/>
                <a:sym typeface="Arial"/>
              </a:rPr>
              <a:t> begin </a:t>
            </a:r>
            <a:r>
              <a:rPr lang="en" sz="1100" b="0" i="0" u="none" strike="noStrike" cap="none" dirty="0" smtClean="0">
                <a:solidFill>
                  <a:schemeClr val="dk1"/>
                </a:solidFill>
                <a:latin typeface="Arial"/>
                <a:ea typeface="Arial"/>
                <a:cs typeface="Arial"/>
                <a:sym typeface="Arial"/>
              </a:rPr>
              <a:t>organizing them into the above three categories. </a:t>
            </a:r>
          </a:p>
          <a:p>
            <a:endParaRPr lang="en-US" dirty="0"/>
          </a:p>
        </p:txBody>
      </p:sp>
    </p:spTree>
    <p:extLst>
      <p:ext uri="{BB962C8B-B14F-4D97-AF65-F5344CB8AC3E}">
        <p14:creationId xmlns:p14="http://schemas.microsoft.com/office/powerpoint/2010/main" val="250900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dirty="0" smtClean="0">
                <a:solidFill>
                  <a:schemeClr val="dk1"/>
                </a:solidFill>
                <a:latin typeface="Arial"/>
                <a:ea typeface="Arial"/>
                <a:cs typeface="Arial"/>
                <a:sym typeface="Arial"/>
              </a:rPr>
              <a:t>Mention </a:t>
            </a:r>
            <a:r>
              <a:rPr lang="en" sz="1100" b="0" i="0" u="none" strike="noStrike" cap="none" baseline="0" dirty="0" smtClean="0">
                <a:solidFill>
                  <a:schemeClr val="dk1"/>
                </a:solidFill>
                <a:latin typeface="Arial"/>
                <a:ea typeface="Arial"/>
                <a:cs typeface="Arial"/>
                <a:sym typeface="Arial"/>
              </a:rPr>
              <a:t>the lesson objectives.</a:t>
            </a:r>
            <a:endParaRPr lang="en"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dirty="0" smtClean="0">
                <a:solidFill>
                  <a:schemeClr val="dk1"/>
                </a:solidFill>
                <a:latin typeface="Arial"/>
                <a:ea typeface="Arial"/>
                <a:cs typeface="Arial"/>
                <a:sym typeface="Arial"/>
              </a:rPr>
              <a:t>Expect these concepts to be a review of already</a:t>
            </a:r>
            <a:r>
              <a:rPr lang="en" sz="1100" b="0" i="0" u="none" strike="noStrike" cap="none" baseline="0" dirty="0" smtClean="0">
                <a:solidFill>
                  <a:schemeClr val="dk1"/>
                </a:solidFill>
                <a:latin typeface="Arial"/>
                <a:ea typeface="Arial"/>
                <a:cs typeface="Arial"/>
                <a:sym typeface="Arial"/>
              </a:rPr>
              <a:t> learned information. </a:t>
            </a:r>
          </a:p>
          <a:p>
            <a:pPr marL="0" marR="0" lvl="0" indent="0" algn="l" rtl="0">
              <a:spcBef>
                <a:spcPts val="0"/>
              </a:spcBef>
              <a:buClr>
                <a:schemeClr val="dk1"/>
              </a:buClr>
              <a:buSzPct val="25000"/>
              <a:buFont typeface="Arial"/>
              <a:buNone/>
            </a:pPr>
            <a:r>
              <a:rPr lang="en" sz="1100" b="0" i="0" u="none" strike="noStrike" cap="none" baseline="0" dirty="0" smtClean="0">
                <a:solidFill>
                  <a:schemeClr val="dk1"/>
                </a:solidFill>
                <a:latin typeface="Arial"/>
                <a:ea typeface="Arial"/>
                <a:cs typeface="Arial"/>
                <a:sym typeface="Arial"/>
              </a:rPr>
              <a:t>Ask the question. Listen to student responses. Then click to reveal the answer. </a:t>
            </a:r>
          </a:p>
          <a:p>
            <a:pPr marL="0" marR="0" lvl="0" indent="0" algn="l" rtl="0">
              <a:spcBef>
                <a:spcPts val="0"/>
              </a:spcBef>
              <a:buClr>
                <a:schemeClr val="dk1"/>
              </a:buClr>
              <a:buSzPct val="25000"/>
              <a:buFont typeface="Arial"/>
              <a:buNone/>
            </a:pPr>
            <a:r>
              <a:rPr lang="en" sz="1100" b="0" i="0" u="none" strike="noStrike" cap="none" baseline="0" dirty="0" smtClean="0">
                <a:solidFill>
                  <a:schemeClr val="dk1"/>
                </a:solidFill>
                <a:latin typeface="Arial"/>
                <a:ea typeface="Arial"/>
                <a:cs typeface="Arial"/>
                <a:sym typeface="Arial"/>
              </a:rPr>
              <a:t>Clarify as needed and correct any misconceptions.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Ask students </a:t>
            </a:r>
            <a:r>
              <a:rPr lang="en" sz="1100" b="0" i="0" u="none" strike="noStrike" cap="none" dirty="0" smtClean="0">
                <a:solidFill>
                  <a:schemeClr val="dk1"/>
                </a:solidFill>
                <a:latin typeface="Arial"/>
                <a:ea typeface="Arial"/>
                <a:cs typeface="Arial"/>
                <a:sym typeface="Arial"/>
              </a:rPr>
              <a:t>the first question and have them share their ideas for characteristics before revealing </a:t>
            </a:r>
            <a:r>
              <a:rPr lang="en" sz="1100" b="0" i="0" u="none" strike="noStrike" cap="none" dirty="0">
                <a:solidFill>
                  <a:schemeClr val="dk1"/>
                </a:solidFill>
                <a:latin typeface="Arial"/>
                <a:ea typeface="Arial"/>
                <a:cs typeface="Arial"/>
                <a:sym typeface="Arial"/>
              </a:rPr>
              <a:t>them. </a:t>
            </a:r>
            <a:r>
              <a:rPr lang="en" sz="1100" b="0" i="0" u="none" strike="noStrike" cap="none" dirty="0" smtClean="0">
                <a:solidFill>
                  <a:schemeClr val="dk1"/>
                </a:solidFill>
                <a:latin typeface="Arial"/>
                <a:ea typeface="Arial"/>
                <a:cs typeface="Arial"/>
                <a:sym typeface="Arial"/>
              </a:rPr>
              <a:t>Call </a:t>
            </a:r>
            <a:r>
              <a:rPr lang="en" sz="1100" b="0" i="0" u="none" strike="noStrike" cap="none" dirty="0">
                <a:solidFill>
                  <a:schemeClr val="dk1"/>
                </a:solidFill>
                <a:latin typeface="Arial"/>
                <a:ea typeface="Arial"/>
                <a:cs typeface="Arial"/>
                <a:sym typeface="Arial"/>
              </a:rPr>
              <a:t>on </a:t>
            </a:r>
            <a:r>
              <a:rPr lang="en" sz="1100" b="0" i="0" u="none" strike="noStrike" cap="none" dirty="0" smtClean="0">
                <a:solidFill>
                  <a:schemeClr val="dk1"/>
                </a:solidFill>
                <a:latin typeface="Arial"/>
                <a:ea typeface="Arial"/>
                <a:cs typeface="Arial"/>
                <a:sym typeface="Arial"/>
              </a:rPr>
              <a:t>a few </a:t>
            </a:r>
            <a:r>
              <a:rPr lang="en" sz="1100" b="0" i="0" u="none" strike="noStrike" cap="none" dirty="0">
                <a:solidFill>
                  <a:schemeClr val="dk1"/>
                </a:solidFill>
                <a:latin typeface="Arial"/>
                <a:ea typeface="Arial"/>
                <a:cs typeface="Arial"/>
                <a:sym typeface="Arial"/>
              </a:rPr>
              <a:t>students to bring out their prior knowledge</a:t>
            </a:r>
            <a:r>
              <a:rPr lang="en" sz="1100" b="0" i="0" u="none" strike="noStrike" cap="none" dirty="0" smtClean="0">
                <a:solidFill>
                  <a:schemeClr val="dk1"/>
                </a:solidFill>
                <a:latin typeface="Arial"/>
                <a:ea typeface="Arial"/>
                <a:cs typeface="Arial"/>
                <a:sym typeface="Arial"/>
              </a:rPr>
              <a:t>. </a:t>
            </a:r>
            <a:r>
              <a:rPr lang="en" sz="1100" b="0" i="0" u="none" strike="noStrike" cap="none" dirty="0">
                <a:solidFill>
                  <a:schemeClr val="dk1"/>
                </a:solidFill>
                <a:latin typeface="Arial"/>
                <a:ea typeface="Arial"/>
                <a:cs typeface="Arial"/>
                <a:sym typeface="Arial"/>
              </a:rPr>
              <a:t>When you call on enough students begin sharing. </a:t>
            </a:r>
            <a:r>
              <a:rPr lang="en" sz="1100" b="0" i="0" u="none" strike="noStrike" cap="none" dirty="0" smtClean="0">
                <a:solidFill>
                  <a:schemeClr val="dk1"/>
                </a:solidFill>
                <a:latin typeface="Arial"/>
                <a:ea typeface="Arial"/>
                <a:cs typeface="Arial"/>
                <a:sym typeface="Arial"/>
              </a:rPr>
              <a:t>Before </a:t>
            </a:r>
            <a:r>
              <a:rPr lang="en" sz="1100" b="0" i="0" u="none" strike="noStrike" cap="none" dirty="0">
                <a:solidFill>
                  <a:schemeClr val="dk1"/>
                </a:solidFill>
                <a:latin typeface="Arial"/>
                <a:ea typeface="Arial"/>
                <a:cs typeface="Arial"/>
                <a:sym typeface="Arial"/>
              </a:rPr>
              <a:t>showing the </a:t>
            </a:r>
            <a:r>
              <a:rPr lang="en" sz="1100" b="0" i="0" u="none" strike="noStrike" cap="none" dirty="0" smtClean="0">
                <a:solidFill>
                  <a:schemeClr val="dk1"/>
                </a:solidFill>
                <a:latin typeface="Arial"/>
                <a:ea typeface="Arial"/>
                <a:cs typeface="Arial"/>
                <a:sym typeface="Arial"/>
              </a:rPr>
              <a:t>first characteristic</a:t>
            </a:r>
            <a:r>
              <a:rPr lang="en" sz="1100" b="0" i="0" u="none" strike="noStrike" cap="none" baseline="0" dirty="0" smtClean="0">
                <a:solidFill>
                  <a:schemeClr val="dk1"/>
                </a:solidFill>
                <a:latin typeface="Arial"/>
                <a:ea typeface="Arial"/>
                <a:cs typeface="Arial"/>
                <a:sym typeface="Arial"/>
              </a:rPr>
              <a:t> on the slide</a:t>
            </a:r>
            <a:r>
              <a:rPr lang="en" sz="1100" b="0" i="0" u="none" strike="noStrike" cap="none" dirty="0" smtClean="0">
                <a:solidFill>
                  <a:schemeClr val="dk1"/>
                </a:solidFill>
                <a:latin typeface="Arial"/>
                <a:ea typeface="Arial"/>
                <a:cs typeface="Arial"/>
                <a:sym typeface="Arial"/>
              </a:rPr>
              <a:t>, </a:t>
            </a:r>
            <a:r>
              <a:rPr lang="en" sz="1100" b="0" i="0" u="none" strike="noStrike" cap="none" dirty="0">
                <a:solidFill>
                  <a:schemeClr val="dk1"/>
                </a:solidFill>
                <a:latin typeface="Arial"/>
                <a:ea typeface="Arial"/>
                <a:cs typeface="Arial"/>
                <a:sym typeface="Arial"/>
              </a:rPr>
              <a:t>ask </a:t>
            </a:r>
            <a:r>
              <a:rPr lang="en" sz="1100" b="0" i="0" u="none" strike="noStrike" cap="none" dirty="0" smtClean="0">
                <a:solidFill>
                  <a:schemeClr val="dk1"/>
                </a:solidFill>
                <a:latin typeface="Arial"/>
                <a:ea typeface="Arial"/>
                <a:cs typeface="Arial"/>
                <a:sym typeface="Arial"/>
              </a:rPr>
              <a:t>students: What is the speed of light? Once </a:t>
            </a:r>
            <a:r>
              <a:rPr lang="en" sz="1100" b="0" i="0" u="none" strike="noStrike" cap="none" dirty="0">
                <a:solidFill>
                  <a:schemeClr val="dk1"/>
                </a:solidFill>
                <a:latin typeface="Arial"/>
                <a:ea typeface="Arial"/>
                <a:cs typeface="Arial"/>
                <a:sym typeface="Arial"/>
              </a:rPr>
              <a:t>students </a:t>
            </a:r>
            <a:r>
              <a:rPr lang="en" sz="1100" b="0" i="0" u="none" strike="noStrike" cap="none" dirty="0" smtClean="0">
                <a:solidFill>
                  <a:schemeClr val="dk1"/>
                </a:solidFill>
                <a:latin typeface="Arial"/>
                <a:ea typeface="Arial"/>
                <a:cs typeface="Arial"/>
                <a:sym typeface="Arial"/>
              </a:rPr>
              <a:t>have listed </a:t>
            </a:r>
            <a:r>
              <a:rPr lang="en" sz="1100" b="0" i="0" u="none" strike="noStrike" cap="none" dirty="0">
                <a:solidFill>
                  <a:schemeClr val="dk1"/>
                </a:solidFill>
                <a:latin typeface="Arial"/>
                <a:ea typeface="Arial"/>
                <a:cs typeface="Arial"/>
                <a:sym typeface="Arial"/>
              </a:rPr>
              <a:t>all three, they may </a:t>
            </a:r>
            <a:r>
              <a:rPr lang="en" sz="1100" b="0" i="0" u="none" strike="noStrike" cap="none" dirty="0" smtClean="0">
                <a:solidFill>
                  <a:schemeClr val="dk1"/>
                </a:solidFill>
                <a:latin typeface="Arial"/>
                <a:ea typeface="Arial"/>
                <a:cs typeface="Arial"/>
                <a:sym typeface="Arial"/>
              </a:rPr>
              <a:t>think of more, but use discretion on how many more you spend time adding to the list. </a:t>
            </a:r>
          </a:p>
          <a:p>
            <a:pPr marL="0" marR="0" lvl="0" indent="0" algn="l" rtl="0">
              <a:spcBef>
                <a:spcPts val="0"/>
              </a:spcBef>
              <a:buSzPct val="25000"/>
              <a:buNone/>
            </a:pPr>
            <a:r>
              <a:rPr lang="en" sz="1100" b="0" i="0" u="none" strike="noStrike" cap="none" dirty="0" smtClean="0">
                <a:solidFill>
                  <a:schemeClr val="dk1"/>
                </a:solidFill>
                <a:latin typeface="Arial"/>
                <a:ea typeface="Arial"/>
                <a:cs typeface="Arial"/>
                <a:sym typeface="Arial"/>
              </a:rPr>
              <a:t>On </a:t>
            </a:r>
            <a:r>
              <a:rPr lang="en" sz="1100" b="0" i="0" u="none" strike="noStrike" cap="none" dirty="0">
                <a:solidFill>
                  <a:schemeClr val="dk1"/>
                </a:solidFill>
                <a:latin typeface="Arial"/>
                <a:ea typeface="Arial"/>
                <a:cs typeface="Arial"/>
                <a:sym typeface="Arial"/>
              </a:rPr>
              <a:t>the last click, </a:t>
            </a:r>
            <a:r>
              <a:rPr lang="en" sz="1100" b="0" i="0" u="none" strike="noStrike" cap="none" dirty="0" smtClean="0">
                <a:solidFill>
                  <a:schemeClr val="dk1"/>
                </a:solidFill>
                <a:latin typeface="Arial"/>
                <a:ea typeface="Arial"/>
                <a:cs typeface="Arial"/>
                <a:sym typeface="Arial"/>
              </a:rPr>
              <a:t>give </a:t>
            </a:r>
            <a:r>
              <a:rPr lang="en" sz="1100" b="0" i="0" u="none" strike="noStrike" cap="none" dirty="0">
                <a:solidFill>
                  <a:schemeClr val="dk1"/>
                </a:solidFill>
                <a:latin typeface="Arial"/>
                <a:ea typeface="Arial"/>
                <a:cs typeface="Arial"/>
                <a:sym typeface="Arial"/>
              </a:rPr>
              <a:t>students five minutes to discuss </a:t>
            </a:r>
            <a:r>
              <a:rPr lang="en" sz="1100" b="0" i="0" u="none" strike="noStrike" cap="none" dirty="0" smtClean="0">
                <a:solidFill>
                  <a:schemeClr val="dk1"/>
                </a:solidFill>
                <a:latin typeface="Arial"/>
                <a:ea typeface="Arial"/>
                <a:cs typeface="Arial"/>
                <a:sym typeface="Arial"/>
              </a:rPr>
              <a:t>in their groups what </a:t>
            </a:r>
            <a:r>
              <a:rPr lang="en" sz="1100" b="0" i="0" u="none" strike="noStrike" cap="none" dirty="0">
                <a:solidFill>
                  <a:schemeClr val="dk1"/>
                </a:solidFill>
                <a:latin typeface="Arial"/>
                <a:ea typeface="Arial"/>
                <a:cs typeface="Arial"/>
                <a:sym typeface="Arial"/>
              </a:rPr>
              <a:t>they think the meaning of polarization is based on the “</a:t>
            </a:r>
            <a:r>
              <a:rPr lang="en" sz="1100" b="0" i="0" u="none" strike="noStrike" cap="none" dirty="0" smtClean="0">
                <a:solidFill>
                  <a:schemeClr val="dk1"/>
                </a:solidFill>
                <a:latin typeface="Arial"/>
                <a:ea typeface="Arial"/>
                <a:cs typeface="Arial"/>
                <a:sym typeface="Arial"/>
              </a:rPr>
              <a:t>fact.” Then have each group </a:t>
            </a:r>
            <a:r>
              <a:rPr lang="en" sz="1100" b="0" i="0" u="none" strike="noStrike" cap="none" dirty="0">
                <a:solidFill>
                  <a:schemeClr val="dk1"/>
                </a:solidFill>
                <a:latin typeface="Arial"/>
                <a:ea typeface="Arial"/>
                <a:cs typeface="Arial"/>
                <a:sym typeface="Arial"/>
              </a:rPr>
              <a:t>share </a:t>
            </a:r>
            <a:r>
              <a:rPr lang="en" sz="1100" b="0" i="0" u="none" strike="noStrike" cap="none" dirty="0" smtClean="0">
                <a:solidFill>
                  <a:schemeClr val="dk1"/>
                </a:solidFill>
                <a:latin typeface="Arial"/>
                <a:ea typeface="Arial"/>
                <a:cs typeface="Arial"/>
                <a:sym typeface="Arial"/>
              </a:rPr>
              <a:t>its </a:t>
            </a:r>
            <a:r>
              <a:rPr lang="en" sz="1100" b="0" i="0" u="none" strike="noStrike" cap="none" dirty="0">
                <a:solidFill>
                  <a:schemeClr val="dk1"/>
                </a:solidFill>
                <a:latin typeface="Arial"/>
                <a:ea typeface="Arial"/>
                <a:cs typeface="Arial"/>
                <a:sym typeface="Arial"/>
              </a:rPr>
              <a:t>definition before going to the next slide.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buNone/>
            </a:pPr>
            <a:r>
              <a:rPr lang="en-US" sz="1100" b="0" i="0" u="none" strike="noStrike" kern="1200" cap="none" dirty="0" smtClean="0">
                <a:solidFill>
                  <a:schemeClr val="dk1"/>
                </a:solidFill>
                <a:effectLst/>
                <a:latin typeface="Arial"/>
                <a:ea typeface="Arial"/>
                <a:cs typeface="Arial"/>
                <a:sym typeface="Arial"/>
              </a:rPr>
              <a:t>The first bullet provides the definition of polarization. Ask students what the polarization is of various waves; draw a few transverse waves on the board. Even better, demonstrate by using two long, coiled springs (Slinkys). Do as many demonstrations as necessary to make sure they understand the concept.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smtClean="0">
                <a:solidFill>
                  <a:schemeClr val="dk1"/>
                </a:solidFill>
                <a:effectLst/>
                <a:latin typeface="Arial"/>
                <a:ea typeface="Arial"/>
                <a:cs typeface="Arial"/>
                <a:sym typeface="Arial"/>
              </a:rPr>
              <a:t>Demo: Have 4 students come up to the front of classroom. Have one pair create a vertical disturbance using one spring and behind them the other pair creates a horizontal disturbance using the second spring. Ask students to explain how this “light” is polarized.</a:t>
            </a:r>
          </a:p>
          <a:p>
            <a:pPr>
              <a:buNone/>
            </a:pPr>
            <a:r>
              <a:rPr lang="en-US" sz="1100" b="0" i="0" u="none" strike="noStrike" kern="1200" cap="none" dirty="0" smtClean="0">
                <a:solidFill>
                  <a:schemeClr val="dk1"/>
                </a:solidFill>
                <a:effectLst/>
                <a:latin typeface="Arial"/>
                <a:ea typeface="Arial"/>
                <a:cs typeface="Arial"/>
                <a:sym typeface="Arial"/>
              </a:rPr>
              <a:t>Then ask them the about the polarization of light and other electromagnetic waves. </a:t>
            </a:r>
          </a:p>
          <a:p>
            <a:pPr>
              <a:buNone/>
            </a:pPr>
            <a:r>
              <a:rPr lang="en-US" sz="1100" b="0" i="0" u="none" strike="noStrike" kern="1200" cap="none" dirty="0" smtClean="0">
                <a:solidFill>
                  <a:schemeClr val="dk1"/>
                </a:solidFill>
                <a:effectLst/>
                <a:latin typeface="Arial"/>
                <a:ea typeface="Arial"/>
                <a:cs typeface="Arial"/>
                <a:sym typeface="Arial"/>
              </a:rPr>
              <a:t>Then go through the 4 ways to polarize light. In this lesson, we focus on transmission and reflection.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buNone/>
            </a:pPr>
            <a:r>
              <a:rPr lang="en-US" sz="1100" b="0" i="0" u="none" strike="noStrike" kern="1200" cap="none" dirty="0" smtClean="0">
                <a:solidFill>
                  <a:schemeClr val="dk1"/>
                </a:solidFill>
                <a:effectLst/>
                <a:latin typeface="Arial"/>
                <a:ea typeface="Arial"/>
                <a:cs typeface="Arial"/>
                <a:sym typeface="Arial"/>
              </a:rPr>
              <a:t>Before clicking on the second item, ask: What are </a:t>
            </a:r>
            <a:r>
              <a:rPr lang="en-US" sz="1100" b="0" i="0" u="none" strike="noStrike" kern="1200" cap="none" dirty="0" err="1" smtClean="0">
                <a:solidFill>
                  <a:schemeClr val="dk1"/>
                </a:solidFill>
                <a:effectLst/>
                <a:latin typeface="Arial"/>
                <a:ea typeface="Arial"/>
                <a:cs typeface="Arial"/>
                <a:sym typeface="Arial"/>
              </a:rPr>
              <a:t>polaroids</a:t>
            </a:r>
            <a:r>
              <a:rPr lang="en-US" sz="1100" b="0" i="0" u="none" strike="noStrike" kern="1200" cap="none" dirty="0" smtClean="0">
                <a:solidFill>
                  <a:schemeClr val="dk1"/>
                </a:solidFill>
                <a:effectLst/>
                <a:latin typeface="Arial"/>
                <a:ea typeface="Arial"/>
                <a:cs typeface="Arial"/>
                <a:sym typeface="Arial"/>
              </a:rPr>
              <a:t>? Then click to reveal the definition.</a:t>
            </a:r>
          </a:p>
          <a:p>
            <a:pPr>
              <a:buNone/>
            </a:pPr>
            <a:r>
              <a:rPr lang="en-US" sz="1100" b="0" i="0" u="none" strike="noStrike" kern="1200" cap="none" dirty="0" smtClean="0">
                <a:solidFill>
                  <a:schemeClr val="dk1"/>
                </a:solidFill>
                <a:effectLst/>
                <a:latin typeface="Arial"/>
                <a:ea typeface="Arial"/>
                <a:cs typeface="Arial"/>
                <a:sym typeface="Arial"/>
              </a:rPr>
              <a:t>Use the diagram to help students understand a little better. </a:t>
            </a:r>
          </a:p>
          <a:p>
            <a:pPr>
              <a:buNone/>
            </a:pPr>
            <a:r>
              <a:rPr lang="en-US" sz="1100" b="0" i="0" u="none" strike="noStrike" kern="1200" cap="none" dirty="0" smtClean="0">
                <a:solidFill>
                  <a:schemeClr val="dk1"/>
                </a:solidFill>
                <a:effectLst/>
                <a:latin typeface="Arial"/>
                <a:ea typeface="Arial"/>
                <a:cs typeface="Arial"/>
                <a:sym typeface="Arial"/>
              </a:rPr>
              <a:t>Ask students to draw a horizontal polarizer in their notes, similar to the diagram, to further emphasize the concept. </a:t>
            </a:r>
          </a:p>
          <a:p>
            <a:pPr>
              <a:buNone/>
            </a:pPr>
            <a:r>
              <a:rPr lang="en-US" sz="1100" b="0" i="0" u="none" strike="noStrike" kern="1200" cap="none" dirty="0" smtClean="0">
                <a:solidFill>
                  <a:schemeClr val="dk1"/>
                </a:solidFill>
                <a:effectLst/>
                <a:latin typeface="Arial"/>
                <a:ea typeface="Arial"/>
                <a:cs typeface="Arial"/>
                <a:sym typeface="Arial"/>
              </a:rPr>
              <a:t>The light in the diagram is vertically polarized and was polarized through a vertical polaroid.</a:t>
            </a:r>
            <a:endParaRPr lang="en-US" sz="1100" b="0" i="0" u="none" strike="noStrike" kern="1200" cap="none" dirty="0">
              <a:solidFill>
                <a:schemeClr val="dk1"/>
              </a:solidFill>
              <a:effectLst/>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dirty="0">
                <a:solidFill>
                  <a:schemeClr val="dk1"/>
                </a:solidFill>
                <a:latin typeface="Arial"/>
                <a:ea typeface="Arial"/>
                <a:cs typeface="Arial"/>
                <a:sym typeface="Arial"/>
              </a:rPr>
              <a:t>Distribute </a:t>
            </a:r>
            <a:r>
              <a:rPr lang="en" sz="1100" b="0" i="0" u="none" strike="noStrike" cap="none" dirty="0" smtClean="0">
                <a:solidFill>
                  <a:schemeClr val="dk1"/>
                </a:solidFill>
                <a:latin typeface="Arial"/>
                <a:ea typeface="Arial"/>
                <a:cs typeface="Arial"/>
                <a:sym typeface="Arial"/>
              </a:rPr>
              <a:t>the polaroid film slides, two per group. </a:t>
            </a:r>
          </a:p>
          <a:p>
            <a:pPr marL="0" marR="0" lvl="0" indent="0" algn="l" rtl="0">
              <a:spcBef>
                <a:spcPts val="0"/>
              </a:spcBef>
              <a:buSzPct val="25000"/>
              <a:buNone/>
            </a:pPr>
            <a:r>
              <a:rPr lang="en" sz="1100" b="0" i="0" u="none" strike="noStrike" cap="none" dirty="0" smtClean="0">
                <a:solidFill>
                  <a:schemeClr val="dk1"/>
                </a:solidFill>
                <a:latin typeface="Arial"/>
                <a:ea typeface="Arial"/>
                <a:cs typeface="Arial"/>
                <a:sym typeface="Arial"/>
              </a:rPr>
              <a:t>Have students write down their own answers to the first question</a:t>
            </a:r>
            <a:r>
              <a:rPr lang="en" sz="1100" b="0" i="0" u="none" strike="noStrike" cap="none" baseline="0" dirty="0" smtClean="0">
                <a:solidFill>
                  <a:schemeClr val="dk1"/>
                </a:solidFill>
                <a:latin typeface="Arial"/>
                <a:ea typeface="Arial"/>
                <a:cs typeface="Arial"/>
                <a:sym typeface="Arial"/>
              </a:rPr>
              <a:t> on the slide, then share their answers with the class before revealing the answer.</a:t>
            </a:r>
          </a:p>
          <a:p>
            <a:pPr marL="0" marR="0" lvl="0" indent="0" algn="l" rtl="0">
              <a:spcBef>
                <a:spcPts val="0"/>
              </a:spcBef>
              <a:buSzPct val="25000"/>
              <a:buNone/>
            </a:pPr>
            <a:r>
              <a:rPr lang="en" sz="1100" b="0" i="0" u="none" strike="noStrike" cap="none" baseline="0" dirty="0" smtClean="0">
                <a:solidFill>
                  <a:schemeClr val="dk1"/>
                </a:solidFill>
                <a:latin typeface="Arial"/>
                <a:ea typeface="Arial"/>
                <a:cs typeface="Arial"/>
                <a:sym typeface="Arial"/>
              </a:rPr>
              <a:t>Then go on and do the same with the next two questions.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8" y="514350"/>
            <a:ext cx="7360391" cy="683271"/>
          </a:xfrm>
        </p:spPr>
        <p:txBody>
          <a:bodyPr anchor="b">
            <a:normAutofit/>
          </a:bodyPr>
          <a:lstStyle>
            <a:lvl1pPr algn="l">
              <a:defRPr sz="36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3159" y="3766742"/>
            <a:ext cx="5191726" cy="576658"/>
          </a:xfrm>
        </p:spPr>
        <p:txBody>
          <a:bodyPr anchor="t">
            <a:normAutofit/>
          </a:bodyPr>
          <a:lstStyle>
            <a:lvl1pPr marL="0" indent="0" algn="l">
              <a:buNone/>
              <a:defRPr sz="2800">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1334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a:noFill/>
          <a:ln w="31750" cap="sq" cmpd="sng">
            <a:noFill/>
            <a:prstDash val="solid"/>
            <a:miter/>
            <a:headEnd type="none" w="med" len="med"/>
            <a:tailEnd type="none" w="med" len="med"/>
          </a:ln>
        </p:spPr>
        <p:txBody>
          <a:bodyPr lIns="91425" tIns="91425" rIns="91425" bIns="91425" anchor="ctr" anchorCtr="0">
            <a:noAutofit/>
          </a:bodyPr>
          <a:lstStyle>
            <a:lvl1pPr marL="0" marR="0" lvl="0" indent="0" algn="l" rtl="0">
              <a:lnSpc>
                <a:spcPct val="100000"/>
              </a:lnSpc>
              <a:spcBef>
                <a:spcPts val="0"/>
              </a:spcBef>
              <a:buClr>
                <a:srgbClr val="262626"/>
              </a:buClr>
              <a:buFont typeface="Cabin"/>
              <a:buNone/>
              <a:defRPr sz="4400" b="0" i="0" u="none" strike="noStrike" cap="none">
                <a:solidFill>
                  <a:schemeClr val="tx1"/>
                </a:solidFill>
                <a:latin typeface="Calibri" panose="020F0502020204030204" pitchFamily="34" charset="0"/>
                <a:ea typeface="Calibri" panose="020F0502020204030204" pitchFamily="34" charset="0"/>
                <a:cs typeface="Calibri" panose="020F0502020204030204" pitchFamily="34" charset="0"/>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5" name="Shape 25"/>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normAutofit/>
          </a:bodyPr>
          <a:lstStyle>
            <a:lvl1pPr marL="85725" marR="0" lvl="0" indent="0" algn="l" rtl="0">
              <a:lnSpc>
                <a:spcPct val="100000"/>
              </a:lnSpc>
              <a:spcBef>
                <a:spcPts val="0"/>
              </a:spcBef>
              <a:buFontTx/>
              <a:buNone/>
              <a:defRPr sz="2800" b="0" i="0" u="none" strike="noStrike" cap="none">
                <a:solidFill>
                  <a:schemeClr val="tx1"/>
                </a:solidFill>
                <a:latin typeface="Calibri" panose="020F0502020204030204" pitchFamily="34" charset="0"/>
                <a:ea typeface="Calibri" panose="020F0502020204030204" pitchFamily="34" charset="0"/>
                <a:cs typeface="Calibri" panose="020F0502020204030204" pitchFamily="34" charset="0"/>
                <a:sym typeface="Cabin"/>
              </a:defRPr>
            </a:lvl1pPr>
            <a:lvl2pPr marL="342900" marR="0" lvl="1" indent="-101600" algn="l" rtl="0">
              <a:lnSpc>
                <a:spcPct val="100000"/>
              </a:lnSpc>
              <a:spcBef>
                <a:spcPts val="0"/>
              </a:spcBef>
              <a:buNone/>
              <a:defRPr sz="1200" b="0" i="0" u="none" strike="noStrike" cap="none">
                <a:solidFill>
                  <a:srgbClr val="262626"/>
                </a:solidFill>
                <a:latin typeface="Cabin"/>
                <a:ea typeface="Cabin"/>
                <a:cs typeface="Cabin"/>
                <a:sym typeface="Cabin"/>
              </a:defRPr>
            </a:lvl2pPr>
            <a:lvl3pPr marL="514350" marR="0" lvl="2" indent="-95250" algn="l" rtl="0">
              <a:lnSpc>
                <a:spcPct val="100000"/>
              </a:lnSpc>
              <a:spcBef>
                <a:spcPts val="0"/>
              </a:spcBef>
              <a:buNone/>
              <a:defRPr sz="1200" b="0" i="0" u="none" strike="noStrike" cap="none">
                <a:solidFill>
                  <a:srgbClr val="262626"/>
                </a:solidFill>
                <a:latin typeface="Cabin"/>
                <a:ea typeface="Cabin"/>
                <a:cs typeface="Cabin"/>
                <a:sym typeface="Cabin"/>
              </a:defRPr>
            </a:lvl3pPr>
            <a:lvl4pPr marL="685800" marR="0" lvl="3" indent="-101600" algn="l" rtl="0">
              <a:lnSpc>
                <a:spcPct val="100000"/>
              </a:lnSpc>
              <a:spcBef>
                <a:spcPts val="0"/>
              </a:spcBef>
              <a:buNone/>
              <a:defRPr sz="1200" b="0" i="0" u="none" strike="noStrike" cap="none">
                <a:solidFill>
                  <a:srgbClr val="262626"/>
                </a:solidFill>
                <a:latin typeface="Cabin"/>
                <a:ea typeface="Cabin"/>
                <a:cs typeface="Cabin"/>
                <a:sym typeface="Cabin"/>
              </a:defRPr>
            </a:lvl4pPr>
            <a:lvl5pPr marL="857250" marR="0" lvl="4" indent="-95250" algn="l" rtl="0">
              <a:lnSpc>
                <a:spcPct val="100000"/>
              </a:lnSpc>
              <a:spcBef>
                <a:spcPts val="0"/>
              </a:spcBef>
              <a:buNone/>
              <a:defRPr sz="1200" b="0" i="0" u="none" strike="noStrike" cap="none">
                <a:solidFill>
                  <a:srgbClr val="262626"/>
                </a:solidFill>
                <a:latin typeface="Cabin"/>
                <a:ea typeface="Cabin"/>
                <a:cs typeface="Cabin"/>
                <a:sym typeface="Cabin"/>
              </a:defRPr>
            </a:lvl5pPr>
            <a:lvl6pPr marL="984647" marR="0" lvl="5" indent="-95646" algn="l" rtl="0">
              <a:lnSpc>
                <a:spcPct val="100000"/>
              </a:lnSpc>
              <a:spcBef>
                <a:spcPts val="0"/>
              </a:spcBef>
              <a:buNone/>
              <a:defRPr sz="1200" b="0" i="0" u="none" strike="noStrike" cap="none">
                <a:solidFill>
                  <a:schemeClr val="dk1"/>
                </a:solidFill>
                <a:latin typeface="Cabin"/>
                <a:ea typeface="Cabin"/>
                <a:cs typeface="Cabin"/>
                <a:sym typeface="Cabin"/>
              </a:defRPr>
            </a:lvl6pPr>
            <a:lvl7pPr marL="1113235" marR="0" lvl="6" indent="-97234" algn="l" rtl="0">
              <a:lnSpc>
                <a:spcPct val="100000"/>
              </a:lnSpc>
              <a:spcBef>
                <a:spcPts val="0"/>
              </a:spcBef>
              <a:buNone/>
              <a:defRPr sz="1200" b="0" i="0" u="none" strike="noStrike" cap="none">
                <a:solidFill>
                  <a:schemeClr val="dk1"/>
                </a:solidFill>
                <a:latin typeface="Cabin"/>
                <a:ea typeface="Cabin"/>
                <a:cs typeface="Cabin"/>
                <a:sym typeface="Cabin"/>
              </a:defRPr>
            </a:lvl7pPr>
            <a:lvl8pPr marL="1243013" marR="0" lvl="7" indent="-100012" algn="l" rtl="0">
              <a:lnSpc>
                <a:spcPct val="100000"/>
              </a:lnSpc>
              <a:spcBef>
                <a:spcPts val="0"/>
              </a:spcBef>
              <a:buNone/>
              <a:defRPr sz="1200" b="0" i="0" u="none" strike="noStrike" cap="none">
                <a:solidFill>
                  <a:schemeClr val="dk1"/>
                </a:solidFill>
                <a:latin typeface="Cabin"/>
                <a:ea typeface="Cabin"/>
                <a:cs typeface="Cabin"/>
                <a:sym typeface="Cabin"/>
              </a:defRPr>
            </a:lvl8pPr>
            <a:lvl9pPr marL="1412081" marR="0" lvl="8" indent="-103980" algn="l" rtl="0">
              <a:lnSpc>
                <a:spcPct val="100000"/>
              </a:lnSpc>
              <a:spcBef>
                <a:spcPts val="0"/>
              </a:spcBef>
              <a:buNone/>
              <a:defRPr sz="1200" b="0" i="0" u="none" strike="noStrike" cap="none">
                <a:solidFill>
                  <a:schemeClr val="dk1"/>
                </a:solidFill>
                <a:latin typeface="Cabin"/>
                <a:ea typeface="Cabin"/>
                <a:cs typeface="Cabin"/>
                <a:sym typeface="Cabin"/>
              </a:defRPr>
            </a:lvl9pPr>
          </a:lstStyle>
          <a:p>
            <a:endParaRPr dirty="0"/>
          </a:p>
        </p:txBody>
      </p:sp>
    </p:spTree>
    <p:extLst>
      <p:ext uri="{BB962C8B-B14F-4D97-AF65-F5344CB8AC3E}">
        <p14:creationId xmlns:p14="http://schemas.microsoft.com/office/powerpoint/2010/main" val="446982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70372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dirty="0"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Edit Master text styles</a:t>
            </a:r>
          </a:p>
        </p:txBody>
      </p:sp>
    </p:spTree>
    <p:extLst>
      <p:ext uri="{BB962C8B-B14F-4D97-AF65-F5344CB8AC3E}">
        <p14:creationId xmlns:p14="http://schemas.microsoft.com/office/powerpoint/2010/main" val="7884012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smtClean="0"/>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2400">
                <a:solidFill>
                  <a:srgbClr val="FFFF99"/>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Edit Master text styles</a:t>
            </a:r>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3670224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513159" y="1157161"/>
            <a:ext cx="6400800" cy="3630403"/>
          </a:xfrm>
        </p:spPr>
        <p:txBody>
          <a:bodyPr anchor="ct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24"/>
          <p:cNvSpPr txBox="1">
            <a:spLocks noGrp="1"/>
          </p:cNvSpPr>
          <p:nvPr>
            <p:ph type="title"/>
          </p:nvPr>
        </p:nvSpPr>
        <p:spPr>
          <a:xfrm>
            <a:off x="513159" y="445025"/>
            <a:ext cx="8319140" cy="572699"/>
          </a:xfrm>
          <a:prstGeom prst="rect">
            <a:avLst/>
          </a:prstGeom>
          <a:noFill/>
          <a:ln w="31750" cap="sq" cmpd="sng">
            <a:noFill/>
            <a:prstDash val="solid"/>
            <a:miter/>
            <a:headEnd type="none" w="med" len="med"/>
            <a:tailEnd type="none" w="med" len="med"/>
          </a:ln>
        </p:spPr>
        <p:txBody>
          <a:bodyPr lIns="91425" tIns="91425" rIns="91425" bIns="91425" anchor="ctr" anchorCtr="0">
            <a:noAutofit/>
          </a:bodyPr>
          <a:lstStyle>
            <a:lvl1pPr marL="0" marR="0" lvl="0" indent="0" algn="l" rtl="0">
              <a:lnSpc>
                <a:spcPct val="100000"/>
              </a:lnSpc>
              <a:spcBef>
                <a:spcPts val="0"/>
              </a:spcBef>
              <a:buClr>
                <a:srgbClr val="262626"/>
              </a:buClr>
              <a:buFont typeface="Cabin"/>
              <a:buNone/>
              <a:defRPr sz="4400" b="0" i="0" u="none" strike="noStrike" cap="none">
                <a:solidFill>
                  <a:schemeClr val="tx1"/>
                </a:solidFill>
                <a:latin typeface="Calibri" panose="020F0502020204030204" pitchFamily="34" charset="0"/>
                <a:ea typeface="Calibri" panose="020F0502020204030204" pitchFamily="34" charset="0"/>
                <a:cs typeface="Calibri" panose="020F0502020204030204" pitchFamily="34" charset="0"/>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006660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6569699"/>
      </p:ext>
    </p:extLst>
  </p:cSld>
  <p:clrMap bg1="dk1" tx1="lt1" bg2="dk2" tx2="lt2" accent1="accent1" accent2="accent2" accent3="accent3" accent4="accent4" accent5="accent5" accent6="accent6" hlink="hlink" folHlink="folHlink"/>
  <p:sldLayoutIdLst>
    <p:sldLayoutId id="2147483808" r:id="rId1"/>
    <p:sldLayoutId id="2147483825" r:id="rId2"/>
    <p:sldLayoutId id="2147483809" r:id="rId3"/>
    <p:sldLayoutId id="2147483815" r:id="rId4"/>
    <p:sldLayoutId id="2147483819" r:id="rId5"/>
    <p:sldLayoutId id="2147483814" r:id="rId6"/>
  </p:sldLayoutIdLst>
  <p:timing>
    <p:tnLst>
      <p:par>
        <p:cTn id="1" dur="indefinite" restart="never" nodeType="tmRoot"/>
      </p:par>
    </p:tnLst>
  </p:timing>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tx1"/>
          </a:solidFill>
          <a:effectLst/>
          <a:latin typeface="Calibri" panose="020F0502020204030204" pitchFamily="34" charset="0"/>
          <a:ea typeface="+mn-ea"/>
          <a:cs typeface="Calibri" panose="020F0502020204030204" pitchFamily="34" charset="0"/>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tx1"/>
          </a:solidFill>
          <a:effectLst/>
          <a:latin typeface="Calibri" panose="020F0502020204030204" pitchFamily="34" charset="0"/>
          <a:ea typeface="+mn-ea"/>
          <a:cs typeface="Calibri" panose="020F0502020204030204" pitchFamily="34" charset="0"/>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tx1"/>
          </a:solidFill>
          <a:effectLst/>
          <a:latin typeface="Calibri" panose="020F0502020204030204" pitchFamily="34" charset="0"/>
          <a:ea typeface="+mn-ea"/>
          <a:cs typeface="Calibri" panose="020F0502020204030204" pitchFamily="34" charset="0"/>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tx1"/>
          </a:solidFill>
          <a:effectLst/>
          <a:latin typeface="Calibri" panose="020F0502020204030204" pitchFamily="34" charset="0"/>
          <a:ea typeface="+mn-ea"/>
          <a:cs typeface="Calibri" panose="020F0502020204030204" pitchFamily="34" charset="0"/>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tx1"/>
          </a:solidFill>
          <a:effectLst/>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3.gif"/><Relationship Id="rId12"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s://commons.wikimedia.org/wiki/File:Wire-grid-polarizer.svg" TargetMode="External"/><Relationship Id="rId11" Type="http://schemas.openxmlformats.org/officeDocument/2006/relationships/image" Target="../media/image5.png"/><Relationship Id="rId5" Type="http://schemas.openxmlformats.org/officeDocument/2006/relationships/hyperlink" Target="https://commons.wikimedia.org/wiki/File:EM-Wave.gif"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s://commons.wikimedia.org/wiki/File:B&amp;W_girl_portrait_with_sunglasses.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13159" y="514350"/>
            <a:ext cx="6000750" cy="3101305"/>
          </a:xfrm>
        </p:spPr>
        <p:txBody>
          <a:bodyPr>
            <a:noAutofit/>
          </a:bodyPr>
          <a:lstStyle/>
          <a:p>
            <a:r>
              <a:rPr lang="en-US" sz="6600" dirty="0" smtClean="0"/>
              <a:t>How Do </a:t>
            </a:r>
            <a:r>
              <a:rPr lang="en-US" sz="6600" dirty="0" err="1" smtClean="0"/>
              <a:t>SunGlasses</a:t>
            </a:r>
            <a:r>
              <a:rPr lang="en-US" sz="6600" dirty="0" smtClean="0"/>
              <a:t> Work?</a:t>
            </a:r>
            <a:endParaRPr lang="en-US" sz="6600" dirty="0"/>
          </a:p>
        </p:txBody>
      </p:sp>
      <p:sp>
        <p:nvSpPr>
          <p:cNvPr id="5" name="Subtitle 4"/>
          <p:cNvSpPr>
            <a:spLocks noGrp="1"/>
          </p:cNvSpPr>
          <p:nvPr>
            <p:ph type="subTitle" idx="1"/>
          </p:nvPr>
        </p:nvSpPr>
        <p:spPr>
          <a:xfrm>
            <a:off x="390804" y="4238922"/>
            <a:ext cx="8630841" cy="677091"/>
          </a:xfrm>
        </p:spPr>
        <p:txBody>
          <a:bodyPr>
            <a:noAutofit/>
          </a:bodyPr>
          <a:lstStyle/>
          <a:p>
            <a:pPr algn="ctr"/>
            <a:r>
              <a:rPr lang="en-US" sz="3000" b="1" dirty="0" smtClean="0">
                <a:solidFill>
                  <a:schemeClr val="tx2"/>
                </a:solidFill>
              </a:rPr>
              <a:t>Studying Light Polarization and Attenuation</a:t>
            </a:r>
            <a:endParaRPr lang="en-US" sz="3000" b="1" dirty="0">
              <a:solidFill>
                <a:schemeClr val="tx2"/>
              </a:solidFill>
            </a:endParaRPr>
          </a:p>
        </p:txBody>
      </p:sp>
      <p:pic>
        <p:nvPicPr>
          <p:cNvPr id="1026" name="Picture 2" descr="https://upload.wikimedia.org/wikipedia/commons/thumb/5/56/B%26W_girl_portrait_with_sunglasses.jpg/222px-B%26W_girl_portrait_with_sunglas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399" y="454361"/>
            <a:ext cx="3212456" cy="347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body" idx="1"/>
          </p:nvPr>
        </p:nvSpPr>
        <p:spPr>
          <a:xfrm>
            <a:off x="260901" y="880945"/>
            <a:ext cx="8726982" cy="3165037"/>
          </a:xfrm>
          <a:prstGeom prst="rect">
            <a:avLst/>
          </a:prstGeom>
          <a:noFill/>
          <a:ln>
            <a:noFill/>
          </a:ln>
        </p:spPr>
        <p:txBody>
          <a:bodyPr lIns="91425" tIns="91425" rIns="91425" bIns="91425" anchor="t" anchorCtr="0">
            <a:noAutofit/>
          </a:bodyPr>
          <a:lstStyle/>
          <a:p>
            <a:pPr marL="0" marR="0" lvl="0" algn="l" rtl="0">
              <a:lnSpc>
                <a:spcPct val="100000"/>
              </a:lnSpc>
              <a:spcBef>
                <a:spcPts val="0"/>
              </a:spcBef>
              <a:spcAft>
                <a:spcPts val="600"/>
              </a:spcAft>
              <a:buSzPct val="100000"/>
            </a:pPr>
            <a:r>
              <a:rPr lang="en" sz="2200" b="0" i="0" u="none" strike="noStrike" cap="none" dirty="0">
                <a:ea typeface="Cabin"/>
                <a:sym typeface="Cabin"/>
              </a:rPr>
              <a:t>Not all reflected light </a:t>
            </a:r>
            <a:r>
              <a:rPr lang="en" sz="2200" b="0" i="0" u="none" strike="noStrike" cap="none" dirty="0" smtClean="0">
                <a:ea typeface="Cabin"/>
                <a:sym typeface="Cabin"/>
              </a:rPr>
              <a:t>changes </a:t>
            </a:r>
            <a:r>
              <a:rPr lang="en" sz="2200" b="0" i="0" u="none" strike="noStrike" cap="none" dirty="0">
                <a:ea typeface="Cabin"/>
                <a:sym typeface="Cabin"/>
              </a:rPr>
              <a:t>the </a:t>
            </a:r>
            <a:r>
              <a:rPr lang="en" sz="2200" b="0" i="0" u="none" strike="noStrike" cap="none" dirty="0" smtClean="0">
                <a:ea typeface="Cabin"/>
                <a:sym typeface="Cabin"/>
              </a:rPr>
              <a:t>polarization. </a:t>
            </a:r>
          </a:p>
          <a:p>
            <a:pPr marL="0" marR="0" lvl="0" algn="l" rtl="0">
              <a:lnSpc>
                <a:spcPct val="100000"/>
              </a:lnSpc>
              <a:spcBef>
                <a:spcPts val="0"/>
              </a:spcBef>
              <a:spcAft>
                <a:spcPts val="600"/>
              </a:spcAft>
              <a:buSzPct val="100000"/>
            </a:pPr>
            <a:r>
              <a:rPr lang="en" sz="2200" dirty="0" smtClean="0">
                <a:ea typeface="Cabin"/>
              </a:rPr>
              <a:t>A</a:t>
            </a:r>
            <a:r>
              <a:rPr lang="en" sz="2200" b="0" i="0" u="none" strike="noStrike" cap="none" dirty="0" smtClean="0">
                <a:ea typeface="Cabin"/>
                <a:sym typeface="Cabin"/>
              </a:rPr>
              <a:t>s </a:t>
            </a:r>
            <a:r>
              <a:rPr lang="en" sz="2200" b="0" i="0" u="none" strike="noStrike" cap="none" dirty="0">
                <a:ea typeface="Cabin"/>
                <a:sym typeface="Cabin"/>
              </a:rPr>
              <a:t>light hits a </a:t>
            </a:r>
            <a:r>
              <a:rPr lang="en" sz="2200" b="0" i="0" u="none" strike="noStrike" cap="none" dirty="0">
                <a:solidFill>
                  <a:srgbClr val="FFFF99"/>
                </a:solidFill>
                <a:ea typeface="Cabin"/>
                <a:sym typeface="Cabin"/>
              </a:rPr>
              <a:t>non-metallic</a:t>
            </a:r>
            <a:r>
              <a:rPr lang="en" sz="2200" b="0" i="0" u="none" strike="noStrike" cap="none" dirty="0">
                <a:ea typeface="Cabin"/>
                <a:sym typeface="Cabin"/>
              </a:rPr>
              <a:t> </a:t>
            </a:r>
            <a:r>
              <a:rPr lang="en" sz="2200" b="0" i="0" u="none" strike="noStrike" cap="none" dirty="0">
                <a:solidFill>
                  <a:srgbClr val="FFFF99"/>
                </a:solidFill>
                <a:ea typeface="Cabin"/>
                <a:sym typeface="Cabin"/>
              </a:rPr>
              <a:t>surface</a:t>
            </a:r>
            <a:r>
              <a:rPr lang="en" sz="2200" b="0" i="0" u="none" strike="noStrike" cap="none" dirty="0">
                <a:ea typeface="Cabin"/>
                <a:sym typeface="Cabin"/>
              </a:rPr>
              <a:t>, the </a:t>
            </a:r>
            <a:r>
              <a:rPr lang="en" sz="2200" b="0" i="0" u="none" strike="noStrike" cap="none" dirty="0" smtClean="0">
                <a:ea typeface="Cabin"/>
                <a:sym typeface="Cabin"/>
              </a:rPr>
              <a:t>surface vibrations cause </a:t>
            </a:r>
            <a:r>
              <a:rPr lang="en" sz="2200" b="0" i="0" u="none" strike="noStrike" cap="none" dirty="0">
                <a:ea typeface="Cabin"/>
                <a:sym typeface="Cabin"/>
              </a:rPr>
              <a:t>the polarization to </a:t>
            </a:r>
            <a:r>
              <a:rPr lang="en" sz="2200" b="0" i="0" u="none" strike="noStrike" cap="none" dirty="0" smtClean="0">
                <a:ea typeface="Cabin"/>
                <a:sym typeface="Cabin"/>
              </a:rPr>
              <a:t>change </a:t>
            </a:r>
            <a:endParaRPr lang="en" sz="2200" b="0" i="0" u="none" strike="noStrike" cap="none" dirty="0">
              <a:ea typeface="Cabin"/>
              <a:sym typeface="Cabin"/>
            </a:endParaRPr>
          </a:p>
          <a:p>
            <a:pPr marL="342900" marR="0" lvl="0" indent="-342900" algn="l" rtl="0">
              <a:lnSpc>
                <a:spcPct val="100000"/>
              </a:lnSpc>
              <a:spcBef>
                <a:spcPts val="0"/>
              </a:spcBef>
              <a:spcAft>
                <a:spcPts val="600"/>
              </a:spcAft>
              <a:buSzPct val="100000"/>
              <a:buFont typeface="Wingdings" panose="05000000000000000000" pitchFamily="2" charset="2"/>
              <a:buChar char="q"/>
            </a:pPr>
            <a:r>
              <a:rPr lang="en" sz="2000" b="0" i="0" u="none" strike="noStrike" cap="none" dirty="0" smtClean="0">
                <a:ea typeface="Cabin"/>
                <a:sym typeface="Cabin"/>
              </a:rPr>
              <a:t>For </a:t>
            </a:r>
            <a:r>
              <a:rPr lang="en" sz="2000" b="0" i="0" u="none" strike="noStrike" cap="none" dirty="0">
                <a:ea typeface="Cabin"/>
                <a:sym typeface="Cabin"/>
              </a:rPr>
              <a:t>instance, the ground is </a:t>
            </a:r>
            <a:r>
              <a:rPr lang="en" sz="2000" b="0" i="0" u="none" strike="noStrike" cap="none" dirty="0" smtClean="0">
                <a:ea typeface="Cabin"/>
                <a:sym typeface="Cabin"/>
              </a:rPr>
              <a:t>flat and </a:t>
            </a:r>
            <a:r>
              <a:rPr lang="en" sz="2000" b="0" i="0" u="none" strike="noStrike" cap="none" dirty="0">
                <a:ea typeface="Cabin"/>
                <a:sym typeface="Cabin"/>
              </a:rPr>
              <a:t>lies </a:t>
            </a:r>
            <a:r>
              <a:rPr lang="en" sz="2000" b="0" i="0" u="none" strike="noStrike" cap="none" dirty="0" smtClean="0">
                <a:ea typeface="Cabin"/>
                <a:sym typeface="Cabin"/>
              </a:rPr>
              <a:t>horizontally </a:t>
            </a:r>
            <a:endParaRPr lang="en" sz="2000" b="0" i="0" u="none" strike="noStrike" cap="none" dirty="0">
              <a:ea typeface="Cabin"/>
              <a:sym typeface="Cabin"/>
            </a:endParaRPr>
          </a:p>
          <a:p>
            <a:pPr marL="342900" marR="0" lvl="0" indent="-342900" algn="l" rtl="0">
              <a:lnSpc>
                <a:spcPct val="100000"/>
              </a:lnSpc>
              <a:spcBef>
                <a:spcPts val="0"/>
              </a:spcBef>
              <a:spcAft>
                <a:spcPts val="600"/>
              </a:spcAft>
              <a:buSzPct val="100000"/>
              <a:buFont typeface="Wingdings" panose="05000000000000000000" pitchFamily="2" charset="2"/>
              <a:buChar char="q"/>
            </a:pPr>
            <a:r>
              <a:rPr lang="en" sz="2000" b="0" i="0" u="none" strike="noStrike" cap="none" dirty="0" smtClean="0">
                <a:ea typeface="Cabin"/>
                <a:sym typeface="Cabin"/>
              </a:rPr>
              <a:t>As </a:t>
            </a:r>
            <a:r>
              <a:rPr lang="en" sz="2000" b="0" i="0" u="none" strike="noStrike" cap="none" dirty="0">
                <a:ea typeface="Cabin"/>
                <a:sym typeface="Cabin"/>
              </a:rPr>
              <a:t>light strikes the ground, the horizontal wave begins to vibrate more frequently than the vertical </a:t>
            </a:r>
            <a:r>
              <a:rPr lang="en" sz="2000" b="0" i="0" u="none" strike="noStrike" cap="none" dirty="0" smtClean="0">
                <a:ea typeface="Cabin"/>
                <a:sym typeface="Cabin"/>
              </a:rPr>
              <a:t>wave, </a:t>
            </a:r>
            <a:r>
              <a:rPr lang="en" sz="2000" b="0" i="0" u="none" strike="noStrike" cap="none" dirty="0">
                <a:ea typeface="Cabin"/>
                <a:sym typeface="Cabin"/>
              </a:rPr>
              <a:t>and the light becomes horizontally </a:t>
            </a:r>
            <a:r>
              <a:rPr lang="en" sz="2000" b="0" i="0" u="none" strike="noStrike" cap="none" dirty="0" smtClean="0">
                <a:ea typeface="Cabin"/>
                <a:sym typeface="Cabin"/>
              </a:rPr>
              <a:t>polarized</a:t>
            </a:r>
            <a:endParaRPr lang="en" sz="2000" b="0" i="0" u="none" strike="noStrike" cap="none" dirty="0">
              <a:ea typeface="Cabin"/>
              <a:sym typeface="Cabin"/>
            </a:endParaRPr>
          </a:p>
          <a:p>
            <a:pPr marL="342900" marR="0" lvl="0" indent="-342900" algn="l" rtl="0">
              <a:lnSpc>
                <a:spcPct val="100000"/>
              </a:lnSpc>
              <a:spcBef>
                <a:spcPts val="0"/>
              </a:spcBef>
              <a:spcAft>
                <a:spcPts val="600"/>
              </a:spcAft>
              <a:buSzPct val="100000"/>
              <a:buFont typeface="Wingdings" panose="05000000000000000000" pitchFamily="2" charset="2"/>
              <a:buChar char="q"/>
            </a:pPr>
            <a:r>
              <a:rPr lang="en" sz="2000" b="0" i="0" u="none" strike="noStrike" cap="none" dirty="0" smtClean="0">
                <a:ea typeface="Cabin"/>
                <a:sym typeface="Cabin"/>
              </a:rPr>
              <a:t>This </a:t>
            </a:r>
            <a:r>
              <a:rPr lang="en" sz="2000" b="0" i="0" u="none" strike="noStrike" cap="none" dirty="0">
                <a:ea typeface="Cabin"/>
                <a:sym typeface="Cabin"/>
              </a:rPr>
              <a:t>causes the </a:t>
            </a:r>
            <a:r>
              <a:rPr lang="en" sz="2000" b="0" i="0" u="none" strike="noStrike" cap="none" dirty="0">
                <a:solidFill>
                  <a:srgbClr val="FFFF99"/>
                </a:solidFill>
                <a:ea typeface="Cabin"/>
                <a:sym typeface="Cabin"/>
              </a:rPr>
              <a:t>glare</a:t>
            </a:r>
            <a:r>
              <a:rPr lang="en" sz="2000" b="0" i="0" u="none" strike="noStrike" cap="none" dirty="0">
                <a:ea typeface="Cabin"/>
                <a:sym typeface="Cabin"/>
              </a:rPr>
              <a:t> we see when driving! </a:t>
            </a:r>
            <a:endParaRPr lang="en" sz="2000" b="0" i="0" u="none" strike="noStrike" cap="none" dirty="0" smtClean="0">
              <a:ea typeface="Cabin"/>
              <a:sym typeface="Cabin"/>
            </a:endParaRPr>
          </a:p>
          <a:p>
            <a:pPr marL="342900" marR="0" lvl="0" indent="-342900" algn="l" rtl="0">
              <a:lnSpc>
                <a:spcPct val="100000"/>
              </a:lnSpc>
              <a:spcBef>
                <a:spcPts val="0"/>
              </a:spcBef>
              <a:spcAft>
                <a:spcPts val="600"/>
              </a:spcAft>
              <a:buSzPct val="100000"/>
              <a:buFont typeface="Wingdings" panose="05000000000000000000" pitchFamily="2" charset="2"/>
              <a:buChar char="q"/>
            </a:pPr>
            <a:r>
              <a:rPr lang="en" sz="2000" b="0" i="0" u="none" strike="noStrike" cap="none" dirty="0" smtClean="0">
                <a:ea typeface="Cabin"/>
                <a:sym typeface="Cabin"/>
              </a:rPr>
              <a:t>We </a:t>
            </a:r>
            <a:r>
              <a:rPr lang="en" sz="2000" b="0" i="0" u="none" strike="noStrike" cap="none" dirty="0">
                <a:ea typeface="Cabin"/>
                <a:sym typeface="Cabin"/>
              </a:rPr>
              <a:t>wear sunglasses to reduce the </a:t>
            </a:r>
            <a:r>
              <a:rPr lang="en" sz="2000" b="0" i="0" u="none" strike="noStrike" cap="none" dirty="0" smtClean="0">
                <a:ea typeface="Cabin"/>
                <a:sym typeface="Cabin"/>
              </a:rPr>
              <a:t>glare</a:t>
            </a:r>
            <a:endParaRPr sz="2000" b="0" i="0" u="none" strike="noStrike" cap="none" dirty="0">
              <a:ea typeface="Cabin"/>
              <a:sym typeface="Cabin"/>
            </a:endParaRPr>
          </a:p>
        </p:txBody>
      </p:sp>
      <p:pic>
        <p:nvPicPr>
          <p:cNvPr id="165" name="Shape 165"/>
          <p:cNvPicPr preferRelativeResize="0"/>
          <p:nvPr/>
        </p:nvPicPr>
        <p:blipFill rotWithShape="1">
          <a:blip r:embed="rId3">
            <a:alphaModFix/>
          </a:blip>
          <a:srcRect l="20417" t="19335" b="15916"/>
          <a:stretch/>
        </p:blipFill>
        <p:spPr>
          <a:xfrm>
            <a:off x="4624392" y="1883038"/>
            <a:ext cx="3875314" cy="1454332"/>
          </a:xfrm>
          <a:prstGeom prst="rect">
            <a:avLst/>
          </a:prstGeom>
          <a:noFill/>
          <a:ln>
            <a:noFill/>
          </a:ln>
          <a:effectLst>
            <a:reflection stA="30000" endPos="30000" dist="5000" dir="5400000" sy="-100000" algn="bl" rotWithShape="0"/>
          </a:effectLst>
        </p:spPr>
      </p:pic>
      <p:sp>
        <p:nvSpPr>
          <p:cNvPr id="166" name="Shape 166"/>
          <p:cNvSpPr txBox="1"/>
          <p:nvPr/>
        </p:nvSpPr>
        <p:spPr>
          <a:xfrm>
            <a:off x="1007221" y="3956774"/>
            <a:ext cx="7129558" cy="9529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dirty="0">
                <a:solidFill>
                  <a:srgbClr val="FFFF99"/>
                </a:solidFill>
                <a:latin typeface="Calibri" panose="020F0502020204030204" pitchFamily="34" charset="0"/>
                <a:ea typeface="Cabin"/>
                <a:cs typeface="Calibri" panose="020F0502020204030204" pitchFamily="34" charset="0"/>
                <a:sym typeface="Cabin"/>
              </a:rPr>
              <a:t>Discuss </a:t>
            </a:r>
            <a:r>
              <a:rPr lang="en" sz="2800" dirty="0" smtClean="0">
                <a:solidFill>
                  <a:srgbClr val="FFFF99"/>
                </a:solidFill>
                <a:latin typeface="Calibri" panose="020F0502020204030204" pitchFamily="34" charset="0"/>
                <a:ea typeface="Cabin"/>
                <a:cs typeface="Calibri" panose="020F0502020204030204" pitchFamily="34" charset="0"/>
                <a:sym typeface="Cabin"/>
              </a:rPr>
              <a:t>in </a:t>
            </a:r>
            <a:r>
              <a:rPr lang="en" sz="2800" dirty="0">
                <a:solidFill>
                  <a:srgbClr val="FFFF99"/>
                </a:solidFill>
                <a:latin typeface="Calibri" panose="020F0502020204030204" pitchFamily="34" charset="0"/>
                <a:ea typeface="Cabin"/>
                <a:cs typeface="Calibri" panose="020F0502020204030204" pitchFamily="34" charset="0"/>
                <a:sym typeface="Cabin"/>
              </a:rPr>
              <a:t>your </a:t>
            </a:r>
            <a:r>
              <a:rPr lang="en" sz="2800" dirty="0" smtClean="0">
                <a:solidFill>
                  <a:srgbClr val="FFFF99"/>
                </a:solidFill>
                <a:latin typeface="Calibri" panose="020F0502020204030204" pitchFamily="34" charset="0"/>
                <a:ea typeface="Cabin"/>
                <a:cs typeface="Calibri" panose="020F0502020204030204" pitchFamily="34" charset="0"/>
                <a:sym typeface="Cabin"/>
              </a:rPr>
              <a:t>group: </a:t>
            </a:r>
            <a:r>
              <a:rPr lang="en" sz="2800" b="1" i="1" dirty="0" smtClean="0">
                <a:solidFill>
                  <a:srgbClr val="FFFF99"/>
                </a:solidFill>
                <a:latin typeface="Calibri" panose="020F0502020204030204" pitchFamily="34" charset="0"/>
                <a:ea typeface="Cabin"/>
                <a:cs typeface="Calibri" panose="020F0502020204030204" pitchFamily="34" charset="0"/>
                <a:sym typeface="Cabin"/>
              </a:rPr>
              <a:t>What </a:t>
            </a:r>
            <a:r>
              <a:rPr lang="en" sz="2800" b="1" i="1" dirty="0">
                <a:solidFill>
                  <a:srgbClr val="FFFF99"/>
                </a:solidFill>
                <a:latin typeface="Calibri" panose="020F0502020204030204" pitchFamily="34" charset="0"/>
                <a:ea typeface="Cabin"/>
                <a:cs typeface="Calibri" panose="020F0502020204030204" pitchFamily="34" charset="0"/>
                <a:sym typeface="Cabin"/>
              </a:rPr>
              <a:t>type of </a:t>
            </a:r>
            <a:r>
              <a:rPr lang="en" sz="2800" b="1" i="1" dirty="0" smtClean="0">
                <a:solidFill>
                  <a:srgbClr val="FFFF99"/>
                </a:solidFill>
                <a:latin typeface="Calibri" panose="020F0502020204030204" pitchFamily="34" charset="0"/>
                <a:ea typeface="Cabin"/>
                <a:cs typeface="Calibri" panose="020F0502020204030204" pitchFamily="34" charset="0"/>
                <a:sym typeface="Cabin"/>
              </a:rPr>
              <a:t>polarizing </a:t>
            </a:r>
            <a:r>
              <a:rPr lang="en" sz="2800" b="1" i="1" dirty="0">
                <a:solidFill>
                  <a:srgbClr val="FFFF99"/>
                </a:solidFill>
                <a:latin typeface="Calibri" panose="020F0502020204030204" pitchFamily="34" charset="0"/>
                <a:ea typeface="Cabin"/>
                <a:cs typeface="Calibri" panose="020F0502020204030204" pitchFamily="34" charset="0"/>
                <a:sym typeface="Cabin"/>
              </a:rPr>
              <a:t>filter </a:t>
            </a:r>
            <a:r>
              <a:rPr lang="en" sz="2800" b="1" i="1" dirty="0" smtClean="0">
                <a:solidFill>
                  <a:srgbClr val="FFFF99"/>
                </a:solidFill>
                <a:latin typeface="Calibri" panose="020F0502020204030204" pitchFamily="34" charset="0"/>
                <a:ea typeface="Cabin"/>
                <a:cs typeface="Calibri" panose="020F0502020204030204" pitchFamily="34" charset="0"/>
                <a:sym typeface="Cabin"/>
              </a:rPr>
              <a:t>do sunglasses </a:t>
            </a:r>
            <a:r>
              <a:rPr lang="en" sz="2800" b="1" i="1" dirty="0">
                <a:solidFill>
                  <a:srgbClr val="FFFF99"/>
                </a:solidFill>
                <a:latin typeface="Calibri" panose="020F0502020204030204" pitchFamily="34" charset="0"/>
                <a:ea typeface="Cabin"/>
                <a:cs typeface="Calibri" panose="020F0502020204030204" pitchFamily="34" charset="0"/>
                <a:sym typeface="Cabin"/>
              </a:rPr>
              <a:t>use to reduce glare? </a:t>
            </a:r>
          </a:p>
        </p:txBody>
      </p:sp>
      <p:sp>
        <p:nvSpPr>
          <p:cNvPr id="2" name="Title 1"/>
          <p:cNvSpPr>
            <a:spLocks noGrp="1"/>
          </p:cNvSpPr>
          <p:nvPr>
            <p:ph type="title"/>
          </p:nvPr>
        </p:nvSpPr>
        <p:spPr>
          <a:xfrm>
            <a:off x="311701" y="217434"/>
            <a:ext cx="5286212" cy="572699"/>
          </a:xfrm>
        </p:spPr>
        <p:txBody>
          <a:bodyPr/>
          <a:lstStyle/>
          <a:p>
            <a:r>
              <a:rPr lang="en-US" dirty="0" smtClean="0"/>
              <a:t>Reflection Method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xEl>
                                              <p:pRg st="1" end="1"/>
                                            </p:txEl>
                                          </p:spTgt>
                                        </p:tgtEl>
                                        <p:attrNameLst>
                                          <p:attrName>style.visibility</p:attrName>
                                        </p:attrNameLst>
                                      </p:cBhvr>
                                      <p:to>
                                        <p:strVal val="visible"/>
                                      </p:to>
                                    </p:set>
                                    <p:anim calcmode="lin" valueType="num">
                                      <p:cBhvr additive="base">
                                        <p:cTn id="7" dur="500"/>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
                                            <p:txEl>
                                              <p:pRg st="2" end="2"/>
                                            </p:txEl>
                                          </p:spTgt>
                                        </p:tgtEl>
                                        <p:attrNameLst>
                                          <p:attrName>style.visibility</p:attrName>
                                        </p:attrNameLst>
                                      </p:cBhvr>
                                      <p:to>
                                        <p:strVal val="visible"/>
                                      </p:to>
                                    </p:set>
                                    <p:anim calcmode="lin" valueType="num">
                                      <p:cBhvr additive="base">
                                        <p:cTn id="12" dur="500"/>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4">
                                            <p:txEl>
                                              <p:pRg st="3" end="3"/>
                                            </p:txEl>
                                          </p:spTgt>
                                        </p:tgtEl>
                                        <p:attrNameLst>
                                          <p:attrName>style.visibility</p:attrName>
                                        </p:attrNameLst>
                                      </p:cBhvr>
                                      <p:to>
                                        <p:strVal val="visible"/>
                                      </p:to>
                                    </p:set>
                                    <p:anim calcmode="lin" valueType="num">
                                      <p:cBhvr additive="base">
                                        <p:cTn id="17" dur="500"/>
                                        <p:tgtEl>
                                          <p:spTgt spid="16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4">
                                            <p:txEl>
                                              <p:pRg st="4" end="4"/>
                                            </p:txEl>
                                          </p:spTgt>
                                        </p:tgtEl>
                                        <p:attrNameLst>
                                          <p:attrName>style.visibility</p:attrName>
                                        </p:attrNameLst>
                                      </p:cBhvr>
                                      <p:to>
                                        <p:strVal val="visible"/>
                                      </p:to>
                                    </p:set>
                                    <p:anim calcmode="lin" valueType="num">
                                      <p:cBhvr additive="base">
                                        <p:cTn id="22" dur="500"/>
                                        <p:tgtEl>
                                          <p:spTgt spid="16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anim calcmode="lin" valueType="num">
                                      <p:cBhvr additive="base">
                                        <p:cTn id="27" dur="500"/>
                                        <p:tgtEl>
                                          <p:spTgt spid="1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fade">
                                      <p:cBhvr>
                                        <p:cTn id="32" dur="1000"/>
                                        <p:tgtEl>
                                          <p:spTgt spid="16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2" name="Title 1"/>
          <p:cNvSpPr>
            <a:spLocks noGrp="1"/>
          </p:cNvSpPr>
          <p:nvPr>
            <p:ph type="title"/>
          </p:nvPr>
        </p:nvSpPr>
        <p:spPr>
          <a:xfrm>
            <a:off x="311700" y="305688"/>
            <a:ext cx="8520599" cy="572699"/>
          </a:xfrm>
        </p:spPr>
        <p:txBody>
          <a:bodyPr/>
          <a:lstStyle/>
          <a:p>
            <a:r>
              <a:rPr lang="en-US" dirty="0" smtClean="0"/>
              <a:t>Polarizing Polarized Light??</a:t>
            </a:r>
            <a:endParaRPr lang="en-US" dirty="0"/>
          </a:p>
        </p:txBody>
      </p:sp>
      <p:sp>
        <p:nvSpPr>
          <p:cNvPr id="3" name="Text Placeholder 2"/>
          <p:cNvSpPr>
            <a:spLocks noGrp="1"/>
          </p:cNvSpPr>
          <p:nvPr>
            <p:ph type="body" idx="1"/>
          </p:nvPr>
        </p:nvSpPr>
        <p:spPr>
          <a:xfrm>
            <a:off x="311701" y="975360"/>
            <a:ext cx="6184894" cy="1796757"/>
          </a:xfrm>
        </p:spPr>
        <p:txBody>
          <a:bodyPr>
            <a:noAutofit/>
          </a:bodyPr>
          <a:lstStyle/>
          <a:p>
            <a:pPr marL="428625" indent="-342900">
              <a:buFont typeface="Wingdings" panose="05000000000000000000" pitchFamily="2" charset="2"/>
              <a:buChar char="q"/>
            </a:pPr>
            <a:r>
              <a:rPr lang="en-US" sz="2400" dirty="0" smtClean="0"/>
              <a:t>We have an equation for light intensity when subject to different polaroids</a:t>
            </a:r>
          </a:p>
          <a:p>
            <a:pPr marL="428625" indent="-342900">
              <a:buFont typeface="Wingdings" panose="05000000000000000000" pitchFamily="2" charset="2"/>
              <a:buChar char="q"/>
            </a:pPr>
            <a:r>
              <a:rPr lang="en-US" sz="2400" dirty="0" smtClean="0"/>
              <a:t>The angle between 2 </a:t>
            </a:r>
            <a:r>
              <a:rPr lang="en-US" sz="2400" dirty="0" err="1" smtClean="0"/>
              <a:t>polaroids</a:t>
            </a:r>
            <a:r>
              <a:rPr lang="en-US" sz="2400" dirty="0" smtClean="0"/>
              <a:t> is important in determining the light intensity</a:t>
            </a:r>
            <a:endParaRPr lang="en-US" sz="2400" dirty="0"/>
          </a:p>
        </p:txBody>
      </p:sp>
      <p:sp>
        <p:nvSpPr>
          <p:cNvPr id="8" name="Text Placeholder 2"/>
          <p:cNvSpPr txBox="1">
            <a:spLocks/>
          </p:cNvSpPr>
          <p:nvPr/>
        </p:nvSpPr>
        <p:spPr>
          <a:xfrm>
            <a:off x="244795" y="2869090"/>
            <a:ext cx="3084642" cy="1929334"/>
          </a:xfrm>
          <a:prstGeom prst="rect">
            <a:avLst/>
          </a:prstGeom>
          <a:noFill/>
          <a:ln>
            <a:noFill/>
          </a:ln>
        </p:spPr>
        <p:txBody>
          <a:bodyPr vert="horz" lIns="91425" tIns="91425" rIns="91425" bIns="91425" rtlCol="0" anchor="t" anchorCtr="0">
            <a:noAutofit/>
          </a:bodyPr>
          <a:lstStyle>
            <a:lvl1pPr marL="85725" marR="0" lvl="0" indent="0" algn="l" defTabSz="342900" rtl="0" eaLnBrk="1" latinLnBrk="0" hangingPunct="1">
              <a:lnSpc>
                <a:spcPct val="100000"/>
              </a:lnSpc>
              <a:spcBef>
                <a:spcPts val="0"/>
              </a:spcBef>
              <a:spcAft>
                <a:spcPts val="450"/>
              </a:spcAft>
              <a:buClr>
                <a:schemeClr val="tx1"/>
              </a:buClr>
              <a:buSzPct val="80000"/>
              <a:buFontTx/>
              <a:buNone/>
              <a:defRPr sz="2800" b="0" i="0" u="none" strike="noStrike" kern="1200" cap="none">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bin"/>
              </a:defRPr>
            </a:lvl1pPr>
            <a:lvl2pPr marL="342900" marR="0" lvl="1" indent="-10160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2pPr>
            <a:lvl3pPr marL="514350" marR="0" lvl="2" indent="-9525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3pPr>
            <a:lvl4pPr marL="685800" marR="0" lvl="3" indent="-10160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4pPr>
            <a:lvl5pPr marL="857250" marR="0" lvl="4" indent="-9525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5pPr>
            <a:lvl6pPr marL="984647" marR="0" lvl="5" indent="-95646"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6pPr>
            <a:lvl7pPr marL="1113235" marR="0" lvl="6" indent="-97234"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7pPr>
            <a:lvl8pPr marL="1243013" marR="0" lvl="7" indent="-100012"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8pPr>
            <a:lvl9pPr marL="1412081" marR="0" lvl="8" indent="-10398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9pPr>
          </a:lstStyle>
          <a:p>
            <a:pPr algn="ctr"/>
            <a:r>
              <a:rPr lang="en-US" sz="2200" b="1" dirty="0" err="1" smtClean="0">
                <a:solidFill>
                  <a:srgbClr val="FFFF99"/>
                </a:solidFill>
              </a:rPr>
              <a:t>Malus</a:t>
            </a:r>
            <a:r>
              <a:rPr lang="en-US" sz="2200" b="1" dirty="0" smtClean="0">
                <a:solidFill>
                  <a:srgbClr val="FFFF99"/>
                </a:solidFill>
              </a:rPr>
              <a:t>’ law </a:t>
            </a:r>
            <a:r>
              <a:rPr lang="en-US" sz="2200" dirty="0" smtClean="0"/>
              <a:t>describes how the intensity changes when polarized light passes through a second polaroid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801" y="2959463"/>
            <a:ext cx="5441309" cy="18389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4" name="Title 3"/>
          <p:cNvSpPr>
            <a:spLocks noGrp="1"/>
          </p:cNvSpPr>
          <p:nvPr>
            <p:ph type="title"/>
          </p:nvPr>
        </p:nvSpPr>
        <p:spPr>
          <a:xfrm>
            <a:off x="479501" y="340522"/>
            <a:ext cx="4059045" cy="1287556"/>
          </a:xfrm>
        </p:spPr>
        <p:txBody>
          <a:bodyPr/>
          <a:lstStyle/>
          <a:p>
            <a:r>
              <a:rPr lang="en-US" dirty="0" smtClean="0">
                <a:latin typeface="Segoe Print" panose="02000600000000000000" pitchFamily="2" charset="0"/>
              </a:rPr>
              <a:t>Quick Check!</a:t>
            </a:r>
            <a:endParaRPr lang="en-US" dirty="0">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body" idx="1"/>
          </p:nvPr>
        </p:nvSpPr>
        <p:spPr>
          <a:xfrm>
            <a:off x="311700" y="800011"/>
            <a:ext cx="8352240" cy="4120334"/>
          </a:xfrm>
          <a:prstGeom prst="rect">
            <a:avLst/>
          </a:prstGeom>
          <a:noFill/>
          <a:ln>
            <a:noFill/>
          </a:ln>
        </p:spPr>
        <p:txBody>
          <a:bodyPr lIns="91425" tIns="91425" rIns="91425" bIns="91425" anchor="t" anchorCtr="0">
            <a:noAutofit/>
          </a:bodyPr>
          <a:lstStyle/>
          <a:p>
            <a:pPr marL="346075" marR="0" lvl="0" indent="-346075" algn="l" rtl="0">
              <a:spcBef>
                <a:spcPts val="0"/>
              </a:spcBef>
              <a:spcAft>
                <a:spcPts val="600"/>
              </a:spcAft>
              <a:buSzPct val="100000"/>
            </a:pPr>
            <a:r>
              <a:rPr lang="en" sz="2200" b="0" i="0" u="none" strike="noStrike" cap="none" dirty="0" smtClean="0">
                <a:ea typeface="Cabin"/>
                <a:sym typeface="Cabin"/>
              </a:rPr>
              <a:t>Q:	What </a:t>
            </a:r>
            <a:r>
              <a:rPr lang="en" sz="2200" b="0" i="0" u="none" strike="noStrike" cap="none" dirty="0">
                <a:ea typeface="Cabin"/>
                <a:sym typeface="Cabin"/>
              </a:rPr>
              <a:t>happens to </a:t>
            </a:r>
            <a:r>
              <a:rPr lang="en" sz="2200" dirty="0" smtClean="0">
                <a:ea typeface="Cabin"/>
              </a:rPr>
              <a:t>light</a:t>
            </a:r>
            <a:r>
              <a:rPr lang="en" sz="2200" b="0" i="0" u="none" strike="noStrike" cap="none" dirty="0" smtClean="0">
                <a:ea typeface="Cabin"/>
                <a:sym typeface="Cabin"/>
              </a:rPr>
              <a:t> </a:t>
            </a:r>
            <a:r>
              <a:rPr lang="en" sz="2200" b="0" i="0" u="none" strike="noStrike" cap="none" dirty="0">
                <a:ea typeface="Cabin"/>
                <a:sym typeface="Cabin"/>
              </a:rPr>
              <a:t>intensity </a:t>
            </a:r>
            <a:r>
              <a:rPr lang="en" sz="2200" b="0" i="0" u="none" strike="noStrike" cap="none" dirty="0" smtClean="0">
                <a:ea typeface="Cabin"/>
                <a:sym typeface="Cabin"/>
              </a:rPr>
              <a:t>as </a:t>
            </a:r>
            <a:r>
              <a:rPr lang="en" sz="2200" b="0" i="0" u="none" strike="noStrike" cap="none" dirty="0">
                <a:ea typeface="Cabin"/>
                <a:sym typeface="Cabin"/>
              </a:rPr>
              <a:t>it passes </a:t>
            </a:r>
            <a:r>
              <a:rPr lang="en" sz="2200" b="0" i="0" u="none" strike="noStrike" cap="none" dirty="0" smtClean="0">
                <a:ea typeface="Cabin"/>
                <a:sym typeface="Cabin"/>
              </a:rPr>
              <a:t>through a polaroid film? </a:t>
            </a:r>
            <a:endParaRPr lang="en" sz="2200" b="0" i="0" u="none" strike="noStrike" cap="none" dirty="0">
              <a:ea typeface="Cabin"/>
              <a:sym typeface="Cabin"/>
            </a:endParaRPr>
          </a:p>
          <a:p>
            <a:pPr marL="339725" marR="0" lvl="0" algn="l" rtl="0">
              <a:spcBef>
                <a:spcPts val="0"/>
              </a:spcBef>
              <a:spcAft>
                <a:spcPts val="1200"/>
              </a:spcAft>
              <a:buClr>
                <a:schemeClr val="accent2"/>
              </a:buClr>
              <a:buSzPct val="25000"/>
              <a:buFont typeface="Arial"/>
              <a:buNone/>
            </a:pPr>
            <a:r>
              <a:rPr lang="en" sz="2000" b="0" i="0" u="none" strike="noStrike" cap="none" dirty="0" smtClean="0">
                <a:solidFill>
                  <a:srgbClr val="FFFF99"/>
                </a:solidFill>
                <a:ea typeface="Cabin"/>
                <a:sym typeface="Cabin"/>
              </a:rPr>
              <a:t>The light </a:t>
            </a:r>
            <a:r>
              <a:rPr lang="en" sz="2000" b="0" i="0" u="none" strike="noStrike" cap="none" dirty="0">
                <a:solidFill>
                  <a:srgbClr val="FFFF99"/>
                </a:solidFill>
                <a:ea typeface="Cabin"/>
                <a:sym typeface="Cabin"/>
              </a:rPr>
              <a:t>intensity </a:t>
            </a:r>
            <a:r>
              <a:rPr lang="en" sz="2000" b="0" i="0" u="none" strike="noStrike" cap="none" dirty="0" smtClean="0">
                <a:solidFill>
                  <a:srgbClr val="FFFF99"/>
                </a:solidFill>
                <a:ea typeface="Cabin"/>
                <a:sym typeface="Cabin"/>
              </a:rPr>
              <a:t>decreases </a:t>
            </a:r>
          </a:p>
          <a:p>
            <a:pPr marL="346075" lvl="0" indent="-346075">
              <a:spcAft>
                <a:spcPts val="600"/>
              </a:spcAft>
              <a:buSzPct val="100000"/>
            </a:pPr>
            <a:r>
              <a:rPr lang="en" sz="2200" dirty="0">
                <a:ea typeface="Cabin"/>
              </a:rPr>
              <a:t>Q:	This </a:t>
            </a:r>
            <a:r>
              <a:rPr lang="en" sz="2200" b="0" i="0" u="none" strike="noStrike" cap="none" dirty="0" smtClean="0">
                <a:ea typeface="Cabin"/>
                <a:sym typeface="Cabin"/>
              </a:rPr>
              <a:t>is what we call </a:t>
            </a:r>
            <a:r>
              <a:rPr lang="en" sz="2200" b="1" i="0" u="none" strike="noStrike" cap="none" dirty="0" smtClean="0">
                <a:solidFill>
                  <a:srgbClr val="FFFF99"/>
                </a:solidFill>
                <a:ea typeface="Cabin"/>
                <a:sym typeface="Cabin"/>
              </a:rPr>
              <a:t>light attenuation</a:t>
            </a:r>
            <a:r>
              <a:rPr lang="en" sz="2200" b="0" i="0" u="none" strike="noStrike" cap="none" dirty="0" smtClean="0">
                <a:ea typeface="Cabin"/>
                <a:sym typeface="Cabin"/>
              </a:rPr>
              <a:t>. </a:t>
            </a:r>
            <a:br>
              <a:rPr lang="en" sz="2200" b="0" i="0" u="none" strike="noStrike" cap="none" dirty="0" smtClean="0">
                <a:ea typeface="Cabin"/>
                <a:sym typeface="Cabin"/>
              </a:rPr>
            </a:br>
            <a:r>
              <a:rPr lang="en" sz="2200" b="0" i="0" u="none" strike="noStrike" cap="none" dirty="0" smtClean="0">
                <a:ea typeface="Cabin"/>
                <a:sym typeface="Cabin"/>
              </a:rPr>
              <a:t>What is the definition of </a:t>
            </a:r>
            <a:r>
              <a:rPr lang="en" sz="2200" b="1" i="0" u="none" strike="noStrike" cap="none" dirty="0" smtClean="0">
                <a:ea typeface="Cabin"/>
                <a:sym typeface="Cabin"/>
              </a:rPr>
              <a:t>attenuation</a:t>
            </a:r>
            <a:r>
              <a:rPr lang="en" sz="2200" b="0" i="0" u="none" strike="noStrike" cap="none" dirty="0" smtClean="0">
                <a:ea typeface="Cabin"/>
                <a:sym typeface="Cabin"/>
              </a:rPr>
              <a:t>?  </a:t>
            </a:r>
          </a:p>
          <a:p>
            <a:pPr marL="339725" marR="0" lvl="0" algn="l" rtl="0">
              <a:spcBef>
                <a:spcPts val="0"/>
              </a:spcBef>
              <a:spcAft>
                <a:spcPts val="1200"/>
              </a:spcAft>
              <a:buClr>
                <a:schemeClr val="accent2"/>
              </a:buClr>
              <a:buSzPct val="25000"/>
              <a:buFont typeface="Arial"/>
              <a:buNone/>
            </a:pPr>
            <a:r>
              <a:rPr lang="en" sz="2000" b="0" i="0" u="none" strike="noStrike" cap="none" dirty="0" smtClean="0">
                <a:solidFill>
                  <a:srgbClr val="FFFF99"/>
                </a:solidFill>
                <a:ea typeface="Cabin"/>
                <a:sym typeface="Cabin"/>
              </a:rPr>
              <a:t>The </a:t>
            </a:r>
            <a:r>
              <a:rPr lang="en" sz="2000" dirty="0">
                <a:solidFill>
                  <a:srgbClr val="FFFF99"/>
                </a:solidFill>
                <a:ea typeface="Cabin"/>
              </a:rPr>
              <a:t>reduction</a:t>
            </a:r>
            <a:r>
              <a:rPr lang="en" sz="2000" b="0" i="0" u="none" strike="noStrike" cap="none" dirty="0">
                <a:solidFill>
                  <a:srgbClr val="FFFF99"/>
                </a:solidFill>
                <a:ea typeface="Cabin"/>
                <a:sym typeface="Cabin"/>
              </a:rPr>
              <a:t> of intensity or power of an electromagnetic </a:t>
            </a:r>
            <a:r>
              <a:rPr lang="en" sz="2000" b="0" i="0" u="none" strike="noStrike" cap="none" dirty="0" smtClean="0">
                <a:solidFill>
                  <a:srgbClr val="FFFF99"/>
                </a:solidFill>
                <a:ea typeface="Cabin"/>
                <a:sym typeface="Cabin"/>
              </a:rPr>
              <a:t>wave </a:t>
            </a:r>
            <a:br>
              <a:rPr lang="en" sz="2000" b="0" i="0" u="none" strike="noStrike" cap="none" dirty="0" smtClean="0">
                <a:solidFill>
                  <a:srgbClr val="FFFF99"/>
                </a:solidFill>
                <a:ea typeface="Cabin"/>
                <a:sym typeface="Cabin"/>
              </a:rPr>
            </a:br>
            <a:r>
              <a:rPr lang="en" sz="2000" b="0" i="0" u="none" strike="noStrike" cap="none" dirty="0" smtClean="0">
                <a:solidFill>
                  <a:srgbClr val="FFFF99"/>
                </a:solidFill>
                <a:ea typeface="Cabin"/>
                <a:sym typeface="Cabin"/>
              </a:rPr>
              <a:t>All </a:t>
            </a:r>
            <a:r>
              <a:rPr lang="en" sz="2000" b="0" i="0" u="none" strike="noStrike" cap="none" dirty="0">
                <a:solidFill>
                  <a:srgbClr val="FFFF99"/>
                </a:solidFill>
                <a:ea typeface="Cabin"/>
                <a:sym typeface="Cabin"/>
              </a:rPr>
              <a:t>electromagnetic waves attenuate through different </a:t>
            </a:r>
            <a:r>
              <a:rPr lang="en" sz="2000" b="0" i="0" u="none" strike="noStrike" cap="none" dirty="0" smtClean="0">
                <a:solidFill>
                  <a:srgbClr val="FFFF99"/>
                </a:solidFill>
                <a:ea typeface="Cabin"/>
                <a:sym typeface="Cabin"/>
              </a:rPr>
              <a:t>materials </a:t>
            </a:r>
            <a:endParaRPr sz="2000" b="0" i="0" u="none" strike="noStrike" cap="none" dirty="0">
              <a:ea typeface="Cabin"/>
              <a:sym typeface="Cabin"/>
            </a:endParaRPr>
          </a:p>
          <a:p>
            <a:pPr marL="346075" lvl="0" indent="-346075">
              <a:spcAft>
                <a:spcPts val="600"/>
              </a:spcAft>
              <a:buSzPct val="100000"/>
            </a:pPr>
            <a:r>
              <a:rPr lang="en" sz="2200" dirty="0">
                <a:ea typeface="Cabin"/>
              </a:rPr>
              <a:t>Q:	</a:t>
            </a:r>
            <a:r>
              <a:rPr lang="en" sz="2200" dirty="0" smtClean="0">
                <a:ea typeface="Cabin"/>
              </a:rPr>
              <a:t>Different</a:t>
            </a:r>
            <a:r>
              <a:rPr lang="en" sz="2200" b="0" i="0" u="none" strike="noStrike" cap="none" dirty="0" smtClean="0">
                <a:ea typeface="Cabin"/>
                <a:sym typeface="Cabin"/>
              </a:rPr>
              <a:t> </a:t>
            </a:r>
            <a:r>
              <a:rPr lang="en" sz="2200" b="0" i="0" u="none" strike="noStrike" cap="none" dirty="0">
                <a:ea typeface="Cabin"/>
                <a:sym typeface="Cabin"/>
              </a:rPr>
              <a:t>wavelengths/frequencies attenuate </a:t>
            </a:r>
            <a:r>
              <a:rPr lang="en" sz="2200" b="0" i="0" u="none" strike="noStrike" cap="none" dirty="0" smtClean="0">
                <a:ea typeface="Cabin"/>
                <a:sym typeface="Cabin"/>
              </a:rPr>
              <a:t>differently</a:t>
            </a:r>
            <a:br>
              <a:rPr lang="en" sz="2200" b="0" i="0" u="none" strike="noStrike" cap="none" dirty="0" smtClean="0">
                <a:ea typeface="Cabin"/>
                <a:sym typeface="Cabin"/>
              </a:rPr>
            </a:br>
            <a:r>
              <a:rPr lang="en" sz="2200" b="0" i="0" u="none" strike="noStrike" cap="none" dirty="0" smtClean="0">
                <a:ea typeface="Cabin"/>
                <a:sym typeface="Cabin"/>
              </a:rPr>
              <a:t>through </a:t>
            </a:r>
            <a:r>
              <a:rPr lang="en" sz="2200" b="0" i="0" u="none" strike="noStrike" cap="none" dirty="0">
                <a:ea typeface="Cabin"/>
                <a:sym typeface="Cabin"/>
              </a:rPr>
              <a:t>different </a:t>
            </a:r>
            <a:r>
              <a:rPr lang="en" sz="2200" b="0" i="0" u="none" strike="noStrike" cap="none" dirty="0" smtClean="0">
                <a:ea typeface="Cabin"/>
                <a:sym typeface="Cabin"/>
              </a:rPr>
              <a:t>materials</a:t>
            </a:r>
            <a:endParaRPr lang="en" sz="2200" b="0" i="0" u="none" strike="noStrike" cap="none" dirty="0">
              <a:ea typeface="Cabin"/>
              <a:sym typeface="Cabin"/>
            </a:endParaRPr>
          </a:p>
          <a:p>
            <a:pPr marL="339725" marR="0" lvl="0" algn="l" rtl="0">
              <a:spcBef>
                <a:spcPts val="0"/>
              </a:spcBef>
              <a:spcAft>
                <a:spcPts val="600"/>
              </a:spcAft>
              <a:buClr>
                <a:schemeClr val="accent2"/>
              </a:buClr>
              <a:buSzPct val="100000"/>
            </a:pPr>
            <a:r>
              <a:rPr lang="en" sz="2000" dirty="0">
                <a:solidFill>
                  <a:srgbClr val="FFFF99"/>
                </a:solidFill>
                <a:ea typeface="Cabin"/>
              </a:rPr>
              <a:t>For </a:t>
            </a:r>
            <a:r>
              <a:rPr lang="en" sz="2000" dirty="0" smtClean="0">
                <a:solidFill>
                  <a:srgbClr val="FFFF99"/>
                </a:solidFill>
                <a:ea typeface="Cabin"/>
              </a:rPr>
              <a:t>example, 60 GHz waves are </a:t>
            </a:r>
            <a:r>
              <a:rPr lang="en" sz="2000" dirty="0">
                <a:solidFill>
                  <a:srgbClr val="FFFF99"/>
                </a:solidFill>
                <a:ea typeface="Cabin"/>
              </a:rPr>
              <a:t>completely blocked by humans, </a:t>
            </a:r>
            <a:r>
              <a:rPr lang="en" sz="2000" dirty="0" smtClean="0">
                <a:solidFill>
                  <a:srgbClr val="FFFF99"/>
                </a:solidFill>
                <a:ea typeface="Cabin"/>
              </a:rPr>
              <a:t/>
            </a:r>
            <a:br>
              <a:rPr lang="en" sz="2000" dirty="0" smtClean="0">
                <a:solidFill>
                  <a:srgbClr val="FFFF99"/>
                </a:solidFill>
                <a:ea typeface="Cabin"/>
              </a:rPr>
            </a:br>
            <a:r>
              <a:rPr lang="en" sz="2000" dirty="0" smtClean="0">
                <a:solidFill>
                  <a:srgbClr val="FFFF99"/>
                </a:solidFill>
                <a:ea typeface="Cabin"/>
              </a:rPr>
              <a:t>but 2 GHz waves attenuate </a:t>
            </a:r>
            <a:r>
              <a:rPr lang="en" sz="2000" dirty="0">
                <a:solidFill>
                  <a:srgbClr val="FFFF99"/>
                </a:solidFill>
                <a:ea typeface="Cabin"/>
              </a:rPr>
              <a:t>only slightly when passing through </a:t>
            </a:r>
            <a:r>
              <a:rPr lang="en" sz="2000" dirty="0" smtClean="0">
                <a:solidFill>
                  <a:srgbClr val="FFFF99"/>
                </a:solidFill>
                <a:ea typeface="Cabin"/>
              </a:rPr>
              <a:t>our bodies </a:t>
            </a:r>
            <a:endParaRPr lang="en" sz="2000" dirty="0">
              <a:solidFill>
                <a:srgbClr val="FFFF99"/>
              </a:solidFill>
              <a:ea typeface="Cabin"/>
            </a:endParaRPr>
          </a:p>
        </p:txBody>
      </p:sp>
      <p:sp>
        <p:nvSpPr>
          <p:cNvPr id="2" name="Title 1"/>
          <p:cNvSpPr>
            <a:spLocks noGrp="1"/>
          </p:cNvSpPr>
          <p:nvPr>
            <p:ph type="title"/>
          </p:nvPr>
        </p:nvSpPr>
        <p:spPr>
          <a:xfrm>
            <a:off x="311700" y="227311"/>
            <a:ext cx="8520599" cy="572699"/>
          </a:xfrm>
        </p:spPr>
        <p:txBody>
          <a:bodyPr/>
          <a:lstStyle/>
          <a:p>
            <a:r>
              <a:rPr lang="en-US" dirty="0" smtClean="0"/>
              <a:t>Light Attenuation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 calcmode="lin" valueType="num">
                                      <p:cBhvr additive="base">
                                        <p:cTn id="7" dur="500"/>
                                        <p:tgtEl>
                                          <p:spTgt spid="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 calcmode="lin" valueType="num">
                                      <p:cBhvr additive="base">
                                        <p:cTn id="12" dur="500"/>
                                        <p:tgtEl>
                                          <p:spTgt spid="1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 calcmode="lin" valueType="num">
                                      <p:cBhvr additive="base">
                                        <p:cTn id="17" dur="500"/>
                                        <p:tgtEl>
                                          <p:spTgt spid="1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 calcmode="lin" valueType="num">
                                      <p:cBhvr additive="base">
                                        <p:cTn id="22" dur="500"/>
                                        <p:tgtEl>
                                          <p:spTgt spid="1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 calcmode="lin" valueType="num">
                                      <p:cBhvr additive="base">
                                        <p:cTn id="27" dur="500"/>
                                        <p:tgtEl>
                                          <p:spTgt spid="1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 calcmode="lin" valueType="num">
                                      <p:cBhvr additive="base">
                                        <p:cTn id="32" dur="500"/>
                                        <p:tgtEl>
                                          <p:spTgt spid="1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Shape 189"/>
          <p:cNvSpPr txBox="1">
            <a:spLocks noGrp="1"/>
          </p:cNvSpPr>
          <p:nvPr>
            <p:ph type="body" idx="1"/>
          </p:nvPr>
        </p:nvSpPr>
        <p:spPr>
          <a:xfrm>
            <a:off x="178420" y="2673531"/>
            <a:ext cx="8836760" cy="2233006"/>
          </a:xfrm>
          <a:prstGeom prst="rect">
            <a:avLst/>
          </a:prstGeom>
          <a:noFill/>
          <a:ln>
            <a:noFill/>
          </a:ln>
        </p:spPr>
        <p:txBody>
          <a:bodyPr lIns="91425" tIns="91425" rIns="91425" bIns="91425" anchor="t" anchorCtr="0">
            <a:noAutofit/>
          </a:bodyPr>
          <a:lstStyle/>
          <a:p>
            <a:pPr marL="346075" lvl="0" indent="-346075">
              <a:spcAft>
                <a:spcPts val="0"/>
              </a:spcAft>
              <a:buSzPct val="100000"/>
            </a:pPr>
            <a:r>
              <a:rPr lang="en" sz="2200" dirty="0">
                <a:ea typeface="Cabin"/>
              </a:rPr>
              <a:t>Q:	When </a:t>
            </a:r>
            <a:r>
              <a:rPr lang="en" sz="2200" b="0" i="0" u="none" strike="noStrike" cap="none" dirty="0" smtClean="0">
                <a:ea typeface="Cabin"/>
                <a:sym typeface="Cabin"/>
              </a:rPr>
              <a:t>designing sunglasses, which </a:t>
            </a:r>
            <a:r>
              <a:rPr lang="en" sz="2200" b="0" i="0" u="none" strike="noStrike" cap="none" dirty="0">
                <a:ea typeface="Cabin"/>
                <a:sym typeface="Cabin"/>
              </a:rPr>
              <a:t>portion(s) of the electromagnetic spectrum </a:t>
            </a:r>
            <a:r>
              <a:rPr lang="en" sz="2200" b="0" i="0" u="none" strike="noStrike" cap="none" dirty="0" smtClean="0">
                <a:ea typeface="Cabin"/>
                <a:sym typeface="Cabin"/>
              </a:rPr>
              <a:t>need(s) </a:t>
            </a:r>
            <a:r>
              <a:rPr lang="en" sz="2200" b="0" i="0" u="none" strike="noStrike" cap="none" dirty="0">
                <a:ea typeface="Cabin"/>
                <a:sym typeface="Cabin"/>
              </a:rPr>
              <a:t>to be </a:t>
            </a:r>
            <a:r>
              <a:rPr lang="en" sz="2200" b="0" i="0" u="none" strike="noStrike" cap="none" dirty="0" smtClean="0">
                <a:ea typeface="Cabin"/>
                <a:sym typeface="Cabin"/>
              </a:rPr>
              <a:t>attenuated?  </a:t>
            </a:r>
            <a:endParaRPr lang="en" sz="2200" b="0" i="0" u="none" strike="noStrike" cap="none" dirty="0">
              <a:ea typeface="Cabin"/>
              <a:sym typeface="Cabin"/>
            </a:endParaRPr>
          </a:p>
          <a:p>
            <a:pPr marL="1371600" marR="0" lvl="0" indent="-222250" algn="l" rtl="0">
              <a:lnSpc>
                <a:spcPct val="100000"/>
              </a:lnSpc>
              <a:spcBef>
                <a:spcPts val="0"/>
              </a:spcBef>
              <a:spcAft>
                <a:spcPts val="0"/>
              </a:spcAft>
              <a:buSzPct val="100000"/>
              <a:buFont typeface="Arial" panose="020B0604020202020204" pitchFamily="34" charset="0"/>
              <a:buChar char="•"/>
            </a:pPr>
            <a:r>
              <a:rPr lang="en" sz="2000" b="0" i="0" u="none" strike="noStrike" cap="none" dirty="0" smtClean="0">
                <a:solidFill>
                  <a:srgbClr val="FFFF99"/>
                </a:solidFill>
                <a:ea typeface="Cabin"/>
                <a:sym typeface="Cabin"/>
              </a:rPr>
              <a:t>visible light </a:t>
            </a:r>
          </a:p>
          <a:p>
            <a:pPr marL="1371600" marR="0" lvl="0" indent="-222250" algn="l" rtl="0">
              <a:lnSpc>
                <a:spcPct val="100000"/>
              </a:lnSpc>
              <a:spcBef>
                <a:spcPts val="0"/>
              </a:spcBef>
              <a:spcAft>
                <a:spcPts val="0"/>
              </a:spcAft>
              <a:buSzPct val="100000"/>
              <a:buFont typeface="Arial" panose="020B0604020202020204" pitchFamily="34" charset="0"/>
              <a:buChar char="•"/>
            </a:pPr>
            <a:r>
              <a:rPr lang="en" sz="2000" b="0" i="0" u="none" strike="noStrike" cap="none" dirty="0" smtClean="0">
                <a:solidFill>
                  <a:srgbClr val="FFFF99"/>
                </a:solidFill>
                <a:ea typeface="Cabin"/>
                <a:sym typeface="Cabin"/>
              </a:rPr>
              <a:t>ultraviolet light </a:t>
            </a:r>
          </a:p>
          <a:p>
            <a:pPr marL="346075" lvl="0" indent="-346075">
              <a:spcBef>
                <a:spcPts val="1200"/>
              </a:spcBef>
              <a:spcAft>
                <a:spcPts val="0"/>
              </a:spcAft>
              <a:buSzPct val="100000"/>
            </a:pPr>
            <a:r>
              <a:rPr lang="en" sz="2200" dirty="0">
                <a:ea typeface="Cabin"/>
              </a:rPr>
              <a:t>Q:	Normally</a:t>
            </a:r>
            <a:r>
              <a:rPr lang="en" sz="2200" b="0" i="0" u="none" strike="noStrike" cap="none" dirty="0" smtClean="0">
                <a:ea typeface="Cabin"/>
                <a:sym typeface="Cabin"/>
              </a:rPr>
              <a:t>, </a:t>
            </a:r>
            <a:r>
              <a:rPr lang="en" sz="2200" b="0" i="0" u="none" strike="noStrike" cap="none" dirty="0">
                <a:ea typeface="Cabin"/>
                <a:sym typeface="Cabin"/>
              </a:rPr>
              <a:t>a plastic lens does not attenuate these wavelengths/frequencies. </a:t>
            </a:r>
            <a:r>
              <a:rPr lang="en" sz="2200" b="0" i="0" u="none" strike="noStrike" cap="none" dirty="0" smtClean="0">
                <a:solidFill>
                  <a:srgbClr val="FFFF99"/>
                </a:solidFill>
                <a:ea typeface="Cabin"/>
                <a:sym typeface="Cabin"/>
              </a:rPr>
              <a:t>What </a:t>
            </a:r>
            <a:r>
              <a:rPr lang="en" sz="2200" b="0" i="0" u="none" strike="noStrike" cap="none" dirty="0">
                <a:solidFill>
                  <a:srgbClr val="FFFF99"/>
                </a:solidFill>
                <a:ea typeface="Cabin"/>
                <a:sym typeface="Cabin"/>
              </a:rPr>
              <a:t>can we do to attenuate them?  </a:t>
            </a:r>
          </a:p>
        </p:txBody>
      </p:sp>
      <p:pic>
        <p:nvPicPr>
          <p:cNvPr id="190" name="Shape 190" descr="https://lh5.googleusercontent.com/LVbLKah6DUk4W0sMkz9m4nRCA-ifY1kbpbbrjkMLqgWmN4dNhupy1gU6iaLyvwT8Zr5vAkU1viHAn-fyVCA8_oGoD_vhcHLEeb5MpCoKVW0nGOXZa_slR_T8GbmxTCudwjBy0c5G"/>
          <p:cNvPicPr preferRelativeResize="0"/>
          <p:nvPr/>
        </p:nvPicPr>
        <p:blipFill rotWithShape="1">
          <a:blip r:embed="rId3">
            <a:alphaModFix/>
          </a:blip>
          <a:srcRect/>
          <a:stretch/>
        </p:blipFill>
        <p:spPr>
          <a:xfrm>
            <a:off x="3526971" y="130972"/>
            <a:ext cx="5488208" cy="2542559"/>
          </a:xfrm>
          <a:prstGeom prst="rect">
            <a:avLst/>
          </a:prstGeom>
          <a:noFill/>
          <a:ln>
            <a:noFill/>
          </a:ln>
        </p:spPr>
      </p:pic>
      <p:sp>
        <p:nvSpPr>
          <p:cNvPr id="2" name="Title 1"/>
          <p:cNvSpPr>
            <a:spLocks noGrp="1"/>
          </p:cNvSpPr>
          <p:nvPr>
            <p:ph type="title"/>
          </p:nvPr>
        </p:nvSpPr>
        <p:spPr>
          <a:xfrm>
            <a:off x="311700" y="165463"/>
            <a:ext cx="3215271" cy="1393371"/>
          </a:xfrm>
        </p:spPr>
        <p:txBody>
          <a:bodyPr/>
          <a:lstStyle/>
          <a:p>
            <a:r>
              <a:rPr lang="en-US" dirty="0" smtClean="0"/>
              <a:t>Light Attenuation</a:t>
            </a:r>
            <a:endParaRPr lang="en-US" dirty="0"/>
          </a:p>
        </p:txBody>
      </p:sp>
      <p:sp>
        <p:nvSpPr>
          <p:cNvPr id="3" name="Rounded Rectangle 2"/>
          <p:cNvSpPr/>
          <p:nvPr/>
        </p:nvSpPr>
        <p:spPr>
          <a:xfrm>
            <a:off x="6241711" y="479501"/>
            <a:ext cx="640080" cy="2103120"/>
          </a:xfrm>
          <a:prstGeom prst="roundRect">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50609" y="479501"/>
            <a:ext cx="594360" cy="210312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 calcmode="lin" valueType="num">
                                      <p:cBhvr additive="base">
                                        <p:cTn id="7" dur="500"/>
                                        <p:tgtEl>
                                          <p:spTgt spid="18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9">
                                            <p:txEl>
                                              <p:pRg st="1" end="1"/>
                                            </p:txEl>
                                          </p:spTgt>
                                        </p:tgtEl>
                                        <p:attrNameLst>
                                          <p:attrName>style.visibility</p:attrName>
                                        </p:attrNameLst>
                                      </p:cBhvr>
                                      <p:to>
                                        <p:strVal val="visible"/>
                                      </p:to>
                                    </p:set>
                                    <p:anim calcmode="lin" valueType="num">
                                      <p:cBhvr additive="base">
                                        <p:cTn id="12" dur="500"/>
                                        <p:tgtEl>
                                          <p:spTgt spid="189">
                                            <p:txEl>
                                              <p:pRg st="1" end="1"/>
                                            </p:tx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100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9">
                                            <p:txEl>
                                              <p:pRg st="2" end="2"/>
                                            </p:txEl>
                                          </p:spTgt>
                                        </p:tgtEl>
                                        <p:attrNameLst>
                                          <p:attrName>style.visibility</p:attrName>
                                        </p:attrNameLst>
                                      </p:cBhvr>
                                      <p:to>
                                        <p:strVal val="visible"/>
                                      </p:to>
                                    </p:set>
                                    <p:anim calcmode="lin" valueType="num">
                                      <p:cBhvr additive="base">
                                        <p:cTn id="20" dur="500"/>
                                        <p:tgtEl>
                                          <p:spTgt spid="189">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 presetClass="entr" presetSubtype="0" fill="hold" grpId="0" nodeType="afterEffect">
                                  <p:stCondLst>
                                    <p:cond delay="100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9">
                                            <p:txEl>
                                              <p:pRg st="3" end="3"/>
                                            </p:txEl>
                                          </p:spTgt>
                                        </p:tgtEl>
                                        <p:attrNameLst>
                                          <p:attrName>style.visibility</p:attrName>
                                        </p:attrNameLst>
                                      </p:cBhvr>
                                      <p:to>
                                        <p:strVal val="visible"/>
                                      </p:to>
                                    </p:set>
                                    <p:anim calcmode="lin" valueType="num">
                                      <p:cBhvr additive="base">
                                        <p:cTn id="28" dur="500"/>
                                        <p:tgtEl>
                                          <p:spTgt spid="18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94"/>
        <p:cNvGrpSpPr/>
        <p:nvPr/>
      </p:nvGrpSpPr>
      <p:grpSpPr>
        <a:xfrm>
          <a:off x="0" y="0"/>
          <a:ext cx="0" cy="0"/>
          <a:chOff x="0" y="0"/>
          <a:chExt cx="0" cy="0"/>
        </a:xfrm>
      </p:grpSpPr>
      <p:pic>
        <p:nvPicPr>
          <p:cNvPr id="196" name="Shape 196"/>
          <p:cNvPicPr preferRelativeResize="0"/>
          <p:nvPr/>
        </p:nvPicPr>
        <p:blipFill rotWithShape="1">
          <a:blip r:embed="rId3">
            <a:alphaModFix/>
          </a:blip>
          <a:srcRect/>
          <a:stretch/>
        </p:blipFill>
        <p:spPr>
          <a:xfrm>
            <a:off x="416530" y="1113715"/>
            <a:ext cx="617054" cy="308527"/>
          </a:xfrm>
          <a:prstGeom prst="rect">
            <a:avLst/>
          </a:prstGeom>
          <a:noFill/>
          <a:ln>
            <a:noFill/>
          </a:ln>
        </p:spPr>
      </p:pic>
      <p:pic>
        <p:nvPicPr>
          <p:cNvPr id="197" name="Shape 197"/>
          <p:cNvPicPr preferRelativeResize="0"/>
          <p:nvPr/>
        </p:nvPicPr>
        <p:blipFill rotWithShape="1">
          <a:blip r:embed="rId4">
            <a:alphaModFix/>
          </a:blip>
          <a:srcRect l="20417"/>
          <a:stretch/>
        </p:blipFill>
        <p:spPr>
          <a:xfrm>
            <a:off x="416530" y="3835556"/>
            <a:ext cx="629971" cy="365124"/>
          </a:xfrm>
          <a:prstGeom prst="rect">
            <a:avLst/>
          </a:prstGeom>
          <a:noFill/>
          <a:ln>
            <a:noFill/>
          </a:ln>
          <a:effectLst>
            <a:reflection stA="30000" endPos="30000" dist="5000" dir="5400000" sy="-100000" algn="bl" rotWithShape="0"/>
          </a:effectLst>
        </p:spPr>
      </p:pic>
      <p:sp>
        <p:nvSpPr>
          <p:cNvPr id="198" name="Shape 198"/>
          <p:cNvSpPr txBox="1"/>
          <p:nvPr/>
        </p:nvSpPr>
        <p:spPr>
          <a:xfrm>
            <a:off x="1614154" y="1018400"/>
            <a:ext cx="4572000" cy="4508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dirty="0">
                <a:solidFill>
                  <a:schemeClr val="dk1"/>
                </a:solidFill>
                <a:latin typeface="Calibri" panose="020F0502020204030204" pitchFamily="34" charset="0"/>
                <a:ea typeface="Cabin"/>
                <a:cs typeface="Calibri" panose="020F0502020204030204" pitchFamily="34" charset="0"/>
                <a:sym typeface="Cabin"/>
              </a:rPr>
              <a:t>Imgarcade </a:t>
            </a:r>
          </a:p>
          <a:p>
            <a:pPr marL="0" marR="0" lvl="0" indent="0" algn="l" rtl="0">
              <a:spcBef>
                <a:spcPts val="0"/>
              </a:spcBef>
              <a:buSzPct val="25000"/>
              <a:buNone/>
            </a:pPr>
            <a:r>
              <a:rPr lang="en" dirty="0" smtClean="0">
                <a:solidFill>
                  <a:schemeClr val="dk1"/>
                </a:solidFill>
                <a:latin typeface="Calibri" panose="020F0502020204030204" pitchFamily="34" charset="0"/>
                <a:ea typeface="Cabin"/>
                <a:cs typeface="Calibri" panose="020F0502020204030204" pitchFamily="34" charset="0"/>
                <a:sym typeface="Cabin"/>
              </a:rPr>
              <a:t>http</a:t>
            </a:r>
            <a:r>
              <a:rPr lang="en" dirty="0">
                <a:solidFill>
                  <a:schemeClr val="dk1"/>
                </a:solidFill>
                <a:latin typeface="Calibri" panose="020F0502020204030204" pitchFamily="34" charset="0"/>
                <a:ea typeface="Cabin"/>
                <a:cs typeface="Calibri" panose="020F0502020204030204" pitchFamily="34" charset="0"/>
                <a:sym typeface="Cabin"/>
              </a:rPr>
              <a:t>://imgarcade.com/sunglasses-clip-art-free.html</a:t>
            </a:r>
          </a:p>
        </p:txBody>
      </p:sp>
      <p:sp>
        <p:nvSpPr>
          <p:cNvPr id="199" name="Shape 199"/>
          <p:cNvSpPr txBox="1"/>
          <p:nvPr/>
        </p:nvSpPr>
        <p:spPr>
          <a:xfrm>
            <a:off x="1614154" y="1593922"/>
            <a:ext cx="4572000" cy="604148"/>
          </a:xfrm>
          <a:prstGeom prst="rect">
            <a:avLst/>
          </a:prstGeom>
          <a:noFill/>
          <a:ln>
            <a:noFill/>
          </a:ln>
        </p:spPr>
        <p:txBody>
          <a:bodyPr lIns="91425" tIns="45700" rIns="91425" bIns="45700" anchor="t" anchorCtr="0">
            <a:noAutofit/>
          </a:bodyPr>
          <a:lstStyle/>
          <a:p>
            <a:pPr lvl="0">
              <a:buSzPct val="25000"/>
            </a:pPr>
            <a:r>
              <a:rPr lang="en" dirty="0">
                <a:solidFill>
                  <a:schemeClr val="dk1"/>
                </a:solidFill>
                <a:latin typeface="Calibri" panose="020F0502020204030204" pitchFamily="34" charset="0"/>
                <a:ea typeface="Cabin"/>
                <a:cs typeface="Calibri" panose="020F0502020204030204" pitchFamily="34" charset="0"/>
                <a:sym typeface="Cabin"/>
              </a:rPr>
              <a:t>2016 And1mu, Wikimedia Commons CC BY-SA 4.0</a:t>
            </a:r>
          </a:p>
          <a:p>
            <a:pPr lvl="0">
              <a:buSzPct val="25000"/>
            </a:pPr>
            <a:r>
              <a:rPr lang="en-US" dirty="0" smtClean="0">
                <a:solidFill>
                  <a:schemeClr val="dk1"/>
                </a:solidFill>
                <a:latin typeface="Calibri" panose="020F0502020204030204" pitchFamily="34" charset="0"/>
                <a:ea typeface="Cabin"/>
                <a:cs typeface="Calibri" panose="020F0502020204030204" pitchFamily="34" charset="0"/>
                <a:sym typeface="Cabin"/>
                <a:hlinkClick r:id="rId5"/>
              </a:rPr>
              <a:t>https</a:t>
            </a:r>
            <a:r>
              <a:rPr lang="en-US" dirty="0">
                <a:solidFill>
                  <a:schemeClr val="dk1"/>
                </a:solidFill>
                <a:latin typeface="Calibri" panose="020F0502020204030204" pitchFamily="34" charset="0"/>
                <a:ea typeface="Cabin"/>
                <a:cs typeface="Calibri" panose="020F0502020204030204" pitchFamily="34" charset="0"/>
                <a:sym typeface="Cabin"/>
                <a:hlinkClick r:id="rId5"/>
              </a:rPr>
              <a:t>://</a:t>
            </a:r>
            <a:r>
              <a:rPr lang="en-US" dirty="0" smtClean="0">
                <a:solidFill>
                  <a:schemeClr val="dk1"/>
                </a:solidFill>
                <a:latin typeface="Calibri" panose="020F0502020204030204" pitchFamily="34" charset="0"/>
                <a:ea typeface="Cabin"/>
                <a:cs typeface="Calibri" panose="020F0502020204030204" pitchFamily="34" charset="0"/>
                <a:sym typeface="Cabin"/>
                <a:hlinkClick r:id="rId5"/>
              </a:rPr>
              <a:t>commons.wikimedia.org/wiki/File:EM-Wave.gif</a:t>
            </a:r>
            <a:endParaRPr lang="en-US" dirty="0" smtClean="0">
              <a:solidFill>
                <a:schemeClr val="dk1"/>
              </a:solidFill>
              <a:latin typeface="Calibri" panose="020F0502020204030204" pitchFamily="34" charset="0"/>
              <a:ea typeface="Cabin"/>
              <a:cs typeface="Calibri" panose="020F0502020204030204" pitchFamily="34" charset="0"/>
              <a:sym typeface="Cabin"/>
            </a:endParaRPr>
          </a:p>
        </p:txBody>
      </p:sp>
      <p:sp>
        <p:nvSpPr>
          <p:cNvPr id="200" name="Shape 200"/>
          <p:cNvSpPr txBox="1"/>
          <p:nvPr/>
        </p:nvSpPr>
        <p:spPr>
          <a:xfrm>
            <a:off x="1614154" y="3769127"/>
            <a:ext cx="4572000" cy="453736"/>
          </a:xfrm>
          <a:prstGeom prst="rect">
            <a:avLst/>
          </a:prstGeom>
          <a:noFill/>
          <a:ln>
            <a:noFill/>
          </a:ln>
        </p:spPr>
        <p:txBody>
          <a:bodyPr lIns="91425" tIns="45700" rIns="91425" bIns="45700" anchor="t" anchorCtr="0">
            <a:noAutofit/>
          </a:bodyPr>
          <a:lstStyle/>
          <a:p>
            <a:pPr lvl="0">
              <a:buSzPct val="25000"/>
            </a:pPr>
            <a:r>
              <a:rPr lang="en" dirty="0">
                <a:solidFill>
                  <a:schemeClr val="dk1"/>
                </a:solidFill>
                <a:latin typeface="Calibri" panose="020F0502020204030204" pitchFamily="34" charset="0"/>
                <a:ea typeface="Cabin"/>
                <a:cs typeface="Calibri" panose="020F0502020204030204" pitchFamily="34" charset="0"/>
                <a:sym typeface="Cabin"/>
              </a:rPr>
              <a:t>Imgarcade </a:t>
            </a:r>
          </a:p>
          <a:p>
            <a:pPr lvl="0">
              <a:buSzPct val="25000"/>
            </a:pPr>
            <a:r>
              <a:rPr lang="en" dirty="0">
                <a:solidFill>
                  <a:schemeClr val="dk1"/>
                </a:solidFill>
                <a:latin typeface="Calibri" panose="020F0502020204030204" pitchFamily="34" charset="0"/>
                <a:ea typeface="Cabin"/>
                <a:cs typeface="Calibri" panose="020F0502020204030204" pitchFamily="34" charset="0"/>
                <a:sym typeface="Cabin"/>
              </a:rPr>
              <a:t>http://imgarcade.com/sunglasses-clip-art-free.html</a:t>
            </a:r>
          </a:p>
        </p:txBody>
      </p:sp>
      <p:sp>
        <p:nvSpPr>
          <p:cNvPr id="201" name="Shape 201"/>
          <p:cNvSpPr txBox="1"/>
          <p:nvPr/>
        </p:nvSpPr>
        <p:spPr>
          <a:xfrm>
            <a:off x="1614154" y="4304224"/>
            <a:ext cx="5169032" cy="533458"/>
          </a:xfrm>
          <a:prstGeom prst="rect">
            <a:avLst/>
          </a:prstGeom>
          <a:noFill/>
          <a:ln>
            <a:noFill/>
          </a:ln>
        </p:spPr>
        <p:txBody>
          <a:bodyPr lIns="91425" tIns="45700" rIns="91425" bIns="45700" anchor="t" anchorCtr="0">
            <a:noAutofit/>
          </a:bodyPr>
          <a:lstStyle/>
          <a:p>
            <a:pPr>
              <a:buSzPct val="25000"/>
            </a:pPr>
            <a:r>
              <a:rPr lang="en" dirty="0" smtClean="0">
                <a:solidFill>
                  <a:schemeClr val="dk1"/>
                </a:solidFill>
                <a:latin typeface="Calibri" panose="020F0502020204030204" pitchFamily="34" charset="0"/>
                <a:ea typeface="Cabin"/>
                <a:cs typeface="Calibri" panose="020F0502020204030204" pitchFamily="34" charset="0"/>
                <a:sym typeface="Cabin"/>
              </a:rPr>
              <a:t>2013 </a:t>
            </a:r>
            <a:r>
              <a:rPr lang="en-US" dirty="0">
                <a:solidFill>
                  <a:schemeClr val="dk1"/>
                </a:solidFill>
                <a:latin typeface="Calibri" panose="020F0502020204030204" pitchFamily="34" charset="0"/>
                <a:ea typeface="Cabin"/>
                <a:cs typeface="Calibri" panose="020F0502020204030204" pitchFamily="34" charset="0"/>
              </a:rPr>
              <a:t>Jonathan S </a:t>
            </a:r>
            <a:r>
              <a:rPr lang="en-US" dirty="0" err="1">
                <a:solidFill>
                  <a:schemeClr val="dk1"/>
                </a:solidFill>
                <a:latin typeface="Calibri" panose="020F0502020204030204" pitchFamily="34" charset="0"/>
                <a:ea typeface="Cabin"/>
                <a:cs typeface="Calibri" panose="020F0502020204030204" pitchFamily="34" charset="0"/>
              </a:rPr>
              <a:t>Urie</a:t>
            </a:r>
            <a:r>
              <a:rPr lang="en-US" dirty="0">
                <a:solidFill>
                  <a:schemeClr val="dk1"/>
                </a:solidFill>
                <a:latin typeface="Calibri" panose="020F0502020204030204" pitchFamily="34" charset="0"/>
                <a:ea typeface="Cabin"/>
                <a:cs typeface="Calibri" panose="020F0502020204030204" pitchFamily="34" charset="0"/>
              </a:rPr>
              <a:t>, </a:t>
            </a:r>
            <a:r>
              <a:rPr lang="en" dirty="0" smtClean="0">
                <a:solidFill>
                  <a:schemeClr val="dk1"/>
                </a:solidFill>
                <a:latin typeface="Calibri" panose="020F0502020204030204" pitchFamily="34" charset="0"/>
                <a:ea typeface="Cabin"/>
                <a:cs typeface="Calibri" panose="020F0502020204030204" pitchFamily="34" charset="0"/>
                <a:sym typeface="Cabin"/>
              </a:rPr>
              <a:t>Wikimedia C</a:t>
            </a:r>
            <a:r>
              <a:rPr lang="en-US" dirty="0" smtClean="0">
                <a:solidFill>
                  <a:schemeClr val="dk1"/>
                </a:solidFill>
                <a:latin typeface="Calibri" panose="020F0502020204030204" pitchFamily="34" charset="0"/>
                <a:ea typeface="Cabin"/>
                <a:cs typeface="Calibri" panose="020F0502020204030204" pitchFamily="34" charset="0"/>
                <a:sym typeface="Cabin"/>
              </a:rPr>
              <a:t>o</a:t>
            </a:r>
            <a:r>
              <a:rPr lang="en" dirty="0">
                <a:solidFill>
                  <a:schemeClr val="dk1"/>
                </a:solidFill>
                <a:latin typeface="Calibri" panose="020F0502020204030204" pitchFamily="34" charset="0"/>
                <a:ea typeface="Cabin"/>
                <a:cs typeface="Calibri" panose="020F0502020204030204" pitchFamily="34" charset="0"/>
                <a:sym typeface="Cabin"/>
              </a:rPr>
              <a:t>mmons CC BY-SA </a:t>
            </a:r>
            <a:r>
              <a:rPr lang="en" dirty="0" smtClean="0">
                <a:solidFill>
                  <a:schemeClr val="dk1"/>
                </a:solidFill>
                <a:latin typeface="Calibri" panose="020F0502020204030204" pitchFamily="34" charset="0"/>
                <a:ea typeface="Cabin"/>
                <a:cs typeface="Calibri" panose="020F0502020204030204" pitchFamily="34" charset="0"/>
                <a:sym typeface="Cabin"/>
              </a:rPr>
              <a:t>3.0</a:t>
            </a:r>
          </a:p>
          <a:p>
            <a:pPr>
              <a:buSzPct val="25000"/>
            </a:pPr>
            <a:r>
              <a:rPr lang="en-US" dirty="0" smtClean="0">
                <a:solidFill>
                  <a:schemeClr val="dk1"/>
                </a:solidFill>
                <a:latin typeface="Calibri" panose="020F0502020204030204" pitchFamily="34" charset="0"/>
                <a:ea typeface="Cabin"/>
                <a:cs typeface="Calibri" panose="020F0502020204030204" pitchFamily="34" charset="0"/>
                <a:sym typeface="Cabin"/>
              </a:rPr>
              <a:t>https</a:t>
            </a:r>
            <a:r>
              <a:rPr lang="en-US" dirty="0">
                <a:solidFill>
                  <a:schemeClr val="dk1"/>
                </a:solidFill>
                <a:latin typeface="Calibri" panose="020F0502020204030204" pitchFamily="34" charset="0"/>
                <a:ea typeface="Cabin"/>
                <a:cs typeface="Calibri" panose="020F0502020204030204" pitchFamily="34" charset="0"/>
                <a:sym typeface="Cabin"/>
              </a:rPr>
              <a:t>://commons.wikimedia.org/wiki/File:BW_EM_spectrum.png</a:t>
            </a:r>
            <a:endParaRPr lang="en" dirty="0">
              <a:solidFill>
                <a:schemeClr val="dk1"/>
              </a:solidFill>
              <a:latin typeface="Calibri" panose="020F0502020204030204" pitchFamily="34" charset="0"/>
              <a:ea typeface="Cabin"/>
              <a:cs typeface="Calibri" panose="020F0502020204030204" pitchFamily="34" charset="0"/>
              <a:sym typeface="Cabin"/>
            </a:endParaRPr>
          </a:p>
        </p:txBody>
      </p:sp>
      <p:sp>
        <p:nvSpPr>
          <p:cNvPr id="202" name="Shape 202"/>
          <p:cNvSpPr txBox="1"/>
          <p:nvPr/>
        </p:nvSpPr>
        <p:spPr>
          <a:xfrm>
            <a:off x="2569945" y="2933971"/>
            <a:ext cx="5770945" cy="8330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dirty="0" smtClean="0">
                <a:solidFill>
                  <a:schemeClr val="dk1"/>
                </a:solidFill>
                <a:latin typeface="Calibri" panose="020F0502020204030204" pitchFamily="34" charset="0"/>
                <a:ea typeface="Cabin"/>
                <a:cs typeface="Calibri" panose="020F0502020204030204" pitchFamily="34" charset="0"/>
                <a:sym typeface="Cabin"/>
              </a:rPr>
              <a:t>Wikimedia Commons</a:t>
            </a:r>
          </a:p>
          <a:p>
            <a:pPr marL="0" marR="0" lvl="0" indent="0" algn="l" rtl="0">
              <a:spcBef>
                <a:spcPts val="0"/>
              </a:spcBef>
              <a:buSzPct val="25000"/>
              <a:buNone/>
            </a:pPr>
            <a:r>
              <a:rPr lang="en" dirty="0" smtClean="0">
                <a:solidFill>
                  <a:schemeClr val="dk1"/>
                </a:solidFill>
                <a:latin typeface="Calibri" panose="020F0502020204030204" pitchFamily="34" charset="0"/>
                <a:ea typeface="Cabin"/>
                <a:cs typeface="Calibri" panose="020F0502020204030204" pitchFamily="34" charset="0"/>
                <a:sym typeface="Cabin"/>
              </a:rPr>
              <a:t>https</a:t>
            </a:r>
            <a:r>
              <a:rPr lang="en" dirty="0">
                <a:solidFill>
                  <a:schemeClr val="dk1"/>
                </a:solidFill>
                <a:latin typeface="Calibri" panose="020F0502020204030204" pitchFamily="34" charset="0"/>
                <a:ea typeface="Cabin"/>
                <a:cs typeface="Calibri" panose="020F0502020204030204" pitchFamily="34" charset="0"/>
                <a:sym typeface="Cabin"/>
              </a:rPr>
              <a:t>://upload.wikimedia.org/wikipedia/commons/thumb/0/0b/Brewster%27s_angle_polarization.png/800px-Brewster%27s_angle_polarization.png</a:t>
            </a:r>
          </a:p>
        </p:txBody>
      </p:sp>
      <p:sp>
        <p:nvSpPr>
          <p:cNvPr id="203" name="Shape 203"/>
          <p:cNvSpPr txBox="1"/>
          <p:nvPr/>
        </p:nvSpPr>
        <p:spPr>
          <a:xfrm>
            <a:off x="1614154" y="2211865"/>
            <a:ext cx="5344911" cy="5117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dirty="0" smtClean="0">
                <a:solidFill>
                  <a:schemeClr val="dk1"/>
                </a:solidFill>
                <a:latin typeface="Calibri" panose="020F0502020204030204" pitchFamily="34" charset="0"/>
                <a:ea typeface="Cabin"/>
                <a:cs typeface="Calibri" panose="020F0502020204030204" pitchFamily="34" charset="0"/>
                <a:sym typeface="Cabin"/>
              </a:rPr>
              <a:t>2006 Bob Mellish, Wikimedia Commons CC BY-SA 1.2+</a:t>
            </a:r>
          </a:p>
          <a:p>
            <a:pPr lvl="0">
              <a:buSzPct val="25000"/>
            </a:pPr>
            <a:r>
              <a:rPr lang="en-US" dirty="0">
                <a:solidFill>
                  <a:schemeClr val="dk1"/>
                </a:solidFill>
                <a:latin typeface="Calibri" panose="020F0502020204030204" pitchFamily="34" charset="0"/>
                <a:ea typeface="Cabin"/>
                <a:cs typeface="Calibri" panose="020F0502020204030204" pitchFamily="34" charset="0"/>
                <a:sym typeface="Cabin"/>
                <a:hlinkClick r:id="rId6"/>
              </a:rPr>
              <a:t>https://</a:t>
            </a:r>
            <a:r>
              <a:rPr lang="en-US" dirty="0" smtClean="0">
                <a:solidFill>
                  <a:schemeClr val="dk1"/>
                </a:solidFill>
                <a:latin typeface="Calibri" panose="020F0502020204030204" pitchFamily="34" charset="0"/>
                <a:ea typeface="Cabin"/>
                <a:cs typeface="Calibri" panose="020F0502020204030204" pitchFamily="34" charset="0"/>
                <a:sym typeface="Cabin"/>
                <a:hlinkClick r:id="rId6"/>
              </a:rPr>
              <a:t>commons.wikimedia.org/wiki/File:Wire-grid-polarizer.svg</a:t>
            </a:r>
            <a:r>
              <a:rPr lang="en-US" dirty="0" smtClean="0">
                <a:solidFill>
                  <a:schemeClr val="dk1"/>
                </a:solidFill>
                <a:latin typeface="Calibri" panose="020F0502020204030204" pitchFamily="34" charset="0"/>
                <a:ea typeface="Cabin"/>
                <a:cs typeface="Calibri" panose="020F0502020204030204" pitchFamily="34" charset="0"/>
                <a:sym typeface="Cabin"/>
              </a:rPr>
              <a:t> </a:t>
            </a:r>
            <a:endParaRPr lang="en" dirty="0" smtClean="0">
              <a:solidFill>
                <a:schemeClr val="dk1"/>
              </a:solidFill>
              <a:latin typeface="Calibri" panose="020F0502020204030204" pitchFamily="34" charset="0"/>
              <a:ea typeface="Cabin"/>
              <a:cs typeface="Calibri" panose="020F0502020204030204" pitchFamily="34" charset="0"/>
              <a:sym typeface="Cabin"/>
            </a:endParaRPr>
          </a:p>
        </p:txBody>
      </p:sp>
      <p:pic>
        <p:nvPicPr>
          <p:cNvPr id="204" name="Shape 204" descr="M-Wave.gif"/>
          <p:cNvPicPr preferRelativeResize="0"/>
          <p:nvPr/>
        </p:nvPicPr>
        <p:blipFill rotWithShape="1">
          <a:blip r:embed="rId7">
            <a:alphaModFix/>
          </a:blip>
          <a:srcRect/>
          <a:stretch/>
        </p:blipFill>
        <p:spPr>
          <a:xfrm>
            <a:off x="416530" y="1502483"/>
            <a:ext cx="678682" cy="565268"/>
          </a:xfrm>
          <a:prstGeom prst="rect">
            <a:avLst/>
          </a:prstGeom>
          <a:noFill/>
          <a:ln>
            <a:noFill/>
          </a:ln>
        </p:spPr>
      </p:pic>
      <p:sp>
        <p:nvSpPr>
          <p:cNvPr id="17" name="Title 1"/>
          <p:cNvSpPr txBox="1">
            <a:spLocks/>
          </p:cNvSpPr>
          <p:nvPr/>
        </p:nvSpPr>
        <p:spPr>
          <a:xfrm>
            <a:off x="6509473" y="887922"/>
            <a:ext cx="2150467" cy="1615320"/>
          </a:xfrm>
          <a:prstGeom prst="rect">
            <a:avLst/>
          </a:prstGeom>
        </p:spPr>
        <p:txBody>
          <a:bodyPr/>
          <a:lstStyle>
            <a:lvl1pPr algn="l" defTabSz="342900" rtl="0" eaLnBrk="1" latinLnBrk="0" hangingPunct="1">
              <a:spcBef>
                <a:spcPct val="0"/>
              </a:spcBef>
              <a:buNone/>
              <a:defRPr sz="2700" kern="1200" cap="all">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4400" cap="none" dirty="0" smtClean="0"/>
              <a:t>Image Sources</a:t>
            </a:r>
            <a:endParaRPr lang="en-US" sz="4400" dirty="0"/>
          </a:p>
        </p:txBody>
      </p:sp>
      <p:pic>
        <p:nvPicPr>
          <p:cNvPr id="2050" name="Picture 2" descr="https://upload.wikimedia.org/wikipedia/commons/thumb/5/56/B%26W_girl_portrait_with_sunglasses.jpg/222px-B%26W_girl_portrait_with_sunglass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530" y="417399"/>
            <a:ext cx="546859" cy="591199"/>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98"/>
          <p:cNvSpPr txBox="1"/>
          <p:nvPr/>
        </p:nvSpPr>
        <p:spPr>
          <a:xfrm>
            <a:off x="1614154" y="445411"/>
            <a:ext cx="6477630" cy="563187"/>
          </a:xfrm>
          <a:prstGeom prst="rect">
            <a:avLst/>
          </a:prstGeom>
          <a:noFill/>
          <a:ln>
            <a:noFill/>
          </a:ln>
        </p:spPr>
        <p:txBody>
          <a:bodyPr lIns="91425" tIns="45700" rIns="91425" bIns="45700" anchor="t" anchorCtr="0">
            <a:noAutofit/>
          </a:bodyPr>
          <a:lstStyle/>
          <a:p>
            <a:pPr lvl="0">
              <a:buSzPct val="25000"/>
            </a:pPr>
            <a:r>
              <a:rPr lang="en-US" dirty="0">
                <a:latin typeface="Calibri" panose="020F0502020204030204" pitchFamily="34" charset="0"/>
                <a:cs typeface="Calibri" panose="020F0502020204030204" pitchFamily="34" charset="0"/>
              </a:rPr>
              <a:t>2007 </a:t>
            </a:r>
            <a:r>
              <a:rPr lang="en-US" dirty="0" err="1">
                <a:latin typeface="Calibri" panose="020F0502020204030204" pitchFamily="34" charset="0"/>
                <a:cs typeface="Calibri" panose="020F0502020204030204" pitchFamily="34" charset="0"/>
              </a:rPr>
              <a:t>Hamed</a:t>
            </a:r>
            <a:r>
              <a:rPr lang="en-US" dirty="0">
                <a:latin typeface="Calibri" panose="020F0502020204030204" pitchFamily="34" charset="0"/>
                <a:cs typeface="Calibri" panose="020F0502020204030204" pitchFamily="34" charset="0"/>
              </a:rPr>
              <a:t> Saber, </a:t>
            </a:r>
            <a:r>
              <a:rPr lang="fr-FR" dirty="0" err="1">
                <a:latin typeface="Calibri" panose="020F0502020204030204" pitchFamily="34" charset="0"/>
                <a:cs typeface="Calibri" panose="020F0502020204030204" pitchFamily="34" charset="0"/>
              </a:rPr>
              <a:t>Wikimedia</a:t>
            </a:r>
            <a:r>
              <a:rPr lang="fr-FR" dirty="0">
                <a:latin typeface="Calibri" panose="020F0502020204030204" pitchFamily="34" charset="0"/>
                <a:cs typeface="Calibri" panose="020F0502020204030204" pitchFamily="34" charset="0"/>
              </a:rPr>
              <a:t> Commons CC BY-SA 2.0 </a:t>
            </a:r>
            <a:endParaRPr lang="en" dirty="0">
              <a:solidFill>
                <a:schemeClr val="dk1"/>
              </a:solidFill>
              <a:latin typeface="Calibri" panose="020F0502020204030204" pitchFamily="34" charset="0"/>
              <a:ea typeface="Cabin"/>
              <a:cs typeface="Calibri" panose="020F0502020204030204" pitchFamily="34" charset="0"/>
              <a:sym typeface="Cabin"/>
            </a:endParaRPr>
          </a:p>
          <a:p>
            <a:pPr lvl="0">
              <a:buSzPct val="25000"/>
            </a:pPr>
            <a:r>
              <a:rPr lang="en-US" dirty="0">
                <a:solidFill>
                  <a:schemeClr val="dk1"/>
                </a:solidFill>
                <a:latin typeface="Calibri" panose="020F0502020204030204" pitchFamily="34" charset="0"/>
                <a:ea typeface="Cabin"/>
                <a:cs typeface="Calibri" panose="020F0502020204030204" pitchFamily="34" charset="0"/>
                <a:sym typeface="Cabin"/>
                <a:hlinkClick r:id="rId9"/>
              </a:rPr>
              <a:t>https://</a:t>
            </a:r>
            <a:r>
              <a:rPr lang="en-US" dirty="0" smtClean="0">
                <a:solidFill>
                  <a:schemeClr val="dk1"/>
                </a:solidFill>
                <a:latin typeface="Calibri" panose="020F0502020204030204" pitchFamily="34" charset="0"/>
                <a:ea typeface="Cabin"/>
                <a:cs typeface="Calibri" panose="020F0502020204030204" pitchFamily="34" charset="0"/>
                <a:sym typeface="Cabin"/>
                <a:hlinkClick r:id="rId9"/>
              </a:rPr>
              <a:t>commons.wikimedia.org/wiki/File:B%26W_girl_portrait_with_sunglasses.jpg</a:t>
            </a:r>
            <a:r>
              <a:rPr lang="en-US" dirty="0" smtClean="0">
                <a:solidFill>
                  <a:schemeClr val="dk1"/>
                </a:solidFill>
                <a:latin typeface="Calibri" panose="020F0502020204030204" pitchFamily="34" charset="0"/>
                <a:ea typeface="Cabin"/>
                <a:cs typeface="Calibri" panose="020F0502020204030204" pitchFamily="34" charset="0"/>
                <a:sym typeface="Cabin"/>
              </a:rPr>
              <a:t> </a:t>
            </a:r>
            <a:endParaRPr lang="en" dirty="0">
              <a:solidFill>
                <a:schemeClr val="dk1"/>
              </a:solidFill>
              <a:latin typeface="Calibri" panose="020F0502020204030204" pitchFamily="34" charset="0"/>
              <a:ea typeface="Cabin"/>
              <a:cs typeface="Calibri" panose="020F0502020204030204" pitchFamily="34" charset="0"/>
              <a:sym typeface="Cabin"/>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801" y="4327075"/>
            <a:ext cx="986319" cy="457200"/>
          </a:xfrm>
          <a:prstGeom prst="rect">
            <a:avLst/>
          </a:prstGeom>
        </p:spPr>
      </p:pic>
      <p:grpSp>
        <p:nvGrpSpPr>
          <p:cNvPr id="3" name="Group 2"/>
          <p:cNvGrpSpPr/>
          <p:nvPr/>
        </p:nvGrpSpPr>
        <p:grpSpPr>
          <a:xfrm>
            <a:off x="428395" y="2848312"/>
            <a:ext cx="2141550" cy="850250"/>
            <a:chOff x="428395" y="2848312"/>
            <a:chExt cx="2141550" cy="850250"/>
          </a:xfrm>
        </p:grpSpPr>
        <p:sp>
          <p:nvSpPr>
            <p:cNvPr id="18" name="Shape 202"/>
            <p:cNvSpPr txBox="1"/>
            <p:nvPr/>
          </p:nvSpPr>
          <p:spPr>
            <a:xfrm>
              <a:off x="428395" y="2848312"/>
              <a:ext cx="2141550" cy="850250"/>
            </a:xfrm>
            <a:prstGeom prst="rect">
              <a:avLst/>
            </a:prstGeom>
            <a:solidFill>
              <a:schemeClr val="tx1"/>
            </a:solidFill>
            <a:ln>
              <a:noFill/>
            </a:ln>
          </p:spPr>
          <p:txBody>
            <a:bodyPr lIns="91425" tIns="45700" rIns="91425" bIns="45700" anchor="t" anchorCtr="0">
              <a:noAutofit/>
            </a:bodyPr>
            <a:lstStyle/>
            <a:p>
              <a:pPr marL="0" marR="0" lvl="0" indent="0" algn="l" rtl="0">
                <a:spcBef>
                  <a:spcPts val="0"/>
                </a:spcBef>
                <a:buSzPct val="25000"/>
                <a:buNone/>
              </a:pPr>
              <a:endParaRPr lang="en" sz="1000" dirty="0">
                <a:solidFill>
                  <a:schemeClr val="dk1"/>
                </a:solidFill>
                <a:latin typeface="Cabin"/>
                <a:ea typeface="Cabin"/>
                <a:cs typeface="Cabin"/>
                <a:sym typeface="Cabin"/>
              </a:endParaRPr>
            </a:p>
          </p:txBody>
        </p:sp>
        <p:pic>
          <p:nvPicPr>
            <p:cNvPr id="20" name="Picture 19"/>
            <p:cNvPicPr>
              <a:picLocks noChangeAspect="1"/>
            </p:cNvPicPr>
            <p:nvPr/>
          </p:nvPicPr>
          <p:blipFill rotWithShape="1">
            <a:blip r:embed="rId11">
              <a:extLst>
                <a:ext uri="{28A0092B-C50C-407E-A947-70E740481C1C}">
                  <a14:useLocalDpi xmlns:a14="http://schemas.microsoft.com/office/drawing/2010/main" val="0"/>
                </a:ext>
              </a:extLst>
            </a:blip>
            <a:srcRect t="7375" b="8010"/>
            <a:stretch/>
          </p:blipFill>
          <p:spPr>
            <a:xfrm>
              <a:off x="435714" y="2931004"/>
              <a:ext cx="2010485" cy="705976"/>
            </a:xfrm>
            <a:prstGeom prst="rect">
              <a:avLst/>
            </a:prstGeom>
          </p:spPr>
        </p:pic>
      </p:gr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6530" y="2144170"/>
            <a:ext cx="1136936" cy="5836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281662"/>
            <a:ext cx="8520599" cy="572699"/>
          </a:xfrm>
        </p:spPr>
        <p:txBody>
          <a:bodyPr/>
          <a:lstStyle/>
          <a:p>
            <a:r>
              <a:rPr lang="en-US" dirty="0" smtClean="0">
                <a:solidFill>
                  <a:schemeClr val="tx1"/>
                </a:solidFill>
              </a:rPr>
              <a:t>What Do Sunglasses Do?</a:t>
            </a:r>
            <a:endParaRPr lang="en-US" dirty="0">
              <a:solidFill>
                <a:schemeClr val="tx1"/>
              </a:solidFill>
            </a:endParaRPr>
          </a:p>
        </p:txBody>
      </p:sp>
      <p:sp>
        <p:nvSpPr>
          <p:cNvPr id="5" name="Text Placeholder 4"/>
          <p:cNvSpPr>
            <a:spLocks noGrp="1"/>
          </p:cNvSpPr>
          <p:nvPr>
            <p:ph type="body" idx="1"/>
          </p:nvPr>
        </p:nvSpPr>
        <p:spPr>
          <a:xfrm>
            <a:off x="311700" y="2095999"/>
            <a:ext cx="8520599" cy="2472875"/>
          </a:xfrm>
        </p:spPr>
        <p:txBody>
          <a:bodyPr/>
          <a:lstStyle/>
          <a:p>
            <a:pPr marL="542925" indent="-457200">
              <a:buFont typeface="Wingdings" panose="05000000000000000000" pitchFamily="2" charset="2"/>
              <a:buChar char="q"/>
            </a:pPr>
            <a:r>
              <a:rPr lang="en-US" dirty="0" smtClean="0"/>
              <a:t>To r</a:t>
            </a:r>
            <a:r>
              <a:rPr lang="en-US" dirty="0" smtClean="0">
                <a:solidFill>
                  <a:schemeClr val="tx1"/>
                </a:solidFill>
              </a:rPr>
              <a:t>educe the glare </a:t>
            </a:r>
            <a:br>
              <a:rPr lang="en-US" dirty="0" smtClean="0">
                <a:solidFill>
                  <a:schemeClr val="tx1"/>
                </a:solidFill>
              </a:rPr>
            </a:br>
            <a:r>
              <a:rPr lang="en-US" sz="2400" dirty="0" smtClean="0">
                <a:solidFill>
                  <a:schemeClr val="tx1"/>
                </a:solidFill>
              </a:rPr>
              <a:t>such as reflections from the road, water, glass, snow</a:t>
            </a:r>
          </a:p>
          <a:p>
            <a:pPr marL="542925" indent="-457200">
              <a:buFont typeface="Wingdings" panose="05000000000000000000" pitchFamily="2" charset="2"/>
              <a:buChar char="q"/>
            </a:pPr>
            <a:r>
              <a:rPr lang="en-US" dirty="0" smtClean="0"/>
              <a:t>To r</a:t>
            </a:r>
            <a:r>
              <a:rPr lang="en-US" dirty="0" smtClean="0">
                <a:solidFill>
                  <a:schemeClr val="tx1"/>
                </a:solidFill>
              </a:rPr>
              <a:t>educe the light intensity</a:t>
            </a:r>
          </a:p>
          <a:p>
            <a:pPr marL="542925" indent="-457200">
              <a:buFont typeface="Wingdings" panose="05000000000000000000" pitchFamily="2" charset="2"/>
              <a:buChar char="q"/>
            </a:pPr>
            <a:r>
              <a:rPr lang="en-US" dirty="0" smtClean="0"/>
              <a:t>To b</a:t>
            </a:r>
            <a:r>
              <a:rPr lang="en-US" dirty="0" smtClean="0">
                <a:solidFill>
                  <a:schemeClr val="tx1"/>
                </a:solidFill>
              </a:rPr>
              <a:t>lock </a:t>
            </a:r>
            <a:r>
              <a:rPr lang="en-US" dirty="0"/>
              <a:t>ultraviolet</a:t>
            </a:r>
            <a:r>
              <a:rPr lang="en-US" dirty="0" smtClean="0">
                <a:solidFill>
                  <a:schemeClr val="tx1"/>
                </a:solidFill>
              </a:rPr>
              <a:t> (UV) light </a:t>
            </a:r>
            <a:br>
              <a:rPr lang="en-US" dirty="0" smtClean="0">
                <a:solidFill>
                  <a:schemeClr val="tx1"/>
                </a:solidFill>
              </a:rPr>
            </a:br>
            <a:r>
              <a:rPr lang="en-US" dirty="0" smtClean="0">
                <a:solidFill>
                  <a:schemeClr val="tx1"/>
                </a:solidFill>
              </a:rPr>
              <a:t>and prevent eye damage</a:t>
            </a:r>
            <a:endParaRPr lang="en-US" dirty="0">
              <a:solidFill>
                <a:schemeClr val="tx1"/>
              </a:solidFill>
            </a:endParaRPr>
          </a:p>
        </p:txBody>
      </p:sp>
      <p:pic>
        <p:nvPicPr>
          <p:cNvPr id="6" name="Shape 110"/>
          <p:cNvPicPr preferRelativeResize="0"/>
          <p:nvPr/>
        </p:nvPicPr>
        <p:blipFill rotWithShape="1">
          <a:blip r:embed="rId3">
            <a:alphaModFix/>
          </a:blip>
          <a:srcRect t="7090" b="9320"/>
          <a:stretch/>
        </p:blipFill>
        <p:spPr>
          <a:xfrm rot="20831410">
            <a:off x="5594425" y="3083231"/>
            <a:ext cx="3369854" cy="1408420"/>
          </a:xfrm>
          <a:prstGeom prst="rect">
            <a:avLst/>
          </a:prstGeom>
          <a:noFill/>
          <a:ln>
            <a:noFill/>
          </a:ln>
        </p:spPr>
      </p:pic>
      <p:sp>
        <p:nvSpPr>
          <p:cNvPr id="8" name="Shape 111"/>
          <p:cNvSpPr txBox="1"/>
          <p:nvPr/>
        </p:nvSpPr>
        <p:spPr>
          <a:xfrm rot="20700000">
            <a:off x="303757" y="2276253"/>
            <a:ext cx="8686800" cy="1188720"/>
          </a:xfrm>
          <a:prstGeom prst="rect">
            <a:avLst/>
          </a:prstGeom>
          <a:solidFill>
            <a:srgbClr val="FFFF99"/>
          </a:solidFill>
          <a:ln>
            <a:noFill/>
          </a:ln>
          <a:effectLst>
            <a:outerShdw blurRad="44450" dist="27939" dir="5400000" algn="ctr">
              <a:srgbClr val="000000">
                <a:alpha val="31764"/>
              </a:srgbClr>
            </a:outerShdw>
          </a:effectLst>
        </p:spPr>
        <p:txBody>
          <a:bodyPr lIns="91425" tIns="91425" rIns="91425" bIns="91425" anchor="t" anchorCtr="0">
            <a:noAutofit/>
          </a:bodyPr>
          <a:lstStyle/>
          <a:p>
            <a:pPr lvl="0" algn="ctr">
              <a:lnSpc>
                <a:spcPct val="90000"/>
              </a:lnSpc>
              <a:buClr>
                <a:schemeClr val="dk1"/>
              </a:buClr>
              <a:buSzPct val="25000"/>
            </a:pPr>
            <a:r>
              <a:rPr lang="en" sz="2400" b="0" i="0" u="none" strike="noStrike" cap="none" dirty="0" smtClean="0">
                <a:solidFill>
                  <a:schemeClr val="accent2"/>
                </a:solidFill>
                <a:latin typeface="Calibri" panose="020F0502020204030204" pitchFamily="34" charset="0"/>
                <a:ea typeface="Cabin"/>
                <a:cs typeface="Calibri" panose="020F0502020204030204" pitchFamily="34" charset="0"/>
                <a:sym typeface="Cabin"/>
              </a:rPr>
              <a:t>Engineers do this sort of brainstorming and analysis all the time, PLUS they also need to </a:t>
            </a:r>
            <a:r>
              <a:rPr lang="en" sz="2400" b="1" i="0" u="none" strike="noStrike" cap="none" dirty="0" smtClean="0">
                <a:solidFill>
                  <a:schemeClr val="accent2"/>
                </a:solidFill>
                <a:latin typeface="Calibri" panose="020F0502020204030204" pitchFamily="34" charset="0"/>
                <a:ea typeface="Cabin"/>
                <a:cs typeface="Calibri" panose="020F0502020204030204" pitchFamily="34" charset="0"/>
                <a:sym typeface="Cabin"/>
              </a:rPr>
              <a:t>understand the science</a:t>
            </a:r>
            <a:br>
              <a:rPr lang="en" sz="2400" b="1" i="0" u="none" strike="noStrike" cap="none" dirty="0" smtClean="0">
                <a:solidFill>
                  <a:schemeClr val="accent2"/>
                </a:solidFill>
                <a:latin typeface="Calibri" panose="020F0502020204030204" pitchFamily="34" charset="0"/>
                <a:ea typeface="Cabin"/>
                <a:cs typeface="Calibri" panose="020F0502020204030204" pitchFamily="34" charset="0"/>
                <a:sym typeface="Cabin"/>
              </a:rPr>
            </a:br>
            <a:r>
              <a:rPr lang="en-US" sz="2400" dirty="0" smtClean="0">
                <a:solidFill>
                  <a:schemeClr val="accent2"/>
                </a:solidFill>
                <a:latin typeface="Calibri" panose="020F0502020204030204" pitchFamily="34" charset="0"/>
                <a:ea typeface="Cabin"/>
                <a:cs typeface="Calibri" panose="020F0502020204030204" pitchFamily="34" charset="0"/>
              </a:rPr>
              <a:t>—</a:t>
            </a:r>
            <a:r>
              <a:rPr lang="en" sz="2400" dirty="0">
                <a:solidFill>
                  <a:schemeClr val="accent2"/>
                </a:solidFill>
                <a:latin typeface="Calibri" panose="020F0502020204030204" pitchFamily="34" charset="0"/>
                <a:ea typeface="Cabin"/>
                <a:cs typeface="Calibri" panose="020F0502020204030204" pitchFamily="34" charset="0"/>
                <a:sym typeface="Cabin"/>
              </a:rPr>
              <a:t>so we need to </a:t>
            </a:r>
            <a:r>
              <a:rPr lang="en" sz="2400" dirty="0" smtClean="0">
                <a:solidFill>
                  <a:schemeClr val="accent2"/>
                </a:solidFill>
                <a:latin typeface="Calibri" panose="020F0502020204030204" pitchFamily="34" charset="0"/>
                <a:ea typeface="Cabin"/>
                <a:cs typeface="Calibri" panose="020F0502020204030204" pitchFamily="34" charset="0"/>
                <a:sym typeface="Cabin"/>
              </a:rPr>
              <a:t>study and understand </a:t>
            </a:r>
            <a:r>
              <a:rPr lang="en" sz="2400" dirty="0">
                <a:solidFill>
                  <a:schemeClr val="accent2"/>
                </a:solidFill>
                <a:latin typeface="Calibri" panose="020F0502020204030204" pitchFamily="34" charset="0"/>
                <a:ea typeface="Cabin"/>
                <a:cs typeface="Calibri" panose="020F0502020204030204" pitchFamily="34" charset="0"/>
                <a:sym typeface="Cabin"/>
              </a:rPr>
              <a:t>the basic </a:t>
            </a:r>
            <a:r>
              <a:rPr lang="en" sz="2400" b="1" i="0" u="none" strike="noStrike" cap="none" dirty="0" smtClean="0">
                <a:solidFill>
                  <a:schemeClr val="accent2"/>
                </a:solidFill>
                <a:latin typeface="Calibri" panose="020F0502020204030204" pitchFamily="34" charset="0"/>
                <a:ea typeface="Cabin"/>
                <a:cs typeface="Calibri" panose="020F0502020204030204" pitchFamily="34" charset="0"/>
                <a:sym typeface="Cabin"/>
              </a:rPr>
              <a:t>properties of light</a:t>
            </a:r>
            <a:endParaRPr lang="en" sz="2400" b="1" i="0" u="none" strike="noStrike" cap="none" dirty="0">
              <a:solidFill>
                <a:schemeClr val="accent2"/>
              </a:solidFill>
              <a:latin typeface="Calibri" panose="020F0502020204030204" pitchFamily="34" charset="0"/>
              <a:ea typeface="Cabin"/>
              <a:cs typeface="Calibri" panose="020F0502020204030204" pitchFamily="34" charset="0"/>
              <a:sym typeface="Cabin"/>
            </a:endParaRPr>
          </a:p>
        </p:txBody>
      </p:sp>
      <p:sp>
        <p:nvSpPr>
          <p:cNvPr id="7" name="Title 3"/>
          <p:cNvSpPr txBox="1">
            <a:spLocks/>
          </p:cNvSpPr>
          <p:nvPr/>
        </p:nvSpPr>
        <p:spPr>
          <a:xfrm>
            <a:off x="394637" y="877891"/>
            <a:ext cx="8505040" cy="803079"/>
          </a:xfrm>
          <a:prstGeom prst="rect">
            <a:avLst/>
          </a:prstGeom>
          <a:noFill/>
          <a:ln w="31750" cap="sq" cmpd="sng">
            <a:noFill/>
            <a:prstDash val="solid"/>
            <a:miter/>
            <a:headEnd type="none" w="med" len="med"/>
            <a:tailEnd type="none" w="med" len="med"/>
          </a:ln>
          <a:effectLst/>
        </p:spPr>
        <p:txBody>
          <a:bodyPr vert="horz" lIns="91425" tIns="91425" rIns="91425" bIns="91425" rtlCol="0" anchor="ctr" anchorCtr="0">
            <a:noAutofit/>
          </a:bodyPr>
          <a:lstStyle>
            <a:lvl1pPr marL="0" marR="0" lvl="0" indent="0" algn="l" defTabSz="342900" rtl="0" eaLnBrk="1" latinLnBrk="0" hangingPunct="1">
              <a:lnSpc>
                <a:spcPct val="100000"/>
              </a:lnSpc>
              <a:spcBef>
                <a:spcPts val="0"/>
              </a:spcBef>
              <a:buClr>
                <a:srgbClr val="262626"/>
              </a:buClr>
              <a:buFont typeface="Cabin"/>
              <a:buNone/>
              <a:defRPr sz="4400" b="0" i="0" u="none" strike="noStrike" kern="1200" cap="none">
                <a:ln w="3175" cmpd="sng">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bin"/>
              </a:defRPr>
            </a:lvl1pPr>
            <a:lvl2pPr lvl="1" indent="0" eaLnBrk="1" hangingPunct="1">
              <a:spcBef>
                <a:spcPts val="0"/>
              </a:spcBef>
              <a:buNone/>
              <a:defRPr sz="1800">
                <a:solidFill>
                  <a:schemeClr val="tx2"/>
                </a:solidFill>
              </a:defRPr>
            </a:lvl2pPr>
            <a:lvl3pPr lvl="2" indent="0" eaLnBrk="1" hangingPunct="1">
              <a:spcBef>
                <a:spcPts val="0"/>
              </a:spcBef>
              <a:buNone/>
              <a:defRPr sz="1800">
                <a:solidFill>
                  <a:schemeClr val="tx2"/>
                </a:solidFill>
              </a:defRPr>
            </a:lvl3pPr>
            <a:lvl4pPr lvl="3" indent="0" eaLnBrk="1" hangingPunct="1">
              <a:spcBef>
                <a:spcPts val="0"/>
              </a:spcBef>
              <a:buNone/>
              <a:defRPr sz="1800">
                <a:solidFill>
                  <a:schemeClr val="tx2"/>
                </a:solidFill>
              </a:defRPr>
            </a:lvl4pPr>
            <a:lvl5pPr lvl="4" indent="0" eaLnBrk="1" hangingPunct="1">
              <a:spcBef>
                <a:spcPts val="0"/>
              </a:spcBef>
              <a:buNone/>
              <a:defRPr sz="1800">
                <a:solidFill>
                  <a:schemeClr val="tx2"/>
                </a:solidFill>
              </a:defRPr>
            </a:lvl5pPr>
            <a:lvl6pPr lvl="5" indent="0" eaLnBrk="1" hangingPunct="1">
              <a:spcBef>
                <a:spcPts val="0"/>
              </a:spcBef>
              <a:buNone/>
              <a:defRPr sz="1800">
                <a:solidFill>
                  <a:schemeClr val="tx2"/>
                </a:solidFill>
              </a:defRPr>
            </a:lvl6pPr>
            <a:lvl7pPr lvl="6" indent="0" eaLnBrk="1" hangingPunct="1">
              <a:spcBef>
                <a:spcPts val="0"/>
              </a:spcBef>
              <a:buNone/>
              <a:defRPr sz="1800">
                <a:solidFill>
                  <a:schemeClr val="tx2"/>
                </a:solidFill>
              </a:defRPr>
            </a:lvl7pPr>
            <a:lvl8pPr lvl="7" indent="0" eaLnBrk="1" hangingPunct="1">
              <a:spcBef>
                <a:spcPts val="0"/>
              </a:spcBef>
              <a:buNone/>
              <a:defRPr sz="1800">
                <a:solidFill>
                  <a:schemeClr val="tx2"/>
                </a:solidFill>
              </a:defRPr>
            </a:lvl8pPr>
            <a:lvl9pPr lvl="8" indent="0" eaLnBrk="1" hangingPunct="1">
              <a:spcBef>
                <a:spcPts val="0"/>
              </a:spcBef>
              <a:buNone/>
              <a:defRPr sz="1800">
                <a:solidFill>
                  <a:schemeClr val="tx2"/>
                </a:solidFill>
              </a:defRPr>
            </a:lvl9pPr>
          </a:lstStyle>
          <a:p>
            <a:r>
              <a:rPr lang="en-US" sz="2800" dirty="0" smtClean="0">
                <a:solidFill>
                  <a:srgbClr val="FFFF99"/>
                </a:solidFill>
              </a:rPr>
              <a:t>Brainstorm in your groups: </a:t>
            </a:r>
            <a:br>
              <a:rPr lang="en-US" sz="2800" dirty="0" smtClean="0">
                <a:solidFill>
                  <a:srgbClr val="FFFF99"/>
                </a:solidFill>
              </a:rPr>
            </a:br>
            <a:r>
              <a:rPr lang="en-US" sz="2800" i="1" dirty="0" smtClean="0">
                <a:solidFill>
                  <a:srgbClr val="FFFF99"/>
                </a:solidFill>
              </a:rPr>
              <a:t>What are the key objectives of good sunglasses?</a:t>
            </a:r>
            <a:endParaRPr lang="en-US" sz="2800" i="1" dirty="0">
              <a:solidFill>
                <a:srgbClr val="FFFF99"/>
              </a:solidFill>
            </a:endParaRPr>
          </a:p>
        </p:txBody>
      </p:sp>
    </p:spTree>
    <p:extLst>
      <p:ext uri="{BB962C8B-B14F-4D97-AF65-F5344CB8AC3E}">
        <p14:creationId xmlns:p14="http://schemas.microsoft.com/office/powerpoint/2010/main" val="366579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itle 1"/>
          <p:cNvSpPr>
            <a:spLocks noGrp="1"/>
          </p:cNvSpPr>
          <p:nvPr>
            <p:ph type="title"/>
          </p:nvPr>
        </p:nvSpPr>
        <p:spPr>
          <a:xfrm>
            <a:off x="311701" y="321200"/>
            <a:ext cx="4483324" cy="572699"/>
          </a:xfrm>
        </p:spPr>
        <p:txBody>
          <a:bodyPr/>
          <a:lstStyle/>
          <a:p>
            <a:r>
              <a:rPr lang="en-US" dirty="0" smtClean="0"/>
              <a:t>Light Polarization</a:t>
            </a:r>
            <a:endParaRPr lang="en-US" i="1" dirty="0"/>
          </a:p>
        </p:txBody>
      </p:sp>
      <p:sp>
        <p:nvSpPr>
          <p:cNvPr id="117" name="Shape 117"/>
          <p:cNvSpPr txBox="1">
            <a:spLocks noGrp="1"/>
          </p:cNvSpPr>
          <p:nvPr>
            <p:ph type="body" idx="1"/>
          </p:nvPr>
        </p:nvSpPr>
        <p:spPr>
          <a:xfrm>
            <a:off x="311700" y="1639019"/>
            <a:ext cx="8520599" cy="2929856"/>
          </a:xfrm>
        </p:spPr>
        <p:txBody>
          <a:bodyPr/>
          <a:lstStyle/>
          <a:p>
            <a:pPr lvl="0"/>
            <a:r>
              <a:rPr lang="en" dirty="0" smtClean="0">
                <a:sym typeface="Cabin"/>
              </a:rPr>
              <a:t>By the end of this lesson, you will be able to: </a:t>
            </a:r>
          </a:p>
          <a:p>
            <a:pPr marL="542925" lvl="0" indent="-457200">
              <a:buFont typeface="Wingdings" panose="05000000000000000000" pitchFamily="2" charset="2"/>
              <a:buChar char="q"/>
            </a:pPr>
            <a:r>
              <a:rPr lang="en" dirty="0" smtClean="0"/>
              <a:t>Explain light polarization</a:t>
            </a:r>
          </a:p>
          <a:p>
            <a:pPr marL="542925" lvl="0" indent="-457200">
              <a:buFont typeface="Wingdings" panose="05000000000000000000" pitchFamily="2" charset="2"/>
              <a:buChar char="q"/>
            </a:pPr>
            <a:r>
              <a:rPr lang="en" dirty="0" smtClean="0"/>
              <a:t>Describe methods to polarize light    </a:t>
            </a:r>
          </a:p>
          <a:p>
            <a:pPr marL="542925" lvl="0" indent="-457200">
              <a:buFont typeface="Wingdings" panose="05000000000000000000" pitchFamily="2" charset="2"/>
              <a:buChar char="q"/>
            </a:pPr>
            <a:r>
              <a:rPr lang="en" dirty="0" smtClean="0"/>
              <a:t>Explain light and electromagnetic wave attenuation  </a:t>
            </a:r>
            <a:endParaRPr lang="en" dirty="0"/>
          </a:p>
        </p:txBody>
      </p:sp>
      <p:sp>
        <p:nvSpPr>
          <p:cNvPr id="4" name="Title 1"/>
          <p:cNvSpPr txBox="1">
            <a:spLocks/>
          </p:cNvSpPr>
          <p:nvPr/>
        </p:nvSpPr>
        <p:spPr>
          <a:xfrm rot="21026929">
            <a:off x="2967151" y="635978"/>
            <a:ext cx="3851053" cy="681294"/>
          </a:xfrm>
          <a:prstGeom prst="rect">
            <a:avLst/>
          </a:prstGeom>
          <a:noFill/>
          <a:ln w="31750" cap="sq" cmpd="sng">
            <a:noFill/>
            <a:prstDash val="solid"/>
            <a:miter/>
            <a:headEnd type="none" w="med" len="med"/>
            <a:tailEnd type="none" w="med" len="med"/>
          </a:ln>
          <a:effectLst/>
        </p:spPr>
        <p:txBody>
          <a:bodyPr vert="horz" lIns="91425" tIns="91425" rIns="91425" bIns="91425" rtlCol="0" anchor="ctr" anchorCtr="0">
            <a:noAutofit/>
          </a:bodyPr>
          <a:lstStyle>
            <a:lvl1pPr marL="0" marR="0" lvl="0" indent="0" algn="l" defTabSz="342900" rtl="0" eaLnBrk="1" latinLnBrk="0" hangingPunct="1">
              <a:lnSpc>
                <a:spcPct val="100000"/>
              </a:lnSpc>
              <a:spcBef>
                <a:spcPts val="0"/>
              </a:spcBef>
              <a:buClr>
                <a:srgbClr val="262626"/>
              </a:buClr>
              <a:buFont typeface="Cabin"/>
              <a:buNone/>
              <a:defRPr sz="4400" b="0" i="0" u="none" strike="noStrike" kern="1200" cap="none">
                <a:ln w="3175" cmpd="sng">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bin"/>
              </a:defRPr>
            </a:lvl1pPr>
            <a:lvl2pPr lvl="1" indent="0" eaLnBrk="1" hangingPunct="1">
              <a:spcBef>
                <a:spcPts val="0"/>
              </a:spcBef>
              <a:buNone/>
              <a:defRPr sz="1800">
                <a:solidFill>
                  <a:schemeClr val="tx2"/>
                </a:solidFill>
              </a:defRPr>
            </a:lvl2pPr>
            <a:lvl3pPr lvl="2" indent="0" eaLnBrk="1" hangingPunct="1">
              <a:spcBef>
                <a:spcPts val="0"/>
              </a:spcBef>
              <a:buNone/>
              <a:defRPr sz="1800">
                <a:solidFill>
                  <a:schemeClr val="tx2"/>
                </a:solidFill>
              </a:defRPr>
            </a:lvl3pPr>
            <a:lvl4pPr lvl="3" indent="0" eaLnBrk="1" hangingPunct="1">
              <a:spcBef>
                <a:spcPts val="0"/>
              </a:spcBef>
              <a:buNone/>
              <a:defRPr sz="1800">
                <a:solidFill>
                  <a:schemeClr val="tx2"/>
                </a:solidFill>
              </a:defRPr>
            </a:lvl4pPr>
            <a:lvl5pPr lvl="4" indent="0" eaLnBrk="1" hangingPunct="1">
              <a:spcBef>
                <a:spcPts val="0"/>
              </a:spcBef>
              <a:buNone/>
              <a:defRPr sz="1800">
                <a:solidFill>
                  <a:schemeClr val="tx2"/>
                </a:solidFill>
              </a:defRPr>
            </a:lvl5pPr>
            <a:lvl6pPr lvl="5" indent="0" eaLnBrk="1" hangingPunct="1">
              <a:spcBef>
                <a:spcPts val="0"/>
              </a:spcBef>
              <a:buNone/>
              <a:defRPr sz="1800">
                <a:solidFill>
                  <a:schemeClr val="tx2"/>
                </a:solidFill>
              </a:defRPr>
            </a:lvl6pPr>
            <a:lvl7pPr lvl="6" indent="0" eaLnBrk="1" hangingPunct="1">
              <a:spcBef>
                <a:spcPts val="0"/>
              </a:spcBef>
              <a:buNone/>
              <a:defRPr sz="1800">
                <a:solidFill>
                  <a:schemeClr val="tx2"/>
                </a:solidFill>
              </a:defRPr>
            </a:lvl7pPr>
            <a:lvl8pPr lvl="7" indent="0" eaLnBrk="1" hangingPunct="1">
              <a:spcBef>
                <a:spcPts val="0"/>
              </a:spcBef>
              <a:buNone/>
              <a:defRPr sz="1800">
                <a:solidFill>
                  <a:schemeClr val="tx2"/>
                </a:solidFill>
              </a:defRPr>
            </a:lvl8pPr>
            <a:lvl9pPr lvl="8" indent="0" eaLnBrk="1" hangingPunct="1">
              <a:spcBef>
                <a:spcPts val="0"/>
              </a:spcBef>
              <a:buNone/>
              <a:defRPr sz="1800">
                <a:solidFill>
                  <a:schemeClr val="tx2"/>
                </a:solidFill>
              </a:defRPr>
            </a:lvl9pPr>
          </a:lstStyle>
          <a:p>
            <a:r>
              <a:rPr lang="en-US" sz="3200" dirty="0" smtClean="0">
                <a:solidFill>
                  <a:srgbClr val="FFFF99"/>
                </a:solidFill>
                <a:latin typeface="Segoe Print" panose="02000600000000000000" pitchFamily="2" charset="0"/>
              </a:rPr>
              <a:t>Lesson Objectives</a:t>
            </a:r>
            <a:endParaRPr lang="en-US" sz="3200" dirty="0">
              <a:solidFill>
                <a:srgbClr val="FFFF99"/>
              </a:solidFill>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anim calcmode="lin" valueType="num">
                                      <p:cBhvr additive="base">
                                        <p:cTn id="7" dur="500"/>
                                        <p:tgtEl>
                                          <p:spTgt spid="1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1" end="1"/>
                                            </p:txEl>
                                          </p:spTgt>
                                        </p:tgtEl>
                                        <p:attrNameLst>
                                          <p:attrName>style.visibility</p:attrName>
                                        </p:attrNameLst>
                                      </p:cBhvr>
                                      <p:to>
                                        <p:strVal val="visible"/>
                                      </p:to>
                                    </p:set>
                                    <p:anim calcmode="lin" valueType="num">
                                      <p:cBhvr additive="base">
                                        <p:cTn id="12" dur="500"/>
                                        <p:tgtEl>
                                          <p:spTgt spid="1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7">
                                            <p:txEl>
                                              <p:pRg st="2" end="2"/>
                                            </p:txEl>
                                          </p:spTgt>
                                        </p:tgtEl>
                                        <p:attrNameLst>
                                          <p:attrName>style.visibility</p:attrName>
                                        </p:attrNameLst>
                                      </p:cBhvr>
                                      <p:to>
                                        <p:strVal val="visible"/>
                                      </p:to>
                                    </p:set>
                                    <p:anim calcmode="lin" valueType="num">
                                      <p:cBhvr additive="base">
                                        <p:cTn id="17" dur="500"/>
                                        <p:tgtEl>
                                          <p:spTgt spid="1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
                                            <p:txEl>
                                              <p:pRg st="3" end="3"/>
                                            </p:txEl>
                                          </p:spTgt>
                                        </p:tgtEl>
                                        <p:attrNameLst>
                                          <p:attrName>style.visibility</p:attrName>
                                        </p:attrNameLst>
                                      </p:cBhvr>
                                      <p:to>
                                        <p:strVal val="visible"/>
                                      </p:to>
                                    </p:set>
                                    <p:anim calcmode="lin" valueType="num">
                                      <p:cBhvr additive="base">
                                        <p:cTn id="22" dur="500"/>
                                        <p:tgtEl>
                                          <p:spTgt spid="1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a:spLocks noGrp="1"/>
          </p:cNvSpPr>
          <p:nvPr>
            <p:ph type="body" idx="1"/>
          </p:nvPr>
        </p:nvSpPr>
        <p:spPr>
          <a:xfrm>
            <a:off x="311700" y="933660"/>
            <a:ext cx="8520599" cy="3992023"/>
          </a:xfrm>
          <a:prstGeom prst="rect">
            <a:avLst/>
          </a:prstGeom>
          <a:noFill/>
          <a:ln>
            <a:noFill/>
          </a:ln>
        </p:spPr>
        <p:txBody>
          <a:bodyPr lIns="91425" tIns="91425" rIns="91425" bIns="91425" anchor="t" anchorCtr="0">
            <a:noAutofit/>
          </a:bodyPr>
          <a:lstStyle/>
          <a:p>
            <a:pPr marL="0" marR="0" lvl="0" algn="l" rtl="0">
              <a:lnSpc>
                <a:spcPct val="100000"/>
              </a:lnSpc>
              <a:spcBef>
                <a:spcPts val="0"/>
              </a:spcBef>
              <a:spcAft>
                <a:spcPts val="0"/>
              </a:spcAft>
              <a:buSzPct val="100000"/>
            </a:pPr>
            <a:r>
              <a:rPr lang="en" sz="2400" b="0" i="0" u="none" strike="noStrike" cap="none" dirty="0" smtClean="0">
                <a:ea typeface="Cabin"/>
                <a:sym typeface="Cabin"/>
              </a:rPr>
              <a:t>Q: What is the cause of electromagnetic radiation? </a:t>
            </a:r>
          </a:p>
          <a:p>
            <a:pPr marL="346075" marR="0" lvl="0" algn="l" rtl="0">
              <a:lnSpc>
                <a:spcPct val="100000"/>
              </a:lnSpc>
              <a:spcBef>
                <a:spcPts val="0"/>
              </a:spcBef>
              <a:spcAft>
                <a:spcPts val="1200"/>
              </a:spcAft>
              <a:buClr>
                <a:schemeClr val="accent2"/>
              </a:buClr>
              <a:buSzPct val="25000"/>
              <a:buFont typeface="Arial"/>
              <a:buNone/>
            </a:pPr>
            <a:r>
              <a:rPr lang="en" sz="2000" b="0" i="0" u="none" strike="noStrike" cap="none" dirty="0" smtClean="0">
                <a:solidFill>
                  <a:srgbClr val="FFFF99"/>
                </a:solidFill>
                <a:ea typeface="Cabin"/>
                <a:sym typeface="Cabin"/>
              </a:rPr>
              <a:t>Electromagnetic waves are caused by vibrating electric charges.  </a:t>
            </a:r>
          </a:p>
          <a:p>
            <a:pPr marL="346075" marR="0" lvl="0" indent="-346075" algn="l" rtl="0">
              <a:lnSpc>
                <a:spcPct val="100000"/>
              </a:lnSpc>
              <a:spcBef>
                <a:spcPts val="0"/>
              </a:spcBef>
              <a:spcAft>
                <a:spcPts val="1200"/>
              </a:spcAft>
              <a:buSzPct val="100000"/>
            </a:pPr>
            <a:r>
              <a:rPr lang="en" sz="2400" b="0" i="0" u="none" strike="noStrike" cap="none" dirty="0" smtClean="0">
                <a:ea typeface="Cabin"/>
                <a:sym typeface="Cabin"/>
              </a:rPr>
              <a:t>Q: What are the two distinct waves of electromagnetic waves? </a:t>
            </a:r>
            <a:br>
              <a:rPr lang="en" sz="2400" b="0" i="0" u="none" strike="noStrike" cap="none" dirty="0" smtClean="0">
                <a:ea typeface="Cabin"/>
                <a:sym typeface="Cabin"/>
              </a:rPr>
            </a:br>
            <a:r>
              <a:rPr lang="en" sz="2400" b="0" i="0" u="none" strike="noStrike" cap="none" dirty="0" smtClean="0">
                <a:ea typeface="Cabin"/>
                <a:sym typeface="Cabin"/>
              </a:rPr>
              <a:t>Are they transverse or longitudinal?  </a:t>
            </a:r>
          </a:p>
          <a:p>
            <a:pPr marL="346075" marR="0" lvl="0" algn="l" rtl="0">
              <a:lnSpc>
                <a:spcPct val="100000"/>
              </a:lnSpc>
              <a:spcBef>
                <a:spcPts val="0"/>
              </a:spcBef>
              <a:spcAft>
                <a:spcPts val="1200"/>
              </a:spcAft>
              <a:buClr>
                <a:schemeClr val="accent2"/>
              </a:buClr>
              <a:buSzPct val="25000"/>
            </a:pPr>
            <a:r>
              <a:rPr lang="en" sz="2000" b="0" i="0" u="none" strike="noStrike" cap="none" dirty="0" smtClean="0">
                <a:solidFill>
                  <a:srgbClr val="FFFF99"/>
                </a:solidFill>
                <a:ea typeface="Cabin"/>
                <a:sym typeface="Cabin"/>
              </a:rPr>
              <a:t>Electromagnetic waves have 2 components:</a:t>
            </a:r>
            <a:br>
              <a:rPr lang="en" sz="2000" b="0" i="0" u="none" strike="noStrike" cap="none" dirty="0" smtClean="0">
                <a:solidFill>
                  <a:srgbClr val="FFFF99"/>
                </a:solidFill>
                <a:ea typeface="Cabin"/>
                <a:sym typeface="Cabin"/>
              </a:rPr>
            </a:br>
            <a:r>
              <a:rPr lang="en" sz="2000" b="0" i="0" u="none" strike="noStrike" cap="none" dirty="0" smtClean="0">
                <a:solidFill>
                  <a:srgbClr val="FFFF99"/>
                </a:solidFill>
                <a:ea typeface="Cabin"/>
                <a:sym typeface="Cabin"/>
              </a:rPr>
              <a:t>electric and magnetic</a:t>
            </a:r>
          </a:p>
          <a:p>
            <a:pPr marL="346075" marR="0" lvl="0" algn="l" rtl="0">
              <a:lnSpc>
                <a:spcPct val="100000"/>
              </a:lnSpc>
              <a:spcBef>
                <a:spcPts val="0"/>
              </a:spcBef>
              <a:spcAft>
                <a:spcPts val="0"/>
              </a:spcAft>
              <a:buClr>
                <a:schemeClr val="accent2"/>
              </a:buClr>
              <a:buSzPct val="25000"/>
            </a:pPr>
            <a:r>
              <a:rPr lang="en" sz="2000" b="0" i="0" u="none" strike="noStrike" cap="none" dirty="0" smtClean="0">
                <a:solidFill>
                  <a:srgbClr val="FFFF99"/>
                </a:solidFill>
                <a:ea typeface="Cabin"/>
                <a:sym typeface="Cabin"/>
              </a:rPr>
              <a:t>This means that each EM wave (light included) </a:t>
            </a:r>
            <a:br>
              <a:rPr lang="en" sz="2000" b="0" i="0" u="none" strike="noStrike" cap="none" dirty="0" smtClean="0">
                <a:solidFill>
                  <a:srgbClr val="FFFF99"/>
                </a:solidFill>
                <a:ea typeface="Cabin"/>
                <a:sym typeface="Cabin"/>
              </a:rPr>
            </a:br>
            <a:r>
              <a:rPr lang="en" sz="2000" b="0" i="0" u="none" strike="noStrike" cap="none" dirty="0" smtClean="0">
                <a:solidFill>
                  <a:srgbClr val="FFFF99"/>
                </a:solidFill>
                <a:ea typeface="Cabin"/>
                <a:sym typeface="Cabin"/>
              </a:rPr>
              <a:t>has 2 distinct </a:t>
            </a:r>
            <a:r>
              <a:rPr lang="en" sz="2000" b="1" i="0" u="none" strike="noStrike" cap="none" dirty="0" smtClean="0">
                <a:solidFill>
                  <a:srgbClr val="FFFF99"/>
                </a:solidFill>
                <a:ea typeface="Cabin"/>
                <a:sym typeface="Cabin"/>
              </a:rPr>
              <a:t>transverse</a:t>
            </a:r>
            <a:r>
              <a:rPr lang="en" sz="2000" b="0" i="0" u="none" strike="noStrike" cap="none" dirty="0" smtClean="0">
                <a:solidFill>
                  <a:srgbClr val="FFFF99"/>
                </a:solidFill>
                <a:ea typeface="Cabin"/>
                <a:sym typeface="Cabin"/>
              </a:rPr>
              <a:t> waves</a:t>
            </a:r>
            <a:br>
              <a:rPr lang="en" sz="2000" b="0" i="0" u="none" strike="noStrike" cap="none" dirty="0" smtClean="0">
                <a:solidFill>
                  <a:srgbClr val="FFFF99"/>
                </a:solidFill>
                <a:ea typeface="Cabin"/>
                <a:sym typeface="Cabin"/>
              </a:rPr>
            </a:br>
            <a:r>
              <a:rPr lang="en" sz="2000" b="0" i="0" u="none" strike="noStrike" cap="none" dirty="0" smtClean="0">
                <a:solidFill>
                  <a:srgbClr val="FFFF99"/>
                </a:solidFill>
                <a:ea typeface="Cabin"/>
                <a:sym typeface="Cabin"/>
              </a:rPr>
              <a:t>-1 from the vibration of the electric field</a:t>
            </a:r>
            <a:br>
              <a:rPr lang="en" sz="2000" b="0" i="0" u="none" strike="noStrike" cap="none" dirty="0" smtClean="0">
                <a:solidFill>
                  <a:srgbClr val="FFFF99"/>
                </a:solidFill>
                <a:ea typeface="Cabin"/>
                <a:sym typeface="Cabin"/>
              </a:rPr>
            </a:br>
            <a:r>
              <a:rPr lang="en" sz="2000" b="0" i="0" u="none" strike="noStrike" cap="none" dirty="0" smtClean="0">
                <a:solidFill>
                  <a:srgbClr val="FFFF99"/>
                </a:solidFill>
                <a:ea typeface="Cabin"/>
                <a:sym typeface="Cabin"/>
              </a:rPr>
              <a:t>-1 due to the vibration of the magnetic field</a:t>
            </a:r>
            <a:endParaRPr sz="1350" b="0" i="0" u="none" strike="noStrike" cap="none" dirty="0">
              <a:solidFill>
                <a:srgbClr val="262626"/>
              </a:solidFill>
              <a:ea typeface="Cabin"/>
              <a:sym typeface="Cabin"/>
            </a:endParaRPr>
          </a:p>
        </p:txBody>
      </p:sp>
      <p:pic>
        <p:nvPicPr>
          <p:cNvPr id="124" name="Shape 124" descr="M-Wave.gif"/>
          <p:cNvPicPr preferRelativeResize="0"/>
          <p:nvPr/>
        </p:nvPicPr>
        <p:blipFill rotWithShape="1">
          <a:blip r:embed="rId3">
            <a:alphaModFix/>
          </a:blip>
          <a:srcRect/>
          <a:stretch/>
        </p:blipFill>
        <p:spPr>
          <a:xfrm>
            <a:off x="5754030" y="2255481"/>
            <a:ext cx="3100899" cy="2582710"/>
          </a:xfrm>
          <a:prstGeom prst="rect">
            <a:avLst/>
          </a:prstGeom>
          <a:noFill/>
          <a:ln>
            <a:noFill/>
          </a:ln>
        </p:spPr>
      </p:pic>
      <p:sp>
        <p:nvSpPr>
          <p:cNvPr id="2" name="Title 1"/>
          <p:cNvSpPr>
            <a:spLocks noGrp="1"/>
          </p:cNvSpPr>
          <p:nvPr>
            <p:ph type="title"/>
          </p:nvPr>
        </p:nvSpPr>
        <p:spPr>
          <a:xfrm>
            <a:off x="311700" y="252366"/>
            <a:ext cx="8520599" cy="681294"/>
          </a:xfrm>
        </p:spPr>
        <p:txBody>
          <a:bodyPr/>
          <a:lstStyle/>
          <a:p>
            <a:r>
              <a:rPr lang="en-US" dirty="0" smtClean="0"/>
              <a:t>Electromagnetic Wave Structure</a:t>
            </a:r>
            <a:endParaRPr lang="en-US" dirty="0"/>
          </a:p>
        </p:txBody>
      </p:sp>
      <p:sp>
        <p:nvSpPr>
          <p:cNvPr id="8" name="Title 1"/>
          <p:cNvSpPr txBox="1">
            <a:spLocks/>
          </p:cNvSpPr>
          <p:nvPr/>
        </p:nvSpPr>
        <p:spPr>
          <a:xfrm rot="21026929">
            <a:off x="7265022" y="727602"/>
            <a:ext cx="1679164" cy="681294"/>
          </a:xfrm>
          <a:prstGeom prst="rect">
            <a:avLst/>
          </a:prstGeom>
          <a:noFill/>
          <a:ln w="31750" cap="sq" cmpd="sng">
            <a:noFill/>
            <a:prstDash val="solid"/>
            <a:miter/>
            <a:headEnd type="none" w="med" len="med"/>
            <a:tailEnd type="none" w="med" len="med"/>
          </a:ln>
          <a:effectLst/>
        </p:spPr>
        <p:txBody>
          <a:bodyPr vert="horz" lIns="91425" tIns="91425" rIns="91425" bIns="91425" rtlCol="0" anchor="ctr" anchorCtr="0">
            <a:noAutofit/>
          </a:bodyPr>
          <a:lstStyle>
            <a:lvl1pPr marL="0" marR="0" lvl="0" indent="0" algn="l" defTabSz="342900" rtl="0" eaLnBrk="1" latinLnBrk="0" hangingPunct="1">
              <a:lnSpc>
                <a:spcPct val="100000"/>
              </a:lnSpc>
              <a:spcBef>
                <a:spcPts val="0"/>
              </a:spcBef>
              <a:buClr>
                <a:srgbClr val="262626"/>
              </a:buClr>
              <a:buFont typeface="Cabin"/>
              <a:buNone/>
              <a:defRPr sz="4400" b="0" i="0" u="none" strike="noStrike" kern="1200" cap="none">
                <a:ln w="3175" cmpd="sng">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bin"/>
              </a:defRPr>
            </a:lvl1pPr>
            <a:lvl2pPr lvl="1" indent="0" eaLnBrk="1" hangingPunct="1">
              <a:spcBef>
                <a:spcPts val="0"/>
              </a:spcBef>
              <a:buNone/>
              <a:defRPr sz="1800">
                <a:solidFill>
                  <a:schemeClr val="tx2"/>
                </a:solidFill>
              </a:defRPr>
            </a:lvl2pPr>
            <a:lvl3pPr lvl="2" indent="0" eaLnBrk="1" hangingPunct="1">
              <a:spcBef>
                <a:spcPts val="0"/>
              </a:spcBef>
              <a:buNone/>
              <a:defRPr sz="1800">
                <a:solidFill>
                  <a:schemeClr val="tx2"/>
                </a:solidFill>
              </a:defRPr>
            </a:lvl3pPr>
            <a:lvl4pPr lvl="3" indent="0" eaLnBrk="1" hangingPunct="1">
              <a:spcBef>
                <a:spcPts val="0"/>
              </a:spcBef>
              <a:buNone/>
              <a:defRPr sz="1800">
                <a:solidFill>
                  <a:schemeClr val="tx2"/>
                </a:solidFill>
              </a:defRPr>
            </a:lvl4pPr>
            <a:lvl5pPr lvl="4" indent="0" eaLnBrk="1" hangingPunct="1">
              <a:spcBef>
                <a:spcPts val="0"/>
              </a:spcBef>
              <a:buNone/>
              <a:defRPr sz="1800">
                <a:solidFill>
                  <a:schemeClr val="tx2"/>
                </a:solidFill>
              </a:defRPr>
            </a:lvl5pPr>
            <a:lvl6pPr lvl="5" indent="0" eaLnBrk="1" hangingPunct="1">
              <a:spcBef>
                <a:spcPts val="0"/>
              </a:spcBef>
              <a:buNone/>
              <a:defRPr sz="1800">
                <a:solidFill>
                  <a:schemeClr val="tx2"/>
                </a:solidFill>
              </a:defRPr>
            </a:lvl6pPr>
            <a:lvl7pPr lvl="6" indent="0" eaLnBrk="1" hangingPunct="1">
              <a:spcBef>
                <a:spcPts val="0"/>
              </a:spcBef>
              <a:buNone/>
              <a:defRPr sz="1800">
                <a:solidFill>
                  <a:schemeClr val="tx2"/>
                </a:solidFill>
              </a:defRPr>
            </a:lvl7pPr>
            <a:lvl8pPr lvl="7" indent="0" eaLnBrk="1" hangingPunct="1">
              <a:spcBef>
                <a:spcPts val="0"/>
              </a:spcBef>
              <a:buNone/>
              <a:defRPr sz="1800">
                <a:solidFill>
                  <a:schemeClr val="tx2"/>
                </a:solidFill>
              </a:defRPr>
            </a:lvl8pPr>
            <a:lvl9pPr lvl="8" indent="0" eaLnBrk="1" hangingPunct="1">
              <a:spcBef>
                <a:spcPts val="0"/>
              </a:spcBef>
              <a:buNone/>
              <a:defRPr sz="1800">
                <a:solidFill>
                  <a:schemeClr val="tx2"/>
                </a:solidFill>
              </a:defRPr>
            </a:lvl9pPr>
          </a:lstStyle>
          <a:p>
            <a:r>
              <a:rPr lang="en-US" sz="3200" dirty="0" smtClean="0">
                <a:solidFill>
                  <a:srgbClr val="FFFF99"/>
                </a:solidFill>
                <a:latin typeface="Segoe Print" panose="02000600000000000000" pitchFamily="2" charset="0"/>
              </a:rPr>
              <a:t>Review</a:t>
            </a:r>
            <a:endParaRPr lang="en-US" sz="3200" dirty="0">
              <a:solidFill>
                <a:srgbClr val="FFFF99"/>
              </a:solidFill>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 calcmode="lin" valueType="num">
                                      <p:cBhvr additive="base">
                                        <p:cTn id="7" dur="500"/>
                                        <p:tgtEl>
                                          <p:spTgt spid="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 calcmode="lin" valueType="num">
                                      <p:cBhvr additive="base">
                                        <p:cTn id="12" dur="500"/>
                                        <p:tgtEl>
                                          <p:spTgt spid="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 calcmode="lin" valueType="num">
                                      <p:cBhvr additive="base">
                                        <p:cTn id="17" dur="500"/>
                                        <p:tgtEl>
                                          <p:spTgt spid="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 calcmode="lin" valueType="num">
                                      <p:cBhvr additive="base">
                                        <p:cTn id="22" dur="500"/>
                                        <p:tgtEl>
                                          <p:spTgt spid="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3">
                                            <p:txEl>
                                              <p:pRg st="4" end="4"/>
                                            </p:txEl>
                                          </p:spTgt>
                                        </p:tgtEl>
                                        <p:attrNameLst>
                                          <p:attrName>style.visibility</p:attrName>
                                        </p:attrNameLst>
                                      </p:cBhvr>
                                      <p:to>
                                        <p:strVal val="visible"/>
                                      </p:to>
                                    </p:set>
                                    <p:anim calcmode="lin" valueType="num">
                                      <p:cBhvr additive="base">
                                        <p:cTn id="27" dur="500"/>
                                        <p:tgtEl>
                                          <p:spTgt spid="123">
                                            <p:txEl>
                                              <p:pRg st="4" end="4"/>
                                            </p:txEl>
                                          </p:spTgt>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Shape 130"/>
          <p:cNvSpPr txBox="1">
            <a:spLocks noGrp="1"/>
          </p:cNvSpPr>
          <p:nvPr>
            <p:ph type="body" idx="1"/>
          </p:nvPr>
        </p:nvSpPr>
        <p:spPr>
          <a:xfrm>
            <a:off x="311700" y="1152474"/>
            <a:ext cx="8062865" cy="3670537"/>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SzPct val="100000"/>
              <a:buFont typeface="Wingdings" panose="05000000000000000000" pitchFamily="2" charset="2"/>
              <a:buChar char="q"/>
            </a:pPr>
            <a:r>
              <a:rPr lang="en" sz="2400" b="0" i="0" u="none" strike="noStrike" cap="none" dirty="0">
                <a:ea typeface="Cabin"/>
                <a:sym typeface="Cabin"/>
              </a:rPr>
              <a:t>Since light is an electromagnetic wave, it shares the same </a:t>
            </a:r>
            <a:r>
              <a:rPr lang="en" sz="2400" b="0" i="0" u="none" strike="noStrike" cap="none" dirty="0" smtClean="0">
                <a:ea typeface="Cabin"/>
                <a:sym typeface="Cabin"/>
              </a:rPr>
              <a:t>characteristics. </a:t>
            </a:r>
            <a:r>
              <a:rPr lang="en" sz="2400" b="0" i="0" u="none" strike="noStrike" cap="none" dirty="0" smtClean="0">
                <a:solidFill>
                  <a:srgbClr val="FFFF99"/>
                </a:solidFill>
                <a:ea typeface="Cabin"/>
                <a:sym typeface="Cabin"/>
              </a:rPr>
              <a:t>What are these light properties?</a:t>
            </a:r>
            <a:endParaRPr lang="en" sz="2400" b="0" i="0" u="none" strike="noStrike" cap="none" dirty="0">
              <a:solidFill>
                <a:srgbClr val="FFFF99"/>
              </a:solidFill>
              <a:ea typeface="Cabin"/>
              <a:sym typeface="Cabin"/>
            </a:endParaRPr>
          </a:p>
          <a:p>
            <a:pPr marL="457200" marR="0" lvl="1" indent="-292100" algn="l" rtl="0">
              <a:lnSpc>
                <a:spcPct val="100000"/>
              </a:lnSpc>
              <a:spcBef>
                <a:spcPts val="0"/>
              </a:spcBef>
              <a:spcAft>
                <a:spcPts val="0"/>
              </a:spcAft>
              <a:buSzPct val="97368"/>
              <a:buFont typeface="Arial"/>
              <a:buChar char="•"/>
            </a:pPr>
            <a:r>
              <a:rPr lang="en" sz="2400" b="0" i="0" u="none" strike="noStrike" cap="none" dirty="0">
                <a:solidFill>
                  <a:srgbClr val="FFFF99"/>
                </a:solidFill>
                <a:latin typeface="Calibri" panose="020F0502020204030204" pitchFamily="34" charset="0"/>
                <a:cs typeface="Calibri" panose="020F0502020204030204" pitchFamily="34" charset="0"/>
                <a:sym typeface="Cabin"/>
              </a:rPr>
              <a:t>Travels at </a:t>
            </a:r>
            <a:r>
              <a:rPr lang="en" sz="2400" b="0" i="0" u="none" strike="noStrike" cap="none" dirty="0" smtClean="0">
                <a:solidFill>
                  <a:srgbClr val="FFFF99"/>
                </a:solidFill>
                <a:latin typeface="Calibri" panose="020F0502020204030204" pitchFamily="34" charset="0"/>
                <a:cs typeface="Calibri" panose="020F0502020204030204" pitchFamily="34" charset="0"/>
                <a:sym typeface="Cabin"/>
              </a:rPr>
              <a:t>3.0 x 10</a:t>
            </a:r>
            <a:r>
              <a:rPr lang="en" sz="2400" b="0" i="0" u="none" strike="noStrike" cap="none" baseline="30000" dirty="0" smtClean="0">
                <a:solidFill>
                  <a:srgbClr val="FFFF99"/>
                </a:solidFill>
                <a:latin typeface="Calibri" panose="020F0502020204030204" pitchFamily="34" charset="0"/>
                <a:cs typeface="Calibri" panose="020F0502020204030204" pitchFamily="34" charset="0"/>
                <a:sym typeface="Cabin"/>
              </a:rPr>
              <a:t>8</a:t>
            </a:r>
            <a:r>
              <a:rPr lang="en" sz="2400" b="0" i="0" u="none" strike="noStrike" cap="none" dirty="0" smtClean="0">
                <a:solidFill>
                  <a:srgbClr val="FFFF99"/>
                </a:solidFill>
                <a:latin typeface="Calibri" panose="020F0502020204030204" pitchFamily="34" charset="0"/>
                <a:cs typeface="Calibri" panose="020F0502020204030204" pitchFamily="34" charset="0"/>
                <a:sym typeface="Cabin"/>
              </a:rPr>
              <a:t> </a:t>
            </a:r>
            <a:r>
              <a:rPr lang="en" sz="2400" b="0" i="0" u="none" strike="noStrike" cap="none" dirty="0">
                <a:solidFill>
                  <a:srgbClr val="FFFF99"/>
                </a:solidFill>
                <a:latin typeface="Calibri" panose="020F0502020204030204" pitchFamily="34" charset="0"/>
                <a:cs typeface="Calibri" panose="020F0502020204030204" pitchFamily="34" charset="0"/>
                <a:sym typeface="Cabin"/>
              </a:rPr>
              <a:t>m/s</a:t>
            </a:r>
          </a:p>
          <a:p>
            <a:pPr marL="457200" marR="0" lvl="1" indent="-292100" algn="l" rtl="0">
              <a:lnSpc>
                <a:spcPct val="100000"/>
              </a:lnSpc>
              <a:spcBef>
                <a:spcPts val="0"/>
              </a:spcBef>
              <a:spcAft>
                <a:spcPts val="0"/>
              </a:spcAft>
              <a:buSzPct val="97368"/>
              <a:buFont typeface="Arial"/>
              <a:buChar char="•"/>
            </a:pPr>
            <a:r>
              <a:rPr lang="en" sz="2400" b="0" i="0" u="none" strike="noStrike" cap="none" dirty="0" smtClean="0">
                <a:solidFill>
                  <a:srgbClr val="FFFF99"/>
                </a:solidFill>
                <a:latin typeface="Calibri" panose="020F0502020204030204" pitchFamily="34" charset="0"/>
                <a:cs typeface="Calibri" panose="020F0502020204030204" pitchFamily="34" charset="0"/>
                <a:sym typeface="Cabin"/>
              </a:rPr>
              <a:t>Travels </a:t>
            </a:r>
            <a:r>
              <a:rPr lang="en" sz="2400" b="0" i="0" u="none" strike="noStrike" cap="none" dirty="0">
                <a:solidFill>
                  <a:srgbClr val="FFFF99"/>
                </a:solidFill>
                <a:latin typeface="Calibri" panose="020F0502020204030204" pitchFamily="34" charset="0"/>
                <a:cs typeface="Calibri" panose="020F0502020204030204" pitchFamily="34" charset="0"/>
                <a:sym typeface="Cabin"/>
              </a:rPr>
              <a:t>in straight lines </a:t>
            </a:r>
          </a:p>
          <a:p>
            <a:pPr marL="457200" marR="0" lvl="1" indent="-292100" algn="l" rtl="0">
              <a:lnSpc>
                <a:spcPct val="100000"/>
              </a:lnSpc>
              <a:spcBef>
                <a:spcPts val="0"/>
              </a:spcBef>
              <a:spcAft>
                <a:spcPts val="0"/>
              </a:spcAft>
              <a:buSzPct val="97368"/>
              <a:buFont typeface="Arial"/>
              <a:buChar char="•"/>
            </a:pPr>
            <a:r>
              <a:rPr lang="en" sz="2400" b="0" i="0" u="none" strike="noStrike" cap="none" dirty="0" smtClean="0">
                <a:solidFill>
                  <a:srgbClr val="FFFF99"/>
                </a:solidFill>
                <a:latin typeface="Calibri" panose="020F0502020204030204" pitchFamily="34" charset="0"/>
                <a:cs typeface="Calibri" panose="020F0502020204030204" pitchFamily="34" charset="0"/>
                <a:sym typeface="Cabin"/>
              </a:rPr>
              <a:t>Has </a:t>
            </a:r>
            <a:r>
              <a:rPr lang="en" sz="2400" b="0" i="0" u="none" strike="noStrike" cap="none" dirty="0">
                <a:solidFill>
                  <a:srgbClr val="FFFF99"/>
                </a:solidFill>
                <a:latin typeface="Calibri" panose="020F0502020204030204" pitchFamily="34" charset="0"/>
                <a:cs typeface="Calibri" panose="020F0502020204030204" pitchFamily="34" charset="0"/>
                <a:sym typeface="Cabin"/>
              </a:rPr>
              <a:t>more than one </a:t>
            </a:r>
            <a:r>
              <a:rPr lang="en" sz="2400" b="0" i="0" u="none" strike="noStrike" cap="none" dirty="0" smtClean="0">
                <a:solidFill>
                  <a:srgbClr val="FFFF99"/>
                </a:solidFill>
                <a:latin typeface="Calibri" panose="020F0502020204030204" pitchFamily="34" charset="0"/>
                <a:cs typeface="Calibri" panose="020F0502020204030204" pitchFamily="34" charset="0"/>
                <a:sym typeface="Cabin"/>
              </a:rPr>
              <a:t>disturbance</a:t>
            </a:r>
            <a:endParaRPr lang="en" sz="2400" b="0" i="0" u="none" strike="noStrike" cap="none" dirty="0">
              <a:solidFill>
                <a:srgbClr val="FFFF99"/>
              </a:solidFill>
              <a:latin typeface="Calibri" panose="020F0502020204030204" pitchFamily="34" charset="0"/>
              <a:cs typeface="Calibri" panose="020F0502020204030204" pitchFamily="34" charset="0"/>
              <a:sym typeface="Cabin"/>
            </a:endParaRPr>
          </a:p>
          <a:p>
            <a:pPr marL="342900" marR="0" lvl="0" indent="-342900" algn="l" rtl="0">
              <a:lnSpc>
                <a:spcPct val="100000"/>
              </a:lnSpc>
              <a:spcBef>
                <a:spcPts val="1200"/>
              </a:spcBef>
              <a:spcAft>
                <a:spcPts val="0"/>
              </a:spcAft>
              <a:buSzPct val="100000"/>
              <a:buFont typeface="Wingdings" panose="05000000000000000000" pitchFamily="2" charset="2"/>
              <a:buChar char="q"/>
            </a:pPr>
            <a:r>
              <a:rPr lang="en" sz="2400" b="0" i="0" u="none" strike="noStrike" cap="none" dirty="0" smtClean="0">
                <a:ea typeface="Cabin"/>
                <a:sym typeface="Cabin"/>
              </a:rPr>
              <a:t>Since light (and </a:t>
            </a:r>
            <a:r>
              <a:rPr lang="en" sz="2400" b="0" i="0" u="none" strike="noStrike" cap="none" dirty="0">
                <a:ea typeface="Cabin"/>
                <a:sym typeface="Cabin"/>
              </a:rPr>
              <a:t>all electromagnetic </a:t>
            </a:r>
            <a:r>
              <a:rPr lang="en" sz="2400" b="0" i="0" u="none" strike="noStrike" cap="none" dirty="0" smtClean="0">
                <a:ea typeface="Cabin"/>
                <a:sym typeface="Cabin"/>
              </a:rPr>
              <a:t>waves) has </a:t>
            </a:r>
            <a:r>
              <a:rPr lang="en" sz="2400" b="0" i="0" u="none" strike="noStrike" cap="none" dirty="0">
                <a:ea typeface="Cabin"/>
                <a:sym typeface="Cabin"/>
              </a:rPr>
              <a:t>more than one </a:t>
            </a:r>
            <a:r>
              <a:rPr lang="en" sz="2400" b="0" i="0" u="none" strike="noStrike" cap="none" dirty="0" smtClean="0">
                <a:ea typeface="Cabin"/>
                <a:sym typeface="Cabin"/>
              </a:rPr>
              <a:t>disturbance, </a:t>
            </a:r>
            <a:r>
              <a:rPr lang="en" sz="2400" b="0" i="0" u="none" strike="noStrike" cap="none" dirty="0">
                <a:ea typeface="Cabin"/>
                <a:sym typeface="Cabin"/>
              </a:rPr>
              <a:t>it </a:t>
            </a:r>
            <a:r>
              <a:rPr lang="en" sz="2400" b="0" i="0" u="none" strike="noStrike" cap="none" dirty="0" smtClean="0">
                <a:ea typeface="Cabin"/>
                <a:sym typeface="Cabin"/>
              </a:rPr>
              <a:t>also has </a:t>
            </a:r>
            <a:r>
              <a:rPr lang="en" sz="2400" b="0" i="0" u="none" strike="noStrike" cap="none" dirty="0">
                <a:ea typeface="Cabin"/>
                <a:sym typeface="Cabin"/>
              </a:rPr>
              <a:t>more than one </a:t>
            </a:r>
            <a:r>
              <a:rPr lang="en" sz="2400" b="0" i="0" u="none" strike="noStrike" cap="none" dirty="0" smtClean="0">
                <a:ea typeface="Cabin"/>
                <a:sym typeface="Cabin"/>
              </a:rPr>
              <a:t>polarization </a:t>
            </a:r>
            <a:br>
              <a:rPr lang="en" sz="2400" b="0" i="0" u="none" strike="noStrike" cap="none" dirty="0" smtClean="0">
                <a:ea typeface="Cabin"/>
                <a:sym typeface="Cabin"/>
              </a:rPr>
            </a:br>
            <a:r>
              <a:rPr lang="en" sz="2400" b="0" i="0" u="none" strike="noStrike" cap="none" dirty="0" smtClean="0">
                <a:ea typeface="Cabin"/>
                <a:sym typeface="Cabin"/>
              </a:rPr>
              <a:t>&gt; using this </a:t>
            </a:r>
            <a:r>
              <a:rPr lang="en" sz="2400" b="0" i="0" u="none" strike="noStrike" cap="none" dirty="0">
                <a:ea typeface="Cabin"/>
                <a:sym typeface="Cabin"/>
              </a:rPr>
              <a:t>fact, </a:t>
            </a:r>
            <a:r>
              <a:rPr lang="en" sz="2400" b="0" i="0" u="none" strike="noStrike" cap="none" dirty="0">
                <a:solidFill>
                  <a:srgbClr val="FFFF99"/>
                </a:solidFill>
                <a:ea typeface="Cabin"/>
                <a:sym typeface="Cabin"/>
              </a:rPr>
              <a:t>discuss with your </a:t>
            </a:r>
            <a:r>
              <a:rPr lang="en" sz="2400" b="0" i="0" u="none" strike="noStrike" cap="none" dirty="0" smtClean="0">
                <a:solidFill>
                  <a:srgbClr val="FFFF99"/>
                </a:solidFill>
                <a:ea typeface="Cabin"/>
                <a:sym typeface="Cabin"/>
              </a:rPr>
              <a:t>group </a:t>
            </a:r>
            <a:r>
              <a:rPr lang="en" sz="2400" b="0" i="0" u="none" strike="noStrike" cap="none" dirty="0">
                <a:solidFill>
                  <a:srgbClr val="FFFF99"/>
                </a:solidFill>
                <a:ea typeface="Cabin"/>
                <a:sym typeface="Cabin"/>
              </a:rPr>
              <a:t>the meaning of </a:t>
            </a:r>
            <a:r>
              <a:rPr lang="en" sz="2400" b="0" i="0" u="none" strike="noStrike" cap="none" dirty="0" smtClean="0">
                <a:solidFill>
                  <a:srgbClr val="FFFF99"/>
                </a:solidFill>
                <a:ea typeface="Cabin"/>
                <a:sym typeface="Cabin"/>
              </a:rPr>
              <a:t>polarization  </a:t>
            </a:r>
            <a:endParaRPr lang="en" sz="2400" b="0" i="0" u="none" strike="noStrike" cap="none" dirty="0">
              <a:solidFill>
                <a:srgbClr val="FFFF99"/>
              </a:solidFill>
              <a:ea typeface="Cabin"/>
              <a:sym typeface="Cabin"/>
            </a:endParaRPr>
          </a:p>
        </p:txBody>
      </p:sp>
      <p:sp>
        <p:nvSpPr>
          <p:cNvPr id="2" name="Title 1"/>
          <p:cNvSpPr>
            <a:spLocks noGrp="1"/>
          </p:cNvSpPr>
          <p:nvPr>
            <p:ph type="title"/>
          </p:nvPr>
        </p:nvSpPr>
        <p:spPr>
          <a:xfrm>
            <a:off x="311700" y="302150"/>
            <a:ext cx="8520599" cy="572699"/>
          </a:xfrm>
        </p:spPr>
        <p:txBody>
          <a:bodyPr/>
          <a:lstStyle/>
          <a:p>
            <a:r>
              <a:rPr lang="en-US" dirty="0" smtClean="0"/>
              <a:t>Light Characteristics &amp; Polarization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base">
                                        <p:cTn id="7" dur="500"/>
                                        <p:tgtEl>
                                          <p:spTgt spid="1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 calcmode="lin" valueType="num">
                                      <p:cBhvr additive="base">
                                        <p:cTn id="12" dur="500"/>
                                        <p:tgtEl>
                                          <p:spTgt spid="1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 calcmode="lin" valueType="num">
                                      <p:cBhvr additive="base">
                                        <p:cTn id="17" dur="500"/>
                                        <p:tgtEl>
                                          <p:spTgt spid="1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 calcmode="lin" valueType="num">
                                      <p:cBhvr additive="base">
                                        <p:cTn id="22" dur="500"/>
                                        <p:tgtEl>
                                          <p:spTgt spid="1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 calcmode="lin" valueType="num">
                                      <p:cBhvr additive="base">
                                        <p:cTn id="27" dur="500"/>
                                        <p:tgtEl>
                                          <p:spTgt spid="1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Shape 136"/>
          <p:cNvSpPr txBox="1">
            <a:spLocks noGrp="1"/>
          </p:cNvSpPr>
          <p:nvPr>
            <p:ph type="body" idx="1"/>
          </p:nvPr>
        </p:nvSpPr>
        <p:spPr>
          <a:xfrm>
            <a:off x="311700" y="1152475"/>
            <a:ext cx="8687334" cy="2361690"/>
          </a:xfrm>
          <a:prstGeom prst="rect">
            <a:avLst/>
          </a:prstGeom>
          <a:noFill/>
          <a:ln>
            <a:noFill/>
          </a:ln>
        </p:spPr>
        <p:txBody>
          <a:bodyPr lIns="91425" tIns="91425" rIns="91425" bIns="91425" anchor="t" anchorCtr="0">
            <a:noAutofit/>
          </a:bodyPr>
          <a:lstStyle/>
          <a:p>
            <a:pPr marL="0" marR="0" lvl="0" algn="l" rtl="0">
              <a:lnSpc>
                <a:spcPct val="100000"/>
              </a:lnSpc>
              <a:spcBef>
                <a:spcPts val="0"/>
              </a:spcBef>
              <a:spcAft>
                <a:spcPts val="1200"/>
              </a:spcAft>
              <a:buSzPct val="100000"/>
            </a:pPr>
            <a:r>
              <a:rPr lang="en" sz="2400" b="0" i="0" u="none" strike="noStrike" cap="none" dirty="0">
                <a:solidFill>
                  <a:srgbClr val="FFFF99"/>
                </a:solidFill>
                <a:ea typeface="Cabin"/>
                <a:sym typeface="Cabin"/>
              </a:rPr>
              <a:t>Polarization</a:t>
            </a:r>
            <a:r>
              <a:rPr lang="en" sz="2400" b="0" i="0" u="none" strike="noStrike" cap="none" dirty="0">
                <a:ea typeface="Cabin"/>
                <a:sym typeface="Cabin"/>
              </a:rPr>
              <a:t> refers to </a:t>
            </a:r>
            <a:r>
              <a:rPr lang="en" sz="2400" b="0" i="0" u="none" strike="noStrike" cap="none" dirty="0">
                <a:solidFill>
                  <a:srgbClr val="FFFF99"/>
                </a:solidFill>
                <a:ea typeface="Cabin"/>
                <a:sym typeface="Cabin"/>
              </a:rPr>
              <a:t>the direction of the </a:t>
            </a:r>
            <a:r>
              <a:rPr lang="en" sz="2400" b="0" i="0" u="none" strike="noStrike" cap="none" dirty="0" smtClean="0">
                <a:solidFill>
                  <a:srgbClr val="FFFF99"/>
                </a:solidFill>
                <a:ea typeface="Cabin"/>
                <a:sym typeface="Cabin"/>
              </a:rPr>
              <a:t>vibration  </a:t>
            </a:r>
            <a:endParaRPr lang="en" sz="2400" b="0" i="0" u="none" strike="noStrike" cap="none" dirty="0">
              <a:solidFill>
                <a:srgbClr val="FFFF99"/>
              </a:solidFill>
              <a:ea typeface="Cabin"/>
              <a:sym typeface="Cabin"/>
            </a:endParaRPr>
          </a:p>
          <a:p>
            <a:pPr marL="0" marR="0" lvl="0" algn="l" rtl="0">
              <a:lnSpc>
                <a:spcPct val="100000"/>
              </a:lnSpc>
              <a:spcBef>
                <a:spcPts val="0"/>
              </a:spcBef>
              <a:spcAft>
                <a:spcPts val="2400"/>
              </a:spcAft>
              <a:buSzPct val="100000"/>
            </a:pPr>
            <a:r>
              <a:rPr lang="en" sz="2400" b="0" i="0" u="none" strike="noStrike" cap="none" dirty="0" smtClean="0">
                <a:ea typeface="Cabin"/>
                <a:sym typeface="Cabin"/>
              </a:rPr>
              <a:t>Since </a:t>
            </a:r>
            <a:r>
              <a:rPr lang="en" sz="2400" b="0" i="0" u="none" strike="noStrike" cap="none" dirty="0">
                <a:ea typeface="Cabin"/>
                <a:sym typeface="Cabin"/>
              </a:rPr>
              <a:t>the electric charges of electromagnetic waves vibrate in multiple directions, </a:t>
            </a:r>
            <a:r>
              <a:rPr lang="en" sz="2400" b="0" i="0" u="none" strike="noStrike" cap="none" dirty="0">
                <a:solidFill>
                  <a:srgbClr val="FFFF99"/>
                </a:solidFill>
                <a:ea typeface="Cabin"/>
                <a:sym typeface="Cabin"/>
              </a:rPr>
              <a:t>light is </a:t>
            </a:r>
            <a:r>
              <a:rPr lang="en" sz="2400" b="0" i="0" u="none" strike="noStrike" cap="none" dirty="0" smtClean="0">
                <a:solidFill>
                  <a:srgbClr val="FFFF99"/>
                </a:solidFill>
                <a:ea typeface="Cabin"/>
                <a:sym typeface="Cabin"/>
              </a:rPr>
              <a:t>unpolarized  </a:t>
            </a:r>
            <a:endParaRPr lang="en" sz="2400" b="0" i="0" u="none" strike="noStrike" cap="none" dirty="0">
              <a:solidFill>
                <a:srgbClr val="FFFF99"/>
              </a:solidFill>
              <a:ea typeface="Cabin"/>
              <a:sym typeface="Cabin"/>
            </a:endParaRPr>
          </a:p>
          <a:p>
            <a:pPr marL="0" marR="0" lvl="0" algn="l" rtl="0">
              <a:lnSpc>
                <a:spcPct val="100000"/>
              </a:lnSpc>
              <a:spcBef>
                <a:spcPts val="0"/>
              </a:spcBef>
              <a:spcAft>
                <a:spcPts val="1200"/>
              </a:spcAft>
              <a:buSzPct val="100000"/>
            </a:pPr>
            <a:r>
              <a:rPr lang="en" sz="2400" b="0" i="0" u="none" strike="noStrike" cap="none" dirty="0" smtClean="0">
                <a:ea typeface="Cabin"/>
                <a:sym typeface="Cabin"/>
              </a:rPr>
              <a:t>Q: What </a:t>
            </a:r>
            <a:r>
              <a:rPr lang="en" sz="2400" b="0" i="0" u="none" strike="noStrike" cap="none" dirty="0">
                <a:ea typeface="Cabin"/>
                <a:sym typeface="Cabin"/>
              </a:rPr>
              <a:t>are some ways in which the </a:t>
            </a:r>
            <a:r>
              <a:rPr lang="en" sz="2400" b="0" i="0" u="none" strike="noStrike" cap="none" dirty="0" smtClean="0">
                <a:ea typeface="Cabin"/>
                <a:sym typeface="Cabin"/>
              </a:rPr>
              <a:t>light polarization can </a:t>
            </a:r>
            <a:r>
              <a:rPr lang="en" sz="2400" b="0" i="0" u="none" strike="noStrike" cap="none" dirty="0">
                <a:ea typeface="Cabin"/>
                <a:sym typeface="Cabin"/>
              </a:rPr>
              <a:t>change</a:t>
            </a:r>
            <a:r>
              <a:rPr lang="en" sz="2400" b="0" i="0" u="none" strike="noStrike" cap="none" dirty="0" smtClean="0">
                <a:ea typeface="Cabin"/>
                <a:sym typeface="Cabin"/>
              </a:rPr>
              <a:t>?</a:t>
            </a:r>
            <a:endParaRPr lang="en" sz="2400" b="0" i="0" u="none" strike="noStrike" cap="none" dirty="0">
              <a:ea typeface="Cabin"/>
              <a:sym typeface="Cabin"/>
            </a:endParaRPr>
          </a:p>
        </p:txBody>
      </p:sp>
      <p:sp>
        <p:nvSpPr>
          <p:cNvPr id="137" name="Shape 137"/>
          <p:cNvSpPr txBox="1"/>
          <p:nvPr/>
        </p:nvSpPr>
        <p:spPr>
          <a:xfrm>
            <a:off x="2411087" y="3325559"/>
            <a:ext cx="2160912" cy="1477328"/>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tx1"/>
              </a:buClr>
              <a:buSzPct val="100000"/>
              <a:buFont typeface="Cabin"/>
              <a:buAutoNum type="arabicPeriod"/>
            </a:pPr>
            <a:r>
              <a:rPr lang="en-US" sz="2400" b="0" i="0" u="none" strike="noStrike" cap="none" dirty="0" smtClean="0">
                <a:solidFill>
                  <a:srgbClr val="FFFF99"/>
                </a:solidFill>
                <a:latin typeface="Calibri" panose="020F0502020204030204" pitchFamily="34" charset="0"/>
                <a:ea typeface="Cabin"/>
                <a:cs typeface="Calibri" panose="020F0502020204030204" pitchFamily="34" charset="0"/>
                <a:sym typeface="Cabin"/>
              </a:rPr>
              <a:t>transmission </a:t>
            </a:r>
          </a:p>
          <a:p>
            <a:pPr marL="342900" marR="0" lvl="0" indent="-342900" algn="l" rtl="0">
              <a:spcBef>
                <a:spcPts val="0"/>
              </a:spcBef>
              <a:buClr>
                <a:schemeClr val="tx1"/>
              </a:buClr>
              <a:buSzPct val="100000"/>
              <a:buFont typeface="Cabin"/>
              <a:buAutoNum type="arabicPeriod"/>
            </a:pPr>
            <a:r>
              <a:rPr lang="en-US" sz="2400" b="0" i="0" u="none" strike="noStrike" cap="none" dirty="0" smtClean="0">
                <a:solidFill>
                  <a:srgbClr val="FFFF99"/>
                </a:solidFill>
                <a:latin typeface="Calibri" panose="020F0502020204030204" pitchFamily="34" charset="0"/>
                <a:ea typeface="Cabin"/>
                <a:cs typeface="Calibri" panose="020F0502020204030204" pitchFamily="34" charset="0"/>
                <a:sym typeface="Cabin"/>
              </a:rPr>
              <a:t>reflection </a:t>
            </a:r>
          </a:p>
          <a:p>
            <a:pPr marL="342900" marR="0" lvl="0" indent="-342900" algn="l" rtl="0">
              <a:spcBef>
                <a:spcPts val="0"/>
              </a:spcBef>
              <a:buClr>
                <a:schemeClr val="tx1"/>
              </a:buClr>
              <a:buSzPct val="100000"/>
              <a:buFont typeface="Cabin"/>
              <a:buAutoNum type="arabicPeriod"/>
            </a:pPr>
            <a:r>
              <a:rPr lang="en-US" sz="2400" b="0" i="0" u="none" strike="noStrike" cap="none" dirty="0" smtClean="0">
                <a:solidFill>
                  <a:srgbClr val="FFFF99"/>
                </a:solidFill>
                <a:latin typeface="Calibri" panose="020F0502020204030204" pitchFamily="34" charset="0"/>
                <a:ea typeface="Cabin"/>
                <a:cs typeface="Calibri" panose="020F0502020204030204" pitchFamily="34" charset="0"/>
                <a:sym typeface="Cabin"/>
              </a:rPr>
              <a:t>refraction </a:t>
            </a:r>
          </a:p>
          <a:p>
            <a:pPr marL="342900" marR="0" lvl="0" indent="-342900" algn="l" rtl="0">
              <a:spcBef>
                <a:spcPts val="0"/>
              </a:spcBef>
              <a:buClr>
                <a:schemeClr val="tx1"/>
              </a:buClr>
              <a:buSzPct val="100000"/>
              <a:buFont typeface="Cabin"/>
              <a:buAutoNum type="arabicPeriod"/>
            </a:pPr>
            <a:r>
              <a:rPr lang="en-US" sz="2400" b="0" i="0" u="none" strike="noStrike" cap="none" dirty="0" smtClean="0">
                <a:solidFill>
                  <a:srgbClr val="FFFF99"/>
                </a:solidFill>
                <a:latin typeface="Calibri" panose="020F0502020204030204" pitchFamily="34" charset="0"/>
                <a:ea typeface="Cabin"/>
                <a:cs typeface="Calibri" panose="020F0502020204030204" pitchFamily="34" charset="0"/>
                <a:sym typeface="Cabin"/>
              </a:rPr>
              <a:t>scattering</a:t>
            </a:r>
            <a:endParaRPr lang="en-US" sz="2400" dirty="0">
              <a:solidFill>
                <a:srgbClr val="FFFF99"/>
              </a:solidFill>
              <a:latin typeface="Calibri" panose="020F0502020204030204" pitchFamily="34" charset="0"/>
              <a:ea typeface="Cabin"/>
              <a:cs typeface="Calibri" panose="020F0502020204030204" pitchFamily="34" charset="0"/>
              <a:sym typeface="Cabin"/>
            </a:endParaRPr>
          </a:p>
        </p:txBody>
      </p:sp>
      <p:sp>
        <p:nvSpPr>
          <p:cNvPr id="2" name="Title 1"/>
          <p:cNvSpPr>
            <a:spLocks noGrp="1"/>
          </p:cNvSpPr>
          <p:nvPr>
            <p:ph type="title"/>
          </p:nvPr>
        </p:nvSpPr>
        <p:spPr>
          <a:xfrm>
            <a:off x="311700" y="311675"/>
            <a:ext cx="8520599" cy="572699"/>
          </a:xfrm>
        </p:spPr>
        <p:txBody>
          <a:bodyPr/>
          <a:lstStyle/>
          <a:p>
            <a:r>
              <a:rPr lang="en-US" dirty="0" smtClean="0"/>
              <a:t>Light Polarization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 calcmode="lin" valueType="num">
                                      <p:cBhvr additive="base">
                                        <p:cTn id="7" dur="500"/>
                                        <p:tgtEl>
                                          <p:spTgt spid="1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 calcmode="lin" valueType="num">
                                      <p:cBhvr additive="base">
                                        <p:cTn id="12" dur="500"/>
                                        <p:tgtEl>
                                          <p:spTgt spid="1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 calcmode="lin" valueType="num">
                                      <p:cBhvr additive="base">
                                        <p:cTn id="17" dur="500"/>
                                        <p:tgtEl>
                                          <p:spTgt spid="1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xEl>
                                              <p:pRg st="0" end="0"/>
                                            </p:txEl>
                                          </p:spTgt>
                                        </p:tgtEl>
                                        <p:attrNameLst>
                                          <p:attrName>style.visibility</p:attrName>
                                        </p:attrNameLst>
                                      </p:cBhvr>
                                      <p:to>
                                        <p:strVal val="visible"/>
                                      </p:to>
                                    </p:set>
                                    <p:animEffect transition="in" filter="fade">
                                      <p:cBhvr>
                                        <p:cTn id="22" dur="1000"/>
                                        <p:tgtEl>
                                          <p:spTgt spid="1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xEl>
                                              <p:pRg st="1" end="1"/>
                                            </p:txEl>
                                          </p:spTgt>
                                        </p:tgtEl>
                                        <p:attrNameLst>
                                          <p:attrName>style.visibility</p:attrName>
                                        </p:attrNameLst>
                                      </p:cBhvr>
                                      <p:to>
                                        <p:strVal val="visible"/>
                                      </p:to>
                                    </p:set>
                                    <p:animEffect transition="in" filter="fade">
                                      <p:cBhvr>
                                        <p:cTn id="27" dur="1000"/>
                                        <p:tgtEl>
                                          <p:spTgt spid="13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7">
                                            <p:txEl>
                                              <p:pRg st="2" end="2"/>
                                            </p:txEl>
                                          </p:spTgt>
                                        </p:tgtEl>
                                        <p:attrNameLst>
                                          <p:attrName>style.visibility</p:attrName>
                                        </p:attrNameLst>
                                      </p:cBhvr>
                                      <p:to>
                                        <p:strVal val="visible"/>
                                      </p:to>
                                    </p:set>
                                    <p:animEffect transition="in" filter="fade">
                                      <p:cBhvr>
                                        <p:cTn id="32" dur="1000"/>
                                        <p:tgtEl>
                                          <p:spTgt spid="13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xEl>
                                              <p:pRg st="3" end="3"/>
                                            </p:txEl>
                                          </p:spTgt>
                                        </p:tgtEl>
                                        <p:attrNameLst>
                                          <p:attrName>style.visibility</p:attrName>
                                        </p:attrNameLst>
                                      </p:cBhvr>
                                      <p:to>
                                        <p:strVal val="visible"/>
                                      </p:to>
                                    </p:set>
                                    <p:animEffect transition="in" filter="fade">
                                      <p:cBhvr>
                                        <p:cTn id="37" dur="1000"/>
                                        <p:tgtEl>
                                          <p:spTgt spid="1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1"/>
          </p:nvPr>
        </p:nvSpPr>
        <p:spPr>
          <a:xfrm>
            <a:off x="224117" y="878541"/>
            <a:ext cx="8786067" cy="1998474"/>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600"/>
              </a:spcAft>
              <a:buSzPct val="100000"/>
              <a:buFont typeface="Wingdings" panose="05000000000000000000" pitchFamily="2" charset="2"/>
              <a:buChar char="q"/>
            </a:pPr>
            <a:r>
              <a:rPr lang="en" sz="2200" b="0" i="0" u="none" strike="noStrike" cap="none" dirty="0">
                <a:ea typeface="Cabin"/>
                <a:sym typeface="Cabin"/>
              </a:rPr>
              <a:t>The polarization of light can change by passing it through </a:t>
            </a:r>
            <a:r>
              <a:rPr lang="en" sz="2200" b="0" i="0" u="none" strike="noStrike" cap="none" dirty="0" smtClean="0">
                <a:ea typeface="Cabin"/>
                <a:sym typeface="Cabin"/>
              </a:rPr>
              <a:t>polaroids  </a:t>
            </a:r>
            <a:endParaRPr lang="en" sz="2200" b="0" i="0" u="none" strike="noStrike" cap="none" dirty="0">
              <a:ea typeface="Cabin"/>
              <a:sym typeface="Cabin"/>
            </a:endParaRPr>
          </a:p>
          <a:p>
            <a:pPr marL="342900" marR="0" lvl="0" indent="-342900" algn="l" rtl="0">
              <a:lnSpc>
                <a:spcPct val="100000"/>
              </a:lnSpc>
              <a:spcBef>
                <a:spcPts val="0"/>
              </a:spcBef>
              <a:spcAft>
                <a:spcPts val="600"/>
              </a:spcAft>
              <a:buSzPct val="100000"/>
              <a:buFont typeface="Wingdings" panose="05000000000000000000" pitchFamily="2" charset="2"/>
              <a:buChar char="q"/>
            </a:pPr>
            <a:r>
              <a:rPr lang="en" sz="2200" b="0" i="0" u="none" strike="noStrike" cap="none" dirty="0" smtClean="0">
                <a:solidFill>
                  <a:srgbClr val="FFFF99"/>
                </a:solidFill>
                <a:ea typeface="Cabin"/>
                <a:sym typeface="Cabin"/>
              </a:rPr>
              <a:t>Polaroids</a:t>
            </a:r>
            <a:r>
              <a:rPr lang="en" sz="2200" b="0" i="0" u="none" strike="noStrike" cap="none" dirty="0" smtClean="0">
                <a:ea typeface="Cabin"/>
                <a:sym typeface="Cabin"/>
              </a:rPr>
              <a:t> </a:t>
            </a:r>
            <a:r>
              <a:rPr lang="en" sz="2200" b="0" i="0" u="none" strike="noStrike" cap="none" dirty="0">
                <a:ea typeface="Cabin"/>
                <a:sym typeface="Cabin"/>
              </a:rPr>
              <a:t>are special filters that are chemically designed to </a:t>
            </a:r>
            <a:r>
              <a:rPr lang="en" sz="2200" b="0" i="0" u="none" strike="noStrike" cap="none" dirty="0" smtClean="0">
                <a:ea typeface="Cabin"/>
                <a:sym typeface="Cabin"/>
              </a:rPr>
              <a:t>let through </a:t>
            </a:r>
            <a:r>
              <a:rPr lang="en" sz="2200" b="0" i="0" u="none" strike="noStrike" cap="none" dirty="0">
                <a:ea typeface="Cabin"/>
                <a:sym typeface="Cabin"/>
              </a:rPr>
              <a:t>only a specific polarization of </a:t>
            </a:r>
            <a:r>
              <a:rPr lang="en" sz="2200" b="0" i="0" u="none" strike="noStrike" cap="none" dirty="0" smtClean="0">
                <a:ea typeface="Cabin"/>
                <a:sym typeface="Cabin"/>
              </a:rPr>
              <a:t>light</a:t>
            </a:r>
          </a:p>
          <a:p>
            <a:pPr marL="342900" marR="0" lvl="0" indent="-342900" algn="l" rtl="0">
              <a:lnSpc>
                <a:spcPct val="100000"/>
              </a:lnSpc>
              <a:spcBef>
                <a:spcPts val="0"/>
              </a:spcBef>
              <a:spcAft>
                <a:spcPts val="600"/>
              </a:spcAft>
              <a:buSzPct val="100000"/>
              <a:buFont typeface="Wingdings" panose="05000000000000000000" pitchFamily="2" charset="2"/>
              <a:buChar char="q"/>
            </a:pPr>
            <a:r>
              <a:rPr lang="en" sz="2200" dirty="0" smtClean="0">
                <a:ea typeface="Cabin"/>
              </a:rPr>
              <a:t>A</a:t>
            </a:r>
            <a:r>
              <a:rPr lang="en" sz="2200" b="0" i="0" u="none" strike="noStrike" cap="none" dirty="0" smtClean="0">
                <a:ea typeface="Cabin"/>
                <a:sym typeface="Cabin"/>
              </a:rPr>
              <a:t>s </a:t>
            </a:r>
            <a:r>
              <a:rPr lang="en" sz="2200" b="0" i="0" u="none" strike="noStrike" cap="none" dirty="0">
                <a:ea typeface="Cabin"/>
                <a:sym typeface="Cabin"/>
              </a:rPr>
              <a:t>light passes through the </a:t>
            </a:r>
            <a:r>
              <a:rPr lang="en" sz="2200" b="0" i="0" u="none" strike="noStrike" cap="none" dirty="0" smtClean="0">
                <a:ea typeface="Cabin"/>
                <a:sym typeface="Cabin"/>
              </a:rPr>
              <a:t>polaroid film, </a:t>
            </a:r>
            <a:r>
              <a:rPr lang="en" sz="2200" b="0" i="0" u="none" strike="noStrike" cap="none" dirty="0">
                <a:ea typeface="Cabin"/>
                <a:sym typeface="Cabin"/>
              </a:rPr>
              <a:t>it becomes </a:t>
            </a:r>
            <a:r>
              <a:rPr lang="en" sz="2200" b="0" i="0" u="none" strike="noStrike" cap="none" dirty="0" smtClean="0">
                <a:ea typeface="Cabin"/>
                <a:sym typeface="Cabin"/>
              </a:rPr>
              <a:t>polarized</a:t>
            </a:r>
            <a:endParaRPr sz="1350" b="0" i="0" u="none" strike="noStrike" cap="none" dirty="0">
              <a:ea typeface="Cabin"/>
              <a:sym typeface="Cabin"/>
            </a:endParaRPr>
          </a:p>
        </p:txBody>
      </p:sp>
      <p:sp>
        <p:nvSpPr>
          <p:cNvPr id="144" name="Shape 144"/>
          <p:cNvSpPr txBox="1"/>
          <p:nvPr/>
        </p:nvSpPr>
        <p:spPr>
          <a:xfrm>
            <a:off x="224118" y="3187868"/>
            <a:ext cx="3054341" cy="1180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2400" dirty="0" smtClean="0">
                <a:solidFill>
                  <a:srgbClr val="FFFF99"/>
                </a:solidFill>
                <a:latin typeface="Calibri" panose="020F0502020204030204" pitchFamily="34" charset="0"/>
                <a:ea typeface="Cabin"/>
                <a:cs typeface="Calibri" panose="020F0502020204030204" pitchFamily="34" charset="0"/>
                <a:sym typeface="Cabin"/>
              </a:rPr>
              <a:t>Describe the </a:t>
            </a:r>
            <a:r>
              <a:rPr lang="en" sz="2400" dirty="0">
                <a:solidFill>
                  <a:srgbClr val="FFFF99"/>
                </a:solidFill>
                <a:latin typeface="Calibri" panose="020F0502020204030204" pitchFamily="34" charset="0"/>
                <a:ea typeface="Cabin"/>
                <a:cs typeface="Calibri" panose="020F0502020204030204" pitchFamily="34" charset="0"/>
                <a:sym typeface="Cabin"/>
              </a:rPr>
              <a:t>polarization of the light in </a:t>
            </a:r>
            <a:r>
              <a:rPr lang="en" sz="2400" dirty="0" smtClean="0">
                <a:solidFill>
                  <a:srgbClr val="FFFF99"/>
                </a:solidFill>
                <a:latin typeface="Calibri" panose="020F0502020204030204" pitchFamily="34" charset="0"/>
                <a:ea typeface="Cabin"/>
                <a:cs typeface="Calibri" panose="020F0502020204030204" pitchFamily="34" charset="0"/>
                <a:sym typeface="Cabin"/>
              </a:rPr>
              <a:t>this diagram </a:t>
            </a:r>
            <a:r>
              <a:rPr lang="en" sz="2400" dirty="0" smtClean="0">
                <a:solidFill>
                  <a:srgbClr val="FFFF99"/>
                </a:solidFill>
                <a:latin typeface="Calibri" panose="020F0502020204030204" pitchFamily="34" charset="0"/>
                <a:ea typeface="Cabin"/>
                <a:cs typeface="Calibri" panose="020F0502020204030204" pitchFamily="34" charset="0"/>
                <a:sym typeface="Wingdings" panose="05000000000000000000" pitchFamily="2" charset="2"/>
              </a:rPr>
              <a:t></a:t>
            </a:r>
            <a:endParaRPr lang="en" sz="2400" dirty="0">
              <a:solidFill>
                <a:srgbClr val="FFFF99"/>
              </a:solidFill>
              <a:latin typeface="Calibri" panose="020F0502020204030204" pitchFamily="34" charset="0"/>
              <a:ea typeface="Cabin"/>
              <a:cs typeface="Calibri" panose="020F0502020204030204" pitchFamily="34" charset="0"/>
              <a:sym typeface="Cabin"/>
            </a:endParaRPr>
          </a:p>
        </p:txBody>
      </p:sp>
      <p:sp>
        <p:nvSpPr>
          <p:cNvPr id="2" name="Title 1"/>
          <p:cNvSpPr>
            <a:spLocks noGrp="1"/>
          </p:cNvSpPr>
          <p:nvPr>
            <p:ph type="title"/>
          </p:nvPr>
        </p:nvSpPr>
        <p:spPr>
          <a:xfrm>
            <a:off x="311700" y="232780"/>
            <a:ext cx="8520599" cy="572699"/>
          </a:xfrm>
        </p:spPr>
        <p:txBody>
          <a:bodyPr/>
          <a:lstStyle/>
          <a:p>
            <a:r>
              <a:rPr lang="en-US" dirty="0" smtClean="0"/>
              <a:t>Transmission “Filter” Method</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045" y="2589600"/>
            <a:ext cx="4611741" cy="2367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xEl>
                                              <p:pRg st="1" end="1"/>
                                            </p:txEl>
                                          </p:spTgt>
                                        </p:tgtEl>
                                        <p:attrNameLst>
                                          <p:attrName>style.visibility</p:attrName>
                                        </p:attrNameLst>
                                      </p:cBhvr>
                                      <p:to>
                                        <p:strVal val="visible"/>
                                      </p:to>
                                    </p:set>
                                    <p:anim calcmode="lin" valueType="num">
                                      <p:cBhvr additive="base">
                                        <p:cTn id="12" dur="500"/>
                                        <p:tgtEl>
                                          <p:spTgt spid="1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
                                            <p:txEl>
                                              <p:pRg st="2" end="2"/>
                                            </p:txEl>
                                          </p:spTgt>
                                        </p:tgtEl>
                                        <p:attrNameLst>
                                          <p:attrName>style.visibility</p:attrName>
                                        </p:attrNameLst>
                                      </p:cBhvr>
                                      <p:to>
                                        <p:strVal val="visible"/>
                                      </p:to>
                                    </p:set>
                                    <p:anim calcmode="lin" valueType="num">
                                      <p:cBhvr additive="base">
                                        <p:cTn id="17" dur="500"/>
                                        <p:tgtEl>
                                          <p:spTgt spid="1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500"/>
                                        <p:tgtEl>
                                          <p:spTgt spid="144"/>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Shape 151"/>
          <p:cNvSpPr txBox="1">
            <a:spLocks noGrp="1"/>
          </p:cNvSpPr>
          <p:nvPr>
            <p:ph type="body" idx="1"/>
          </p:nvPr>
        </p:nvSpPr>
        <p:spPr>
          <a:xfrm>
            <a:off x="311699" y="946285"/>
            <a:ext cx="8241751" cy="406498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2"/>
              </a:buClr>
              <a:buSzPct val="25000"/>
              <a:buFont typeface="Arial"/>
              <a:buNone/>
            </a:pPr>
            <a:r>
              <a:rPr lang="en" sz="2400" b="0" i="0" u="none" strike="noStrike" cap="none" dirty="0">
                <a:ea typeface="Cabin"/>
                <a:sym typeface="Cabin"/>
              </a:rPr>
              <a:t>Using the </a:t>
            </a:r>
            <a:r>
              <a:rPr lang="en" sz="2400" b="0" i="0" u="none" strike="noStrike" cap="none" dirty="0" smtClean="0">
                <a:ea typeface="Cabin"/>
                <a:sym typeface="Cabin"/>
              </a:rPr>
              <a:t>polaroid films</a:t>
            </a:r>
            <a:r>
              <a:rPr lang="en" sz="2400" b="0" i="0" u="none" strike="noStrike" cap="none" dirty="0">
                <a:ea typeface="Cabin"/>
                <a:sym typeface="Cabin"/>
              </a:rPr>
              <a:t>, answer the following questions: </a:t>
            </a:r>
          </a:p>
          <a:p>
            <a:pPr marL="346075" marR="0" lvl="0" indent="-346075" algn="l" rtl="0">
              <a:lnSpc>
                <a:spcPct val="100000"/>
              </a:lnSpc>
              <a:spcBef>
                <a:spcPts val="0"/>
              </a:spcBef>
              <a:spcAft>
                <a:spcPts val="0"/>
              </a:spcAft>
              <a:buSzPct val="100000"/>
            </a:pPr>
            <a:r>
              <a:rPr lang="en" sz="1600" b="0" i="0" u="none" strike="noStrike" cap="none" dirty="0" smtClean="0">
                <a:ea typeface="Cabin"/>
                <a:sym typeface="Cabin"/>
              </a:rPr>
              <a:t>Q:	What </a:t>
            </a:r>
            <a:r>
              <a:rPr lang="en" sz="1600" b="0" i="0" u="none" strike="noStrike" cap="none" dirty="0">
                <a:ea typeface="Cabin"/>
                <a:sym typeface="Cabin"/>
              </a:rPr>
              <a:t>happens when you look at unpolarized light through the </a:t>
            </a:r>
            <a:r>
              <a:rPr lang="en" sz="1600" b="0" i="0" u="none" strike="noStrike" cap="none" dirty="0" smtClean="0">
                <a:ea typeface="Cabin"/>
                <a:sym typeface="Cabin"/>
              </a:rPr>
              <a:t>polaroid film?  </a:t>
            </a:r>
            <a:br>
              <a:rPr lang="en" sz="1600" b="0" i="0" u="none" strike="noStrike" cap="none" dirty="0" smtClean="0">
                <a:ea typeface="Cabin"/>
                <a:sym typeface="Cabin"/>
              </a:rPr>
            </a:br>
            <a:r>
              <a:rPr lang="en" sz="1600" b="0" i="0" u="none" strike="noStrike" cap="none" dirty="0" smtClean="0">
                <a:ea typeface="Cabin"/>
                <a:sym typeface="Cabin"/>
              </a:rPr>
              <a:t>Explain </a:t>
            </a:r>
            <a:r>
              <a:rPr lang="en" sz="1600" b="0" i="0" u="none" strike="noStrike" cap="none" dirty="0">
                <a:ea typeface="Cabin"/>
                <a:sym typeface="Cabin"/>
              </a:rPr>
              <a:t>why you think this is. </a:t>
            </a:r>
          </a:p>
          <a:p>
            <a:pPr marL="342900" marR="0" lvl="0" algn="l" rtl="0">
              <a:lnSpc>
                <a:spcPct val="100000"/>
              </a:lnSpc>
              <a:spcBef>
                <a:spcPts val="0"/>
              </a:spcBef>
              <a:spcAft>
                <a:spcPts val="0"/>
              </a:spcAft>
              <a:buClr>
                <a:schemeClr val="accent2"/>
              </a:buClr>
              <a:buSzPct val="25000"/>
              <a:buFont typeface="Arial"/>
              <a:buNone/>
            </a:pPr>
            <a:r>
              <a:rPr lang="en" sz="1600" b="0" i="0" u="none" strike="noStrike" cap="none" dirty="0">
                <a:solidFill>
                  <a:srgbClr val="FFFF99"/>
                </a:solidFill>
                <a:ea typeface="Cabin"/>
                <a:sym typeface="Cabin"/>
              </a:rPr>
              <a:t>The light intensity seems to be cut in half.  </a:t>
            </a:r>
            <a:r>
              <a:rPr lang="en" sz="1600" b="0" i="0" u="none" strike="noStrike" cap="none" dirty="0" smtClean="0">
                <a:solidFill>
                  <a:srgbClr val="FFFF99"/>
                </a:solidFill>
                <a:ea typeface="Cabin"/>
                <a:sym typeface="Cabin"/>
              </a:rPr>
              <a:t/>
            </a:r>
            <a:br>
              <a:rPr lang="en" sz="1600" b="0" i="0" u="none" strike="noStrike" cap="none" dirty="0" smtClean="0">
                <a:solidFill>
                  <a:srgbClr val="FFFF99"/>
                </a:solidFill>
                <a:ea typeface="Cabin"/>
                <a:sym typeface="Cabin"/>
              </a:rPr>
            </a:br>
            <a:r>
              <a:rPr lang="en" sz="1600" b="0" i="0" u="none" strike="noStrike" cap="none" dirty="0" smtClean="0">
                <a:solidFill>
                  <a:srgbClr val="FFFF99"/>
                </a:solidFill>
                <a:ea typeface="Cabin"/>
                <a:sym typeface="Cabin"/>
              </a:rPr>
              <a:t>This </a:t>
            </a:r>
            <a:r>
              <a:rPr lang="en" sz="1600" b="0" i="0" u="none" strike="noStrike" cap="none" dirty="0">
                <a:solidFill>
                  <a:srgbClr val="FFFF99"/>
                </a:solidFill>
                <a:ea typeface="Cabin"/>
                <a:sym typeface="Cabin"/>
              </a:rPr>
              <a:t>is because the filter </a:t>
            </a:r>
            <a:r>
              <a:rPr lang="en" sz="1600" b="0" i="0" u="none" strike="noStrike" cap="none" dirty="0" smtClean="0">
                <a:solidFill>
                  <a:srgbClr val="FFFF99"/>
                </a:solidFill>
                <a:ea typeface="Cabin"/>
                <a:sym typeface="Cabin"/>
              </a:rPr>
              <a:t>actually </a:t>
            </a:r>
            <a:r>
              <a:rPr lang="en" sz="1600" b="0" i="0" u="none" strike="noStrike" cap="none" dirty="0">
                <a:solidFill>
                  <a:srgbClr val="FFFF99"/>
                </a:solidFill>
                <a:ea typeface="Cabin"/>
                <a:sym typeface="Cabin"/>
              </a:rPr>
              <a:t>filters out half of the light. </a:t>
            </a:r>
          </a:p>
          <a:p>
            <a:pPr marL="342900" marR="0" lvl="0" indent="-342900" algn="l" rtl="0">
              <a:lnSpc>
                <a:spcPct val="100000"/>
              </a:lnSpc>
              <a:spcBef>
                <a:spcPts val="0"/>
              </a:spcBef>
              <a:spcAft>
                <a:spcPts val="0"/>
              </a:spcAft>
              <a:buClr>
                <a:schemeClr val="accent2"/>
              </a:buClr>
              <a:buSzPct val="100000"/>
              <a:buFont typeface="Cabin"/>
              <a:buNone/>
            </a:pPr>
            <a:endParaRPr sz="1600" b="0" i="0" u="none" strike="noStrike" cap="none" dirty="0">
              <a:ea typeface="Cabin"/>
              <a:sym typeface="Cabin"/>
            </a:endParaRPr>
          </a:p>
          <a:p>
            <a:pPr marL="346075" lvl="0" indent="-346075">
              <a:spcAft>
                <a:spcPts val="0"/>
              </a:spcAft>
              <a:buSzPct val="100000"/>
            </a:pPr>
            <a:r>
              <a:rPr lang="en" sz="1600" dirty="0">
                <a:ea typeface="Cabin"/>
              </a:rPr>
              <a:t>Q:	What </a:t>
            </a:r>
            <a:r>
              <a:rPr lang="en" sz="1600" b="0" i="0" u="none" strike="noStrike" cap="none" dirty="0" smtClean="0">
                <a:ea typeface="Cabin"/>
                <a:sym typeface="Cabin"/>
              </a:rPr>
              <a:t>happens when you look at unpolarized light through 2 polaroids?  </a:t>
            </a:r>
            <a:br>
              <a:rPr lang="en" sz="1600" b="0" i="0" u="none" strike="noStrike" cap="none" dirty="0" smtClean="0">
                <a:ea typeface="Cabin"/>
                <a:sym typeface="Cabin"/>
              </a:rPr>
            </a:br>
            <a:r>
              <a:rPr lang="en" sz="1600" b="0" i="0" u="none" strike="noStrike" cap="none" dirty="0" smtClean="0">
                <a:ea typeface="Cabin"/>
                <a:sym typeface="Cabin"/>
              </a:rPr>
              <a:t>Be sure they are parallel.  Explain why you think this is.  </a:t>
            </a:r>
          </a:p>
          <a:p>
            <a:pPr marL="342900" marR="0" lvl="0" algn="l" rtl="0">
              <a:lnSpc>
                <a:spcPct val="100000"/>
              </a:lnSpc>
              <a:spcBef>
                <a:spcPts val="0"/>
              </a:spcBef>
              <a:spcAft>
                <a:spcPts val="0"/>
              </a:spcAft>
              <a:buClr>
                <a:schemeClr val="accent2"/>
              </a:buClr>
              <a:buSzPct val="25000"/>
              <a:buFont typeface="Arial"/>
              <a:buNone/>
            </a:pPr>
            <a:r>
              <a:rPr lang="en" sz="1600" b="0" i="0" u="none" strike="noStrike" cap="none" dirty="0" smtClean="0">
                <a:solidFill>
                  <a:srgbClr val="FFFF99"/>
                </a:solidFill>
                <a:ea typeface="Cabin"/>
                <a:sym typeface="Cabin"/>
              </a:rPr>
              <a:t>In this case, the light intensity does not look any different than before because</a:t>
            </a:r>
            <a:br>
              <a:rPr lang="en" sz="1600" b="0" i="0" u="none" strike="noStrike" cap="none" dirty="0" smtClean="0">
                <a:solidFill>
                  <a:srgbClr val="FFFF99"/>
                </a:solidFill>
                <a:ea typeface="Cabin"/>
                <a:sym typeface="Cabin"/>
              </a:rPr>
            </a:br>
            <a:r>
              <a:rPr lang="en" sz="1600" b="0" i="0" u="none" strike="noStrike" cap="none" dirty="0" smtClean="0">
                <a:solidFill>
                  <a:srgbClr val="FFFF99"/>
                </a:solidFill>
                <a:ea typeface="Cabin"/>
                <a:sym typeface="Cabin"/>
              </a:rPr>
              <a:t> the light is already polarized in that direction, so the light can still pass through.   </a:t>
            </a:r>
          </a:p>
          <a:p>
            <a:pPr marL="342900" marR="0" lvl="0" indent="-342900" algn="l" rtl="0">
              <a:lnSpc>
                <a:spcPct val="100000"/>
              </a:lnSpc>
              <a:spcBef>
                <a:spcPts val="0"/>
              </a:spcBef>
              <a:spcAft>
                <a:spcPts val="0"/>
              </a:spcAft>
              <a:buClr>
                <a:schemeClr val="accent2"/>
              </a:buClr>
              <a:buSzPct val="100000"/>
              <a:buFont typeface="Cabin"/>
              <a:buNone/>
            </a:pPr>
            <a:endParaRPr sz="1600" b="0" i="0" u="none" strike="noStrike" cap="none" dirty="0">
              <a:ea typeface="Cabin"/>
              <a:sym typeface="Cabin"/>
            </a:endParaRPr>
          </a:p>
          <a:p>
            <a:pPr marL="346075" lvl="0" indent="-346075">
              <a:spcAft>
                <a:spcPts val="0"/>
              </a:spcAft>
              <a:buSzPct val="100000"/>
            </a:pPr>
            <a:r>
              <a:rPr lang="en" sz="1600" dirty="0">
                <a:ea typeface="Cabin"/>
              </a:rPr>
              <a:t>Q:	Now </a:t>
            </a:r>
            <a:r>
              <a:rPr lang="en" sz="1600" b="0" i="0" u="none" strike="noStrike" cap="none" dirty="0">
                <a:ea typeface="Cabin"/>
                <a:sym typeface="Cabin"/>
              </a:rPr>
              <a:t>slowly begin rotating one of the polaroids until it is perpendicular to the other.  </a:t>
            </a:r>
            <a:r>
              <a:rPr lang="en" sz="1600" b="0" i="0" u="none" strike="noStrike" cap="none" dirty="0" smtClean="0">
                <a:ea typeface="Cabin"/>
                <a:sym typeface="Cabin"/>
              </a:rPr>
              <a:t/>
            </a:r>
            <a:br>
              <a:rPr lang="en" sz="1600" b="0" i="0" u="none" strike="noStrike" cap="none" dirty="0" smtClean="0">
                <a:ea typeface="Cabin"/>
                <a:sym typeface="Cabin"/>
              </a:rPr>
            </a:br>
            <a:r>
              <a:rPr lang="en" sz="1600" b="0" i="0" u="none" strike="noStrike" cap="none" dirty="0" smtClean="0">
                <a:ea typeface="Cabin"/>
                <a:sym typeface="Cabin"/>
              </a:rPr>
              <a:t>Explain </a:t>
            </a:r>
            <a:r>
              <a:rPr lang="en" sz="1600" b="0" i="0" u="none" strike="noStrike" cap="none" dirty="0">
                <a:ea typeface="Cabin"/>
                <a:sym typeface="Cabin"/>
              </a:rPr>
              <a:t>what happens to the light.  Why do you think this is? </a:t>
            </a:r>
          </a:p>
          <a:p>
            <a:pPr marL="342900" marR="0" lvl="0" algn="l" rtl="0">
              <a:lnSpc>
                <a:spcPct val="100000"/>
              </a:lnSpc>
              <a:spcBef>
                <a:spcPts val="0"/>
              </a:spcBef>
              <a:buClr>
                <a:schemeClr val="accent2"/>
              </a:buClr>
              <a:buSzPct val="25000"/>
              <a:buFont typeface="Arial"/>
              <a:buNone/>
            </a:pPr>
            <a:r>
              <a:rPr lang="en" sz="1600" b="0" i="0" u="none" strike="noStrike" cap="none" dirty="0">
                <a:solidFill>
                  <a:srgbClr val="FFFF99"/>
                </a:solidFill>
                <a:ea typeface="Cabin"/>
                <a:sym typeface="Cabin"/>
              </a:rPr>
              <a:t>As the polaroid is </a:t>
            </a:r>
            <a:r>
              <a:rPr lang="en" sz="1600" b="0" i="0" u="none" strike="noStrike" cap="none" dirty="0" smtClean="0">
                <a:solidFill>
                  <a:srgbClr val="FFFF99"/>
                </a:solidFill>
                <a:ea typeface="Cabin"/>
                <a:sym typeface="Cabin"/>
              </a:rPr>
              <a:t>rotated, </a:t>
            </a:r>
            <a:r>
              <a:rPr lang="en" sz="1600" b="0" i="0" u="none" strike="noStrike" cap="none" dirty="0">
                <a:solidFill>
                  <a:srgbClr val="FFFF99"/>
                </a:solidFill>
                <a:ea typeface="Cabin"/>
                <a:sym typeface="Cabin"/>
              </a:rPr>
              <a:t>the light intensity decreases</a:t>
            </a:r>
            <a:r>
              <a:rPr lang="en" sz="1600" b="0" i="0" u="none" strike="noStrike" cap="none" dirty="0" smtClean="0">
                <a:solidFill>
                  <a:srgbClr val="FFFF99"/>
                </a:solidFill>
                <a:ea typeface="Cabin"/>
                <a:sym typeface="Cabin"/>
              </a:rPr>
              <a:t>. </a:t>
            </a:r>
            <a:r>
              <a:rPr lang="en" sz="1600" b="0" i="0" u="none" strike="noStrike" cap="none" dirty="0">
                <a:solidFill>
                  <a:srgbClr val="FFFF99"/>
                </a:solidFill>
                <a:ea typeface="Cabin"/>
                <a:sym typeface="Cabin"/>
              </a:rPr>
              <a:t>This is because the already polarized light is being filtered again by the second polaroid. </a:t>
            </a:r>
            <a:r>
              <a:rPr lang="en" sz="1600" b="0" i="0" u="none" strike="noStrike" cap="none" dirty="0" smtClean="0">
                <a:solidFill>
                  <a:srgbClr val="FFFF99"/>
                </a:solidFill>
                <a:ea typeface="Cabin"/>
                <a:sym typeface="Cabin"/>
              </a:rPr>
              <a:t>Eventually, </a:t>
            </a:r>
            <a:r>
              <a:rPr lang="en" sz="1600" b="0" i="0" u="none" strike="noStrike" cap="none" dirty="0">
                <a:solidFill>
                  <a:srgbClr val="FFFF99"/>
                </a:solidFill>
                <a:ea typeface="Cabin"/>
                <a:sym typeface="Cabin"/>
              </a:rPr>
              <a:t>no light is able to pass.  </a:t>
            </a:r>
          </a:p>
        </p:txBody>
      </p:sp>
      <p:sp>
        <p:nvSpPr>
          <p:cNvPr id="2" name="Title 1"/>
          <p:cNvSpPr>
            <a:spLocks noGrp="1"/>
          </p:cNvSpPr>
          <p:nvPr>
            <p:ph type="title"/>
          </p:nvPr>
        </p:nvSpPr>
        <p:spPr>
          <a:xfrm>
            <a:off x="311701" y="167268"/>
            <a:ext cx="6970046" cy="779017"/>
          </a:xfrm>
        </p:spPr>
        <p:txBody>
          <a:bodyPr/>
          <a:lstStyle/>
          <a:p>
            <a:r>
              <a:rPr lang="en-US" dirty="0" smtClean="0"/>
              <a:t>Polarization by Transmission</a:t>
            </a:r>
            <a:endParaRPr lang="en-US" dirty="0"/>
          </a:p>
        </p:txBody>
      </p:sp>
      <p:sp>
        <p:nvSpPr>
          <p:cNvPr id="4" name="Title 1"/>
          <p:cNvSpPr txBox="1">
            <a:spLocks/>
          </p:cNvSpPr>
          <p:nvPr/>
        </p:nvSpPr>
        <p:spPr>
          <a:xfrm rot="21026929">
            <a:off x="6836839" y="1396716"/>
            <a:ext cx="2224544" cy="1181652"/>
          </a:xfrm>
          <a:prstGeom prst="rect">
            <a:avLst/>
          </a:prstGeom>
          <a:noFill/>
          <a:ln w="31750" cap="sq" cmpd="sng">
            <a:noFill/>
            <a:prstDash val="solid"/>
            <a:miter/>
            <a:headEnd type="none" w="med" len="med"/>
            <a:tailEnd type="none" w="med" len="med"/>
          </a:ln>
          <a:effectLst/>
        </p:spPr>
        <p:txBody>
          <a:bodyPr vert="horz" lIns="91425" tIns="91425" rIns="91425" bIns="91425" rtlCol="0" anchor="ctr" anchorCtr="0">
            <a:noAutofit/>
          </a:bodyPr>
          <a:lstStyle>
            <a:lvl1pPr marL="0" marR="0" lvl="0" indent="0" algn="l" defTabSz="342900" rtl="0" eaLnBrk="1" latinLnBrk="0" hangingPunct="1">
              <a:lnSpc>
                <a:spcPct val="100000"/>
              </a:lnSpc>
              <a:spcBef>
                <a:spcPts val="0"/>
              </a:spcBef>
              <a:buClr>
                <a:srgbClr val="262626"/>
              </a:buClr>
              <a:buFont typeface="Cabin"/>
              <a:buNone/>
              <a:defRPr sz="4400" b="0" i="0" u="none" strike="noStrike" kern="1200" cap="none">
                <a:ln w="3175" cmpd="sng">
                  <a:noFill/>
                </a:ln>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bin"/>
              </a:defRPr>
            </a:lvl1pPr>
            <a:lvl2pPr lvl="1" indent="0" eaLnBrk="1" hangingPunct="1">
              <a:spcBef>
                <a:spcPts val="0"/>
              </a:spcBef>
              <a:buNone/>
              <a:defRPr sz="1800">
                <a:solidFill>
                  <a:schemeClr val="tx2"/>
                </a:solidFill>
              </a:defRPr>
            </a:lvl2pPr>
            <a:lvl3pPr lvl="2" indent="0" eaLnBrk="1" hangingPunct="1">
              <a:spcBef>
                <a:spcPts val="0"/>
              </a:spcBef>
              <a:buNone/>
              <a:defRPr sz="1800">
                <a:solidFill>
                  <a:schemeClr val="tx2"/>
                </a:solidFill>
              </a:defRPr>
            </a:lvl3pPr>
            <a:lvl4pPr lvl="3" indent="0" eaLnBrk="1" hangingPunct="1">
              <a:spcBef>
                <a:spcPts val="0"/>
              </a:spcBef>
              <a:buNone/>
              <a:defRPr sz="1800">
                <a:solidFill>
                  <a:schemeClr val="tx2"/>
                </a:solidFill>
              </a:defRPr>
            </a:lvl4pPr>
            <a:lvl5pPr lvl="4" indent="0" eaLnBrk="1" hangingPunct="1">
              <a:spcBef>
                <a:spcPts val="0"/>
              </a:spcBef>
              <a:buNone/>
              <a:defRPr sz="1800">
                <a:solidFill>
                  <a:schemeClr val="tx2"/>
                </a:solidFill>
              </a:defRPr>
            </a:lvl5pPr>
            <a:lvl6pPr lvl="5" indent="0" eaLnBrk="1" hangingPunct="1">
              <a:spcBef>
                <a:spcPts val="0"/>
              </a:spcBef>
              <a:buNone/>
              <a:defRPr sz="1800">
                <a:solidFill>
                  <a:schemeClr val="tx2"/>
                </a:solidFill>
              </a:defRPr>
            </a:lvl6pPr>
            <a:lvl7pPr lvl="6" indent="0" eaLnBrk="1" hangingPunct="1">
              <a:spcBef>
                <a:spcPts val="0"/>
              </a:spcBef>
              <a:buNone/>
              <a:defRPr sz="1800">
                <a:solidFill>
                  <a:schemeClr val="tx2"/>
                </a:solidFill>
              </a:defRPr>
            </a:lvl7pPr>
            <a:lvl8pPr lvl="7" indent="0" eaLnBrk="1" hangingPunct="1">
              <a:spcBef>
                <a:spcPts val="0"/>
              </a:spcBef>
              <a:buNone/>
              <a:defRPr sz="1800">
                <a:solidFill>
                  <a:schemeClr val="tx2"/>
                </a:solidFill>
              </a:defRPr>
            </a:lvl8pPr>
            <a:lvl9pPr lvl="8" indent="0" eaLnBrk="1" hangingPunct="1">
              <a:spcBef>
                <a:spcPts val="0"/>
              </a:spcBef>
              <a:buNone/>
              <a:defRPr sz="1800">
                <a:solidFill>
                  <a:schemeClr val="tx2"/>
                </a:solidFill>
              </a:defRPr>
            </a:lvl9pPr>
          </a:lstStyle>
          <a:p>
            <a:pPr algn="ctr"/>
            <a:r>
              <a:rPr lang="en-US" sz="3200" dirty="0" smtClean="0">
                <a:solidFill>
                  <a:srgbClr val="FFFF99"/>
                </a:solidFill>
                <a:latin typeface="Segoe Print" panose="02000600000000000000" pitchFamily="2" charset="0"/>
              </a:rPr>
              <a:t>Mini- Activity</a:t>
            </a:r>
            <a:endParaRPr lang="en-US" sz="3200" dirty="0">
              <a:solidFill>
                <a:srgbClr val="FFFF99"/>
              </a:solidFill>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xEl>
                                              <p:pRg st="1" end="1"/>
                                            </p:txEl>
                                          </p:spTgt>
                                        </p:tgtEl>
                                        <p:attrNameLst>
                                          <p:attrName>style.visibility</p:attrName>
                                        </p:attrNameLst>
                                      </p:cBhvr>
                                      <p:to>
                                        <p:strVal val="visible"/>
                                      </p:to>
                                    </p:set>
                                    <p:anim calcmode="lin" valueType="num">
                                      <p:cBhvr additive="base">
                                        <p:cTn id="7" dur="500"/>
                                        <p:tgtEl>
                                          <p:spTgt spid="1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1">
                                            <p:txEl>
                                              <p:pRg st="2" end="2"/>
                                            </p:txEl>
                                          </p:spTgt>
                                        </p:tgtEl>
                                        <p:attrNameLst>
                                          <p:attrName>style.visibility</p:attrName>
                                        </p:attrNameLst>
                                      </p:cBhvr>
                                      <p:to>
                                        <p:strVal val="visible"/>
                                      </p:to>
                                    </p:set>
                                    <p:anim calcmode="lin" valueType="num">
                                      <p:cBhvr additive="base">
                                        <p:cTn id="12" dur="500"/>
                                        <p:tgtEl>
                                          <p:spTgt spid="1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1">
                                            <p:txEl>
                                              <p:pRg st="4" end="4"/>
                                            </p:txEl>
                                          </p:spTgt>
                                        </p:tgtEl>
                                        <p:attrNameLst>
                                          <p:attrName>style.visibility</p:attrName>
                                        </p:attrNameLst>
                                      </p:cBhvr>
                                      <p:to>
                                        <p:strVal val="visible"/>
                                      </p:to>
                                    </p:set>
                                    <p:anim calcmode="lin" valueType="num">
                                      <p:cBhvr additive="base">
                                        <p:cTn id="17" dur="500"/>
                                        <p:tgtEl>
                                          <p:spTgt spid="1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1">
                                            <p:txEl>
                                              <p:pRg st="5" end="5"/>
                                            </p:txEl>
                                          </p:spTgt>
                                        </p:tgtEl>
                                        <p:attrNameLst>
                                          <p:attrName>style.visibility</p:attrName>
                                        </p:attrNameLst>
                                      </p:cBhvr>
                                      <p:to>
                                        <p:strVal val="visible"/>
                                      </p:to>
                                    </p:set>
                                    <p:anim calcmode="lin" valueType="num">
                                      <p:cBhvr additive="base">
                                        <p:cTn id="22" dur="500"/>
                                        <p:tgtEl>
                                          <p:spTgt spid="1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1">
                                            <p:txEl>
                                              <p:pRg st="7" end="7"/>
                                            </p:txEl>
                                          </p:spTgt>
                                        </p:tgtEl>
                                        <p:attrNameLst>
                                          <p:attrName>style.visibility</p:attrName>
                                        </p:attrNameLst>
                                      </p:cBhvr>
                                      <p:to>
                                        <p:strVal val="visible"/>
                                      </p:to>
                                    </p:set>
                                    <p:anim calcmode="lin" valueType="num">
                                      <p:cBhvr additive="base">
                                        <p:cTn id="27" dur="500"/>
                                        <p:tgtEl>
                                          <p:spTgt spid="1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1">
                                            <p:txEl>
                                              <p:pRg st="8" end="8"/>
                                            </p:txEl>
                                          </p:spTgt>
                                        </p:tgtEl>
                                        <p:attrNameLst>
                                          <p:attrName>style.visibility</p:attrName>
                                        </p:attrNameLst>
                                      </p:cBhvr>
                                      <p:to>
                                        <p:strVal val="visible"/>
                                      </p:to>
                                    </p:set>
                                    <p:anim calcmode="lin" valueType="num">
                                      <p:cBhvr additive="base">
                                        <p:cTn id="32" dur="500"/>
                                        <p:tgtEl>
                                          <p:spTgt spid="1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Shape 157"/>
          <p:cNvSpPr txBox="1">
            <a:spLocks noGrp="1"/>
          </p:cNvSpPr>
          <p:nvPr>
            <p:ph type="body" idx="1"/>
          </p:nvPr>
        </p:nvSpPr>
        <p:spPr>
          <a:xfrm>
            <a:off x="319651" y="789124"/>
            <a:ext cx="5869276" cy="1671431"/>
          </a:xfrm>
          <a:prstGeom prst="rect">
            <a:avLst/>
          </a:prstGeom>
          <a:noFill/>
          <a:ln>
            <a:noFill/>
          </a:ln>
        </p:spPr>
        <p:txBody>
          <a:bodyPr lIns="91425" tIns="91425" rIns="91425" bIns="91425" anchor="t" anchorCtr="0">
            <a:noAutofit/>
          </a:bodyPr>
          <a:lstStyle/>
          <a:p>
            <a:pPr marL="0" lvl="0">
              <a:spcAft>
                <a:spcPts val="600"/>
              </a:spcAft>
              <a:buSzPct val="100000"/>
            </a:pPr>
            <a:r>
              <a:rPr lang="en" sz="2000" dirty="0">
                <a:ea typeface="Cabin"/>
              </a:rPr>
              <a:t>Q:	What </a:t>
            </a:r>
            <a:r>
              <a:rPr lang="en" sz="2000" b="0" i="0" u="none" strike="noStrike" cap="none" dirty="0">
                <a:ea typeface="Cabin"/>
                <a:sym typeface="Cabin"/>
              </a:rPr>
              <a:t>happens when light strikes any surface? </a:t>
            </a:r>
          </a:p>
          <a:p>
            <a:pPr marL="342900" marR="0" lvl="0" algn="l" rtl="0">
              <a:lnSpc>
                <a:spcPct val="100000"/>
              </a:lnSpc>
              <a:spcBef>
                <a:spcPts val="0"/>
              </a:spcBef>
              <a:spcAft>
                <a:spcPts val="600"/>
              </a:spcAft>
              <a:buClr>
                <a:schemeClr val="accent2"/>
              </a:buClr>
              <a:buSzPct val="25000"/>
              <a:buFont typeface="Arial"/>
              <a:buNone/>
            </a:pPr>
            <a:r>
              <a:rPr lang="en" sz="2000" dirty="0" smtClean="0">
                <a:solidFill>
                  <a:srgbClr val="FFFF99"/>
                </a:solidFill>
              </a:rPr>
              <a:t>The surface</a:t>
            </a:r>
            <a:r>
              <a:rPr lang="en" sz="2000" b="0" i="0" u="none" strike="noStrike" cap="none" dirty="0" smtClean="0">
                <a:solidFill>
                  <a:srgbClr val="FFFF99"/>
                </a:solidFill>
                <a:ea typeface="Cabin"/>
                <a:sym typeface="Cabin"/>
              </a:rPr>
              <a:t> </a:t>
            </a:r>
            <a:r>
              <a:rPr lang="en" sz="2000" b="0" i="0" u="none" strike="noStrike" cap="none" dirty="0">
                <a:solidFill>
                  <a:srgbClr val="FFFF99"/>
                </a:solidFill>
                <a:ea typeface="Cabin"/>
                <a:sym typeface="Cabin"/>
              </a:rPr>
              <a:t>either absorbs or reflects </a:t>
            </a:r>
            <a:r>
              <a:rPr lang="en" sz="2000" dirty="0" smtClean="0">
                <a:solidFill>
                  <a:srgbClr val="FFFF99"/>
                </a:solidFill>
              </a:rPr>
              <a:t>the light</a:t>
            </a:r>
            <a:endParaRPr lang="en" sz="2000" b="0" i="0" u="none" strike="noStrike" cap="none" dirty="0">
              <a:solidFill>
                <a:srgbClr val="FFFF99"/>
              </a:solidFill>
              <a:ea typeface="Cabin"/>
              <a:sym typeface="Cabin"/>
            </a:endParaRPr>
          </a:p>
          <a:p>
            <a:pPr marL="0" marR="0" lvl="0" algn="l" rtl="0">
              <a:lnSpc>
                <a:spcPct val="100000"/>
              </a:lnSpc>
              <a:spcBef>
                <a:spcPts val="0"/>
              </a:spcBef>
              <a:spcAft>
                <a:spcPts val="600"/>
              </a:spcAft>
              <a:buSzPct val="100000"/>
            </a:pPr>
            <a:r>
              <a:rPr lang="en" sz="2000" b="0" i="0" u="none" strike="noStrike" cap="none" dirty="0" smtClean="0">
                <a:ea typeface="Cabin"/>
                <a:sym typeface="Cabin"/>
              </a:rPr>
              <a:t>When </a:t>
            </a:r>
            <a:r>
              <a:rPr lang="en" sz="2000" b="0" i="0" u="none" strike="noStrike" cap="none" dirty="0">
                <a:ea typeface="Cabin"/>
                <a:sym typeface="Cabin"/>
              </a:rPr>
              <a:t>light </a:t>
            </a:r>
            <a:r>
              <a:rPr lang="en" sz="2000" b="0" i="0" u="none" strike="noStrike" cap="none" dirty="0">
                <a:solidFill>
                  <a:srgbClr val="FFFF99"/>
                </a:solidFill>
                <a:ea typeface="Cabin"/>
                <a:sym typeface="Cabin"/>
              </a:rPr>
              <a:t>reflects</a:t>
            </a:r>
            <a:r>
              <a:rPr lang="en" sz="2000" b="0" i="0" u="none" strike="noStrike" cap="none" dirty="0">
                <a:ea typeface="Cabin"/>
                <a:sym typeface="Cabin"/>
              </a:rPr>
              <a:t> off a non-metallic surface, </a:t>
            </a:r>
            <a:r>
              <a:rPr lang="en" sz="2000" b="0" i="0" u="none" strike="noStrike" cap="none" dirty="0" smtClean="0">
                <a:ea typeface="Cabin"/>
                <a:sym typeface="Cabin"/>
              </a:rPr>
              <a:t/>
            </a:r>
            <a:br>
              <a:rPr lang="en" sz="2000" b="0" i="0" u="none" strike="noStrike" cap="none" dirty="0" smtClean="0">
                <a:ea typeface="Cabin"/>
                <a:sym typeface="Cabin"/>
              </a:rPr>
            </a:br>
            <a:r>
              <a:rPr lang="en" sz="2000" b="0" i="0" u="none" strike="noStrike" cap="none" dirty="0" smtClean="0">
                <a:ea typeface="Cabin"/>
                <a:sym typeface="Cabin"/>
              </a:rPr>
              <a:t>such as a </a:t>
            </a:r>
            <a:r>
              <a:rPr lang="en" sz="2000" b="0" i="0" u="none" strike="noStrike" cap="none" dirty="0">
                <a:ea typeface="Cabin"/>
                <a:sym typeface="Cabin"/>
              </a:rPr>
              <a:t>road or water, it </a:t>
            </a:r>
            <a:r>
              <a:rPr lang="en" sz="2000" b="0" i="0" u="none" strike="noStrike" cap="none" dirty="0">
                <a:solidFill>
                  <a:srgbClr val="FFFF99"/>
                </a:solidFill>
                <a:ea typeface="Cabin"/>
                <a:sym typeface="Cabin"/>
              </a:rPr>
              <a:t>changes </a:t>
            </a:r>
            <a:r>
              <a:rPr lang="en" sz="2000" b="0" i="0" u="none" strike="noStrike" cap="none" dirty="0" smtClean="0">
                <a:solidFill>
                  <a:srgbClr val="FFFF99"/>
                </a:solidFill>
                <a:ea typeface="Cabin"/>
                <a:sym typeface="Cabin"/>
              </a:rPr>
              <a:t>its polarization</a:t>
            </a:r>
          </a:p>
        </p:txBody>
      </p:sp>
      <p:sp>
        <p:nvSpPr>
          <p:cNvPr id="2" name="Title 1"/>
          <p:cNvSpPr>
            <a:spLocks noGrp="1"/>
          </p:cNvSpPr>
          <p:nvPr>
            <p:ph type="title"/>
          </p:nvPr>
        </p:nvSpPr>
        <p:spPr>
          <a:xfrm>
            <a:off x="319651" y="216425"/>
            <a:ext cx="8520599" cy="572699"/>
          </a:xfrm>
        </p:spPr>
        <p:txBody>
          <a:bodyPr/>
          <a:lstStyle/>
          <a:p>
            <a:r>
              <a:rPr lang="en-US" dirty="0" smtClean="0"/>
              <a:t>Reflection Method</a:t>
            </a:r>
            <a:endParaRPr lang="en-US" dirty="0"/>
          </a:p>
        </p:txBody>
      </p:sp>
      <p:sp>
        <p:nvSpPr>
          <p:cNvPr id="8" name="Shape 157"/>
          <p:cNvSpPr txBox="1">
            <a:spLocks/>
          </p:cNvSpPr>
          <p:nvPr/>
        </p:nvSpPr>
        <p:spPr>
          <a:xfrm>
            <a:off x="6188926" y="959005"/>
            <a:ext cx="2651323" cy="1349297"/>
          </a:xfrm>
          <a:prstGeom prst="rect">
            <a:avLst/>
          </a:prstGeom>
          <a:noFill/>
          <a:ln>
            <a:noFill/>
          </a:ln>
        </p:spPr>
        <p:txBody>
          <a:bodyPr vert="horz" lIns="91425" tIns="91425" rIns="91425" bIns="91425" rtlCol="0" anchor="t" anchorCtr="0">
            <a:noAutofit/>
          </a:bodyPr>
          <a:lstStyle>
            <a:lvl1pPr marL="85725" marR="0" lvl="0" indent="0" algn="l" defTabSz="342900" rtl="0" eaLnBrk="1" latinLnBrk="0" hangingPunct="1">
              <a:lnSpc>
                <a:spcPct val="100000"/>
              </a:lnSpc>
              <a:spcBef>
                <a:spcPts val="0"/>
              </a:spcBef>
              <a:spcAft>
                <a:spcPts val="450"/>
              </a:spcAft>
              <a:buClr>
                <a:schemeClr val="tx1"/>
              </a:buClr>
              <a:buSzPct val="80000"/>
              <a:buFontTx/>
              <a:buNone/>
              <a:defRPr sz="2800" b="0" i="0" u="none" strike="noStrike" kern="1200" cap="none">
                <a:solidFill>
                  <a:schemeClr val="tx1"/>
                </a:solidFill>
                <a:effectLst/>
                <a:latin typeface="Calibri" panose="020F0502020204030204" pitchFamily="34" charset="0"/>
                <a:ea typeface="Calibri" panose="020F0502020204030204" pitchFamily="34" charset="0"/>
                <a:cs typeface="Calibri" panose="020F0502020204030204" pitchFamily="34" charset="0"/>
                <a:sym typeface="Cabin"/>
              </a:defRPr>
            </a:lvl1pPr>
            <a:lvl2pPr marL="342900" marR="0" lvl="1" indent="-10160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2pPr>
            <a:lvl3pPr marL="514350" marR="0" lvl="2" indent="-9525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3pPr>
            <a:lvl4pPr marL="685800" marR="0" lvl="3" indent="-10160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4pPr>
            <a:lvl5pPr marL="857250" marR="0" lvl="4" indent="-9525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rgbClr val="262626"/>
                </a:solidFill>
                <a:effectLst/>
                <a:latin typeface="Cabin"/>
                <a:ea typeface="Cabin"/>
                <a:cs typeface="Cabin"/>
                <a:sym typeface="Cabin"/>
              </a:defRPr>
            </a:lvl5pPr>
            <a:lvl6pPr marL="984647" marR="0" lvl="5" indent="-95646"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6pPr>
            <a:lvl7pPr marL="1113235" marR="0" lvl="6" indent="-97234"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7pPr>
            <a:lvl8pPr marL="1243013" marR="0" lvl="7" indent="-100012"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8pPr>
            <a:lvl9pPr marL="1412081" marR="0" lvl="8" indent="-103980" algn="l" defTabSz="342900" rtl="0" eaLnBrk="1" latinLnBrk="0" hangingPunct="1">
              <a:lnSpc>
                <a:spcPct val="100000"/>
              </a:lnSpc>
              <a:spcBef>
                <a:spcPts val="0"/>
              </a:spcBef>
              <a:spcAft>
                <a:spcPts val="450"/>
              </a:spcAft>
              <a:buClr>
                <a:schemeClr val="tx1"/>
              </a:buClr>
              <a:buSzPct val="80000"/>
              <a:buFont typeface="Wingdings 3" panose="05040102010807070707" pitchFamily="18" charset="2"/>
              <a:buNone/>
              <a:defRPr sz="1200" b="0" i="0" u="none" strike="noStrike" kern="1200" cap="none">
                <a:solidFill>
                  <a:schemeClr val="dk1"/>
                </a:solidFill>
                <a:effectLst/>
                <a:latin typeface="Cabin"/>
                <a:ea typeface="Cabin"/>
                <a:cs typeface="Cabin"/>
                <a:sym typeface="Cabin"/>
              </a:defRPr>
            </a:lvl9pPr>
          </a:lstStyle>
          <a:p>
            <a:pPr marL="0">
              <a:spcAft>
                <a:spcPts val="600"/>
              </a:spcAft>
              <a:buSzPct val="100000"/>
            </a:pPr>
            <a:r>
              <a:rPr lang="en" sz="2000" dirty="0" smtClean="0">
                <a:ea typeface="Cabin"/>
              </a:rPr>
              <a:t>The polarization of light depends on the </a:t>
            </a:r>
            <a:r>
              <a:rPr lang="en" sz="2000" dirty="0" smtClean="0">
                <a:solidFill>
                  <a:srgbClr val="FFFF99"/>
                </a:solidFill>
                <a:ea typeface="Cabin"/>
              </a:rPr>
              <a:t>plane</a:t>
            </a:r>
            <a:r>
              <a:rPr lang="en" sz="2000" dirty="0" smtClean="0">
                <a:ea typeface="Cabin"/>
              </a:rPr>
              <a:t> of the surface and the </a:t>
            </a:r>
            <a:r>
              <a:rPr lang="en" sz="2000" dirty="0" smtClean="0">
                <a:solidFill>
                  <a:srgbClr val="FFFF99"/>
                </a:solidFill>
                <a:ea typeface="Cabin"/>
              </a:rPr>
              <a:t>angle of incidence</a:t>
            </a:r>
            <a:endParaRPr lang="en" sz="2000" dirty="0">
              <a:solidFill>
                <a:srgbClr val="FFFF99"/>
              </a:solidFill>
              <a:ea typeface="Cabin"/>
            </a:endParaRPr>
          </a:p>
        </p:txBody>
      </p:sp>
      <p:grpSp>
        <p:nvGrpSpPr>
          <p:cNvPr id="5" name="Group 4"/>
          <p:cNvGrpSpPr/>
          <p:nvPr/>
        </p:nvGrpSpPr>
        <p:grpSpPr>
          <a:xfrm>
            <a:off x="1420172" y="2460555"/>
            <a:ext cx="7014105" cy="2500241"/>
            <a:chOff x="1420172" y="2460555"/>
            <a:chExt cx="7014105" cy="2500241"/>
          </a:xfrm>
        </p:grpSpPr>
        <p:sp>
          <p:nvSpPr>
            <p:cNvPr id="6" name="Shape 144"/>
            <p:cNvSpPr txBox="1"/>
            <p:nvPr/>
          </p:nvSpPr>
          <p:spPr>
            <a:xfrm>
              <a:off x="1420172" y="2460555"/>
              <a:ext cx="7014105" cy="2500241"/>
            </a:xfrm>
            <a:prstGeom prst="rect">
              <a:avLst/>
            </a:prstGeom>
            <a:solidFill>
              <a:schemeClr val="tx1"/>
            </a:solidFill>
            <a:ln>
              <a:noFill/>
            </a:ln>
          </p:spPr>
          <p:txBody>
            <a:bodyPr lIns="91425" tIns="45700" rIns="91425" bIns="45700" anchor="t" anchorCtr="0">
              <a:noAutofit/>
            </a:bodyPr>
            <a:lstStyle/>
            <a:p>
              <a:pPr marL="0" marR="0" lvl="0" indent="0" algn="r" rtl="0">
                <a:spcBef>
                  <a:spcPts val="0"/>
                </a:spcBef>
                <a:buSzPct val="25000"/>
                <a:buNone/>
              </a:pPr>
              <a:endParaRPr lang="en" sz="2400" dirty="0">
                <a:solidFill>
                  <a:srgbClr val="FFFF99"/>
                </a:solidFill>
                <a:latin typeface="Calibri" panose="020F0502020204030204" pitchFamily="34" charset="0"/>
                <a:ea typeface="Cabin"/>
                <a:cs typeface="Calibri" panose="020F0502020204030204" pitchFamily="34" charset="0"/>
                <a:sym typeface="Cabin"/>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375" b="8010"/>
            <a:stretch/>
          </p:blipFill>
          <p:spPr>
            <a:xfrm>
              <a:off x="1509379" y="2533938"/>
              <a:ext cx="6820221" cy="239490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 calcmode="lin" valueType="num">
                                      <p:cBhvr additive="base">
                                        <p:cTn id="12" dur="500"/>
                                        <p:tgtEl>
                                          <p:spTgt spid="1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 calcmode="lin" valueType="num">
                                      <p:cBhvr additive="base">
                                        <p:cTn id="17" dur="500"/>
                                        <p:tgtEl>
                                          <p:spTgt spid="157">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963</TotalTime>
  <Words>1361</Words>
  <Application>Microsoft Office PowerPoint</Application>
  <PresentationFormat>On-screen Show (16:9)</PresentationFormat>
  <Paragraphs>130</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Wingdings</vt:lpstr>
      <vt:lpstr>Segoe Print</vt:lpstr>
      <vt:lpstr>Calibri</vt:lpstr>
      <vt:lpstr>Cabin</vt:lpstr>
      <vt:lpstr>Century Gothic</vt:lpstr>
      <vt:lpstr>Wingdings 3</vt:lpstr>
      <vt:lpstr>Slice</vt:lpstr>
      <vt:lpstr>How Do SunGlasses Work?</vt:lpstr>
      <vt:lpstr>What Do Sunglasses Do?</vt:lpstr>
      <vt:lpstr>Light Polarization</vt:lpstr>
      <vt:lpstr>Electromagnetic Wave Structure</vt:lpstr>
      <vt:lpstr>Light Characteristics &amp; Polarization</vt:lpstr>
      <vt:lpstr>Light Polarization</vt:lpstr>
      <vt:lpstr>Transmission “Filter” Method</vt:lpstr>
      <vt:lpstr>Polarization by Transmission</vt:lpstr>
      <vt:lpstr>Reflection Method</vt:lpstr>
      <vt:lpstr>Reflection Method</vt:lpstr>
      <vt:lpstr>Polarizing Polarized Light??</vt:lpstr>
      <vt:lpstr>Quick Check!</vt:lpstr>
      <vt:lpstr>Light Attenuation</vt:lpstr>
      <vt:lpstr>Light Attenuation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SunGlasses Work?</dc:title>
  <dc:creator>Denise Carlson</dc:creator>
  <cp:lastModifiedBy>Denise Carlson</cp:lastModifiedBy>
  <cp:revision>45</cp:revision>
  <dcterms:modified xsi:type="dcterms:W3CDTF">2018-04-16T21:57:41Z</dcterms:modified>
</cp:coreProperties>
</file>