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9" r:id="rId3"/>
    <p:sldId id="257" r:id="rId4"/>
    <p:sldId id="258" r:id="rId5"/>
    <p:sldId id="268" r:id="rId6"/>
    <p:sldId id="260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821" autoAdjust="0"/>
    <p:restoredTop sz="72633" autoAdjust="0"/>
  </p:normalViewPr>
  <p:slideViewPr>
    <p:cSldViewPr snapToGrid="0">
      <p:cViewPr varScale="1">
        <p:scale>
          <a:sx n="52" d="100"/>
          <a:sy n="52" d="100"/>
        </p:scale>
        <p:origin x="5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C9248-32E1-4667-B2F1-4B60EC8E5ACA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44E18-E77A-4E7C-B81E-BBE9599FA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99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Atmo_camadas.svg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Atmo_camadas.svg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The Atmosphere </a:t>
            </a:r>
            <a:r>
              <a:rPr lang="en-US" altLang="en-US" dirty="0"/>
              <a:t>Presentation, </a:t>
            </a:r>
            <a:r>
              <a:rPr lang="en-US" altLang="en-US" i="1" dirty="0" smtClean="0"/>
              <a:t>Humidity? Build a </a:t>
            </a:r>
            <a:r>
              <a:rPr lang="en-US" altLang="en-US" i="1" dirty="0" err="1" smtClean="0"/>
              <a:t>Psychrometer</a:t>
            </a:r>
            <a:r>
              <a:rPr lang="en-US" altLang="en-US" i="1" dirty="0" smtClean="0"/>
              <a:t>! </a:t>
            </a:r>
            <a:r>
              <a:rPr lang="en-US" altLang="en-US" dirty="0" smtClean="0"/>
              <a:t>activity, </a:t>
            </a:r>
            <a:r>
              <a:rPr lang="en-US" altLang="en-US" dirty="0"/>
              <a:t>TeachEngineering.org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/// image source: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Layers of the atmosphere graphic: © 2006 Henry W. Schmitt, Wikimedia Commons </a:t>
            </a:r>
            <a:r>
              <a:rPr lang="en-US" altLang="en-US" u="sng" dirty="0">
                <a:hlinkClick r:id="rId3"/>
              </a:rPr>
              <a:t>https://commons.wikimedia.org/wiki/File:Atmo_camadas.svg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44E18-E77A-4E7C-B81E-BBE9599FA6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79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44E18-E77A-4E7C-B81E-BBE9599FA6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63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0" dirty="0"/>
              <a:t>Image</a:t>
            </a:r>
            <a:r>
              <a:rPr lang="en-US" altLang="en-US" b="0" baseline="0" dirty="0"/>
              <a:t> sources: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0" baseline="0" dirty="0"/>
              <a:t>(Earth’s energy budget) 2004 NASA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0" baseline="0" dirty="0"/>
              <a:t>(why polar regions are colder/sun’s rays) 2007 Peter </a:t>
            </a:r>
            <a:r>
              <a:rPr lang="en-US" altLang="en-US" b="0" baseline="0" dirty="0" err="1"/>
              <a:t>Halasz</a:t>
            </a:r>
            <a:r>
              <a:rPr lang="en-US" altLang="en-US" b="0" baseline="0" dirty="0"/>
              <a:t>, Wikimedia Commons CC BY-SA 3.0 https://commons.wikimedia.org/wiki/File:Oblique_rays_04_Pengo.svg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44E18-E77A-4E7C-B81E-BBE9599FA6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290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Image source: </a:t>
            </a:r>
          </a:p>
          <a:p>
            <a:r>
              <a:rPr lang="en-US" i="0" dirty="0"/>
              <a:t>(Terrestrial radiation) © 2014 </a:t>
            </a:r>
            <a:r>
              <a:rPr lang="en-US" i="0" dirty="0" err="1"/>
              <a:t>Kmecfiunit</a:t>
            </a:r>
            <a:r>
              <a:rPr lang="en-US" i="0" dirty="0"/>
              <a:t>, Wikimedia Commons CC BY-SA 4.0, https://commons.wikimedia.org/wiki/File:%E0%B8%81%E0%B8%B2%E0%B8%A3%E0%B9%81%E0%B8%9C%E0%B9%88%E0%B8%A3%E0%B8%B1%E0%B8%87%E0%B8%AA%E0%B8%B5%E0%B8%84%E0%B8%A7%E0%B8%B2%E0%B8%A1%E0%B8%A3%E0%B9%89%E0%B8%AD%E0%B8%99%E0%B8%82%E0%B8%AD%E0%B8%87%E0%B8%94%E0%B8%A7%E0%B8%87%E0%B8%AD%E0%B8%B2%E0%B8%97%E0%B8%B4%E0%B8%95%E0%B8%A2%E0%B9%8C.jp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44E18-E77A-4E7C-B81E-BBE9599FA6C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5824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44E18-E77A-4E7C-B81E-BBE9599FA6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593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44E18-E77A-4E7C-B81E-BBE9599FA6C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507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/// image source: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Layers of the atmosphere graphic: © 2006 Henry W. Schmitt, Wikimedia Commons </a:t>
            </a:r>
            <a:r>
              <a:rPr lang="en-US" altLang="en-US" u="sng" dirty="0">
                <a:hlinkClick r:id="rId3"/>
              </a:rPr>
              <a:t>https://commons.wikimedia.org/wiki/File:Atmo_camadas.svg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44E18-E77A-4E7C-B81E-BBE9599FA6C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227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44E18-E77A-4E7C-B81E-BBE9599FA6C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279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 source:</a:t>
            </a:r>
          </a:p>
          <a:p>
            <a:r>
              <a:rPr lang="en-US" dirty="0"/>
              <a:t>(Atmospheric model) © 2007 Conscious, Wikimedia Commons CC BY-SA 3.0, https://commons.wikimedia.org/wiki/File:Atmosphere_model.png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44E18-E77A-4E7C-B81E-BBE9599FA6C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64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5269-56F2-470F-9456-1DA983DABEE8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1AD83-49B9-4B16-A883-6F71502C5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214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5269-56F2-470F-9456-1DA983DABEE8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1AD83-49B9-4B16-A883-6F71502C5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916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5269-56F2-470F-9456-1DA983DABEE8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1AD83-49B9-4B16-A883-6F71502C5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313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5269-56F2-470F-9456-1DA983DABEE8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1AD83-49B9-4B16-A883-6F71502C5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468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5269-56F2-470F-9456-1DA983DABEE8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1AD83-49B9-4B16-A883-6F71502C5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42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5269-56F2-470F-9456-1DA983DABEE8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1AD83-49B9-4B16-A883-6F71502C5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2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5269-56F2-470F-9456-1DA983DABEE8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1AD83-49B9-4B16-A883-6F71502C5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407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5269-56F2-470F-9456-1DA983DABEE8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1AD83-49B9-4B16-A883-6F71502C5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025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5269-56F2-470F-9456-1DA983DABEE8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1AD83-49B9-4B16-A883-6F71502C5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56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5269-56F2-470F-9456-1DA983DABEE8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1AD83-49B9-4B16-A883-6F71502C5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200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5269-56F2-470F-9456-1DA983DABEE8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1AD83-49B9-4B16-A883-6F71502C5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506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969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45476"/>
            <a:ext cx="9144000" cy="1088823"/>
          </a:xfrm>
        </p:spPr>
        <p:txBody>
          <a:bodyPr>
            <a:normAutofit/>
          </a:bodyPr>
          <a:lstStyle/>
          <a:p>
            <a:r>
              <a:rPr lang="en-US" sz="7200" dirty="0"/>
              <a:t>The Atmosphere</a:t>
            </a:r>
          </a:p>
        </p:txBody>
      </p:sp>
      <p:pic>
        <p:nvPicPr>
          <p:cNvPr id="5" name="Picture 4" descr="File:Atmo camadas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215" y="590348"/>
            <a:ext cx="7013575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0217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91730" y="2168012"/>
            <a:ext cx="8323620" cy="4262285"/>
          </a:xfrm>
        </p:spPr>
        <p:txBody>
          <a:bodyPr/>
          <a:lstStyle/>
          <a:p>
            <a:pPr marL="457189" lvl="1" indent="0">
              <a:buNone/>
              <a:defRPr/>
            </a:pPr>
            <a:r>
              <a:rPr lang="en-US" dirty="0"/>
              <a:t>2. </a:t>
            </a:r>
            <a:r>
              <a:rPr lang="en-US" dirty="0">
                <a:solidFill>
                  <a:srgbClr val="FF0000"/>
                </a:solidFill>
              </a:rPr>
              <a:t>Stratosphere</a:t>
            </a:r>
            <a:r>
              <a:rPr lang="en-US" dirty="0"/>
              <a:t> (10-50 km from the Earth’s surface)</a:t>
            </a:r>
          </a:p>
          <a:p>
            <a:pPr lvl="2" eaLnBrk="1" hangingPunct="1">
              <a:defRPr/>
            </a:pPr>
            <a:r>
              <a:rPr lang="en-US" dirty="0"/>
              <a:t>Composed mostly of ozone</a:t>
            </a:r>
          </a:p>
          <a:p>
            <a:pPr lvl="2" eaLnBrk="1" hangingPunct="1">
              <a:defRPr/>
            </a:pPr>
            <a:r>
              <a:rPr lang="en-US" dirty="0"/>
              <a:t>Temperature increases</a:t>
            </a:r>
          </a:p>
          <a:p>
            <a:pPr marL="457189" lvl="1" indent="0">
              <a:spcBef>
                <a:spcPts val="1800"/>
              </a:spcBef>
              <a:buNone/>
              <a:defRPr/>
            </a:pPr>
            <a:r>
              <a:rPr lang="en-US" dirty="0"/>
              <a:t>3. </a:t>
            </a:r>
            <a:r>
              <a:rPr lang="en-US" dirty="0">
                <a:solidFill>
                  <a:srgbClr val="FF0000"/>
                </a:solidFill>
              </a:rPr>
              <a:t>Mesosphere</a:t>
            </a:r>
            <a:r>
              <a:rPr lang="en-US" dirty="0"/>
              <a:t> (50-80 km from the Earth’s surface)</a:t>
            </a:r>
          </a:p>
          <a:p>
            <a:pPr lvl="2" eaLnBrk="1" hangingPunct="1">
              <a:defRPr/>
            </a:pPr>
            <a:r>
              <a:rPr lang="en-US" dirty="0"/>
              <a:t>Temperature decreases</a:t>
            </a:r>
          </a:p>
          <a:p>
            <a:pPr marL="457189" lvl="1" indent="0">
              <a:spcBef>
                <a:spcPts val="1800"/>
              </a:spcBef>
              <a:buNone/>
              <a:defRPr/>
            </a:pPr>
            <a:r>
              <a:rPr lang="en-US" dirty="0"/>
              <a:t>4. </a:t>
            </a:r>
            <a:r>
              <a:rPr lang="en-US" dirty="0">
                <a:solidFill>
                  <a:srgbClr val="FF0000"/>
                </a:solidFill>
              </a:rPr>
              <a:t>Thermosphere</a:t>
            </a:r>
            <a:r>
              <a:rPr lang="en-US" dirty="0"/>
              <a:t> (80-120 km from the Earth’s surface)</a:t>
            </a:r>
          </a:p>
          <a:p>
            <a:pPr lvl="2" eaLnBrk="1" hangingPunct="1">
              <a:defRPr/>
            </a:pPr>
            <a:r>
              <a:rPr lang="en-US" dirty="0"/>
              <a:t>Temperature increases to more than 1000 </a:t>
            </a:r>
            <a:r>
              <a:rPr lang="en-US" baseline="30000" dirty="0" err="1"/>
              <a:t>o</a:t>
            </a:r>
            <a:r>
              <a:rPr lang="en-US" dirty="0" err="1"/>
              <a:t>C</a:t>
            </a:r>
            <a:endParaRPr lang="en-US" dirty="0"/>
          </a:p>
          <a:p>
            <a:pPr marL="457189" lvl="1" indent="0">
              <a:spcBef>
                <a:spcPts val="1800"/>
              </a:spcBef>
              <a:buNone/>
              <a:defRPr/>
            </a:pPr>
            <a:r>
              <a:rPr lang="en-US" dirty="0"/>
              <a:t>5. </a:t>
            </a:r>
            <a:r>
              <a:rPr lang="en-US" dirty="0">
                <a:solidFill>
                  <a:srgbClr val="FF0000"/>
                </a:solidFill>
              </a:rPr>
              <a:t>Exosphere</a:t>
            </a:r>
            <a:r>
              <a:rPr lang="en-US" dirty="0"/>
              <a:t> (above 120 km)</a:t>
            </a:r>
          </a:p>
          <a:p>
            <a:pPr lvl="2" eaLnBrk="1" hangingPunct="1">
              <a:defRPr/>
            </a:pPr>
            <a:r>
              <a:rPr lang="en-US" dirty="0"/>
              <a:t>No clear boundary with space</a:t>
            </a:r>
          </a:p>
          <a:p>
            <a:pPr lvl="2" eaLnBrk="1" hangingPunct="1">
              <a:buFont typeface="Wingdings" charset="2"/>
              <a:buChar char="l"/>
              <a:defRPr/>
            </a:pPr>
            <a:endParaRPr lang="en-US" dirty="0"/>
          </a:p>
          <a:p>
            <a:pPr lvl="2" eaLnBrk="1" hangingPunct="1">
              <a:buFont typeface="Wingdings" charset="2"/>
              <a:buChar char="l"/>
              <a:defRPr/>
            </a:pPr>
            <a:endParaRPr lang="en-US" dirty="0"/>
          </a:p>
          <a:p>
            <a:pPr marL="457189" lvl="1" indent="0">
              <a:buFont typeface="Wingdings" charset="2"/>
              <a:buChar char="l"/>
              <a:defRPr/>
            </a:pP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1669" y="365126"/>
            <a:ext cx="8063681" cy="755751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Structure of the Atmosphere</a:t>
            </a:r>
          </a:p>
        </p:txBody>
      </p:sp>
    </p:spTree>
    <p:extLst>
      <p:ext uri="{BB962C8B-B14F-4D97-AF65-F5344CB8AC3E}">
        <p14:creationId xmlns:p14="http://schemas.microsoft.com/office/powerpoint/2010/main" val="2443023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WordArt 106"/>
          <p:cNvSpPr>
            <a:spLocks noChangeArrowheads="1" noChangeShapeType="1" noTextEdit="1"/>
          </p:cNvSpPr>
          <p:nvPr/>
        </p:nvSpPr>
        <p:spPr bwMode="auto">
          <a:xfrm>
            <a:off x="3340100" y="2046289"/>
            <a:ext cx="457200" cy="419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>
              <a:ln w="19050">
                <a:solidFill>
                  <a:schemeClr val="bg2"/>
                </a:solidFill>
                <a:round/>
                <a:headEnd/>
                <a:tailEnd/>
              </a:ln>
              <a:solidFill>
                <a:schemeClr val="hlink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17416" name="Rectangle 118"/>
          <p:cNvSpPr>
            <a:spLocks noChangeArrowheads="1"/>
          </p:cNvSpPr>
          <p:nvPr/>
        </p:nvSpPr>
        <p:spPr bwMode="auto">
          <a:xfrm>
            <a:off x="3" y="43933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 b="1">
              <a:latin typeface="Garamond" panose="02020404030301010803" pitchFamily="18" charset="0"/>
            </a:endParaRPr>
          </a:p>
        </p:txBody>
      </p:sp>
      <p:sp>
        <p:nvSpPr>
          <p:cNvPr id="17418" name="Rectangle 3"/>
          <p:cNvSpPr>
            <a:spLocks noChangeArrowheads="1"/>
          </p:cNvSpPr>
          <p:nvPr/>
        </p:nvSpPr>
        <p:spPr bwMode="auto">
          <a:xfrm>
            <a:off x="2867088" y="99520"/>
            <a:ext cx="621792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Air pressure is the weight of air pushing down from above.</a:t>
            </a:r>
          </a:p>
          <a:p>
            <a:pPr algn="r"/>
            <a:r>
              <a:rPr lang="en-US" alt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As you go up, pressure </a:t>
            </a:r>
            <a:r>
              <a:rPr lang="en-US" altLang="en-US" sz="20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DECREASES.</a:t>
            </a:r>
          </a:p>
          <a:p>
            <a:pPr algn="r"/>
            <a:r>
              <a:rPr lang="en-US" alt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Air pressure makes air near the Earth’s surface </a:t>
            </a:r>
            <a:r>
              <a:rPr lang="en-US" altLang="en-US" sz="20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DENSE.</a:t>
            </a:r>
            <a:endParaRPr lang="en-US" altLang="en-US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File:Atmosphere mode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050" y="1189479"/>
            <a:ext cx="8574613" cy="5300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" name="Rectangle 2"/>
          <p:cNvSpPr txBox="1">
            <a:spLocks noChangeArrowheads="1"/>
          </p:cNvSpPr>
          <p:nvPr/>
        </p:nvSpPr>
        <p:spPr>
          <a:xfrm>
            <a:off x="184734" y="187212"/>
            <a:ext cx="3369627" cy="7705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/>
              <a:t>Air Pressure</a:t>
            </a:r>
          </a:p>
        </p:txBody>
      </p:sp>
    </p:spTree>
    <p:extLst>
      <p:ext uri="{BB962C8B-B14F-4D97-AF65-F5344CB8AC3E}">
        <p14:creationId xmlns:p14="http://schemas.microsoft.com/office/powerpoint/2010/main" val="3084784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119" y="2518390"/>
            <a:ext cx="7611762" cy="217717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6000" dirty="0" smtClean="0"/>
              <a:t>How </a:t>
            </a:r>
            <a:r>
              <a:rPr lang="en-US" sz="6000" dirty="0"/>
              <a:t>does energy move in the atmosphere? 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66119" y="1680518"/>
            <a:ext cx="7611762" cy="10544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800" dirty="0" smtClean="0">
                <a:solidFill>
                  <a:schemeClr val="accent5"/>
                </a:solidFill>
              </a:rPr>
              <a:t>Question 1:</a:t>
            </a:r>
            <a:endParaRPr lang="en-US" sz="48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386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0999" y="330912"/>
            <a:ext cx="4500717" cy="78849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Radiation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01727"/>
            <a:ext cx="4229100" cy="1997073"/>
          </a:xfrm>
        </p:spPr>
        <p:txBody>
          <a:bodyPr/>
          <a:lstStyle/>
          <a:p>
            <a:pPr eaLnBrk="1" hangingPunct="1"/>
            <a:r>
              <a:rPr lang="en-US" altLang="en-US" dirty="0"/>
              <a:t>Emitted by all substances above absolute zero</a:t>
            </a:r>
          </a:p>
          <a:p>
            <a:pPr eaLnBrk="1" hangingPunct="1"/>
            <a:r>
              <a:rPr lang="en-US" altLang="en-US" dirty="0"/>
              <a:t>Color and type of surface affects absorption</a:t>
            </a:r>
            <a:endParaRPr lang="en-US" altLang="en-US" sz="2400" dirty="0"/>
          </a:p>
        </p:txBody>
      </p:sp>
      <p:pic>
        <p:nvPicPr>
          <p:cNvPr id="12290" name="Picture 2" descr="File:Oblique rays 02 Pengo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2942515"/>
            <a:ext cx="4918841" cy="3689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https://upload.wikimedia.org/wikipedia/commons/e/e6/57911main_Earth_Energy_Budge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716" y="509941"/>
            <a:ext cx="4074162" cy="3042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186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8884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Con</a:t>
            </a:r>
            <a:r>
              <a:rPr lang="en-US" dirty="0" err="1">
                <a:solidFill>
                  <a:srgbClr val="FF3300"/>
                </a:solidFill>
              </a:rPr>
              <a:t>D</a:t>
            </a:r>
            <a:r>
              <a:rPr lang="en-US" dirty="0" err="1"/>
              <a:t>uction</a:t>
            </a:r>
            <a:r>
              <a:rPr lang="en-US" dirty="0"/>
              <a:t> vs. </a:t>
            </a:r>
            <a:r>
              <a:rPr lang="en-US" dirty="0" err="1"/>
              <a:t>Con</a:t>
            </a:r>
            <a:r>
              <a:rPr lang="en-US" dirty="0" err="1">
                <a:solidFill>
                  <a:srgbClr val="FF3300"/>
                </a:solidFill>
              </a:rPr>
              <a:t>V</a:t>
            </a:r>
            <a:r>
              <a:rPr lang="en-US" dirty="0" err="1"/>
              <a:t>ection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13902" y="1570707"/>
            <a:ext cx="8102395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/>
              <a:t>Conduction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n-US" dirty="0"/>
              <a:t>Occurs between Earth’s surface and the troposphere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n-US" dirty="0"/>
              <a:t>Molecules must be in </a:t>
            </a:r>
            <a:r>
              <a:rPr lang="en-US" b="1" dirty="0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</a:t>
            </a:r>
            <a:r>
              <a:rPr lang="en-US" dirty="0"/>
              <a:t>irect contact with each other</a:t>
            </a:r>
          </a:p>
          <a:p>
            <a:pPr eaLnBrk="1" hangingPunct="1">
              <a:defRPr/>
            </a:pPr>
            <a:r>
              <a:rPr lang="en-US" sz="3200" dirty="0"/>
              <a:t>Convection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n-US" dirty="0"/>
              <a:t>Air expands, becomes less dense, rises, cools and sinks (What else uses the process of convection?)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n-US" b="1" dirty="0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</a:t>
            </a:r>
            <a:r>
              <a:rPr lang="en-US" dirty="0"/>
              <a:t>ertical movements of air lead to weather changes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n-US" dirty="0"/>
              <a:t>This is the primary mode of heating in the atmosphere</a:t>
            </a:r>
          </a:p>
          <a:p>
            <a:pPr lvl="1" eaLnBrk="1" hangingPunct="1">
              <a:buFont typeface="Wingdings" charset="2"/>
              <a:buChar char="l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547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637" y="2167026"/>
            <a:ext cx="2804984" cy="3946780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en-US" sz="3600" dirty="0"/>
              <a:t>Where are </a:t>
            </a:r>
            <a:r>
              <a:rPr lang="en-US" sz="3600" dirty="0">
                <a:solidFill>
                  <a:srgbClr val="7030A0"/>
                </a:solidFill>
              </a:rPr>
              <a:t>conduction</a:t>
            </a:r>
            <a:r>
              <a:rPr lang="en-US" sz="3600" dirty="0"/>
              <a:t>, </a:t>
            </a:r>
            <a:r>
              <a:rPr lang="en-US" sz="3600" dirty="0">
                <a:solidFill>
                  <a:schemeClr val="accent5"/>
                </a:solidFill>
              </a:rPr>
              <a:t>convection</a:t>
            </a:r>
            <a:r>
              <a:rPr lang="en-US" sz="3600" dirty="0"/>
              <a:t>, and </a:t>
            </a:r>
            <a:r>
              <a:rPr lang="en-US" sz="3600" dirty="0">
                <a:solidFill>
                  <a:schemeClr val="accent2"/>
                </a:solidFill>
              </a:rPr>
              <a:t>radiation</a:t>
            </a:r>
            <a:r>
              <a:rPr lang="en-US" sz="3600" dirty="0"/>
              <a:t> occurring in this image?</a:t>
            </a:r>
          </a:p>
        </p:txBody>
      </p:sp>
      <p:pic>
        <p:nvPicPr>
          <p:cNvPr id="13316" name="Picture 4" descr="Image result for conduction convection radiatio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1" r="5866" b="7831"/>
          <a:stretch/>
        </p:blipFill>
        <p:spPr bwMode="auto">
          <a:xfrm>
            <a:off x="3089189" y="457202"/>
            <a:ext cx="5795319" cy="6017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979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168" y="2518390"/>
            <a:ext cx="7639664" cy="193004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6000" dirty="0" smtClean="0"/>
              <a:t>From </a:t>
            </a:r>
            <a:r>
              <a:rPr lang="en-US" sz="6000" dirty="0"/>
              <a:t>what is our atmosphere composed? 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66119" y="1680518"/>
            <a:ext cx="7611762" cy="10544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800" dirty="0" smtClean="0">
                <a:solidFill>
                  <a:schemeClr val="accent5"/>
                </a:solidFill>
              </a:rPr>
              <a:t>Question 2:</a:t>
            </a:r>
            <a:endParaRPr lang="en-US" sz="48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577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7702" y="152403"/>
            <a:ext cx="7725697" cy="113982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dirty="0"/>
              <a:t>Components of the Atmosphere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32950" y="1757469"/>
            <a:ext cx="3657600" cy="4530725"/>
          </a:xfrm>
        </p:spPr>
        <p:txBody>
          <a:bodyPr/>
          <a:lstStyle/>
          <a:p>
            <a:pPr marL="0" lvl="1" eaLnBrk="1" hangingPunct="1">
              <a:buFont typeface="Wingdings" charset="2"/>
              <a:buNone/>
              <a:defRPr/>
            </a:pPr>
            <a:r>
              <a:rPr lang="en-US" sz="3600" dirty="0"/>
              <a:t>1. </a:t>
            </a:r>
            <a:r>
              <a:rPr lang="en-US" sz="3600" dirty="0">
                <a:solidFill>
                  <a:srgbClr val="FF0000"/>
                </a:solidFill>
              </a:rPr>
              <a:t>Gases</a:t>
            </a:r>
          </a:p>
          <a:p>
            <a:pPr marL="457200" lvl="2" eaLnBrk="1" hangingPunct="1">
              <a:defRPr/>
            </a:pPr>
            <a:r>
              <a:rPr lang="en-US" sz="2400" dirty="0"/>
              <a:t>Nitrogen	78%</a:t>
            </a:r>
          </a:p>
          <a:p>
            <a:pPr marL="457200" lvl="2" eaLnBrk="1" hangingPunct="1">
              <a:defRPr/>
            </a:pPr>
            <a:r>
              <a:rPr lang="en-US" sz="2400" dirty="0"/>
              <a:t>Oxygen	21%</a:t>
            </a:r>
          </a:p>
          <a:p>
            <a:pPr marL="457200" lvl="2" eaLnBrk="1" hangingPunct="1">
              <a:defRPr/>
            </a:pPr>
            <a:r>
              <a:rPr lang="en-US" sz="2400" dirty="0"/>
              <a:t>All others 	1%</a:t>
            </a:r>
          </a:p>
          <a:p>
            <a:pPr marL="914400" lvl="3" eaLnBrk="1" hangingPunct="1">
              <a:buFont typeface="Wingdings" panose="05000000000000000000" pitchFamily="2" charset="2"/>
              <a:buChar char="§"/>
              <a:defRPr/>
            </a:pPr>
            <a:r>
              <a:rPr lang="en-US" dirty="0"/>
              <a:t>Argon</a:t>
            </a:r>
          </a:p>
          <a:p>
            <a:pPr marL="914400" lvl="3" eaLnBrk="1" hangingPunct="1">
              <a:buFont typeface="Wingdings" panose="05000000000000000000" pitchFamily="2" charset="2"/>
              <a:buChar char="§"/>
              <a:defRPr/>
            </a:pPr>
            <a:r>
              <a:rPr lang="en-US" dirty="0"/>
              <a:t>Hydrogen</a:t>
            </a:r>
          </a:p>
          <a:p>
            <a:pPr marL="914400" lvl="3" eaLnBrk="1" hangingPunct="1">
              <a:buFont typeface="Wingdings" panose="05000000000000000000" pitchFamily="2" charset="2"/>
              <a:buChar char="§"/>
              <a:defRPr/>
            </a:pPr>
            <a:r>
              <a:rPr lang="en-US" b="1" dirty="0"/>
              <a:t>Carbon dioxide</a:t>
            </a:r>
          </a:p>
          <a:p>
            <a:pPr marL="914400" lvl="3" eaLnBrk="1" hangingPunct="1">
              <a:buFont typeface="Wingdings" panose="05000000000000000000" pitchFamily="2" charset="2"/>
              <a:buChar char="§"/>
              <a:defRPr/>
            </a:pPr>
            <a:r>
              <a:rPr lang="en-US" b="1" dirty="0"/>
              <a:t>Water vapor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27754" y="1689896"/>
            <a:ext cx="407055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>
              <a:buFont typeface="Wingdings" charset="2"/>
              <a:buNone/>
              <a:defRPr/>
            </a:pPr>
            <a:r>
              <a:rPr lang="en-US" sz="3600" dirty="0"/>
              <a:t>2. </a:t>
            </a:r>
            <a:r>
              <a:rPr lang="en-US" sz="3600" dirty="0">
                <a:solidFill>
                  <a:srgbClr val="FF0000"/>
                </a:solidFill>
              </a:rPr>
              <a:t>Solids</a:t>
            </a:r>
          </a:p>
          <a:p>
            <a:pPr marL="457200" lvl="2">
              <a:defRPr/>
            </a:pPr>
            <a:r>
              <a:rPr lang="en-US" sz="2400" dirty="0"/>
              <a:t>Dust</a:t>
            </a:r>
          </a:p>
          <a:p>
            <a:pPr marL="457200" lvl="2">
              <a:defRPr/>
            </a:pPr>
            <a:r>
              <a:rPr lang="en-US" sz="2400" dirty="0"/>
              <a:t>Salt</a:t>
            </a:r>
          </a:p>
          <a:p>
            <a:pPr marL="0" lvl="1">
              <a:buFont typeface="Wingdings" charset="2"/>
              <a:buNone/>
              <a:defRPr/>
            </a:pPr>
            <a:r>
              <a:rPr lang="en-US" sz="3600" dirty="0"/>
              <a:t>3. </a:t>
            </a:r>
            <a:r>
              <a:rPr lang="en-US" sz="3600" dirty="0">
                <a:solidFill>
                  <a:srgbClr val="FF0000"/>
                </a:solidFill>
              </a:rPr>
              <a:t>Ozone</a:t>
            </a:r>
            <a:r>
              <a:rPr lang="en-US" sz="3600" dirty="0"/>
              <a:t> (O</a:t>
            </a:r>
            <a:r>
              <a:rPr lang="en-US" sz="3600" baseline="-25000" dirty="0"/>
              <a:t>3</a:t>
            </a:r>
            <a:r>
              <a:rPr lang="en-US" sz="3600" dirty="0"/>
              <a:t>)</a:t>
            </a:r>
          </a:p>
          <a:p>
            <a:pPr marL="457200" lvl="2">
              <a:defRPr/>
            </a:pPr>
            <a:r>
              <a:rPr lang="en-US" sz="2400" dirty="0"/>
              <a:t>Exists in small quantities in a layer far above the Earth’s surface</a:t>
            </a:r>
          </a:p>
          <a:p>
            <a:pPr marL="457200" lvl="2">
              <a:defRPr/>
            </a:pPr>
            <a:r>
              <a:rPr lang="en-US" sz="2400" dirty="0"/>
              <a:t>Absorbs the suns rays</a:t>
            </a:r>
          </a:p>
        </p:txBody>
      </p:sp>
    </p:spTree>
    <p:extLst>
      <p:ext uri="{BB962C8B-B14F-4D97-AF65-F5344CB8AC3E}">
        <p14:creationId xmlns:p14="http://schemas.microsoft.com/office/powerpoint/2010/main" val="3308157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118" y="2588544"/>
            <a:ext cx="7749231" cy="159640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6000" dirty="0" smtClean="0"/>
              <a:t>How </a:t>
            </a:r>
            <a:r>
              <a:rPr lang="en-US" sz="6000" dirty="0"/>
              <a:t>is our atmosphere organized?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6119" y="1680518"/>
            <a:ext cx="7611762" cy="10544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800" dirty="0" smtClean="0">
                <a:solidFill>
                  <a:schemeClr val="accent5"/>
                </a:solidFill>
              </a:rPr>
              <a:t>Question 3:</a:t>
            </a:r>
            <a:endParaRPr lang="en-US" sz="48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738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1669" y="365126"/>
            <a:ext cx="8063681" cy="755751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Structure of the Atmosphere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1669" y="1238865"/>
            <a:ext cx="7886700" cy="390832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dirty="0"/>
              <a:t>The atmosphere is held by the Earth’s GRAVITY</a:t>
            </a:r>
          </a:p>
          <a:p>
            <a:pPr marL="0" indent="0" eaLnBrk="1" hangingPunct="1">
              <a:buNone/>
              <a:defRPr/>
            </a:pPr>
            <a:r>
              <a:rPr lang="en-US" dirty="0"/>
              <a:t>The atmosphere has five layers: </a:t>
            </a:r>
            <a:r>
              <a:rPr lang="en-US" sz="2400" i="1" dirty="0"/>
              <a:t>from lowest to highest</a:t>
            </a:r>
          </a:p>
          <a:p>
            <a:pPr marL="0" lvl="1" eaLnBrk="1" hangingPunct="1">
              <a:buFont typeface="Wingdings" charset="2"/>
              <a:buNone/>
              <a:defRPr/>
            </a:pPr>
            <a:r>
              <a:rPr lang="en-US" dirty="0"/>
              <a:t>1. </a:t>
            </a:r>
            <a:r>
              <a:rPr lang="en-US" b="1" dirty="0">
                <a:solidFill>
                  <a:srgbClr val="FF0000"/>
                </a:solidFill>
              </a:rPr>
              <a:t>Troposphere</a:t>
            </a:r>
            <a:r>
              <a:rPr lang="en-US" dirty="0"/>
              <a:t> (0-10 km from Earth’s Surface)</a:t>
            </a:r>
          </a:p>
          <a:p>
            <a:pPr lvl="1">
              <a:defRPr/>
            </a:pPr>
            <a:r>
              <a:rPr lang="en-US" sz="2000" dirty="0"/>
              <a:t>Where weather takes place</a:t>
            </a:r>
          </a:p>
          <a:p>
            <a:pPr lvl="1">
              <a:defRPr/>
            </a:pPr>
            <a:r>
              <a:rPr lang="en-US" sz="2000" dirty="0"/>
              <a:t>Where air pollution collects</a:t>
            </a:r>
          </a:p>
          <a:p>
            <a:pPr lvl="1">
              <a:defRPr/>
            </a:pPr>
            <a:r>
              <a:rPr lang="en-US" sz="2000" dirty="0"/>
              <a:t>Temperature decreases from bottom to top</a:t>
            </a:r>
          </a:p>
          <a:p>
            <a:pPr lvl="2" eaLnBrk="1" hangingPunct="1">
              <a:buFont typeface="Wingdings" charset="2"/>
              <a:buNone/>
              <a:defRPr/>
            </a:pPr>
            <a:endParaRPr lang="en-US" dirty="0"/>
          </a:p>
          <a:p>
            <a:pPr lvl="2" eaLnBrk="1" hangingPunct="1">
              <a:buFont typeface="Wingdings" charset="2"/>
              <a:buNone/>
              <a:defRPr/>
            </a:pPr>
            <a:endParaRPr lang="en-US" dirty="0"/>
          </a:p>
          <a:p>
            <a:pPr lvl="2" eaLnBrk="1" hangingPunct="1">
              <a:buFont typeface="Wingdings" charset="2"/>
              <a:buChar char="l"/>
              <a:defRPr/>
            </a:pPr>
            <a:endParaRPr lang="en-US" dirty="0"/>
          </a:p>
        </p:txBody>
      </p:sp>
      <p:pic>
        <p:nvPicPr>
          <p:cNvPr id="4" name="Picture 4" descr="File:Atmo camadas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542" y="3710920"/>
            <a:ext cx="5093827" cy="304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ight Arrow 1"/>
          <p:cNvSpPr/>
          <p:nvPr/>
        </p:nvSpPr>
        <p:spPr>
          <a:xfrm>
            <a:off x="1312607" y="5810864"/>
            <a:ext cx="1740309" cy="796413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 103"/>
          <p:cNvSpPr txBox="1"/>
          <p:nvPr/>
        </p:nvSpPr>
        <p:spPr>
          <a:xfrm>
            <a:off x="5072727" y="6270524"/>
            <a:ext cx="1546123" cy="528484"/>
          </a:xfrm>
          <a:prstGeom prst="rect">
            <a:avLst/>
          </a:prstGeom>
          <a:noFill/>
          <a:ln w="76200">
            <a:noFill/>
          </a:ln>
        </p:spPr>
        <p:txBody>
          <a:bodyPr lIns="91425" tIns="45700" rIns="91425" bIns="45700" anchor="ctr"/>
          <a:lstStyle/>
          <a:p>
            <a:pPr algn="ctr">
              <a:buSzPct val="25000"/>
              <a:defRPr/>
            </a:pPr>
            <a:r>
              <a:rPr lang="en-US" sz="26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Earth</a:t>
            </a:r>
          </a:p>
        </p:txBody>
      </p:sp>
    </p:spTree>
    <p:extLst>
      <p:ext uri="{BB962C8B-B14F-4D97-AF65-F5344CB8AC3E}">
        <p14:creationId xmlns:p14="http://schemas.microsoft.com/office/powerpoint/2010/main" val="3490742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</TotalTime>
  <Words>438</Words>
  <Application>Microsoft Office PowerPoint</Application>
  <PresentationFormat>On-screen Show (4:3)</PresentationFormat>
  <Paragraphs>79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Franklin Gothic Demi</vt:lpstr>
      <vt:lpstr>Garamond</vt:lpstr>
      <vt:lpstr>Times New Roman</vt:lpstr>
      <vt:lpstr>Wingdings</vt:lpstr>
      <vt:lpstr>Office Theme</vt:lpstr>
      <vt:lpstr>The Atmosphere</vt:lpstr>
      <vt:lpstr>How does energy move in the atmosphere? </vt:lpstr>
      <vt:lpstr>Radiation</vt:lpstr>
      <vt:lpstr>ConDuction vs. ConVection</vt:lpstr>
      <vt:lpstr>PowerPoint Presentation</vt:lpstr>
      <vt:lpstr>From what is our atmosphere composed? </vt:lpstr>
      <vt:lpstr>Components of the Atmosphere</vt:lpstr>
      <vt:lpstr>How is our atmosphere organized?</vt:lpstr>
      <vt:lpstr>Structure of the Atmosphere</vt:lpstr>
      <vt:lpstr>Structure of the Atmosphere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Atmosphere</dc:title>
  <dc:creator>Denise Carlson</dc:creator>
  <cp:lastModifiedBy>Denise Carlson</cp:lastModifiedBy>
  <cp:revision>20</cp:revision>
  <dcterms:created xsi:type="dcterms:W3CDTF">2017-03-17T17:21:45Z</dcterms:created>
  <dcterms:modified xsi:type="dcterms:W3CDTF">2017-11-28T20:10:48Z</dcterms:modified>
</cp:coreProperties>
</file>