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2" r:id="rId3"/>
    <p:sldId id="266" r:id="rId4"/>
    <p:sldId id="262" r:id="rId5"/>
    <p:sldId id="258" r:id="rId6"/>
    <p:sldId id="261" r:id="rId7"/>
    <p:sldId id="257" r:id="rId8"/>
    <p:sldId id="260" r:id="rId9"/>
    <p:sldId id="270" r:id="rId10"/>
    <p:sldId id="264" r:id="rId11"/>
    <p:sldId id="268" r:id="rId12"/>
    <p:sldId id="263" r:id="rId13"/>
    <p:sldId id="271" r:id="rId14"/>
    <p:sldId id="267"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7983" autoAdjust="0"/>
  </p:normalViewPr>
  <p:slideViewPr>
    <p:cSldViewPr>
      <p:cViewPr>
        <p:scale>
          <a:sx n="48" d="100"/>
          <a:sy n="48" d="100"/>
        </p:scale>
        <p:origin x="-1788" y="-72"/>
      </p:cViewPr>
      <p:guideLst>
        <p:guide orient="horz" pos="2160"/>
        <p:guide pos="2880"/>
      </p:guideLst>
    </p:cSldViewPr>
  </p:slideViewPr>
  <p:outlineViewPr>
    <p:cViewPr>
      <p:scale>
        <a:sx n="33" d="100"/>
        <a:sy n="33" d="100"/>
      </p:scale>
      <p:origin x="36" y="58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7085F6-6C29-4592-A574-52C33BE9F2BA}" type="datetimeFigureOut">
              <a:rPr lang="en-US" smtClean="0"/>
              <a:t>8/6/2012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C7CCEA-10FA-46E2-9372-0454BA5E82A9}" type="slidenum">
              <a:rPr lang="en-US" smtClean="0"/>
              <a:t>‹#›</a:t>
            </a:fld>
            <a:endParaRPr lang="en-US"/>
          </a:p>
        </p:txBody>
      </p:sp>
    </p:spTree>
    <p:extLst>
      <p:ext uri="{BB962C8B-B14F-4D97-AF65-F5344CB8AC3E}">
        <p14:creationId xmlns:p14="http://schemas.microsoft.com/office/powerpoint/2010/main" val="405392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ommons.wikimedia.org/wiki/File:Comparison_mean_median_mode.sv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ommons.wikimedia.org/wiki/File:Bungee_Cord_PICT6882a.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mmons.wikimedia.org/wiki/File:Average_earnings_of_workers_by_education_and_sex_-_2006.png" TargetMode="External"/><Relationship Id="rId7" Type="http://schemas.openxmlformats.org/officeDocument/2006/relationships/hyperlink" Target="http://commons.wikimedia.org/wiki/File:Plastic_bottle.jpg"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commons.wikimedia.org/wiki/File:Classroom_843785861.jpg" TargetMode="External"/><Relationship Id="rId5" Type="http://schemas.openxmlformats.org/officeDocument/2006/relationships/hyperlink" Target="http://commons.wikimedia.org/wiki/File:No_height_warning_-_geograph.org.uk_-_1743420.jpg" TargetMode="External"/><Relationship Id="rId4" Type="http://schemas.openxmlformats.org/officeDocument/2006/relationships/hyperlink" Target="http://commons.wikimedia.org/wiki/File:Catholic_population.pn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athgoodies.com/lessons/vol8/mode.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ommons.wikimedia.org/wiki/File:Vehicle_crash_test_at_the_General_Motors_Vehicle_Safety_and_crash_Worthiness_Laboratory.jp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ommons.wikimedia.org/wiki/File:Humidity_sensor.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ommons.wikimedia.org/wiki/File:Einstein_blackboard.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URL:</a:t>
            </a:r>
            <a:r>
              <a:rPr lang="en-US" baseline="0" dirty="0" smtClean="0"/>
              <a:t> </a:t>
            </a:r>
            <a:r>
              <a:rPr lang="en-US" sz="1200" u="sng" kern="1200" dirty="0" smtClean="0">
                <a:solidFill>
                  <a:schemeClr val="tx1"/>
                </a:solidFill>
                <a:effectLst/>
                <a:latin typeface="+mn-lt"/>
                <a:ea typeface="+mn-ea"/>
                <a:cs typeface="+mn-cs"/>
                <a:hlinkClick r:id="rId3"/>
              </a:rPr>
              <a:t>http://commons.wikimedia.org/wiki/File:Comparison_mean_median_mode.svg</a:t>
            </a:r>
            <a:endParaRPr lang="en-US" dirty="0"/>
          </a:p>
        </p:txBody>
      </p:sp>
      <p:sp>
        <p:nvSpPr>
          <p:cNvPr id="4" name="Slide Number Placeholder 3"/>
          <p:cNvSpPr>
            <a:spLocks noGrp="1"/>
          </p:cNvSpPr>
          <p:nvPr>
            <p:ph type="sldNum" sz="quarter" idx="10"/>
          </p:nvPr>
        </p:nvSpPr>
        <p:spPr/>
        <p:txBody>
          <a:bodyPr/>
          <a:lstStyle/>
          <a:p>
            <a:fld id="{E9C7CCEA-10FA-46E2-9372-0454BA5E82A9}" type="slidenum">
              <a:rPr lang="en-US" smtClean="0"/>
              <a:t>1</a:t>
            </a:fld>
            <a:endParaRPr lang="en-US"/>
          </a:p>
        </p:txBody>
      </p:sp>
    </p:spTree>
    <p:extLst>
      <p:ext uri="{BB962C8B-B14F-4D97-AF65-F5344CB8AC3E}">
        <p14:creationId xmlns:p14="http://schemas.microsoft.com/office/powerpoint/2010/main" val="4171983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Building</a:t>
            </a:r>
            <a:r>
              <a:rPr lang="en-US" baseline="0" dirty="0" smtClean="0"/>
              <a:t> physical set up is not easy. It requires a lot of preparation, measurements and consideration for safety, and troubleshooting. For example, if one is planning to build  bungee jumping set-up, one need to consider safety  and reliability of the device. Hence, one will measure the length of the bungee cord during it’s oscillations and check if the set-up is safe for usage.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can also compare the factory stated length of cord to a the sample average of the measured lengths. This is generally used to compare if the sample average or a sample mean is close to the actual mean.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URL: </a:t>
            </a:r>
            <a:r>
              <a:rPr lang="en-US" dirty="0" smtClean="0">
                <a:hlinkClick r:id="rId3"/>
              </a:rPr>
              <a:t>http://commons.wikimedia.org/wiki/File:Bungee_Cord_PICT6882a.jpg</a:t>
            </a:r>
            <a:endParaRPr lang="en-US" dirty="0" smtClean="0"/>
          </a:p>
          <a:p>
            <a:endParaRPr lang="en-US" dirty="0"/>
          </a:p>
        </p:txBody>
      </p:sp>
      <p:sp>
        <p:nvSpPr>
          <p:cNvPr id="4" name="Slide Number Placeholder 3"/>
          <p:cNvSpPr>
            <a:spLocks noGrp="1"/>
          </p:cNvSpPr>
          <p:nvPr>
            <p:ph type="sldNum" sz="quarter" idx="10"/>
          </p:nvPr>
        </p:nvSpPr>
        <p:spPr/>
        <p:txBody>
          <a:bodyPr/>
          <a:lstStyle/>
          <a:p>
            <a:fld id="{E9C7CCEA-10FA-46E2-9372-0454BA5E82A9}" type="slidenum">
              <a:rPr lang="en-US" smtClean="0"/>
              <a:t>10</a:t>
            </a:fld>
            <a:endParaRPr lang="en-US"/>
          </a:p>
        </p:txBody>
      </p:sp>
    </p:spTree>
    <p:extLst>
      <p:ext uri="{BB962C8B-B14F-4D97-AF65-F5344CB8AC3E}">
        <p14:creationId xmlns:p14="http://schemas.microsoft.com/office/powerpoint/2010/main" val="4229923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a:t>
            </a:r>
            <a:r>
              <a:rPr lang="en-US" baseline="0" dirty="0" smtClean="0"/>
              <a:t> difference is slightly different from percent error. The main difference is that the two quantities that are being used are not assumed to be incorrect.  For example, one can compare two bungee cords that have the same factory specified length, however, of a different color. Note that the notation Average(x1, x2)  is defined as an </a:t>
            </a:r>
            <a:r>
              <a:rPr lang="en-US" baseline="0" smtClean="0"/>
              <a:t>average between x1 and x2.</a:t>
            </a:r>
            <a:endParaRPr lang="en-US" dirty="0" smtClean="0"/>
          </a:p>
          <a:p>
            <a:r>
              <a:rPr lang="en-US" dirty="0" smtClean="0"/>
              <a:t>Image URL:</a:t>
            </a:r>
            <a:r>
              <a:rPr lang="en-US" baseline="0" dirty="0" smtClean="0"/>
              <a:t> http://www.bungeeco.com/images/cat_images/bungee%20ASSMBLIES.jpg</a:t>
            </a:r>
            <a:endParaRPr lang="en-US" dirty="0"/>
          </a:p>
        </p:txBody>
      </p:sp>
      <p:sp>
        <p:nvSpPr>
          <p:cNvPr id="4" name="Slide Number Placeholder 3"/>
          <p:cNvSpPr>
            <a:spLocks noGrp="1"/>
          </p:cNvSpPr>
          <p:nvPr>
            <p:ph type="sldNum" sz="quarter" idx="10"/>
          </p:nvPr>
        </p:nvSpPr>
        <p:spPr/>
        <p:txBody>
          <a:bodyPr/>
          <a:lstStyle/>
          <a:p>
            <a:fld id="{E9C7CCEA-10FA-46E2-9372-0454BA5E82A9}" type="slidenum">
              <a:rPr lang="en-US" smtClean="0"/>
              <a:t>11</a:t>
            </a:fld>
            <a:endParaRPr lang="en-US"/>
          </a:p>
        </p:txBody>
      </p:sp>
    </p:spTree>
    <p:extLst>
      <p:ext uri="{BB962C8B-B14F-4D97-AF65-F5344CB8AC3E}">
        <p14:creationId xmlns:p14="http://schemas.microsoft.com/office/powerpoint/2010/main" val="3333226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example fro percent difference</a:t>
            </a:r>
            <a:r>
              <a:rPr lang="en-US" baseline="0" dirty="0" smtClean="0"/>
              <a:t>. Let students solve this problem by themselves first.</a:t>
            </a:r>
            <a:endParaRPr lang="en-US" dirty="0"/>
          </a:p>
        </p:txBody>
      </p:sp>
      <p:sp>
        <p:nvSpPr>
          <p:cNvPr id="4" name="Slide Number Placeholder 3"/>
          <p:cNvSpPr>
            <a:spLocks noGrp="1"/>
          </p:cNvSpPr>
          <p:nvPr>
            <p:ph type="sldNum" sz="quarter" idx="10"/>
          </p:nvPr>
        </p:nvSpPr>
        <p:spPr/>
        <p:txBody>
          <a:bodyPr/>
          <a:lstStyle/>
          <a:p>
            <a:fld id="{E9C7CCEA-10FA-46E2-9372-0454BA5E82A9}" type="slidenum">
              <a:rPr lang="en-US" smtClean="0"/>
              <a:t>12</a:t>
            </a:fld>
            <a:endParaRPr lang="en-US"/>
          </a:p>
        </p:txBody>
      </p:sp>
    </p:spTree>
    <p:extLst>
      <p:ext uri="{BB962C8B-B14F-4D97-AF65-F5344CB8AC3E}">
        <p14:creationId xmlns:p14="http://schemas.microsoft.com/office/powerpoint/2010/main" val="1980467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Introductory slide to Means, Modes, and Medians activity. Since we have talked about bungee cords got the last couple of slide, it is interesting to introduce</a:t>
            </a:r>
            <a:r>
              <a:rPr lang="en-US" baseline="0" dirty="0" smtClean="0"/>
              <a:t> how they are used  in practice. Introduce bungee jumping to students. One can show a video of a person bungee jumping( optional).  </a:t>
            </a:r>
            <a:endParaRPr lang="en-US" dirty="0" smtClean="0"/>
          </a:p>
          <a:p>
            <a:endParaRPr lang="en-US" dirty="0"/>
          </a:p>
        </p:txBody>
      </p:sp>
      <p:sp>
        <p:nvSpPr>
          <p:cNvPr id="4" name="Slide Number Placeholder 3"/>
          <p:cNvSpPr>
            <a:spLocks noGrp="1"/>
          </p:cNvSpPr>
          <p:nvPr>
            <p:ph type="sldNum" sz="quarter" idx="10"/>
          </p:nvPr>
        </p:nvSpPr>
        <p:spPr/>
        <p:txBody>
          <a:bodyPr/>
          <a:lstStyle/>
          <a:p>
            <a:fld id="{E9C7CCEA-10FA-46E2-9372-0454BA5E82A9}" type="slidenum">
              <a:rPr lang="en-US" smtClean="0"/>
              <a:t>13</a:t>
            </a:fld>
            <a:endParaRPr lang="en-US"/>
          </a:p>
        </p:txBody>
      </p:sp>
    </p:spTree>
    <p:extLst>
      <p:ext uri="{BB962C8B-B14F-4D97-AF65-F5344CB8AC3E}">
        <p14:creationId xmlns:p14="http://schemas.microsoft.com/office/powerpoint/2010/main" val="4181596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Introductory slide to Means, Modes, and Medians activity. If</a:t>
            </a:r>
            <a:r>
              <a:rPr lang="en-US" baseline="0" dirty="0" smtClean="0"/>
              <a:t> you look at a person bungee jumping you can  see that the cord tends to oscillate up and down when a weight is attached to it. In engineering vibrations theory such oscillation can be compared to the oscillations of a spring-mass. The image in the slide show a diagram of a spring mass in equilibrium and displaced under a weight.  In addition, the picture of a set up that is utilized in the activity is shown.</a:t>
            </a:r>
            <a:endParaRPr lang="en-US" dirty="0"/>
          </a:p>
        </p:txBody>
      </p:sp>
      <p:sp>
        <p:nvSpPr>
          <p:cNvPr id="4" name="Slide Number Placeholder 3"/>
          <p:cNvSpPr>
            <a:spLocks noGrp="1"/>
          </p:cNvSpPr>
          <p:nvPr>
            <p:ph type="sldNum" sz="quarter" idx="10"/>
          </p:nvPr>
        </p:nvSpPr>
        <p:spPr/>
        <p:txBody>
          <a:bodyPr/>
          <a:lstStyle/>
          <a:p>
            <a:fld id="{E9C7CCEA-10FA-46E2-9372-0454BA5E82A9}" type="slidenum">
              <a:rPr lang="en-US" smtClean="0"/>
              <a:t>14</a:t>
            </a:fld>
            <a:endParaRPr lang="en-US"/>
          </a:p>
        </p:txBody>
      </p:sp>
    </p:spTree>
    <p:extLst>
      <p:ext uri="{BB962C8B-B14F-4D97-AF65-F5344CB8AC3E}">
        <p14:creationId xmlns:p14="http://schemas.microsoft.com/office/powerpoint/2010/main" val="2835388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the activity. </a:t>
            </a:r>
            <a:r>
              <a:rPr lang="en-US" dirty="0" smtClean="0"/>
              <a:t>Keep</a:t>
            </a:r>
            <a:r>
              <a:rPr lang="en-US" baseline="0" dirty="0" smtClean="0"/>
              <a:t> this slide on during the activity for students to refer to.</a:t>
            </a:r>
            <a:endParaRPr lang="en-US" dirty="0"/>
          </a:p>
        </p:txBody>
      </p:sp>
      <p:sp>
        <p:nvSpPr>
          <p:cNvPr id="4" name="Slide Number Placeholder 3"/>
          <p:cNvSpPr>
            <a:spLocks noGrp="1"/>
          </p:cNvSpPr>
          <p:nvPr>
            <p:ph type="sldNum" sz="quarter" idx="10"/>
          </p:nvPr>
        </p:nvSpPr>
        <p:spPr/>
        <p:txBody>
          <a:bodyPr/>
          <a:lstStyle/>
          <a:p>
            <a:fld id="{E9C7CCEA-10FA-46E2-9372-0454BA5E82A9}" type="slidenum">
              <a:rPr lang="en-US" smtClean="0"/>
              <a:t>15</a:t>
            </a:fld>
            <a:endParaRPr lang="en-US"/>
          </a:p>
        </p:txBody>
      </p:sp>
    </p:spTree>
    <p:extLst>
      <p:ext uri="{BB962C8B-B14F-4D97-AF65-F5344CB8AC3E}">
        <p14:creationId xmlns:p14="http://schemas.microsoft.com/office/powerpoint/2010/main" val="301487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 mean,</a:t>
            </a:r>
            <a:r>
              <a:rPr lang="en-US" sz="1200" kern="1200" baseline="0" dirty="0" smtClean="0">
                <a:solidFill>
                  <a:schemeClr val="tx1"/>
                </a:solidFill>
                <a:effectLst/>
                <a:latin typeface="+mn-lt"/>
                <a:ea typeface="+mn-ea"/>
                <a:cs typeface="+mn-cs"/>
              </a:rPr>
              <a:t> mode and median is used to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Miles per hour your car traveled in last month</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Estimate the number of trees in the park</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Your term grade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Estimate of Earth’s population at any given year</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Image URL: </a:t>
            </a:r>
            <a:r>
              <a:rPr lang="en-US" dirty="0" smtClean="0">
                <a:hlinkClick r:id="rId3"/>
              </a:rPr>
              <a:t>http://commons.wikimedia.org/wiki/File:Average_earnings_of_workers_by_education_and_sex_-_2006.png</a:t>
            </a:r>
            <a:endParaRPr lang="en-US" dirty="0" smtClean="0"/>
          </a:p>
          <a:p>
            <a:r>
              <a:rPr lang="en-US" dirty="0" smtClean="0">
                <a:hlinkClick r:id="rId4"/>
              </a:rPr>
              <a:t>http://commons.wikimedia.org/wiki/File:Catholic_population.png</a:t>
            </a:r>
            <a:endParaRPr lang="en-US" dirty="0" smtClean="0"/>
          </a:p>
          <a:p>
            <a:r>
              <a:rPr lang="en-US" dirty="0" smtClean="0">
                <a:hlinkClick r:id="rId5"/>
              </a:rPr>
              <a:t>http://commons.wikimedia.org/wiki/File:No_height_warning_-_geograph.org.uk_-_1743420.jpg</a:t>
            </a:r>
            <a:endParaRPr lang="en-US" dirty="0" smtClean="0"/>
          </a:p>
          <a:p>
            <a:r>
              <a:rPr lang="en-US" dirty="0" smtClean="0">
                <a:hlinkClick r:id="rId6"/>
              </a:rPr>
              <a:t>http://commons.wikimedia.org/wiki/File:Classroom_843785861.jpg</a:t>
            </a:r>
            <a:endParaRPr lang="en-US" dirty="0" smtClean="0"/>
          </a:p>
          <a:p>
            <a:r>
              <a:rPr lang="en-US" dirty="0" smtClean="0">
                <a:hlinkClick r:id="rId7"/>
              </a:rPr>
              <a:t>http://commons.wikimedia.org/wiki/File:Plastic_bottle.jpg</a:t>
            </a:r>
            <a:endParaRPr lang="en-US" dirty="0"/>
          </a:p>
        </p:txBody>
      </p:sp>
      <p:sp>
        <p:nvSpPr>
          <p:cNvPr id="4" name="Slide Number Placeholder 3"/>
          <p:cNvSpPr>
            <a:spLocks noGrp="1"/>
          </p:cNvSpPr>
          <p:nvPr>
            <p:ph type="sldNum" sz="quarter" idx="10"/>
          </p:nvPr>
        </p:nvSpPr>
        <p:spPr/>
        <p:txBody>
          <a:bodyPr/>
          <a:lstStyle/>
          <a:p>
            <a:fld id="{E9C7CCEA-10FA-46E2-9372-0454BA5E82A9}" type="slidenum">
              <a:rPr lang="en-US" smtClean="0"/>
              <a:t>2</a:t>
            </a:fld>
            <a:endParaRPr lang="en-US"/>
          </a:p>
        </p:txBody>
      </p:sp>
    </p:spTree>
    <p:extLst>
      <p:ext uri="{BB962C8B-B14F-4D97-AF65-F5344CB8AC3E}">
        <p14:creationId xmlns:p14="http://schemas.microsoft.com/office/powerpoint/2010/main" val="265773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mean</a:t>
            </a:r>
            <a:r>
              <a:rPr lang="en-US" baseline="0" dirty="0" smtClean="0"/>
              <a:t> or average of a set of numbers. </a:t>
            </a:r>
            <a:r>
              <a:rPr lang="en-US" dirty="0" smtClean="0"/>
              <a:t>Go over the example.</a:t>
            </a:r>
            <a:endParaRPr lang="en-US" dirty="0"/>
          </a:p>
        </p:txBody>
      </p:sp>
      <p:sp>
        <p:nvSpPr>
          <p:cNvPr id="4" name="Slide Number Placeholder 3"/>
          <p:cNvSpPr>
            <a:spLocks noGrp="1"/>
          </p:cNvSpPr>
          <p:nvPr>
            <p:ph type="sldNum" sz="quarter" idx="10"/>
          </p:nvPr>
        </p:nvSpPr>
        <p:spPr/>
        <p:txBody>
          <a:bodyPr/>
          <a:lstStyle/>
          <a:p>
            <a:fld id="{E9C7CCEA-10FA-46E2-9372-0454BA5E82A9}" type="slidenum">
              <a:rPr lang="en-US" smtClean="0"/>
              <a:t>3</a:t>
            </a:fld>
            <a:endParaRPr lang="en-US"/>
          </a:p>
        </p:txBody>
      </p:sp>
    </p:spTree>
    <p:extLst>
      <p:ext uri="{BB962C8B-B14F-4D97-AF65-F5344CB8AC3E}">
        <p14:creationId xmlns:p14="http://schemas.microsoft.com/office/powerpoint/2010/main" val="2657730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a:t>
            </a:r>
            <a:r>
              <a:rPr lang="en-US" baseline="0" dirty="0" smtClean="0"/>
              <a:t> a  minute for students to solve the problem by themselves before giving out the answer.</a:t>
            </a:r>
            <a:endParaRPr lang="en-US" dirty="0" smtClean="0"/>
          </a:p>
          <a:p>
            <a:r>
              <a:rPr lang="en-US" dirty="0" smtClean="0"/>
              <a:t>Note: positive $3</a:t>
            </a:r>
            <a:r>
              <a:rPr lang="en-US" baseline="0" dirty="0" smtClean="0"/>
              <a:t> represents a saving and a negative $3 represent overspending. </a:t>
            </a:r>
            <a:endParaRPr lang="en-US" dirty="0"/>
          </a:p>
        </p:txBody>
      </p:sp>
      <p:sp>
        <p:nvSpPr>
          <p:cNvPr id="4" name="Slide Number Placeholder 3"/>
          <p:cNvSpPr>
            <a:spLocks noGrp="1"/>
          </p:cNvSpPr>
          <p:nvPr>
            <p:ph type="sldNum" sz="quarter" idx="10"/>
          </p:nvPr>
        </p:nvSpPr>
        <p:spPr/>
        <p:txBody>
          <a:bodyPr/>
          <a:lstStyle/>
          <a:p>
            <a:fld id="{E9C7CCEA-10FA-46E2-9372-0454BA5E82A9}" type="slidenum">
              <a:rPr lang="en-US" smtClean="0"/>
              <a:t>4</a:t>
            </a:fld>
            <a:endParaRPr lang="en-US"/>
          </a:p>
        </p:txBody>
      </p:sp>
    </p:spTree>
    <p:extLst>
      <p:ext uri="{BB962C8B-B14F-4D97-AF65-F5344CB8AC3E}">
        <p14:creationId xmlns:p14="http://schemas.microsoft.com/office/powerpoint/2010/main" val="461124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the mode of a set of numbers. Go over the example.</a:t>
            </a:r>
            <a:endParaRPr lang="en-US" dirty="0"/>
          </a:p>
        </p:txBody>
      </p:sp>
      <p:sp>
        <p:nvSpPr>
          <p:cNvPr id="4" name="Slide Number Placeholder 3"/>
          <p:cNvSpPr>
            <a:spLocks noGrp="1"/>
          </p:cNvSpPr>
          <p:nvPr>
            <p:ph type="sldNum" sz="quarter" idx="10"/>
          </p:nvPr>
        </p:nvSpPr>
        <p:spPr/>
        <p:txBody>
          <a:bodyPr/>
          <a:lstStyle/>
          <a:p>
            <a:fld id="{E9C7CCEA-10FA-46E2-9372-0454BA5E82A9}" type="slidenum">
              <a:rPr lang="en-US" smtClean="0"/>
              <a:t>5</a:t>
            </a:fld>
            <a:endParaRPr lang="en-US"/>
          </a:p>
        </p:txBody>
      </p:sp>
    </p:spTree>
    <p:extLst>
      <p:ext uri="{BB962C8B-B14F-4D97-AF65-F5344CB8AC3E}">
        <p14:creationId xmlns:p14="http://schemas.microsoft.com/office/powerpoint/2010/main" val="260441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Allow</a:t>
            </a:r>
            <a:r>
              <a:rPr lang="en-US" baseline="0" dirty="0" smtClean="0"/>
              <a:t> a  minute for students to solve the problem by themselves before giving out the answer.</a:t>
            </a:r>
            <a:endParaRPr lang="en-US" dirty="0" smtClean="0"/>
          </a:p>
          <a:p>
            <a:endParaRPr lang="en-US" dirty="0" smtClean="0"/>
          </a:p>
          <a:p>
            <a:r>
              <a:rPr lang="en-US" dirty="0" smtClean="0"/>
              <a:t>Problem</a:t>
            </a:r>
            <a:r>
              <a:rPr lang="en-US" baseline="0" dirty="0" smtClean="0"/>
              <a:t> statement was taken from: </a:t>
            </a:r>
            <a:r>
              <a:rPr lang="en-US" dirty="0" smtClean="0">
                <a:hlinkClick r:id="rId3"/>
              </a:rPr>
              <a:t>http://www.mathgoodies.com/lessons/vol8/mode.html</a:t>
            </a:r>
            <a:endParaRPr lang="en-US" dirty="0" smtClean="0"/>
          </a:p>
          <a:p>
            <a:r>
              <a:rPr lang="en-US" dirty="0" smtClean="0"/>
              <a:t>Image</a:t>
            </a:r>
            <a:r>
              <a:rPr lang="en-US" baseline="0" dirty="0" smtClean="0"/>
              <a:t> URL: </a:t>
            </a:r>
            <a:r>
              <a:rPr lang="en-US" dirty="0" smtClean="0">
                <a:hlinkClick r:id="rId4"/>
              </a:rPr>
              <a:t>http://commons.wikimedia.org/wiki/File:Vehicle_crash_test_at_the_General_Motors_Vehicle_Safety_and_crash_Worthiness_Laboratory.jpg</a:t>
            </a:r>
            <a:endParaRPr lang="en-US" dirty="0"/>
          </a:p>
        </p:txBody>
      </p:sp>
      <p:sp>
        <p:nvSpPr>
          <p:cNvPr id="4" name="Slide Number Placeholder 3"/>
          <p:cNvSpPr>
            <a:spLocks noGrp="1"/>
          </p:cNvSpPr>
          <p:nvPr>
            <p:ph type="sldNum" sz="quarter" idx="10"/>
          </p:nvPr>
        </p:nvSpPr>
        <p:spPr/>
        <p:txBody>
          <a:bodyPr/>
          <a:lstStyle/>
          <a:p>
            <a:fld id="{E9C7CCEA-10FA-46E2-9372-0454BA5E82A9}" type="slidenum">
              <a:rPr lang="en-US" smtClean="0"/>
              <a:t>6</a:t>
            </a:fld>
            <a:endParaRPr lang="en-US"/>
          </a:p>
        </p:txBody>
      </p:sp>
    </p:spTree>
    <p:extLst>
      <p:ext uri="{BB962C8B-B14F-4D97-AF65-F5344CB8AC3E}">
        <p14:creationId xmlns:p14="http://schemas.microsoft.com/office/powerpoint/2010/main" val="351710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Introduce the median</a:t>
            </a:r>
            <a:r>
              <a:rPr lang="en-US" baseline="0" dirty="0" smtClean="0"/>
              <a:t> </a:t>
            </a:r>
            <a:r>
              <a:rPr lang="en-US" dirty="0" smtClean="0"/>
              <a:t> of a set of numbers. Go over the example.</a:t>
            </a:r>
          </a:p>
          <a:p>
            <a:endParaRPr lang="en-US" dirty="0"/>
          </a:p>
        </p:txBody>
      </p:sp>
      <p:sp>
        <p:nvSpPr>
          <p:cNvPr id="4" name="Slide Number Placeholder 3"/>
          <p:cNvSpPr>
            <a:spLocks noGrp="1"/>
          </p:cNvSpPr>
          <p:nvPr>
            <p:ph type="sldNum" sz="quarter" idx="10"/>
          </p:nvPr>
        </p:nvSpPr>
        <p:spPr/>
        <p:txBody>
          <a:bodyPr/>
          <a:lstStyle/>
          <a:p>
            <a:fld id="{E9C7CCEA-10FA-46E2-9372-0454BA5E82A9}" type="slidenum">
              <a:rPr lang="en-US" smtClean="0"/>
              <a:t>7</a:t>
            </a:fld>
            <a:endParaRPr lang="en-US"/>
          </a:p>
        </p:txBody>
      </p:sp>
    </p:spTree>
    <p:extLst>
      <p:ext uri="{BB962C8B-B14F-4D97-AF65-F5344CB8AC3E}">
        <p14:creationId xmlns:p14="http://schemas.microsoft.com/office/powerpoint/2010/main" val="4053889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students solve the</a:t>
            </a:r>
            <a:r>
              <a:rPr lang="en-US" baseline="0" dirty="0" smtClean="0"/>
              <a:t> problem by themselves first and then go over the answer.</a:t>
            </a:r>
            <a:endParaRPr lang="en-US" dirty="0" smtClean="0"/>
          </a:p>
          <a:p>
            <a:r>
              <a:rPr lang="en-US" dirty="0" smtClean="0"/>
              <a:t>Image</a:t>
            </a:r>
            <a:r>
              <a:rPr lang="en-US" baseline="0" dirty="0" smtClean="0"/>
              <a:t> URL: </a:t>
            </a:r>
            <a:r>
              <a:rPr lang="en-US" dirty="0" smtClean="0">
                <a:hlinkClick r:id="rId3"/>
              </a:rPr>
              <a:t>http://commons.wikimedia.org/wiki/File:Humidity_sensor.jpg</a:t>
            </a:r>
            <a:endParaRPr lang="en-US" dirty="0"/>
          </a:p>
        </p:txBody>
      </p:sp>
      <p:sp>
        <p:nvSpPr>
          <p:cNvPr id="4" name="Slide Number Placeholder 3"/>
          <p:cNvSpPr>
            <a:spLocks noGrp="1"/>
          </p:cNvSpPr>
          <p:nvPr>
            <p:ph type="sldNum" sz="quarter" idx="10"/>
          </p:nvPr>
        </p:nvSpPr>
        <p:spPr/>
        <p:txBody>
          <a:bodyPr/>
          <a:lstStyle/>
          <a:p>
            <a:fld id="{E9C7CCEA-10FA-46E2-9372-0454BA5E82A9}" type="slidenum">
              <a:rPr lang="en-US" smtClean="0"/>
              <a:t>8</a:t>
            </a:fld>
            <a:endParaRPr lang="en-US"/>
          </a:p>
        </p:txBody>
      </p:sp>
    </p:spTree>
    <p:extLst>
      <p:ext uri="{BB962C8B-B14F-4D97-AF65-F5344CB8AC3E}">
        <p14:creationId xmlns:p14="http://schemas.microsoft.com/office/powerpoint/2010/main" val="330524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the definition</a:t>
            </a:r>
            <a:r>
              <a:rPr lang="en-US" baseline="0" dirty="0" smtClean="0"/>
              <a:t> of percent error. Clarify the difference between theoretical and experimental values as they are important for definition of percent error.  </a:t>
            </a:r>
            <a:endParaRPr lang="en-US" dirty="0" smtClean="0"/>
          </a:p>
          <a:p>
            <a:r>
              <a:rPr lang="en-US" dirty="0" smtClean="0"/>
              <a:t>Image URL:</a:t>
            </a:r>
            <a:r>
              <a:rPr lang="en-US" dirty="0" smtClean="0">
                <a:hlinkClick r:id="rId3"/>
              </a:rPr>
              <a:t>http://commons.wikimedia.org/wiki/File:Einstein_blackboard.jpg</a:t>
            </a:r>
            <a:endParaRPr lang="en-US" dirty="0"/>
          </a:p>
        </p:txBody>
      </p:sp>
      <p:sp>
        <p:nvSpPr>
          <p:cNvPr id="4" name="Slide Number Placeholder 3"/>
          <p:cNvSpPr>
            <a:spLocks noGrp="1"/>
          </p:cNvSpPr>
          <p:nvPr>
            <p:ph type="sldNum" sz="quarter" idx="10"/>
          </p:nvPr>
        </p:nvSpPr>
        <p:spPr/>
        <p:txBody>
          <a:bodyPr/>
          <a:lstStyle/>
          <a:p>
            <a:fld id="{E9C7CCEA-10FA-46E2-9372-0454BA5E82A9}" type="slidenum">
              <a:rPr lang="en-US" smtClean="0"/>
              <a:t>9</a:t>
            </a:fld>
            <a:endParaRPr lang="en-US"/>
          </a:p>
        </p:txBody>
      </p:sp>
    </p:spTree>
    <p:extLst>
      <p:ext uri="{BB962C8B-B14F-4D97-AF65-F5344CB8AC3E}">
        <p14:creationId xmlns:p14="http://schemas.microsoft.com/office/powerpoint/2010/main" val="1332760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86ACB2-2CB0-4E0C-AA93-C6A1058AC638}"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3C5DE-E8B6-4C85-9CC6-920B6A64E4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6ACB2-2CB0-4E0C-AA93-C6A1058AC638}"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3C5DE-E8B6-4C85-9CC6-920B6A64E4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6ACB2-2CB0-4E0C-AA93-C6A1058AC638}"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3C5DE-E8B6-4C85-9CC6-920B6A64E4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6ACB2-2CB0-4E0C-AA93-C6A1058AC638}"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3C5DE-E8B6-4C85-9CC6-920B6A64E4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6ACB2-2CB0-4E0C-AA93-C6A1058AC638}"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3C5DE-E8B6-4C85-9CC6-920B6A64E4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86ACB2-2CB0-4E0C-AA93-C6A1058AC638}" type="datetimeFigureOut">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3C5DE-E8B6-4C85-9CC6-920B6A64E4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86ACB2-2CB0-4E0C-AA93-C6A1058AC638}" type="datetimeFigureOut">
              <a:rPr lang="en-US" smtClean="0"/>
              <a:pPr/>
              <a:t>8/6/2012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3C5DE-E8B6-4C85-9CC6-920B6A64E4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86ACB2-2CB0-4E0C-AA93-C6A1058AC638}" type="datetimeFigureOut">
              <a:rPr lang="en-US" smtClean="0"/>
              <a:pPr/>
              <a:t>8/6/2012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3C5DE-E8B6-4C85-9CC6-920B6A64E4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6ACB2-2CB0-4E0C-AA93-C6A1058AC638}" type="datetimeFigureOut">
              <a:rPr lang="en-US" smtClean="0"/>
              <a:pPr/>
              <a:t>8/6/2012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3C5DE-E8B6-4C85-9CC6-920B6A64E4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6ACB2-2CB0-4E0C-AA93-C6A1058AC638}" type="datetimeFigureOut">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3C5DE-E8B6-4C85-9CC6-920B6A64E4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6ACB2-2CB0-4E0C-AA93-C6A1058AC638}" type="datetimeFigureOut">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3C5DE-E8B6-4C85-9CC6-920B6A64E4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6ACB2-2CB0-4E0C-AA93-C6A1058AC638}" type="datetimeFigureOut">
              <a:rPr lang="en-US" smtClean="0"/>
              <a:pPr/>
              <a:t>8/6/2012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3C5DE-E8B6-4C85-9CC6-920B6A64E4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90341"/>
            <a:ext cx="8001000" cy="830997"/>
          </a:xfrm>
          <a:prstGeom prst="rect">
            <a:avLst/>
          </a:prstGeom>
          <a:noFill/>
        </p:spPr>
        <p:txBody>
          <a:bodyPr wrap="square" lIns="91440" tIns="45720" rIns="91440" bIns="45720">
            <a:spAutoFit/>
          </a:bodyPr>
          <a:lstStyle/>
          <a:p>
            <a:pPr algn="ctr"/>
            <a:r>
              <a:rPr lang="en-US" sz="4800" b="1" dirty="0" smtClean="0">
                <a:ln w="10541" cmpd="sng">
                  <a:solidFill>
                    <a:schemeClr val="accent1">
                      <a:shade val="88000"/>
                      <a:satMod val="110000"/>
                    </a:schemeClr>
                  </a:solidFill>
                  <a:prstDash val="solid"/>
                </a:ln>
                <a:solidFill>
                  <a:schemeClr val="tx2">
                    <a:lumMod val="20000"/>
                    <a:lumOff val="80000"/>
                  </a:schemeClr>
                </a:solidFill>
                <a:latin typeface="+mj-lt"/>
              </a:rPr>
              <a:t>Means, Modes, and Medians</a:t>
            </a:r>
            <a:r>
              <a:rPr lang="en-US" sz="4800" b="1" dirty="0" smtClean="0">
                <a:ln w="10541" cmpd="sng">
                  <a:solidFill>
                    <a:schemeClr val="accent1">
                      <a:shade val="88000"/>
                      <a:satMod val="110000"/>
                    </a:schemeClr>
                  </a:solidFill>
                  <a:prstDash val="solid"/>
                </a:ln>
                <a:solidFill>
                  <a:srgbClr val="FF0000"/>
                </a:solidFill>
                <a:latin typeface="+mj-lt"/>
              </a:rPr>
              <a:t>      </a:t>
            </a:r>
            <a:endParaRPr lang="en-US" sz="4800" b="1" cap="none" spc="0" dirty="0">
              <a:ln w="10541" cmpd="sng">
                <a:solidFill>
                  <a:schemeClr val="accent1">
                    <a:shade val="88000"/>
                    <a:satMod val="110000"/>
                  </a:schemeClr>
                </a:solidFill>
                <a:prstDash val="solid"/>
              </a:ln>
              <a:solidFill>
                <a:srgbClr val="FF0000"/>
              </a:solidFill>
              <a:latin typeface="+mj-lt"/>
            </a:endParaRPr>
          </a:p>
        </p:txBody>
      </p:sp>
      <p:pic>
        <p:nvPicPr>
          <p:cNvPr id="2" name="Picture 2" descr="C:\Users\Irina Igel\Dropbox\Teach Engineering Activities\Means, Modes, and Medians\MMM\TE_im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Example</a:t>
            </a:r>
            <a:endParaRPr lang="en-US" dirty="0"/>
          </a:p>
        </p:txBody>
      </p:sp>
      <p:sp>
        <p:nvSpPr>
          <p:cNvPr id="3" name="Content Placeholder 2"/>
          <p:cNvSpPr>
            <a:spLocks noGrp="1"/>
          </p:cNvSpPr>
          <p:nvPr>
            <p:ph idx="1"/>
          </p:nvPr>
        </p:nvSpPr>
        <p:spPr>
          <a:xfrm>
            <a:off x="457200" y="2514600"/>
            <a:ext cx="8229600" cy="1981199"/>
          </a:xfrm>
        </p:spPr>
        <p:txBody>
          <a:bodyPr>
            <a:normAutofit lnSpcReduction="10000"/>
          </a:bodyPr>
          <a:lstStyle/>
          <a:p>
            <a:endParaRPr lang="en-US" sz="2400" dirty="0" smtClean="0"/>
          </a:p>
          <a:p>
            <a:endParaRPr lang="en-US" sz="2400" dirty="0" smtClean="0"/>
          </a:p>
          <a:p>
            <a:r>
              <a:rPr lang="en-US" sz="2400" dirty="0" smtClean="0"/>
              <a:t>Example: </a:t>
            </a:r>
            <a:r>
              <a:rPr lang="en-US" sz="2400" dirty="0"/>
              <a:t>T</a:t>
            </a:r>
            <a:r>
              <a:rPr lang="en-US" sz="2400" dirty="0" smtClean="0"/>
              <a:t>he </a:t>
            </a:r>
            <a:r>
              <a:rPr lang="en-US" sz="2400" dirty="0" smtClean="0"/>
              <a:t>average </a:t>
            </a:r>
            <a:r>
              <a:rPr lang="en-US" sz="2400" dirty="0" smtClean="0">
                <a:solidFill>
                  <a:srgbClr val="0070C0"/>
                </a:solidFill>
              </a:rPr>
              <a:t>measured </a:t>
            </a:r>
            <a:r>
              <a:rPr lang="en-US" sz="2400" dirty="0" smtClean="0"/>
              <a:t>length of two bungee cords is </a:t>
            </a:r>
            <a:r>
              <a:rPr lang="en-US" sz="2400" dirty="0" smtClean="0">
                <a:solidFill>
                  <a:srgbClr val="0070C0"/>
                </a:solidFill>
              </a:rPr>
              <a:t>20.4cm</a:t>
            </a:r>
            <a:r>
              <a:rPr lang="en-US" sz="2400" dirty="0" smtClean="0"/>
              <a:t>, and the </a:t>
            </a:r>
            <a:r>
              <a:rPr lang="en-US" sz="2400" dirty="0" smtClean="0">
                <a:solidFill>
                  <a:srgbClr val="00B050"/>
                </a:solidFill>
              </a:rPr>
              <a:t>factory </a:t>
            </a:r>
            <a:r>
              <a:rPr lang="en-US" sz="2400" dirty="0" smtClean="0"/>
              <a:t>stated length </a:t>
            </a:r>
            <a:r>
              <a:rPr lang="en-US" sz="2400" dirty="0" smtClean="0"/>
              <a:t>is</a:t>
            </a:r>
            <a:r>
              <a:rPr lang="en-US" sz="2400" dirty="0" smtClean="0"/>
              <a:t> </a:t>
            </a:r>
            <a:r>
              <a:rPr lang="en-US" sz="2400" dirty="0" smtClean="0"/>
              <a:t>equal to </a:t>
            </a:r>
            <a:r>
              <a:rPr lang="en-US" sz="2400" dirty="0" smtClean="0">
                <a:solidFill>
                  <a:srgbClr val="00B050"/>
                </a:solidFill>
              </a:rPr>
              <a:t>20cm</a:t>
            </a:r>
            <a:r>
              <a:rPr lang="en-US" sz="2400" dirty="0" smtClean="0"/>
              <a:t>. Find %Error.</a:t>
            </a:r>
          </a:p>
          <a:p>
            <a:endParaRPr lang="en-US" sz="2400" dirty="0" smtClean="0"/>
          </a:p>
          <a:p>
            <a:endParaRPr lang="en-US" sz="2400" dirty="0"/>
          </a:p>
        </p:txBody>
      </p:sp>
      <mc:AlternateContent xmlns:mc="http://schemas.openxmlformats.org/markup-compatibility/2006" xmlns:a14="http://schemas.microsoft.com/office/drawing/2010/main">
        <mc:Choice Requires="a14">
          <p:sp>
            <p:nvSpPr>
              <p:cNvPr id="8" name="TextBox 7"/>
              <p:cNvSpPr txBox="1"/>
              <p:nvPr/>
            </p:nvSpPr>
            <p:spPr>
              <a:xfrm>
                <a:off x="2133600" y="4572000"/>
                <a:ext cx="5787302" cy="616964"/>
              </a:xfrm>
              <a:prstGeom prst="rect">
                <a:avLst/>
              </a:prstGeom>
              <a:noFill/>
            </p:spPr>
            <p:txBody>
              <a:bodyPr wrap="square" rtlCol="0">
                <a:spAutoFit/>
              </a:bodyPr>
              <a:lstStyle/>
              <a:p>
                <a:pPr algn="ctr"/>
                <a14:m>
                  <m:oMath xmlns:m="http://schemas.openxmlformats.org/officeDocument/2006/math">
                    <m:r>
                      <a:rPr lang="en-US" sz="2400" b="0" i="1" smtClean="0">
                        <a:latin typeface="Cambria Math"/>
                      </a:rPr>
                      <m:t>%</m:t>
                    </m:r>
                    <m:r>
                      <a:rPr lang="en-US" sz="2400" b="0" i="1" smtClean="0">
                        <a:latin typeface="Cambria Math"/>
                      </a:rPr>
                      <m:t>𝐸𝑟𝑟𝑜𝑟</m:t>
                    </m:r>
                    <m:r>
                      <a:rPr lang="en-US" sz="2400" b="0" i="1" smtClean="0">
                        <a:latin typeface="Cambria Math"/>
                      </a:rPr>
                      <m:t>=|</m:t>
                    </m:r>
                    <m:f>
                      <m:fPr>
                        <m:ctrlPr>
                          <a:rPr lang="en-US" sz="2400" b="0" i="1" smtClean="0">
                            <a:latin typeface="Cambria Math"/>
                          </a:rPr>
                        </m:ctrlPr>
                      </m:fPr>
                      <m:num>
                        <m:r>
                          <a:rPr lang="en-US" sz="2400" b="0" i="1" smtClean="0">
                            <a:solidFill>
                              <a:srgbClr val="0070C0"/>
                            </a:solidFill>
                            <a:latin typeface="Cambria Math"/>
                          </a:rPr>
                          <m:t>20.4</m:t>
                        </m:r>
                        <m:r>
                          <a:rPr lang="en-US" sz="2400" b="0" i="1" smtClean="0">
                            <a:latin typeface="Cambria Math"/>
                          </a:rPr>
                          <m:t>−</m:t>
                        </m:r>
                        <m:r>
                          <a:rPr lang="en-US" sz="2400" b="0" i="1" smtClean="0">
                            <a:solidFill>
                              <a:srgbClr val="00B050"/>
                            </a:solidFill>
                            <a:latin typeface="Cambria Math"/>
                          </a:rPr>
                          <m:t>20</m:t>
                        </m:r>
                      </m:num>
                      <m:den>
                        <m:r>
                          <a:rPr lang="en-US" sz="2400" b="0" i="1" smtClean="0">
                            <a:solidFill>
                              <a:srgbClr val="00B050"/>
                            </a:solidFill>
                            <a:latin typeface="Cambria Math"/>
                          </a:rPr>
                          <m:t>20</m:t>
                        </m:r>
                      </m:den>
                    </m:f>
                  </m:oMath>
                </a14:m>
                <a:r>
                  <a:rPr lang="en-US" sz="2400" b="0" dirty="0" smtClean="0"/>
                  <a:t>|x100% = 2%</a:t>
                </a:r>
              </a:p>
            </p:txBody>
          </p:sp>
        </mc:Choice>
        <mc:Fallback xmlns="">
          <p:sp>
            <p:nvSpPr>
              <p:cNvPr id="8" name="TextBox 7"/>
              <p:cNvSpPr txBox="1">
                <a:spLocks noRot="1" noChangeAspect="1" noMove="1" noResize="1" noEditPoints="1" noAdjustHandles="1" noChangeArrowheads="1" noChangeShapeType="1" noTextEdit="1"/>
              </p:cNvSpPr>
              <p:nvPr/>
            </p:nvSpPr>
            <p:spPr>
              <a:xfrm>
                <a:off x="2133600" y="4572000"/>
                <a:ext cx="5787302" cy="616964"/>
              </a:xfrm>
              <a:prstGeom prst="rect">
                <a:avLst/>
              </a:prstGeom>
              <a:blipFill rotWithShape="1">
                <a:blip r:embed="rId3"/>
                <a:stretch>
                  <a:fillRect b="-9901"/>
                </a:stretch>
              </a:blipFill>
            </p:spPr>
            <p:txBody>
              <a:bodyPr/>
              <a:lstStyle/>
              <a:p>
                <a:r>
                  <a:rPr lang="en-US">
                    <a:noFill/>
                  </a:rPr>
                  <a:t> </a:t>
                </a:r>
              </a:p>
            </p:txBody>
          </p:sp>
        </mc:Fallback>
      </mc:AlternateContent>
      <p:sp>
        <p:nvSpPr>
          <p:cNvPr id="5" name="Rectangle 4"/>
          <p:cNvSpPr/>
          <p:nvPr/>
        </p:nvSpPr>
        <p:spPr>
          <a:xfrm>
            <a:off x="802049" y="5334000"/>
            <a:ext cx="7543800" cy="1200329"/>
          </a:xfrm>
          <a:prstGeom prst="rect">
            <a:avLst/>
          </a:prstGeom>
        </p:spPr>
        <p:txBody>
          <a:bodyPr wrap="square">
            <a:spAutoFit/>
          </a:bodyPr>
          <a:lstStyle/>
          <a:p>
            <a:pPr algn="just"/>
            <a:r>
              <a:rPr lang="en-US" sz="2400" dirty="0" smtClean="0"/>
              <a:t>There is 2% error between reported length and actual length of bungee cords. Need to keep this in mind during engineering  design process.</a:t>
            </a:r>
            <a:endParaRPr lang="en-US" sz="2400" dirty="0"/>
          </a:p>
        </p:txBody>
      </p:sp>
      <p:pic>
        <p:nvPicPr>
          <p:cNvPr id="11" name="Picture 2" descr="C:\Users\Irina Igel\Desktop\800px-Bungee_Cord_PICT688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899" y="1295400"/>
            <a:ext cx="36481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2800" dirty="0" smtClean="0">
                <a:solidFill>
                  <a:srgbClr val="0070C0"/>
                </a:solidFill>
              </a:rPr>
              <a:t>Analyzing Change: </a:t>
            </a:r>
            <a:r>
              <a:rPr lang="en-US" dirty="0" smtClean="0">
                <a:solidFill>
                  <a:srgbClr val="0070C0"/>
                </a:solidFill>
              </a:rPr>
              <a:t>Percent difference</a:t>
            </a:r>
            <a:endParaRPr lang="en-US" dirty="0"/>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5" name="Rectangle 4"/>
              <p:cNvSpPr/>
              <p:nvPr/>
            </p:nvSpPr>
            <p:spPr>
              <a:xfrm>
                <a:off x="533400" y="1524000"/>
                <a:ext cx="8077200" cy="830997"/>
              </a:xfrm>
              <a:prstGeom prst="rect">
                <a:avLst/>
              </a:prstGeom>
            </p:spPr>
            <p:txBody>
              <a:bodyPr wrap="square">
                <a:spAutoFit/>
              </a:bodyPr>
              <a:lstStyle/>
              <a:p>
                <a:pPr algn="just"/>
                <a:r>
                  <a:rPr lang="en-US" sz="2400" b="1" dirty="0" smtClean="0"/>
                  <a:t>Percent difference </a:t>
                </a:r>
                <a:r>
                  <a:rPr lang="en-US" sz="2400" dirty="0"/>
                  <a:t>is a technique for comparing two </a:t>
                </a:r>
                <a:r>
                  <a:rPr lang="en-US" sz="2400" dirty="0" smtClean="0"/>
                  <a:t>quantities.</a:t>
                </a:r>
              </a:p>
              <a:p>
                <a:pPr marL="0" lvl="2" algn="just"/>
                <a:r>
                  <a:rPr lang="en-US" sz="2400" dirty="0"/>
                  <a:t>Given two values:   </a:t>
                </a:r>
                <a14:m>
                  <m:oMath xmlns:m="http://schemas.openxmlformats.org/officeDocument/2006/math">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1</m:t>
                        </m:r>
                      </m:sub>
                    </m:sSub>
                  </m:oMath>
                </a14:m>
                <a:r>
                  <a:rPr lang="en-US" sz="2400" dirty="0" smtClean="0"/>
                  <a:t>   and   </a:t>
                </a:r>
                <a14:m>
                  <m:oMath xmlns:m="http://schemas.openxmlformats.org/officeDocument/2006/math">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2</m:t>
                        </m:r>
                      </m:sub>
                    </m:sSub>
                    <m:r>
                      <a:rPr lang="en-US" sz="2400" b="0" i="1" smtClean="0">
                        <a:latin typeface="Cambria Math"/>
                      </a:rPr>
                      <m:t>.</m:t>
                    </m:r>
                  </m:oMath>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533400" y="1524000"/>
                <a:ext cx="8077200" cy="830997"/>
              </a:xfrm>
              <a:prstGeom prst="rect">
                <a:avLst/>
              </a:prstGeom>
              <a:blipFill rotWithShape="1">
                <a:blip r:embed="rId3"/>
                <a:stretch>
                  <a:fillRect l="-1208" t="-5882" r="-1208" b="-16176"/>
                </a:stretch>
              </a:blipFill>
            </p:spPr>
            <p:txBody>
              <a:bodyPr/>
              <a:lstStyle/>
              <a:p>
                <a:r>
                  <a:rPr lang="en-US">
                    <a:noFill/>
                  </a:rPr>
                  <a:t> </a:t>
                </a:r>
              </a:p>
            </p:txBody>
          </p:sp>
        </mc:Fallback>
      </mc:AlternateContent>
      <p:sp>
        <p:nvSpPr>
          <p:cNvPr id="2" name="Rectangle 1"/>
          <p:cNvSpPr/>
          <p:nvPr/>
        </p:nvSpPr>
        <p:spPr>
          <a:xfrm>
            <a:off x="533400" y="3657600"/>
            <a:ext cx="8001000" cy="830997"/>
          </a:xfrm>
          <a:prstGeom prst="rect">
            <a:avLst/>
          </a:prstGeom>
        </p:spPr>
        <p:txBody>
          <a:bodyPr wrap="square">
            <a:spAutoFit/>
          </a:bodyPr>
          <a:lstStyle/>
          <a:p>
            <a:pPr algn="just"/>
            <a:r>
              <a:rPr lang="en-US" sz="2400" dirty="0" smtClean="0"/>
              <a:t>This </a:t>
            </a:r>
            <a:r>
              <a:rPr lang="en-US" sz="2400" dirty="0"/>
              <a:t>measure is </a:t>
            </a:r>
            <a:r>
              <a:rPr lang="en-US" sz="2400" i="1" dirty="0"/>
              <a:t>unit-less</a:t>
            </a:r>
            <a:r>
              <a:rPr lang="en-US" sz="2400" dirty="0"/>
              <a:t> and does not assume either quantity to be </a:t>
            </a:r>
            <a:r>
              <a:rPr lang="en-US" sz="2400" dirty="0" smtClean="0"/>
              <a:t>incorrect even </a:t>
            </a:r>
            <a:r>
              <a:rPr lang="en-US" sz="2400" dirty="0"/>
              <a:t>if </a:t>
            </a:r>
            <a:r>
              <a:rPr lang="en-US" sz="2400" dirty="0" smtClean="0"/>
              <a:t>a difference </a:t>
            </a:r>
            <a:r>
              <a:rPr lang="en-US" sz="2400" dirty="0"/>
              <a:t>between them exists. </a:t>
            </a:r>
          </a:p>
        </p:txBody>
      </p:sp>
      <mc:AlternateContent xmlns:mc="http://schemas.openxmlformats.org/markup-compatibility/2006" xmlns:a14="http://schemas.microsoft.com/office/drawing/2010/main">
        <mc:Choice Requires="a14">
          <p:sp>
            <p:nvSpPr>
              <p:cNvPr id="15" name="TextBox 14"/>
              <p:cNvSpPr txBox="1"/>
              <p:nvPr/>
            </p:nvSpPr>
            <p:spPr>
              <a:xfrm>
                <a:off x="609600" y="2590800"/>
                <a:ext cx="7848600" cy="803490"/>
              </a:xfrm>
              <a:prstGeom prst="rect">
                <a:avLst/>
              </a:prstGeom>
              <a:noFill/>
              <a:ln>
                <a:solidFill>
                  <a:srgbClr val="0070C0"/>
                </a:solidFill>
              </a:ln>
            </p:spPr>
            <p:txBody>
              <a:bodyPr wrap="square" rtlCol="0">
                <a:spAutoFit/>
              </a:bodyPr>
              <a:lstStyle/>
              <a:p>
                <a:pPr algn="ctr"/>
                <a14:m>
                  <m:oMath xmlns:m="http://schemas.openxmlformats.org/officeDocument/2006/math">
                    <m:r>
                      <a:rPr lang="en-US" sz="2400" b="0" i="1" smtClean="0">
                        <a:latin typeface="Cambria Math"/>
                      </a:rPr>
                      <m:t>%</m:t>
                    </m:r>
                    <m:r>
                      <a:rPr lang="en-US" sz="2400" b="0" i="1" smtClean="0">
                        <a:latin typeface="Cambria Math"/>
                      </a:rPr>
                      <m:t>𝐷𝑖𝑓𝑓𝑒𝑟𝑒𝑛𝑐𝑒</m:t>
                    </m:r>
                    <m:r>
                      <a:rPr lang="en-US" sz="2400" b="0" i="1" smtClean="0">
                        <a:latin typeface="Cambria Math"/>
                      </a:rPr>
                      <m:t>=| </m:t>
                    </m:r>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1</m:t>
                            </m:r>
                          </m:sub>
                        </m:sSub>
                        <m:r>
                          <a:rPr lang="en-US" sz="2400" b="0" i="1" smtClean="0">
                            <a:latin typeface="Cambria Math"/>
                          </a:rPr>
                          <m:t> −</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2</m:t>
                            </m:r>
                          </m:sub>
                        </m:sSub>
                      </m:num>
                      <m:den>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m:t>
                                </m:r>
                                <m:r>
                                  <a:rPr lang="en-US" sz="2400" b="0" i="1" smtClean="0">
                                    <a:latin typeface="Cambria Math"/>
                                  </a:rPr>
                                  <m:t>𝑥</m:t>
                                </m:r>
                              </m:e>
                              <m:sub>
                                <m:r>
                                  <a:rPr lang="en-US" sz="2400" b="0" i="1" smtClean="0">
                                    <a:latin typeface="Cambria Math"/>
                                  </a:rPr>
                                  <m:t>1</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2)</m:t>
                                </m:r>
                              </m:sub>
                            </m:sSub>
                          </m:num>
                          <m:den>
                            <m:r>
                              <a:rPr lang="en-US" sz="2400" b="0" i="1" smtClean="0">
                                <a:latin typeface="Cambria Math"/>
                              </a:rPr>
                              <m:t>2</m:t>
                            </m:r>
                          </m:den>
                        </m:f>
                      </m:den>
                    </m:f>
                  </m:oMath>
                </a14:m>
                <a:r>
                  <a:rPr lang="en-US" sz="2400" b="0" dirty="0" smtClean="0"/>
                  <a:t>|x100%</a:t>
                </a:r>
                <a14:m>
                  <m:oMath xmlns:m="http://schemas.openxmlformats.org/officeDocument/2006/math">
                    <m:r>
                      <a:rPr lang="en-US" sz="2400" i="1">
                        <a:latin typeface="Cambria Math"/>
                      </a:rPr>
                      <m:t>=| </m:t>
                    </m:r>
                    <m:f>
                      <m:fPr>
                        <m:ctrlPr>
                          <a:rPr lang="en-US" sz="2400" i="1">
                            <a:latin typeface="Cambria Math"/>
                          </a:rPr>
                        </m:ctrlPr>
                      </m:fPr>
                      <m:num>
                        <m:sSub>
                          <m:sSubPr>
                            <m:ctrlPr>
                              <a:rPr lang="en-US" sz="2400" i="1">
                                <a:latin typeface="Cambria Math"/>
                              </a:rPr>
                            </m:ctrlPr>
                          </m:sSubPr>
                          <m:e>
                            <m:r>
                              <a:rPr lang="en-US" sz="2400" i="1">
                                <a:latin typeface="Cambria Math"/>
                              </a:rPr>
                              <m:t>𝑥</m:t>
                            </m:r>
                          </m:e>
                          <m:sub>
                            <m:r>
                              <a:rPr lang="en-US" sz="2400" i="1">
                                <a:latin typeface="Cambria Math"/>
                              </a:rPr>
                              <m:t>1</m:t>
                            </m:r>
                          </m:sub>
                        </m:sSub>
                        <m:r>
                          <a:rPr lang="en-US" sz="2400" i="1">
                            <a:latin typeface="Cambria Math"/>
                          </a:rPr>
                          <m:t> −</m:t>
                        </m:r>
                        <m:sSub>
                          <m:sSubPr>
                            <m:ctrlPr>
                              <a:rPr lang="en-US" sz="2400" i="1">
                                <a:latin typeface="Cambria Math"/>
                              </a:rPr>
                            </m:ctrlPr>
                          </m:sSubPr>
                          <m:e>
                            <m:r>
                              <a:rPr lang="en-US" sz="2400" i="1">
                                <a:latin typeface="Cambria Math"/>
                              </a:rPr>
                              <m:t>𝑥</m:t>
                            </m:r>
                          </m:e>
                          <m:sub>
                            <m:r>
                              <a:rPr lang="en-US" sz="2400" i="1">
                                <a:latin typeface="Cambria Math"/>
                              </a:rPr>
                              <m:t>2</m:t>
                            </m:r>
                          </m:sub>
                        </m:sSub>
                      </m:num>
                      <m:den>
                        <m:r>
                          <a:rPr lang="en-US" sz="2400" b="0" i="1" smtClean="0">
                            <a:latin typeface="Cambria Math"/>
                          </a:rPr>
                          <m:t>𝐴𝑣𝑒𝑟𝑎𝑔𝑒</m:t>
                        </m:r>
                        <m:r>
                          <a:rPr lang="en-US" sz="2400" b="0" i="1" smtClean="0">
                            <a:latin typeface="Cambria Math"/>
                          </a:rPr>
                          <m:t>(</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1</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2</m:t>
                            </m:r>
                          </m:sub>
                        </m:sSub>
                        <m:r>
                          <a:rPr lang="en-US" sz="2400" b="0" i="1" smtClean="0">
                            <a:latin typeface="Cambria Math"/>
                          </a:rPr>
                          <m:t>)</m:t>
                        </m:r>
                      </m:den>
                    </m:f>
                  </m:oMath>
                </a14:m>
                <a:r>
                  <a:rPr lang="en-US" sz="2400" dirty="0"/>
                  <a:t>|x100</a:t>
                </a:r>
                <a:r>
                  <a:rPr lang="en-US" sz="2400" dirty="0" smtClean="0"/>
                  <a:t>%</a:t>
                </a:r>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09600" y="2590800"/>
                <a:ext cx="7848600" cy="803490"/>
              </a:xfrm>
              <a:prstGeom prst="rect">
                <a:avLst/>
              </a:prstGeom>
              <a:blipFill rotWithShape="1">
                <a:blip r:embed="rId4"/>
                <a:stretch>
                  <a:fillRect/>
                </a:stretch>
              </a:blipFill>
              <a:ln>
                <a:solidFill>
                  <a:srgbClr val="0070C0"/>
                </a:solidFill>
              </a:ln>
            </p:spPr>
            <p:txBody>
              <a:bodyPr/>
              <a:lstStyle/>
              <a:p>
                <a:r>
                  <a:rPr lang="en-US">
                    <a:noFill/>
                  </a:rPr>
                  <a:t> </a:t>
                </a:r>
              </a:p>
            </p:txBody>
          </p:sp>
        </mc:Fallback>
      </mc:AlternateContent>
      <p:pic>
        <p:nvPicPr>
          <p:cNvPr id="13" name="Picture 5" descr="C:\Users\Irina Igel\Desktop\bungee ASSMBLI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4080" y="4427637"/>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Irina Igel\Desktop\bungee ASSMBLIES.jpg"/>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67200" y="4427637"/>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00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solidFill>
                  <a:srgbClr val="0070C0"/>
                </a:solidFill>
              </a:rPr>
              <a:t>Example</a:t>
            </a:r>
            <a:endParaRPr lang="en-US" dirty="0"/>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5" descr="C:\Users\Irina Igel\Desktop\bungee ASSMBL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148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Irina Igel\Desktop\bungee ASSMBLIES.jp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8000" y="1767840"/>
            <a:ext cx="1371600" cy="1371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TextBox 16"/>
              <p:cNvSpPr txBox="1"/>
              <p:nvPr/>
            </p:nvSpPr>
            <p:spPr>
              <a:xfrm>
                <a:off x="685800" y="3869738"/>
                <a:ext cx="7848600" cy="763222"/>
              </a:xfrm>
              <a:prstGeom prst="rect">
                <a:avLst/>
              </a:prstGeom>
              <a:noFill/>
              <a:ln>
                <a:solidFill>
                  <a:srgbClr val="0070C0"/>
                </a:solidFill>
              </a:ln>
            </p:spPr>
            <p:txBody>
              <a:bodyPr wrap="square" rtlCol="0">
                <a:spAutoFit/>
              </a:bodyPr>
              <a:lstStyle/>
              <a:p>
                <a:pPr algn="ctr"/>
                <a14:m>
                  <m:oMath xmlns:m="http://schemas.openxmlformats.org/officeDocument/2006/math">
                    <m:r>
                      <a:rPr lang="en-US" sz="2400" b="0" i="1" smtClean="0">
                        <a:latin typeface="Cambria Math"/>
                      </a:rPr>
                      <m:t>%</m:t>
                    </m:r>
                    <m:r>
                      <a:rPr lang="en-US" sz="2400" b="0" i="1" smtClean="0">
                        <a:latin typeface="Cambria Math"/>
                      </a:rPr>
                      <m:t>𝐷𝑖𝑓𝑓𝑒𝑟𝑒𝑛𝑐𝑒</m:t>
                    </m:r>
                    <m:r>
                      <a:rPr lang="en-US" sz="2400" b="0" i="1" smtClean="0">
                        <a:latin typeface="Cambria Math"/>
                      </a:rPr>
                      <m:t>=| </m:t>
                    </m:r>
                    <m:f>
                      <m:fPr>
                        <m:ctrlPr>
                          <a:rPr lang="en-US" sz="2400" b="0" i="1" smtClean="0">
                            <a:latin typeface="Cambria Math"/>
                          </a:rPr>
                        </m:ctrlPr>
                      </m:fPr>
                      <m:num>
                        <m:r>
                          <a:rPr lang="en-US" sz="2400" b="0" i="1" smtClean="0">
                            <a:latin typeface="Cambria Math"/>
                          </a:rPr>
                          <m:t>20.4 −20.5</m:t>
                        </m:r>
                      </m:num>
                      <m:den>
                        <m:f>
                          <m:fPr>
                            <m:ctrlPr>
                              <a:rPr lang="en-US" sz="2400" b="0" i="1" smtClean="0">
                                <a:latin typeface="Cambria Math"/>
                              </a:rPr>
                            </m:ctrlPr>
                          </m:fPr>
                          <m:num>
                            <m:r>
                              <a:rPr lang="en-US" sz="2400" b="0" i="1" smtClean="0">
                                <a:latin typeface="Cambria Math"/>
                              </a:rPr>
                              <m:t>20.4+20.5</m:t>
                            </m:r>
                          </m:num>
                          <m:den>
                            <m:r>
                              <a:rPr lang="en-US" sz="2400" b="0" i="1" smtClean="0">
                                <a:latin typeface="Cambria Math"/>
                              </a:rPr>
                              <m:t>2</m:t>
                            </m:r>
                          </m:den>
                        </m:f>
                      </m:den>
                    </m:f>
                  </m:oMath>
                </a14:m>
                <a:r>
                  <a:rPr lang="en-US" sz="2400" b="0" dirty="0" smtClean="0"/>
                  <a:t>|x100%=0.49%</a:t>
                </a:r>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85800" y="3869738"/>
                <a:ext cx="7848600" cy="763222"/>
              </a:xfrm>
              <a:prstGeom prst="rect">
                <a:avLst/>
              </a:prstGeom>
              <a:blipFill rotWithShape="1">
                <a:blip r:embed="rId4"/>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02920" y="3243887"/>
                <a:ext cx="7848600" cy="461665"/>
              </a:xfrm>
              <a:prstGeom prst="rect">
                <a:avLst/>
              </a:prstGeom>
              <a:noFill/>
              <a:ln>
                <a:solidFill>
                  <a:schemeClr val="bg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smtClean="0">
                              <a:ln>
                                <a:noFill/>
                              </a:ln>
                              <a:latin typeface="Cambria Math"/>
                            </a:rPr>
                          </m:ctrlPr>
                        </m:sSubPr>
                        <m:e>
                          <m:r>
                            <a:rPr lang="en-US" sz="2400" b="0" i="1" smtClean="0">
                              <a:ln>
                                <a:noFill/>
                              </a:ln>
                              <a:latin typeface="Cambria Math"/>
                            </a:rPr>
                            <m:t>𝑥</m:t>
                          </m:r>
                        </m:e>
                        <m:sub>
                          <m:r>
                            <a:rPr lang="en-US" sz="2400" b="0" i="1" smtClean="0">
                              <a:ln>
                                <a:noFill/>
                              </a:ln>
                              <a:latin typeface="Cambria Math"/>
                            </a:rPr>
                            <m:t>1</m:t>
                          </m:r>
                        </m:sub>
                      </m:sSub>
                      <m:r>
                        <a:rPr lang="en-US" sz="2400" b="0" i="1" smtClean="0">
                          <a:ln>
                            <a:noFill/>
                          </a:ln>
                          <a:latin typeface="Cambria Math"/>
                        </a:rPr>
                        <m:t>=20.4</m:t>
                      </m:r>
                      <m:r>
                        <a:rPr lang="en-US" sz="2400" b="0" i="1" smtClean="0">
                          <a:ln>
                            <a:noFill/>
                          </a:ln>
                          <a:latin typeface="Cambria Math"/>
                        </a:rPr>
                        <m:t>𝑐𝑚</m:t>
                      </m:r>
                      <m:r>
                        <a:rPr lang="en-US" sz="2400" b="0" i="1" smtClean="0">
                          <a:ln>
                            <a:noFill/>
                          </a:ln>
                          <a:latin typeface="Cambria Math"/>
                        </a:rPr>
                        <m:t>, </m:t>
                      </m:r>
                      <m:sSub>
                        <m:sSubPr>
                          <m:ctrlPr>
                            <a:rPr lang="en-US" sz="2400" b="0" i="1" smtClean="0">
                              <a:ln>
                                <a:noFill/>
                              </a:ln>
                              <a:latin typeface="Cambria Math"/>
                            </a:rPr>
                          </m:ctrlPr>
                        </m:sSubPr>
                        <m:e>
                          <m:r>
                            <a:rPr lang="en-US" sz="2400" b="0" i="1" smtClean="0">
                              <a:ln>
                                <a:noFill/>
                              </a:ln>
                              <a:latin typeface="Cambria Math"/>
                            </a:rPr>
                            <m:t>𝑥</m:t>
                          </m:r>
                        </m:e>
                        <m:sub>
                          <m:r>
                            <a:rPr lang="en-US" sz="2400" b="0" i="1" smtClean="0">
                              <a:ln>
                                <a:noFill/>
                              </a:ln>
                              <a:latin typeface="Cambria Math"/>
                            </a:rPr>
                            <m:t>2</m:t>
                          </m:r>
                        </m:sub>
                      </m:sSub>
                      <m:r>
                        <a:rPr lang="en-US" sz="2400" b="0" i="1" smtClean="0">
                          <a:ln>
                            <a:noFill/>
                          </a:ln>
                          <a:latin typeface="Cambria Math"/>
                        </a:rPr>
                        <m:t>=20.5</m:t>
                      </m:r>
                      <m:r>
                        <a:rPr lang="en-US" sz="2400" b="0" i="1" smtClean="0">
                          <a:ln>
                            <a:noFill/>
                          </a:ln>
                          <a:latin typeface="Cambria Math"/>
                        </a:rPr>
                        <m:t>𝑐𝑚</m:t>
                      </m:r>
                    </m:oMath>
                  </m:oMathPara>
                </a14:m>
                <a:endParaRPr lang="en-US" sz="2400" dirty="0">
                  <a:ln>
                    <a:noFill/>
                  </a:ln>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02920" y="3243887"/>
                <a:ext cx="7848600" cy="461665"/>
              </a:xfrm>
              <a:prstGeom prst="rect">
                <a:avLst/>
              </a:prstGeom>
              <a:blipFill rotWithShape="1">
                <a:blip r:embed="rId5"/>
                <a:stretch>
                  <a:fillRect t="-8974" b="-26923"/>
                </a:stretch>
              </a:blipFill>
              <a:ln>
                <a:solidFill>
                  <a:schemeClr val="bg1"/>
                </a:solidFill>
              </a:ln>
            </p:spPr>
            <p:txBody>
              <a:bodyPr/>
              <a:lstStyle/>
              <a:p>
                <a:r>
                  <a:rPr lang="en-US">
                    <a:noFill/>
                  </a:rPr>
                  <a:t> </a:t>
                </a:r>
              </a:p>
            </p:txBody>
          </p:sp>
        </mc:Fallback>
      </mc:AlternateContent>
      <p:sp>
        <p:nvSpPr>
          <p:cNvPr id="3" name="Content Placeholder 2"/>
          <p:cNvSpPr>
            <a:spLocks noGrp="1"/>
          </p:cNvSpPr>
          <p:nvPr>
            <p:ph idx="1"/>
          </p:nvPr>
        </p:nvSpPr>
        <p:spPr>
          <a:xfrm>
            <a:off x="457200" y="1447800"/>
            <a:ext cx="6172200" cy="1676400"/>
          </a:xfrm>
        </p:spPr>
        <p:txBody>
          <a:bodyPr>
            <a:normAutofit fontScale="92500"/>
          </a:bodyPr>
          <a:lstStyle/>
          <a:p>
            <a:pPr marL="0" lvl="2" indent="0" algn="just">
              <a:buNone/>
            </a:pPr>
            <a:r>
              <a:rPr lang="en-US" dirty="0" smtClean="0"/>
              <a:t>The length of the blue colored bungee cord was measured to be 20.4 cm. The length of the purple colored bungee cord was measured to be 20.5cm. Find the percent difference of their lengths. </a:t>
            </a:r>
          </a:p>
        </p:txBody>
      </p:sp>
      <p:sp>
        <p:nvSpPr>
          <p:cNvPr id="19" name="Rectangle 18"/>
          <p:cNvSpPr/>
          <p:nvPr/>
        </p:nvSpPr>
        <p:spPr>
          <a:xfrm>
            <a:off x="533400" y="4953000"/>
            <a:ext cx="8001000" cy="1200329"/>
          </a:xfrm>
          <a:prstGeom prst="rect">
            <a:avLst/>
          </a:prstGeom>
        </p:spPr>
        <p:txBody>
          <a:bodyPr wrap="square">
            <a:spAutoFit/>
          </a:bodyPr>
          <a:lstStyle/>
          <a:p>
            <a:pPr algn="just"/>
            <a:r>
              <a:rPr lang="en-US" sz="2400" dirty="0" smtClean="0"/>
              <a:t>There is 0.49% difference in the lengths of two cords. Note that we do </a:t>
            </a:r>
            <a:r>
              <a:rPr lang="en-US" sz="2400" dirty="0"/>
              <a:t>not assume either </a:t>
            </a:r>
            <a:r>
              <a:rPr lang="en-US" sz="2400" dirty="0" smtClean="0"/>
              <a:t>length to be wrongly measured even if difference </a:t>
            </a:r>
            <a:r>
              <a:rPr lang="en-US" sz="2400" dirty="0"/>
              <a:t>between </a:t>
            </a:r>
            <a:r>
              <a:rPr lang="en-US" sz="2400" dirty="0" smtClean="0"/>
              <a:t>lengths exists</a:t>
            </a:r>
            <a:r>
              <a:rPr lang="en-US" sz="2400" dirty="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rina Igel\Desktop\Bungeejump_begin_Scheveningen_31_mei_2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4146940"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Irina Igel\Desktop\Bungeejump_met_gestrekt_koord_Scheveningen_31_mei_20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3672289"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274638"/>
            <a:ext cx="8229600" cy="1143000"/>
          </a:xfrm>
        </p:spPr>
        <p:txBody>
          <a:bodyPr/>
          <a:lstStyle/>
          <a:p>
            <a:r>
              <a:rPr lang="en-US" dirty="0" smtClean="0">
                <a:solidFill>
                  <a:srgbClr val="0070C0"/>
                </a:solidFill>
              </a:rPr>
              <a:t>Bungee jumping</a:t>
            </a:r>
            <a:endParaRPr lang="en-US" dirty="0"/>
          </a:p>
        </p:txBody>
      </p:sp>
    </p:spTree>
    <p:extLst>
      <p:ext uri="{BB962C8B-B14F-4D97-AF65-F5344CB8AC3E}">
        <p14:creationId xmlns:p14="http://schemas.microsoft.com/office/powerpoint/2010/main" val="770638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Irina Igel\Dropbox\Teach Engineering Activities\Means, Modes, and Medians\MMM\TE_img1.jpg"/>
          <p:cNvPicPr>
            <a:picLocks noChangeAspect="1" noChangeArrowheads="1"/>
          </p:cNvPicPr>
          <p:nvPr/>
        </p:nvPicPr>
        <p:blipFill rotWithShape="1">
          <a:blip r:embed="rId3">
            <a:extLst>
              <a:ext uri="{28A0092B-C50C-407E-A947-70E740481C1C}">
                <a14:useLocalDpi xmlns:a14="http://schemas.microsoft.com/office/drawing/2010/main" val="0"/>
              </a:ext>
            </a:extLst>
          </a:blip>
          <a:srcRect l="48614"/>
          <a:stretch/>
        </p:blipFill>
        <p:spPr bwMode="auto">
          <a:xfrm>
            <a:off x="4434840" y="2210120"/>
            <a:ext cx="4556760" cy="33524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1" y="2210120"/>
            <a:ext cx="4380949" cy="305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a:spLocks noGrp="1"/>
          </p:cNvSpPr>
          <p:nvPr>
            <p:ph type="title"/>
          </p:nvPr>
        </p:nvSpPr>
        <p:spPr>
          <a:xfrm>
            <a:off x="457200" y="274638"/>
            <a:ext cx="8229600" cy="1143000"/>
          </a:xfrm>
        </p:spPr>
        <p:txBody>
          <a:bodyPr/>
          <a:lstStyle/>
          <a:p>
            <a:r>
              <a:rPr lang="en-US" dirty="0" smtClean="0">
                <a:solidFill>
                  <a:srgbClr val="0070C0"/>
                </a:solidFill>
              </a:rPr>
              <a:t>Spring-mass Activity</a:t>
            </a:r>
            <a:endParaRPr lang="en-US" dirty="0"/>
          </a:p>
        </p:txBody>
      </p:sp>
    </p:spTree>
    <p:extLst>
      <p:ext uri="{BB962C8B-B14F-4D97-AF65-F5344CB8AC3E}">
        <p14:creationId xmlns:p14="http://schemas.microsoft.com/office/powerpoint/2010/main" val="2528329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70C0"/>
                </a:solidFill>
              </a:rPr>
              <a:t>Formulas and references</a:t>
            </a:r>
            <a:endParaRPr lang="en-US" dirty="0">
              <a:solidFill>
                <a:srgbClr val="0070C0"/>
              </a:solidFill>
            </a:endParaRPr>
          </a:p>
        </p:txBody>
      </p:sp>
      <p:sp>
        <p:nvSpPr>
          <p:cNvPr id="4" name="Rectangle 3"/>
          <p:cNvSpPr/>
          <p:nvPr/>
        </p:nvSpPr>
        <p:spPr>
          <a:xfrm>
            <a:off x="228600" y="1295400"/>
            <a:ext cx="8458200" cy="830997"/>
          </a:xfrm>
          <a:prstGeom prst="rect">
            <a:avLst/>
          </a:prstGeom>
        </p:spPr>
        <p:txBody>
          <a:bodyPr wrap="square">
            <a:spAutoFit/>
          </a:bodyPr>
          <a:lstStyle/>
          <a:p>
            <a:pPr algn="just"/>
            <a:r>
              <a:rPr lang="en-US" sz="2400" dirty="0"/>
              <a:t>The </a:t>
            </a:r>
            <a:r>
              <a:rPr lang="en-US" sz="2400" b="1" dirty="0">
                <a:solidFill>
                  <a:srgbClr val="00B050"/>
                </a:solidFill>
              </a:rPr>
              <a:t>mean</a:t>
            </a:r>
            <a:r>
              <a:rPr lang="en-US" sz="2400" b="1" dirty="0"/>
              <a:t> </a:t>
            </a:r>
            <a:r>
              <a:rPr lang="en-US" sz="2400" dirty="0"/>
              <a:t>of a set of numbers is defined as a sum of these numbers divided by the size of the set of these numbers.</a:t>
            </a:r>
            <a:endParaRPr lang="en-US" sz="2400" b="1" dirty="0"/>
          </a:p>
        </p:txBody>
      </p:sp>
      <p:sp>
        <p:nvSpPr>
          <p:cNvPr id="5" name="Rectangle 4"/>
          <p:cNvSpPr/>
          <p:nvPr/>
        </p:nvSpPr>
        <p:spPr>
          <a:xfrm>
            <a:off x="243840" y="2293203"/>
            <a:ext cx="8442960" cy="830997"/>
          </a:xfrm>
          <a:prstGeom prst="rect">
            <a:avLst/>
          </a:prstGeom>
        </p:spPr>
        <p:txBody>
          <a:bodyPr wrap="square">
            <a:spAutoFit/>
          </a:bodyPr>
          <a:lstStyle/>
          <a:p>
            <a:r>
              <a:rPr lang="en-US" sz="2400" dirty="0"/>
              <a:t>The </a:t>
            </a:r>
            <a:r>
              <a:rPr lang="en-US" sz="2400" b="1" dirty="0">
                <a:solidFill>
                  <a:srgbClr val="00B050"/>
                </a:solidFill>
              </a:rPr>
              <a:t>mode</a:t>
            </a:r>
            <a:r>
              <a:rPr lang="en-US" sz="2400" dirty="0"/>
              <a:t> of a set of numbers is defined as the number that occurs the most frequently in the set.</a:t>
            </a:r>
          </a:p>
        </p:txBody>
      </p:sp>
      <p:sp>
        <p:nvSpPr>
          <p:cNvPr id="6" name="Rectangle 5"/>
          <p:cNvSpPr/>
          <p:nvPr/>
        </p:nvSpPr>
        <p:spPr>
          <a:xfrm>
            <a:off x="274320" y="3195935"/>
            <a:ext cx="8260080" cy="461665"/>
          </a:xfrm>
          <a:prstGeom prst="rect">
            <a:avLst/>
          </a:prstGeom>
        </p:spPr>
        <p:txBody>
          <a:bodyPr wrap="square">
            <a:spAutoFit/>
          </a:bodyPr>
          <a:lstStyle/>
          <a:p>
            <a:r>
              <a:rPr lang="en-US" sz="2400" dirty="0"/>
              <a:t>The </a:t>
            </a:r>
            <a:r>
              <a:rPr lang="en-US" sz="2400" b="1" dirty="0">
                <a:solidFill>
                  <a:srgbClr val="00B050"/>
                </a:solidFill>
              </a:rPr>
              <a:t>median</a:t>
            </a:r>
            <a:r>
              <a:rPr lang="en-US" sz="2400" dirty="0"/>
              <a:t> is the </a:t>
            </a:r>
            <a:r>
              <a:rPr lang="en-US" sz="2400" i="1" dirty="0"/>
              <a:t>"middle number"</a:t>
            </a:r>
            <a:r>
              <a:rPr lang="en-US" sz="2400" dirty="0"/>
              <a:t> (in a sorted list of numbers). </a:t>
            </a:r>
          </a:p>
        </p:txBody>
      </p:sp>
      <p:sp>
        <p:nvSpPr>
          <p:cNvPr id="7" name="Rectangle 6"/>
          <p:cNvSpPr/>
          <p:nvPr/>
        </p:nvSpPr>
        <p:spPr>
          <a:xfrm>
            <a:off x="335280" y="4102538"/>
            <a:ext cx="8077200" cy="461665"/>
          </a:xfrm>
          <a:prstGeom prst="rect">
            <a:avLst/>
          </a:prstGeom>
        </p:spPr>
        <p:txBody>
          <a:bodyPr wrap="square">
            <a:spAutoFit/>
          </a:bodyPr>
          <a:lstStyle/>
          <a:p>
            <a:pPr algn="just"/>
            <a:r>
              <a:rPr lang="en-US" sz="2400" b="1" dirty="0" smtClean="0">
                <a:solidFill>
                  <a:srgbClr val="00B050"/>
                </a:solidFill>
              </a:rPr>
              <a:t>Percent error.</a:t>
            </a:r>
            <a:endParaRPr lang="en-US" sz="2400" dirty="0" smtClean="0">
              <a:solidFill>
                <a:srgbClr val="00B050"/>
              </a:solidFill>
            </a:endParaRPr>
          </a:p>
        </p:txBody>
      </p:sp>
      <mc:AlternateContent xmlns:mc="http://schemas.openxmlformats.org/markup-compatibility/2006" xmlns:a14="http://schemas.microsoft.com/office/drawing/2010/main">
        <mc:Choice Requires="a14">
          <p:sp>
            <p:nvSpPr>
              <p:cNvPr id="8" name="TextBox 7"/>
              <p:cNvSpPr txBox="1"/>
              <p:nvPr/>
            </p:nvSpPr>
            <p:spPr>
              <a:xfrm>
                <a:off x="2457538" y="4018540"/>
                <a:ext cx="6092102" cy="629660"/>
              </a:xfrm>
              <a:prstGeom prst="rect">
                <a:avLst/>
              </a:prstGeom>
              <a:noFill/>
              <a:ln>
                <a:solidFill>
                  <a:srgbClr val="0070C0"/>
                </a:solidFill>
              </a:ln>
            </p:spPr>
            <p:txBody>
              <a:bodyPr wrap="square" rtlCol="0">
                <a:spAutoFit/>
              </a:bodyPr>
              <a:lstStyle/>
              <a:p>
                <a:pPr algn="ctr"/>
                <a14:m>
                  <m:oMath xmlns:m="http://schemas.openxmlformats.org/officeDocument/2006/math">
                    <m:r>
                      <a:rPr lang="en-US" sz="2400" b="0" i="1" smtClean="0">
                        <a:latin typeface="Cambria Math"/>
                      </a:rPr>
                      <m:t>%</m:t>
                    </m:r>
                    <m:r>
                      <a:rPr lang="en-US" sz="2400" b="0" i="1" smtClean="0">
                        <a:latin typeface="Cambria Math"/>
                      </a:rPr>
                      <m:t>𝐸𝑟𝑟𝑜𝑟</m:t>
                    </m:r>
                    <m:r>
                      <a:rPr lang="en-US" sz="2400" b="0" i="1" smtClean="0">
                        <a:latin typeface="Cambria Math"/>
                      </a:rPr>
                      <m:t>=| </m:t>
                    </m:r>
                    <m:f>
                      <m:fPr>
                        <m:ctrlPr>
                          <a:rPr lang="en-US" sz="2400" b="0" i="1" smtClean="0">
                            <a:latin typeface="Cambria Math"/>
                          </a:rPr>
                        </m:ctrlPr>
                      </m:fPr>
                      <m:num>
                        <m:r>
                          <a:rPr lang="en-US" sz="2400" b="0" i="1" smtClean="0">
                            <a:latin typeface="Cambria Math"/>
                          </a:rPr>
                          <m:t>𝐸𝑥𝑝𝑒𝑟𝑖𝑚𝑒𝑛𝑡𝑎𝑙</m:t>
                        </m:r>
                        <m:r>
                          <a:rPr lang="en-US" sz="2400" b="0" i="1" smtClean="0">
                            <a:latin typeface="Cambria Math"/>
                          </a:rPr>
                          <m:t> −</m:t>
                        </m:r>
                        <m:r>
                          <a:rPr lang="en-US" sz="2400" b="0" i="1" smtClean="0">
                            <a:latin typeface="Cambria Math"/>
                          </a:rPr>
                          <m:t>𝑇h𝑒𝑜𝑟𝑒𝑡𝑖𝑐𝑎𝑙</m:t>
                        </m:r>
                      </m:num>
                      <m:den>
                        <m:r>
                          <a:rPr lang="en-US" sz="2400" b="0" i="1" smtClean="0">
                            <a:latin typeface="Cambria Math"/>
                          </a:rPr>
                          <m:t>𝑇h𝑒𝑜𝑟𝑒𝑡𝑖𝑐𝑎𝑙</m:t>
                        </m:r>
                      </m:den>
                    </m:f>
                  </m:oMath>
                </a14:m>
                <a:r>
                  <a:rPr lang="en-US" sz="2400" b="0" dirty="0" smtClean="0"/>
                  <a:t>|x100%</a:t>
                </a:r>
              </a:p>
            </p:txBody>
          </p:sp>
        </mc:Choice>
        <mc:Fallback xmlns="">
          <p:sp>
            <p:nvSpPr>
              <p:cNvPr id="8" name="TextBox 7"/>
              <p:cNvSpPr txBox="1">
                <a:spLocks noRot="1" noChangeAspect="1" noMove="1" noResize="1" noEditPoints="1" noAdjustHandles="1" noChangeArrowheads="1" noChangeShapeType="1" noTextEdit="1"/>
              </p:cNvSpPr>
              <p:nvPr/>
            </p:nvSpPr>
            <p:spPr>
              <a:xfrm>
                <a:off x="2457538" y="4018540"/>
                <a:ext cx="6092102" cy="629660"/>
              </a:xfrm>
              <a:prstGeom prst="rect">
                <a:avLst/>
              </a:prstGeom>
              <a:blipFill rotWithShape="1">
                <a:blip r:embed="rId3"/>
                <a:stretch>
                  <a:fillRect r="-299" b="-7547"/>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04800" y="4870020"/>
                <a:ext cx="8077200" cy="461665"/>
              </a:xfrm>
              <a:prstGeom prst="rect">
                <a:avLst/>
              </a:prstGeom>
            </p:spPr>
            <p:txBody>
              <a:bodyPr wrap="square">
                <a:spAutoFit/>
              </a:bodyPr>
              <a:lstStyle/>
              <a:p>
                <a:pPr algn="just"/>
                <a:r>
                  <a:rPr lang="en-US" sz="2400" b="1" dirty="0" smtClean="0">
                    <a:solidFill>
                      <a:srgbClr val="00B050"/>
                    </a:solidFill>
                  </a:rPr>
                  <a:t>Percent difference. </a:t>
                </a:r>
                <a:r>
                  <a:rPr lang="en-US" sz="2400" dirty="0" smtClean="0"/>
                  <a:t>Given </a:t>
                </a:r>
                <a:r>
                  <a:rPr lang="en-US" sz="2400" dirty="0"/>
                  <a:t>two values:   </a:t>
                </a:r>
                <a14:m>
                  <m:oMath xmlns:m="http://schemas.openxmlformats.org/officeDocument/2006/math">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1</m:t>
                        </m:r>
                      </m:sub>
                    </m:sSub>
                  </m:oMath>
                </a14:m>
                <a:r>
                  <a:rPr lang="en-US" sz="2400" dirty="0" smtClean="0"/>
                  <a:t>   and   </a:t>
                </a:r>
                <a14:m>
                  <m:oMath xmlns:m="http://schemas.openxmlformats.org/officeDocument/2006/math">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2</m:t>
                        </m:r>
                      </m:sub>
                    </m:sSub>
                    <m:r>
                      <a:rPr lang="en-US" sz="2400" b="0" i="1" smtClean="0">
                        <a:latin typeface="Cambria Math"/>
                      </a:rPr>
                      <m:t>.</m:t>
                    </m:r>
                  </m:oMath>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304800" y="4870020"/>
                <a:ext cx="8077200" cy="461665"/>
              </a:xfrm>
              <a:prstGeom prst="rect">
                <a:avLst/>
              </a:prstGeom>
              <a:blipFill rotWithShape="1">
                <a:blip r:embed="rId4"/>
                <a:stretch>
                  <a:fillRect l="-1132"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4800" y="5444910"/>
                <a:ext cx="7848600" cy="803490"/>
              </a:xfrm>
              <a:prstGeom prst="rect">
                <a:avLst/>
              </a:prstGeom>
              <a:noFill/>
              <a:ln>
                <a:solidFill>
                  <a:srgbClr val="0070C0"/>
                </a:solidFill>
              </a:ln>
            </p:spPr>
            <p:txBody>
              <a:bodyPr wrap="square" rtlCol="0">
                <a:spAutoFit/>
              </a:bodyPr>
              <a:lstStyle/>
              <a:p>
                <a:pPr algn="ctr"/>
                <a14:m>
                  <m:oMath xmlns:m="http://schemas.openxmlformats.org/officeDocument/2006/math">
                    <m:r>
                      <a:rPr lang="en-US" sz="2400" b="0" i="1" smtClean="0">
                        <a:latin typeface="Cambria Math"/>
                      </a:rPr>
                      <m:t>%</m:t>
                    </m:r>
                    <m:r>
                      <a:rPr lang="en-US" sz="2400" b="0" i="1" smtClean="0">
                        <a:latin typeface="Cambria Math"/>
                      </a:rPr>
                      <m:t>𝐷𝑖𝑓𝑓𝑒𝑟𝑒𝑛𝑐𝑒</m:t>
                    </m:r>
                    <m:r>
                      <a:rPr lang="en-US" sz="2400" b="0" i="1" smtClean="0">
                        <a:latin typeface="Cambria Math"/>
                      </a:rPr>
                      <m:t>=| </m:t>
                    </m:r>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1</m:t>
                            </m:r>
                          </m:sub>
                        </m:sSub>
                        <m:r>
                          <a:rPr lang="en-US" sz="2400" b="0" i="1" smtClean="0">
                            <a:latin typeface="Cambria Math"/>
                          </a:rPr>
                          <m:t> −</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2</m:t>
                            </m:r>
                          </m:sub>
                        </m:sSub>
                      </m:num>
                      <m:den>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m:t>
                                </m:r>
                                <m:r>
                                  <a:rPr lang="en-US" sz="2400" b="0" i="1" smtClean="0">
                                    <a:latin typeface="Cambria Math"/>
                                  </a:rPr>
                                  <m:t>𝑥</m:t>
                                </m:r>
                              </m:e>
                              <m:sub>
                                <m:r>
                                  <a:rPr lang="en-US" sz="2400" b="0" i="1" smtClean="0">
                                    <a:latin typeface="Cambria Math"/>
                                  </a:rPr>
                                  <m:t>1</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2)</m:t>
                                </m:r>
                              </m:sub>
                            </m:sSub>
                          </m:num>
                          <m:den>
                            <m:r>
                              <a:rPr lang="en-US" sz="2400" b="0" i="1" smtClean="0">
                                <a:latin typeface="Cambria Math"/>
                              </a:rPr>
                              <m:t>2</m:t>
                            </m:r>
                          </m:den>
                        </m:f>
                      </m:den>
                    </m:f>
                  </m:oMath>
                </a14:m>
                <a:r>
                  <a:rPr lang="en-US" sz="2400" b="0" dirty="0" smtClean="0"/>
                  <a:t>|x100%</a:t>
                </a:r>
                <a14:m>
                  <m:oMath xmlns:m="http://schemas.openxmlformats.org/officeDocument/2006/math">
                    <m:r>
                      <a:rPr lang="en-US" sz="2400" i="1">
                        <a:latin typeface="Cambria Math"/>
                      </a:rPr>
                      <m:t>=| </m:t>
                    </m:r>
                    <m:f>
                      <m:fPr>
                        <m:ctrlPr>
                          <a:rPr lang="en-US" sz="2400" i="1">
                            <a:latin typeface="Cambria Math"/>
                          </a:rPr>
                        </m:ctrlPr>
                      </m:fPr>
                      <m:num>
                        <m:sSub>
                          <m:sSubPr>
                            <m:ctrlPr>
                              <a:rPr lang="en-US" sz="2400" i="1">
                                <a:latin typeface="Cambria Math"/>
                              </a:rPr>
                            </m:ctrlPr>
                          </m:sSubPr>
                          <m:e>
                            <m:r>
                              <a:rPr lang="en-US" sz="2400" i="1">
                                <a:latin typeface="Cambria Math"/>
                              </a:rPr>
                              <m:t>𝑥</m:t>
                            </m:r>
                          </m:e>
                          <m:sub>
                            <m:r>
                              <a:rPr lang="en-US" sz="2400" i="1">
                                <a:latin typeface="Cambria Math"/>
                              </a:rPr>
                              <m:t>1</m:t>
                            </m:r>
                          </m:sub>
                        </m:sSub>
                        <m:r>
                          <a:rPr lang="en-US" sz="2400" i="1">
                            <a:latin typeface="Cambria Math"/>
                          </a:rPr>
                          <m:t> −</m:t>
                        </m:r>
                        <m:sSub>
                          <m:sSubPr>
                            <m:ctrlPr>
                              <a:rPr lang="en-US" sz="2400" i="1">
                                <a:latin typeface="Cambria Math"/>
                              </a:rPr>
                            </m:ctrlPr>
                          </m:sSubPr>
                          <m:e>
                            <m:r>
                              <a:rPr lang="en-US" sz="2400" i="1">
                                <a:latin typeface="Cambria Math"/>
                              </a:rPr>
                              <m:t>𝑥</m:t>
                            </m:r>
                          </m:e>
                          <m:sub>
                            <m:r>
                              <a:rPr lang="en-US" sz="2400" i="1">
                                <a:latin typeface="Cambria Math"/>
                              </a:rPr>
                              <m:t>2</m:t>
                            </m:r>
                          </m:sub>
                        </m:sSub>
                      </m:num>
                      <m:den>
                        <m:r>
                          <a:rPr lang="en-US" sz="2400" b="0" i="1" smtClean="0">
                            <a:latin typeface="Cambria Math"/>
                          </a:rPr>
                          <m:t>𝐴𝑣𝑒𝑟𝑎𝑔𝑒</m:t>
                        </m:r>
                        <m:r>
                          <a:rPr lang="en-US" sz="2400" b="0" i="1" smtClean="0">
                            <a:latin typeface="Cambria Math"/>
                          </a:rPr>
                          <m:t>(</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1</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2</m:t>
                            </m:r>
                          </m:sub>
                        </m:sSub>
                        <m:r>
                          <a:rPr lang="en-US" sz="2400" b="0" i="1" smtClean="0">
                            <a:latin typeface="Cambria Math"/>
                          </a:rPr>
                          <m:t>)</m:t>
                        </m:r>
                      </m:den>
                    </m:f>
                  </m:oMath>
                </a14:m>
                <a:r>
                  <a:rPr lang="en-US" sz="2400" dirty="0"/>
                  <a:t>|x100</a:t>
                </a:r>
                <a:r>
                  <a:rPr lang="en-US" sz="2400" dirty="0" smtClean="0"/>
                  <a:t>%</a:t>
                </a:r>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04800" y="5444910"/>
                <a:ext cx="7848600" cy="803490"/>
              </a:xfrm>
              <a:prstGeom prst="rect">
                <a:avLst/>
              </a:prstGeom>
              <a:blipFill rotWithShape="1">
                <a:blip r:embed="rId5"/>
                <a:stretch>
                  <a:fillRect/>
                </a:stretch>
              </a:blipFill>
              <a:ln>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885490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a:t>
            </a:r>
            <a:endParaRPr lang="en-US" dirty="0"/>
          </a:p>
        </p:txBody>
      </p:sp>
      <p:sp>
        <p:nvSpPr>
          <p:cNvPr id="3" name="Rectangle 2"/>
          <p:cNvSpPr/>
          <p:nvPr/>
        </p:nvSpPr>
        <p:spPr>
          <a:xfrm>
            <a:off x="274320" y="2576338"/>
            <a:ext cx="4572000" cy="1938992"/>
          </a:xfrm>
          <a:prstGeom prst="rect">
            <a:avLst/>
          </a:prstGeom>
        </p:spPr>
        <p:txBody>
          <a:bodyPr>
            <a:spAutoFit/>
          </a:bodyPr>
          <a:lstStyle/>
          <a:p>
            <a:pPr algn="ctr"/>
            <a:r>
              <a:rPr lang="en-US" sz="2400" b="1" dirty="0">
                <a:solidFill>
                  <a:srgbClr val="00B050"/>
                </a:solidFill>
              </a:rPr>
              <a:t>Where do you find mean, mode and median being used</a:t>
            </a:r>
            <a:r>
              <a:rPr lang="en-US" sz="2400" b="1" dirty="0" smtClean="0">
                <a:solidFill>
                  <a:srgbClr val="00B050"/>
                </a:solidFill>
              </a:rPr>
              <a:t>?</a:t>
            </a:r>
          </a:p>
          <a:p>
            <a:pPr algn="ctr"/>
            <a:endParaRPr lang="en-US" sz="2400" b="1" dirty="0">
              <a:solidFill>
                <a:srgbClr val="00B050"/>
              </a:solidFill>
            </a:endParaRPr>
          </a:p>
          <a:p>
            <a:pPr algn="ctr"/>
            <a:endParaRPr lang="en-US" sz="2400" b="1" dirty="0">
              <a:solidFill>
                <a:srgbClr val="00B050"/>
              </a:solidFill>
            </a:endParaRPr>
          </a:p>
          <a:p>
            <a:pPr algn="ctr"/>
            <a:r>
              <a:rPr lang="en-US" sz="2400" b="1" dirty="0">
                <a:solidFill>
                  <a:srgbClr val="00B050"/>
                </a:solidFill>
              </a:rPr>
              <a:t>What are they used for?</a:t>
            </a:r>
          </a:p>
        </p:txBody>
      </p:sp>
      <p:pic>
        <p:nvPicPr>
          <p:cNvPr id="3074" name="Picture 2" descr="C:\Users\Irina Igel\Desktop\800px-Average_earnings_of_workers_by_education_and_sex_-_20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4256" y="4072146"/>
            <a:ext cx="1526544"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7" name="Picture 5" descr="C:\Users\Irina Igel\Desktop\800px-Catholic_popul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4097926"/>
            <a:ext cx="2286000" cy="11458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C:\Users\Irina Igel\Desktop\No_height_warning_-_geograph.org.uk_-_17434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9848" y="2438400"/>
            <a:ext cx="1901952" cy="1426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9" name="Picture 7" descr="C:\Users\Irina Igel\Desktop\Classroom_8437858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1048" y="2438400"/>
            <a:ext cx="1901952" cy="1426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726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Mean value</a:t>
            </a:r>
            <a:endParaRPr lang="en-US" dirty="0">
              <a:solidFill>
                <a:srgbClr val="0070C0"/>
              </a:solidFill>
            </a:endParaRPr>
          </a:p>
        </p:txBody>
      </p:sp>
      <p:sp>
        <p:nvSpPr>
          <p:cNvPr id="9" name="Content Placeholder 2"/>
          <p:cNvSpPr>
            <a:spLocks noGrp="1"/>
          </p:cNvSpPr>
          <p:nvPr>
            <p:ph idx="1"/>
          </p:nvPr>
        </p:nvSpPr>
        <p:spPr>
          <a:xfrm>
            <a:off x="457200" y="1600200"/>
            <a:ext cx="8229600" cy="4525963"/>
          </a:xfrm>
        </p:spPr>
        <p:txBody>
          <a:bodyPr>
            <a:normAutofit/>
          </a:bodyPr>
          <a:lstStyle/>
          <a:p>
            <a:pPr algn="just"/>
            <a:r>
              <a:rPr lang="en-US" sz="2800" dirty="0" smtClean="0"/>
              <a:t>The </a:t>
            </a:r>
            <a:r>
              <a:rPr lang="en-US" sz="2800" b="1" dirty="0" smtClean="0"/>
              <a:t>mean </a:t>
            </a:r>
            <a:r>
              <a:rPr lang="en-US" sz="2800" dirty="0" smtClean="0"/>
              <a:t>of </a:t>
            </a:r>
            <a:r>
              <a:rPr lang="en-US" sz="2800" dirty="0"/>
              <a:t>a set of numbers is defined as a sum of these numbers divided by the size of the set of these numbers.</a:t>
            </a:r>
            <a:endParaRPr lang="en-US" sz="2800" b="1" dirty="0" smtClean="0"/>
          </a:p>
          <a:p>
            <a:pPr algn="just"/>
            <a:endParaRPr lang="en-US" sz="2800" b="1" dirty="0" smtClean="0"/>
          </a:p>
          <a:p>
            <a:pPr algn="just"/>
            <a:r>
              <a:rPr lang="en-US" sz="2800" b="1" dirty="0" smtClean="0"/>
              <a:t>Example</a:t>
            </a:r>
            <a:r>
              <a:rPr lang="en-US" sz="2800" b="1" dirty="0"/>
              <a:t>: What is mean of </a:t>
            </a:r>
            <a:r>
              <a:rPr lang="en-US" sz="2800" b="1" dirty="0" smtClean="0"/>
              <a:t> {</a:t>
            </a:r>
            <a:r>
              <a:rPr lang="en-US" sz="2800" b="1" dirty="0" smtClean="0">
                <a:solidFill>
                  <a:srgbClr val="00B050"/>
                </a:solidFill>
              </a:rPr>
              <a:t>6</a:t>
            </a:r>
            <a:r>
              <a:rPr lang="en-US" sz="2800" b="1" dirty="0" smtClean="0"/>
              <a:t>,</a:t>
            </a:r>
            <a:r>
              <a:rPr lang="en-US" sz="2800" b="1" dirty="0" smtClean="0">
                <a:solidFill>
                  <a:srgbClr val="00B050"/>
                </a:solidFill>
              </a:rPr>
              <a:t>    11</a:t>
            </a:r>
            <a:r>
              <a:rPr lang="en-US" sz="2800" b="1" dirty="0" smtClean="0"/>
              <a:t>,</a:t>
            </a:r>
            <a:r>
              <a:rPr lang="en-US" sz="2800" b="1" dirty="0" smtClean="0">
                <a:solidFill>
                  <a:srgbClr val="00B050"/>
                </a:solidFill>
              </a:rPr>
              <a:t>    7</a:t>
            </a:r>
            <a:r>
              <a:rPr lang="en-US" sz="2800" b="1" dirty="0" smtClean="0"/>
              <a:t>}?</a:t>
            </a:r>
            <a:endParaRPr lang="en-US" sz="2800" b="1" dirty="0"/>
          </a:p>
          <a:p>
            <a:pPr lvl="2" algn="just"/>
            <a:endParaRPr lang="en-US" sz="1800" dirty="0" smtClean="0"/>
          </a:p>
          <a:p>
            <a:pPr lvl="2" algn="just"/>
            <a:r>
              <a:rPr lang="en-US" sz="1800" dirty="0" smtClean="0"/>
              <a:t>Sum of these numbers is </a:t>
            </a:r>
            <a:r>
              <a:rPr lang="en-US" sz="1800" dirty="0" smtClean="0">
                <a:solidFill>
                  <a:srgbClr val="00B050"/>
                </a:solidFill>
              </a:rPr>
              <a:t>6+11+7 = 24</a:t>
            </a:r>
            <a:r>
              <a:rPr lang="en-US" sz="1800" dirty="0" smtClean="0"/>
              <a:t>.</a:t>
            </a:r>
          </a:p>
          <a:p>
            <a:pPr lvl="2" algn="just"/>
            <a:r>
              <a:rPr lang="en-US" sz="1800" dirty="0" smtClean="0"/>
              <a:t>The size of the set of these numbers is </a:t>
            </a:r>
            <a:r>
              <a:rPr lang="en-US" sz="1800" dirty="0" smtClean="0">
                <a:solidFill>
                  <a:srgbClr val="00B050"/>
                </a:solidFill>
              </a:rPr>
              <a:t>3</a:t>
            </a:r>
            <a:r>
              <a:rPr lang="en-US" sz="1800" dirty="0" smtClean="0"/>
              <a:t>.</a:t>
            </a:r>
            <a:endParaRPr lang="en-US" sz="1800" dirty="0"/>
          </a:p>
          <a:p>
            <a:pPr lvl="2" algn="just"/>
            <a:r>
              <a:rPr lang="en-US" sz="1800" dirty="0" smtClean="0"/>
              <a:t>Sum of these numbers divided by the size of the set is </a:t>
            </a:r>
            <a:r>
              <a:rPr lang="en-US" sz="1800" dirty="0" smtClean="0">
                <a:solidFill>
                  <a:srgbClr val="00B050"/>
                </a:solidFill>
              </a:rPr>
              <a:t>24/3 </a:t>
            </a:r>
            <a:r>
              <a:rPr lang="en-US" sz="1800" dirty="0">
                <a:solidFill>
                  <a:srgbClr val="00B050"/>
                </a:solidFill>
              </a:rPr>
              <a:t>= </a:t>
            </a:r>
            <a:r>
              <a:rPr lang="en-US" sz="1800" dirty="0" smtClean="0">
                <a:solidFill>
                  <a:srgbClr val="00B050"/>
                </a:solidFill>
              </a:rPr>
              <a:t>8</a:t>
            </a:r>
            <a:r>
              <a:rPr lang="en-US" sz="1800" dirty="0" smtClean="0"/>
              <a:t>.</a:t>
            </a:r>
            <a:endParaRPr lang="en-US" sz="1800" dirty="0"/>
          </a:p>
          <a:p>
            <a:pPr lvl="2" algn="just"/>
            <a:r>
              <a:rPr lang="en-US" sz="1800" dirty="0" smtClean="0"/>
              <a:t>The </a:t>
            </a:r>
            <a:r>
              <a:rPr lang="en-US" sz="1800" dirty="0"/>
              <a:t>mean </a:t>
            </a:r>
            <a:r>
              <a:rPr lang="en-US" sz="1800" dirty="0" smtClean="0"/>
              <a:t>value is </a:t>
            </a:r>
            <a:r>
              <a:rPr lang="en-US" sz="1800" dirty="0" smtClean="0">
                <a:solidFill>
                  <a:srgbClr val="00B050"/>
                </a:solidFill>
              </a:rPr>
              <a:t>8</a:t>
            </a:r>
            <a:r>
              <a:rPr lang="en-US" sz="1800" dirty="0" smtClean="0"/>
              <a:t>.</a:t>
            </a:r>
            <a:endParaRPr lang="en-US" sz="1800" dirty="0"/>
          </a:p>
        </p:txBody>
      </p:sp>
    </p:spTree>
    <p:extLst>
      <p:ext uri="{BB962C8B-B14F-4D97-AF65-F5344CB8AC3E}">
        <p14:creationId xmlns:p14="http://schemas.microsoft.com/office/powerpoint/2010/main" val="1071331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1"/>
            <a:ext cx="8229600" cy="2895599"/>
          </a:xfrm>
        </p:spPr>
        <p:txBody>
          <a:bodyPr>
            <a:normAutofit/>
          </a:bodyPr>
          <a:lstStyle/>
          <a:p>
            <a:r>
              <a:rPr lang="en-US" sz="2800" b="1" dirty="0" smtClean="0"/>
              <a:t>Matt’s daily savings during the consecutive five weekdays are </a:t>
            </a:r>
            <a:r>
              <a:rPr lang="en-US" sz="2800" b="1" dirty="0" smtClean="0">
                <a:solidFill>
                  <a:srgbClr val="00B050"/>
                </a:solidFill>
              </a:rPr>
              <a:t>$3</a:t>
            </a:r>
            <a:r>
              <a:rPr lang="en-US" sz="2800" b="1" dirty="0" smtClean="0"/>
              <a:t>,</a:t>
            </a:r>
            <a:r>
              <a:rPr lang="en-US" sz="2800" b="1" dirty="0" smtClean="0">
                <a:solidFill>
                  <a:srgbClr val="00B050"/>
                </a:solidFill>
              </a:rPr>
              <a:t> $-7</a:t>
            </a:r>
            <a:r>
              <a:rPr lang="en-US" sz="2800" b="1" dirty="0" smtClean="0"/>
              <a:t>,</a:t>
            </a:r>
            <a:r>
              <a:rPr lang="en-US" sz="2800" b="1" dirty="0" smtClean="0">
                <a:solidFill>
                  <a:srgbClr val="00B050"/>
                </a:solidFill>
              </a:rPr>
              <a:t> $5</a:t>
            </a:r>
            <a:r>
              <a:rPr lang="en-US" sz="2800" b="1" dirty="0" smtClean="0"/>
              <a:t>,</a:t>
            </a:r>
            <a:r>
              <a:rPr lang="en-US" sz="2800" b="1" dirty="0" smtClean="0">
                <a:solidFill>
                  <a:srgbClr val="00B050"/>
                </a:solidFill>
              </a:rPr>
              <a:t> $13</a:t>
            </a:r>
            <a:r>
              <a:rPr lang="en-US" sz="2800" b="1" dirty="0" smtClean="0"/>
              <a:t>,</a:t>
            </a:r>
            <a:r>
              <a:rPr lang="en-US" sz="2800" b="1" dirty="0" smtClean="0">
                <a:solidFill>
                  <a:srgbClr val="00B050"/>
                </a:solidFill>
              </a:rPr>
              <a:t> $-2</a:t>
            </a:r>
            <a:r>
              <a:rPr lang="en-US" sz="2800" b="1" dirty="0" smtClean="0"/>
              <a:t>.</a:t>
            </a:r>
          </a:p>
          <a:p>
            <a:pPr marL="0" indent="0">
              <a:buNone/>
            </a:pPr>
            <a:endParaRPr lang="en-US" sz="2800" b="1" dirty="0" smtClean="0"/>
          </a:p>
          <a:p>
            <a:endParaRPr lang="en-US" dirty="0"/>
          </a:p>
        </p:txBody>
      </p:sp>
      <p:sp>
        <p:nvSpPr>
          <p:cNvPr id="2" name="Title 1"/>
          <p:cNvSpPr>
            <a:spLocks noGrp="1"/>
          </p:cNvSpPr>
          <p:nvPr>
            <p:ph type="title"/>
          </p:nvPr>
        </p:nvSpPr>
        <p:spPr/>
        <p:txBody>
          <a:bodyPr/>
          <a:lstStyle/>
          <a:p>
            <a:r>
              <a:rPr lang="en-US" dirty="0" smtClean="0">
                <a:solidFill>
                  <a:srgbClr val="0070C0"/>
                </a:solidFill>
              </a:rPr>
              <a:t>Example</a:t>
            </a:r>
            <a:endParaRPr lang="en-US" dirty="0"/>
          </a:p>
        </p:txBody>
      </p:sp>
      <p:grpSp>
        <p:nvGrpSpPr>
          <p:cNvPr id="41" name="Group 40"/>
          <p:cNvGrpSpPr/>
          <p:nvPr/>
        </p:nvGrpSpPr>
        <p:grpSpPr>
          <a:xfrm>
            <a:off x="228600" y="5105400"/>
            <a:ext cx="8686800" cy="1283732"/>
            <a:chOff x="228600" y="5105400"/>
            <a:chExt cx="8686800" cy="1283732"/>
          </a:xfrm>
        </p:grpSpPr>
        <p:cxnSp>
          <p:nvCxnSpPr>
            <p:cNvPr id="5" name="Straight Arrow Connector 4"/>
            <p:cNvCxnSpPr/>
            <p:nvPr/>
          </p:nvCxnSpPr>
          <p:spPr>
            <a:xfrm>
              <a:off x="228600" y="5867400"/>
              <a:ext cx="8686800" cy="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914400" y="5715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8800" y="5715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43200" y="5715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57600" y="5715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5715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86400" y="5715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00800" y="5715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315200" y="5715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29600" y="5715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71800" y="5715000"/>
              <a:ext cx="0" cy="304800"/>
            </a:xfrm>
            <a:prstGeom prst="line">
              <a:avLst/>
            </a:prstGeom>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a:off x="4114800" y="5715000"/>
              <a:ext cx="0" cy="304800"/>
            </a:xfrm>
            <a:prstGeom prst="line">
              <a:avLst/>
            </a:prstGeom>
          </p:spPr>
          <p:style>
            <a:lnRef idx="3">
              <a:schemeClr val="accent4"/>
            </a:lnRef>
            <a:fillRef idx="0">
              <a:schemeClr val="accent4"/>
            </a:fillRef>
            <a:effectRef idx="2">
              <a:schemeClr val="accent4"/>
            </a:effectRef>
            <a:fontRef idx="minor">
              <a:schemeClr val="tx1"/>
            </a:fontRef>
          </p:style>
        </p:cxnSp>
        <p:cxnSp>
          <p:nvCxnSpPr>
            <p:cNvPr id="21" name="Straight Connector 20"/>
            <p:cNvCxnSpPr/>
            <p:nvPr/>
          </p:nvCxnSpPr>
          <p:spPr>
            <a:xfrm>
              <a:off x="5257800" y="5715000"/>
              <a:ext cx="0" cy="30480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a:off x="5715000" y="5715000"/>
              <a:ext cx="0" cy="30480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a:off x="7543800" y="5715000"/>
              <a:ext cx="0" cy="304800"/>
            </a:xfrm>
            <a:prstGeom prst="line">
              <a:avLst/>
            </a:prstGeom>
          </p:spPr>
          <p:style>
            <a:lnRef idx="3">
              <a:schemeClr val="accent4"/>
            </a:lnRef>
            <a:fillRef idx="0">
              <a:schemeClr val="accent4"/>
            </a:fillRef>
            <a:effectRef idx="2">
              <a:schemeClr val="accent4"/>
            </a:effectRef>
            <a:fontRef idx="minor">
              <a:schemeClr val="tx1"/>
            </a:fontRef>
          </p:style>
        </p:cxnSp>
        <p:sp>
          <p:nvSpPr>
            <p:cNvPr id="30" name="TextBox 29"/>
            <p:cNvSpPr txBox="1"/>
            <p:nvPr/>
          </p:nvSpPr>
          <p:spPr>
            <a:xfrm>
              <a:off x="4419600" y="6019800"/>
              <a:ext cx="301686" cy="369332"/>
            </a:xfrm>
            <a:prstGeom prst="rect">
              <a:avLst/>
            </a:prstGeom>
            <a:noFill/>
          </p:spPr>
          <p:txBody>
            <a:bodyPr wrap="none" rtlCol="0">
              <a:spAutoFit/>
            </a:bodyPr>
            <a:lstStyle/>
            <a:p>
              <a:r>
                <a:rPr lang="en-US" dirty="0"/>
                <a:t>0</a:t>
              </a:r>
            </a:p>
          </p:txBody>
        </p:sp>
        <p:sp>
          <p:nvSpPr>
            <p:cNvPr id="31" name="TextBox 30"/>
            <p:cNvSpPr txBox="1"/>
            <p:nvPr/>
          </p:nvSpPr>
          <p:spPr>
            <a:xfrm>
              <a:off x="3886200" y="6019800"/>
              <a:ext cx="372218" cy="369332"/>
            </a:xfrm>
            <a:prstGeom prst="rect">
              <a:avLst/>
            </a:prstGeom>
            <a:noFill/>
          </p:spPr>
          <p:txBody>
            <a:bodyPr wrap="none" rtlCol="0">
              <a:spAutoFit/>
            </a:bodyPr>
            <a:lstStyle/>
            <a:p>
              <a:r>
                <a:rPr lang="en-US" dirty="0" smtClean="0"/>
                <a:t>-2</a:t>
              </a:r>
              <a:endParaRPr lang="en-US" dirty="0"/>
            </a:p>
          </p:txBody>
        </p:sp>
        <p:sp>
          <p:nvSpPr>
            <p:cNvPr id="32" name="TextBox 31"/>
            <p:cNvSpPr txBox="1"/>
            <p:nvPr/>
          </p:nvSpPr>
          <p:spPr>
            <a:xfrm>
              <a:off x="5562600" y="6019800"/>
              <a:ext cx="301686" cy="369332"/>
            </a:xfrm>
            <a:prstGeom prst="rect">
              <a:avLst/>
            </a:prstGeom>
            <a:noFill/>
          </p:spPr>
          <p:txBody>
            <a:bodyPr wrap="none" rtlCol="0">
              <a:spAutoFit/>
            </a:bodyPr>
            <a:lstStyle/>
            <a:p>
              <a:r>
                <a:rPr lang="en-US" dirty="0" smtClean="0"/>
                <a:t>5</a:t>
              </a:r>
            </a:p>
          </p:txBody>
        </p:sp>
        <p:sp>
          <p:nvSpPr>
            <p:cNvPr id="33" name="TextBox 32"/>
            <p:cNvSpPr txBox="1"/>
            <p:nvPr/>
          </p:nvSpPr>
          <p:spPr>
            <a:xfrm>
              <a:off x="5108514" y="6019800"/>
              <a:ext cx="301686" cy="369332"/>
            </a:xfrm>
            <a:prstGeom prst="rect">
              <a:avLst/>
            </a:prstGeom>
            <a:noFill/>
          </p:spPr>
          <p:txBody>
            <a:bodyPr wrap="none" rtlCol="0">
              <a:spAutoFit/>
            </a:bodyPr>
            <a:lstStyle/>
            <a:p>
              <a:r>
                <a:rPr lang="en-US" dirty="0" smtClean="0"/>
                <a:t>3</a:t>
              </a:r>
              <a:endParaRPr lang="en-US" dirty="0"/>
            </a:p>
          </p:txBody>
        </p:sp>
        <p:sp>
          <p:nvSpPr>
            <p:cNvPr id="34" name="TextBox 33"/>
            <p:cNvSpPr txBox="1"/>
            <p:nvPr/>
          </p:nvSpPr>
          <p:spPr>
            <a:xfrm>
              <a:off x="7315200" y="6019800"/>
              <a:ext cx="418704" cy="369332"/>
            </a:xfrm>
            <a:prstGeom prst="rect">
              <a:avLst/>
            </a:prstGeom>
            <a:noFill/>
          </p:spPr>
          <p:txBody>
            <a:bodyPr wrap="none" rtlCol="0">
              <a:spAutoFit/>
            </a:bodyPr>
            <a:lstStyle/>
            <a:p>
              <a:r>
                <a:rPr lang="en-US" dirty="0" smtClean="0"/>
                <a:t>13</a:t>
              </a:r>
              <a:endParaRPr lang="en-US" dirty="0"/>
            </a:p>
          </p:txBody>
        </p:sp>
        <p:sp>
          <p:nvSpPr>
            <p:cNvPr id="35" name="TextBox 34"/>
            <p:cNvSpPr txBox="1"/>
            <p:nvPr/>
          </p:nvSpPr>
          <p:spPr>
            <a:xfrm>
              <a:off x="2743200" y="6004560"/>
              <a:ext cx="372218" cy="369332"/>
            </a:xfrm>
            <a:prstGeom prst="rect">
              <a:avLst/>
            </a:prstGeom>
            <a:noFill/>
          </p:spPr>
          <p:txBody>
            <a:bodyPr wrap="none" rtlCol="0">
              <a:spAutoFit/>
            </a:bodyPr>
            <a:lstStyle/>
            <a:p>
              <a:r>
                <a:rPr lang="en-US" dirty="0" smtClean="0"/>
                <a:t>-7</a:t>
              </a:r>
              <a:endParaRPr lang="en-US" dirty="0"/>
            </a:p>
          </p:txBody>
        </p:sp>
        <p:sp>
          <p:nvSpPr>
            <p:cNvPr id="36" name="Down Arrow 35"/>
            <p:cNvSpPr/>
            <p:nvPr/>
          </p:nvSpPr>
          <p:spPr>
            <a:xfrm>
              <a:off x="5026086" y="5410200"/>
              <a:ext cx="155514" cy="3048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800600" y="5105400"/>
              <a:ext cx="593432" cy="369332"/>
            </a:xfrm>
            <a:prstGeom prst="rect">
              <a:avLst/>
            </a:prstGeom>
            <a:noFill/>
          </p:spPr>
          <p:txBody>
            <a:bodyPr wrap="none" rtlCol="0">
              <a:spAutoFit/>
            </a:bodyPr>
            <a:lstStyle/>
            <a:p>
              <a:r>
                <a:rPr lang="en-US" dirty="0" smtClean="0"/>
                <a:t>$2.4</a:t>
              </a:r>
              <a:endParaRPr lang="en-US" dirty="0"/>
            </a:p>
          </p:txBody>
        </p:sp>
      </p:grpSp>
      <p:sp>
        <p:nvSpPr>
          <p:cNvPr id="40" name="Rectangle 39"/>
          <p:cNvSpPr/>
          <p:nvPr/>
        </p:nvSpPr>
        <p:spPr>
          <a:xfrm>
            <a:off x="655320" y="3505200"/>
            <a:ext cx="7239000" cy="1200329"/>
          </a:xfrm>
          <a:prstGeom prst="rect">
            <a:avLst/>
          </a:prstGeom>
        </p:spPr>
        <p:txBody>
          <a:bodyPr wrap="square">
            <a:spAutoFit/>
          </a:bodyPr>
          <a:lstStyle/>
          <a:p>
            <a:pPr marL="228600" lvl="2" indent="46038"/>
            <a:r>
              <a:rPr lang="en-US" dirty="0" smtClean="0"/>
              <a:t>The </a:t>
            </a:r>
            <a:r>
              <a:rPr lang="en-US" dirty="0"/>
              <a:t>sum of the numbers is </a:t>
            </a:r>
            <a:r>
              <a:rPr lang="en-US" dirty="0">
                <a:solidFill>
                  <a:srgbClr val="00B050"/>
                </a:solidFill>
              </a:rPr>
              <a:t>3 – 7 + 5 + 13 - 2 = 12</a:t>
            </a:r>
            <a:r>
              <a:rPr lang="en-US" dirty="0"/>
              <a:t>.</a:t>
            </a:r>
          </a:p>
          <a:p>
            <a:pPr marL="228600" lvl="2" indent="46038"/>
            <a:r>
              <a:rPr lang="en-US" dirty="0"/>
              <a:t>There are </a:t>
            </a:r>
            <a:r>
              <a:rPr lang="en-US" dirty="0">
                <a:solidFill>
                  <a:srgbClr val="00B050"/>
                </a:solidFill>
              </a:rPr>
              <a:t>5</a:t>
            </a:r>
            <a:r>
              <a:rPr lang="en-US" dirty="0"/>
              <a:t> numbers.</a:t>
            </a:r>
          </a:p>
          <a:p>
            <a:pPr marL="228600" lvl="2" indent="46038"/>
            <a:r>
              <a:rPr lang="en-US" dirty="0"/>
              <a:t>The sum divided by the size of the set </a:t>
            </a:r>
            <a:r>
              <a:rPr lang="en-US" dirty="0">
                <a:solidFill>
                  <a:srgbClr val="00B050"/>
                </a:solidFill>
              </a:rPr>
              <a:t>12/ 5= 2.4</a:t>
            </a:r>
            <a:r>
              <a:rPr lang="en-US" dirty="0"/>
              <a:t>.</a:t>
            </a:r>
          </a:p>
          <a:p>
            <a:pPr marL="228600" lvl="2" indent="46038"/>
            <a:r>
              <a:rPr lang="en-US" dirty="0"/>
              <a:t>The mean  saving is </a:t>
            </a:r>
            <a:r>
              <a:rPr lang="en-US" dirty="0">
                <a:solidFill>
                  <a:srgbClr val="00B050"/>
                </a:solidFill>
              </a:rPr>
              <a:t>$2.4</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Mode value</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sz="2400" dirty="0" smtClean="0"/>
              <a:t>The </a:t>
            </a:r>
            <a:r>
              <a:rPr lang="en-US" sz="2400" b="1" dirty="0" smtClean="0"/>
              <a:t>mode</a:t>
            </a:r>
            <a:r>
              <a:rPr lang="en-US" sz="2400" dirty="0" smtClean="0"/>
              <a:t> of </a:t>
            </a:r>
            <a:r>
              <a:rPr lang="en-US" sz="2400" dirty="0"/>
              <a:t>a set of numbers is defined as the number that occurs the most frequently in the set</a:t>
            </a:r>
            <a:r>
              <a:rPr lang="en-US" sz="2400" dirty="0" smtClean="0"/>
              <a:t>.</a:t>
            </a:r>
          </a:p>
          <a:p>
            <a:endParaRPr lang="en-US" sz="2400" dirty="0" smtClean="0"/>
          </a:p>
          <a:p>
            <a:r>
              <a:rPr lang="en-US" sz="2400" b="1" dirty="0" smtClean="0"/>
              <a:t>Example. What is the mode of the following set? </a:t>
            </a:r>
          </a:p>
          <a:p>
            <a:pPr>
              <a:buNone/>
            </a:pPr>
            <a:r>
              <a:rPr lang="en-US" sz="2400" dirty="0" smtClean="0"/>
              <a:t>			</a:t>
            </a:r>
            <a:r>
              <a:rPr lang="en-US" sz="2400" b="1" dirty="0" smtClean="0">
                <a:solidFill>
                  <a:srgbClr val="00B050"/>
                </a:solidFill>
              </a:rPr>
              <a:t>                  </a:t>
            </a:r>
            <a:r>
              <a:rPr lang="en-US" sz="2400" b="1" dirty="0" smtClean="0"/>
              <a:t>{</a:t>
            </a:r>
            <a:r>
              <a:rPr lang="en-US" sz="2400" b="1" dirty="0" smtClean="0">
                <a:solidFill>
                  <a:srgbClr val="00B050"/>
                </a:solidFill>
              </a:rPr>
              <a:t>8</a:t>
            </a:r>
            <a:r>
              <a:rPr lang="en-US" sz="2400" b="1" dirty="0" smtClean="0"/>
              <a:t>,</a:t>
            </a:r>
            <a:r>
              <a:rPr lang="en-US" sz="2400" b="1" dirty="0" smtClean="0">
                <a:solidFill>
                  <a:srgbClr val="00B050"/>
                </a:solidFill>
              </a:rPr>
              <a:t>   9</a:t>
            </a:r>
            <a:r>
              <a:rPr lang="en-US" sz="2400" b="1" dirty="0" smtClean="0"/>
              <a:t>,</a:t>
            </a:r>
            <a:r>
              <a:rPr lang="en-US" sz="2400" b="1" dirty="0" smtClean="0">
                <a:solidFill>
                  <a:srgbClr val="00B050"/>
                </a:solidFill>
              </a:rPr>
              <a:t>  14</a:t>
            </a:r>
            <a:r>
              <a:rPr lang="en-US" sz="2400" b="1" dirty="0" smtClean="0"/>
              <a:t>, </a:t>
            </a:r>
            <a:r>
              <a:rPr lang="en-US" sz="2400" b="1" dirty="0" smtClean="0">
                <a:solidFill>
                  <a:srgbClr val="00B050"/>
                </a:solidFill>
              </a:rPr>
              <a:t>  6</a:t>
            </a:r>
            <a:r>
              <a:rPr lang="en-US" sz="2400" b="1" dirty="0" smtClean="0"/>
              <a:t>,</a:t>
            </a:r>
            <a:r>
              <a:rPr lang="en-US" sz="2400" b="1" dirty="0" smtClean="0">
                <a:solidFill>
                  <a:srgbClr val="00B050"/>
                </a:solidFill>
              </a:rPr>
              <a:t>  9</a:t>
            </a:r>
            <a:r>
              <a:rPr lang="en-US" sz="2400" b="1" dirty="0" smtClean="0"/>
              <a:t>,</a:t>
            </a:r>
            <a:r>
              <a:rPr lang="en-US" sz="2400" b="1" dirty="0" smtClean="0">
                <a:solidFill>
                  <a:srgbClr val="00B050"/>
                </a:solidFill>
              </a:rPr>
              <a:t>  10</a:t>
            </a:r>
            <a:r>
              <a:rPr lang="en-US" sz="2400" b="1" dirty="0" smtClean="0"/>
              <a:t>}</a:t>
            </a:r>
            <a:r>
              <a:rPr lang="en-US" sz="2400" b="1" dirty="0" smtClean="0">
                <a:solidFill>
                  <a:srgbClr val="00B050"/>
                </a:solidFill>
              </a:rPr>
              <a:t> </a:t>
            </a:r>
          </a:p>
          <a:p>
            <a:pPr>
              <a:buNone/>
            </a:pPr>
            <a:endParaRPr lang="en-US" sz="2400" dirty="0" smtClean="0"/>
          </a:p>
          <a:p>
            <a:pPr>
              <a:buNone/>
            </a:pPr>
            <a:endParaRPr lang="en-US" sz="2400" dirty="0" smtClean="0"/>
          </a:p>
          <a:p>
            <a:pPr marL="342900" lvl="2" indent="-342900"/>
            <a:r>
              <a:rPr lang="en-US" sz="1800" dirty="0" smtClean="0"/>
              <a:t>Ordering the data from least to greatest, we get:  </a:t>
            </a:r>
            <a:r>
              <a:rPr lang="en-US" sz="1800" dirty="0" smtClean="0">
                <a:solidFill>
                  <a:srgbClr val="00B050"/>
                </a:solidFill>
              </a:rPr>
              <a:t> 6</a:t>
            </a:r>
            <a:r>
              <a:rPr lang="en-US" sz="1800" dirty="0" smtClean="0"/>
              <a:t>,</a:t>
            </a:r>
            <a:r>
              <a:rPr lang="en-US" sz="1800" dirty="0" smtClean="0">
                <a:solidFill>
                  <a:srgbClr val="00B050"/>
                </a:solidFill>
              </a:rPr>
              <a:t>  8</a:t>
            </a:r>
            <a:r>
              <a:rPr lang="en-US" sz="1800" dirty="0" smtClean="0"/>
              <a:t>, </a:t>
            </a:r>
            <a:r>
              <a:rPr lang="en-US" sz="1800" dirty="0" smtClean="0">
                <a:solidFill>
                  <a:srgbClr val="00B050"/>
                </a:solidFill>
              </a:rPr>
              <a:t> 9</a:t>
            </a:r>
            <a:r>
              <a:rPr lang="en-US" sz="1800" dirty="0" smtClean="0"/>
              <a:t>,</a:t>
            </a:r>
            <a:r>
              <a:rPr lang="en-US" sz="1800" dirty="0" smtClean="0">
                <a:solidFill>
                  <a:srgbClr val="00B050"/>
                </a:solidFill>
              </a:rPr>
              <a:t>  9</a:t>
            </a:r>
            <a:r>
              <a:rPr lang="en-US" sz="1800" dirty="0" smtClean="0"/>
              <a:t>,</a:t>
            </a:r>
            <a:r>
              <a:rPr lang="en-US" sz="1800" dirty="0" smtClean="0">
                <a:solidFill>
                  <a:srgbClr val="00B050"/>
                </a:solidFill>
              </a:rPr>
              <a:t>  10</a:t>
            </a:r>
            <a:r>
              <a:rPr lang="en-US" sz="1800" dirty="0" smtClean="0"/>
              <a:t>,</a:t>
            </a:r>
            <a:r>
              <a:rPr lang="en-US" sz="1800" dirty="0" smtClean="0">
                <a:solidFill>
                  <a:srgbClr val="00B050"/>
                </a:solidFill>
              </a:rPr>
              <a:t>  14</a:t>
            </a:r>
            <a:r>
              <a:rPr lang="en-US" sz="1800" dirty="0" smtClean="0"/>
              <a:t>.</a:t>
            </a:r>
          </a:p>
          <a:p>
            <a:pPr marL="342900" lvl="2" indent="-342900"/>
            <a:r>
              <a:rPr lang="en-US" sz="1800" dirty="0" smtClean="0"/>
              <a:t>The mode is </a:t>
            </a:r>
            <a:r>
              <a:rPr lang="en-US" sz="1800" dirty="0" smtClean="0">
                <a:solidFill>
                  <a:srgbClr val="00B050"/>
                </a:solidFill>
              </a:rPr>
              <a:t>9</a:t>
            </a:r>
            <a:r>
              <a:rPr lang="en-US" sz="1800" dirty="0" smtClean="0"/>
              <a:t>. </a:t>
            </a: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Example</a:t>
            </a:r>
            <a:endParaRPr lang="en-US" dirty="0"/>
          </a:p>
        </p:txBody>
      </p:sp>
      <p:sp>
        <p:nvSpPr>
          <p:cNvPr id="3" name="Content Placeholder 2"/>
          <p:cNvSpPr>
            <a:spLocks noGrp="1"/>
          </p:cNvSpPr>
          <p:nvPr>
            <p:ph idx="1"/>
          </p:nvPr>
        </p:nvSpPr>
        <p:spPr>
          <a:xfrm>
            <a:off x="152400" y="1432560"/>
            <a:ext cx="5105400" cy="2453640"/>
          </a:xfrm>
        </p:spPr>
        <p:txBody>
          <a:bodyPr>
            <a:normAutofit/>
          </a:bodyPr>
          <a:lstStyle/>
          <a:p>
            <a:pPr marL="0" indent="0" algn="just">
              <a:buNone/>
            </a:pPr>
            <a:r>
              <a:rPr lang="en-US" sz="2000" b="1" dirty="0" smtClean="0"/>
              <a:t>In a crash test, </a:t>
            </a:r>
            <a:r>
              <a:rPr lang="en-US" sz="2000" b="1" dirty="0" smtClean="0">
                <a:solidFill>
                  <a:srgbClr val="00B050"/>
                </a:solidFill>
              </a:rPr>
              <a:t>8</a:t>
            </a:r>
            <a:r>
              <a:rPr lang="en-US" sz="2000" b="1" dirty="0" smtClean="0"/>
              <a:t> cars were tested to determine what impact speed was required to obtain minimal bumper damage. Find the mode of the speeds given in miles per hour. 	</a:t>
            </a:r>
          </a:p>
          <a:p>
            <a:pPr marL="0" indent="0" algn="just">
              <a:buNone/>
            </a:pPr>
            <a:r>
              <a:rPr lang="en-US" sz="2000" b="1" dirty="0"/>
              <a:t>	</a:t>
            </a:r>
            <a:r>
              <a:rPr lang="en-US" sz="2000" b="1" dirty="0" smtClean="0">
                <a:solidFill>
                  <a:srgbClr val="00B050"/>
                </a:solidFill>
              </a:rPr>
              <a:t>24,  15,  19,  20,  18,  24,  26, 18</a:t>
            </a:r>
            <a:r>
              <a:rPr lang="en-US" sz="2000" b="1" dirty="0" smtClean="0"/>
              <a:t>. </a:t>
            </a:r>
            <a:endParaRPr lang="en-US" sz="2400" b="1" dirty="0" smtClean="0"/>
          </a:p>
        </p:txBody>
      </p:sp>
      <p:pic>
        <p:nvPicPr>
          <p:cNvPr id="4098" name="Picture 2" descr="C:\Users\Irina Igel\Desktop\800px-Vehicle_crash_test_at_the_General_Motors_Vehicle_Safety_and_crash_Worthiness_Laborato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4453" y="1600200"/>
            <a:ext cx="3246627" cy="2103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4618672"/>
            <a:ext cx="8153400" cy="1477328"/>
          </a:xfrm>
          <a:prstGeom prst="rect">
            <a:avLst/>
          </a:prstGeom>
        </p:spPr>
        <p:txBody>
          <a:bodyPr wrap="square">
            <a:spAutoFit/>
          </a:bodyPr>
          <a:lstStyle/>
          <a:p>
            <a:pPr marL="0" lvl="2"/>
            <a:r>
              <a:rPr lang="en-US" dirty="0" smtClean="0"/>
              <a:t>Ordering </a:t>
            </a:r>
            <a:r>
              <a:rPr lang="en-US" dirty="0"/>
              <a:t>the data from least to greatest, </a:t>
            </a:r>
            <a:r>
              <a:rPr lang="en-US" dirty="0" smtClean="0"/>
              <a:t>we get: </a:t>
            </a:r>
            <a:r>
              <a:rPr lang="en-US" dirty="0" smtClean="0">
                <a:solidFill>
                  <a:srgbClr val="00B050"/>
                </a:solidFill>
              </a:rPr>
              <a:t>15, 18, 18, 19, 20, 24, 24, 26</a:t>
            </a:r>
            <a:r>
              <a:rPr lang="en-US" dirty="0" smtClean="0"/>
              <a:t>.</a:t>
            </a:r>
          </a:p>
          <a:p>
            <a:pPr marL="0" lvl="2"/>
            <a:endParaRPr lang="en-US" dirty="0" smtClean="0"/>
          </a:p>
          <a:p>
            <a:pPr marL="0" lvl="2"/>
            <a:r>
              <a:rPr lang="en-US" dirty="0" smtClean="0"/>
              <a:t>Since </a:t>
            </a:r>
            <a:r>
              <a:rPr lang="en-US" dirty="0"/>
              <a:t>both </a:t>
            </a:r>
            <a:r>
              <a:rPr lang="en-US" dirty="0">
                <a:solidFill>
                  <a:srgbClr val="00B050"/>
                </a:solidFill>
              </a:rPr>
              <a:t>18</a:t>
            </a:r>
            <a:r>
              <a:rPr lang="en-US" dirty="0"/>
              <a:t> and </a:t>
            </a:r>
            <a:r>
              <a:rPr lang="en-US" dirty="0">
                <a:solidFill>
                  <a:srgbClr val="00B050"/>
                </a:solidFill>
              </a:rPr>
              <a:t>24</a:t>
            </a:r>
            <a:r>
              <a:rPr lang="en-US" dirty="0"/>
              <a:t> occur three times, the modes are </a:t>
            </a:r>
            <a:r>
              <a:rPr lang="en-US" dirty="0">
                <a:solidFill>
                  <a:srgbClr val="00B050"/>
                </a:solidFill>
              </a:rPr>
              <a:t>18</a:t>
            </a:r>
            <a:r>
              <a:rPr lang="en-US" dirty="0"/>
              <a:t> and </a:t>
            </a:r>
            <a:r>
              <a:rPr lang="en-US" dirty="0">
                <a:solidFill>
                  <a:srgbClr val="00B050"/>
                </a:solidFill>
              </a:rPr>
              <a:t>24</a:t>
            </a:r>
            <a:r>
              <a:rPr lang="en-US" dirty="0"/>
              <a:t> miles per hour. </a:t>
            </a:r>
            <a:endParaRPr lang="en-US" dirty="0" smtClean="0"/>
          </a:p>
          <a:p>
            <a:pPr marL="0" lvl="2"/>
            <a:endParaRPr lang="en-US" dirty="0"/>
          </a:p>
          <a:p>
            <a:pPr marL="0" lvl="2"/>
            <a:r>
              <a:rPr lang="en-US" dirty="0" smtClean="0"/>
              <a:t>This </a:t>
            </a:r>
            <a:r>
              <a:rPr lang="en-US" dirty="0"/>
              <a:t>data set is</a:t>
            </a:r>
            <a:r>
              <a:rPr lang="en-US" dirty="0">
                <a:solidFill>
                  <a:srgbClr val="0070C0"/>
                </a:solidFill>
              </a:rPr>
              <a:t> bimodal</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Median value</a:t>
            </a:r>
            <a:endParaRPr lang="en-US" dirty="0">
              <a:solidFill>
                <a:srgbClr val="0070C0"/>
              </a:solidFill>
            </a:endParaRPr>
          </a:p>
        </p:txBody>
      </p:sp>
      <p:sp>
        <p:nvSpPr>
          <p:cNvPr id="3" name="Content Placeholder 2"/>
          <p:cNvSpPr>
            <a:spLocks noGrp="1"/>
          </p:cNvSpPr>
          <p:nvPr>
            <p:ph idx="1"/>
          </p:nvPr>
        </p:nvSpPr>
        <p:spPr>
          <a:xfrm>
            <a:off x="457200" y="1371600"/>
            <a:ext cx="8229600" cy="4754563"/>
          </a:xfrm>
        </p:spPr>
        <p:txBody>
          <a:bodyPr/>
          <a:lstStyle/>
          <a:p>
            <a:endParaRPr lang="en-US" sz="2400" b="1" dirty="0" smtClean="0"/>
          </a:p>
          <a:p>
            <a:r>
              <a:rPr lang="en-US" sz="2400" dirty="0" smtClean="0"/>
              <a:t>The </a:t>
            </a:r>
            <a:r>
              <a:rPr lang="en-US" sz="2400" b="1" dirty="0"/>
              <a:t>m</a:t>
            </a:r>
            <a:r>
              <a:rPr lang="en-US" sz="2400" b="1" dirty="0" smtClean="0"/>
              <a:t>edian</a:t>
            </a:r>
            <a:r>
              <a:rPr lang="en-US" sz="2400" dirty="0" smtClean="0"/>
              <a:t> is the </a:t>
            </a:r>
            <a:r>
              <a:rPr lang="en-US" sz="2400" i="1" dirty="0" smtClean="0"/>
              <a:t>"middle number"</a:t>
            </a:r>
            <a:r>
              <a:rPr lang="en-US" sz="2400" dirty="0" smtClean="0"/>
              <a:t> (in a sorted list of numbers). </a:t>
            </a:r>
          </a:p>
          <a:p>
            <a:endParaRPr lang="en-US" sz="2400" dirty="0" smtClean="0"/>
          </a:p>
          <a:p>
            <a:r>
              <a:rPr lang="en-US" sz="2400" dirty="0" smtClean="0"/>
              <a:t>To find the median, place the numbers you are given in </a:t>
            </a:r>
            <a:r>
              <a:rPr lang="en-US" sz="2400" b="1" dirty="0" smtClean="0"/>
              <a:t>value order</a:t>
            </a:r>
            <a:r>
              <a:rPr lang="en-US" sz="2400" dirty="0" smtClean="0"/>
              <a:t> and find the </a:t>
            </a:r>
            <a:r>
              <a:rPr lang="en-US" sz="2400" b="1" dirty="0" smtClean="0"/>
              <a:t>middle number</a:t>
            </a:r>
            <a:r>
              <a:rPr lang="en-US" sz="2400" dirty="0" smtClean="0"/>
              <a:t>.</a:t>
            </a:r>
          </a:p>
          <a:p>
            <a:endParaRPr lang="en-US" sz="2400" dirty="0" smtClean="0"/>
          </a:p>
          <a:p>
            <a:pPr marL="1825625" indent="-228600">
              <a:buNone/>
            </a:pPr>
            <a:r>
              <a:rPr lang="en-US" sz="2400" b="1" dirty="0" smtClean="0"/>
              <a:t>Example: find the Median of {</a:t>
            </a:r>
            <a:r>
              <a:rPr lang="en-US" sz="2400" b="1" dirty="0" smtClean="0">
                <a:solidFill>
                  <a:srgbClr val="00B050"/>
                </a:solidFill>
              </a:rPr>
              <a:t>12</a:t>
            </a:r>
            <a:r>
              <a:rPr lang="en-US" sz="2400" b="1" dirty="0" smtClean="0"/>
              <a:t>,</a:t>
            </a:r>
            <a:r>
              <a:rPr lang="en-US" sz="2400" b="1" dirty="0" smtClean="0">
                <a:solidFill>
                  <a:srgbClr val="00B050"/>
                </a:solidFill>
              </a:rPr>
              <a:t> 3 </a:t>
            </a:r>
            <a:r>
              <a:rPr lang="en-US" sz="2400" b="1" dirty="0" smtClean="0"/>
              <a:t>and </a:t>
            </a:r>
            <a:r>
              <a:rPr lang="en-US" sz="2400" b="1" dirty="0" smtClean="0">
                <a:solidFill>
                  <a:srgbClr val="00B050"/>
                </a:solidFill>
              </a:rPr>
              <a:t>5</a:t>
            </a:r>
            <a:r>
              <a:rPr lang="en-US" sz="2400" b="1" dirty="0" smtClean="0"/>
              <a:t>}</a:t>
            </a:r>
          </a:p>
          <a:p>
            <a:pPr marL="1825625" lvl="2"/>
            <a:r>
              <a:rPr lang="en-US" sz="1800" dirty="0" smtClean="0"/>
              <a:t>Put them in order</a:t>
            </a:r>
            <a:r>
              <a:rPr lang="en-US" sz="1800" dirty="0" smtClean="0">
                <a:solidFill>
                  <a:srgbClr val="00B050"/>
                </a:solidFill>
              </a:rPr>
              <a:t>:  3,5,12</a:t>
            </a:r>
            <a:r>
              <a:rPr lang="en-US" sz="1800" dirty="0" smtClean="0"/>
              <a:t>.</a:t>
            </a:r>
          </a:p>
          <a:p>
            <a:pPr marL="1825625" lvl="2"/>
            <a:r>
              <a:rPr lang="en-US" sz="1800" dirty="0" smtClean="0"/>
              <a:t>The middle number is </a:t>
            </a:r>
            <a:r>
              <a:rPr lang="en-US" sz="1800" dirty="0" smtClean="0">
                <a:solidFill>
                  <a:srgbClr val="00B050"/>
                </a:solidFill>
              </a:rPr>
              <a:t>5</a:t>
            </a:r>
            <a:r>
              <a:rPr lang="en-US" sz="1800" dirty="0" smtClean="0"/>
              <a:t>, so the median is </a:t>
            </a:r>
            <a:r>
              <a:rPr lang="en-US" sz="1800" dirty="0" smtClean="0">
                <a:solidFill>
                  <a:srgbClr val="00B050"/>
                </a:solidFill>
              </a:rPr>
              <a:t>5</a:t>
            </a:r>
            <a:r>
              <a:rPr lang="en-US" sz="1800" dirty="0" smtClean="0"/>
              <a:t>.</a:t>
            </a:r>
          </a:p>
          <a:p>
            <a:endParaRPr lang="en-US" sz="2400" dirty="0" smtClean="0"/>
          </a:p>
          <a:p>
            <a:endParaRPr lang="en-US" dirty="0"/>
          </a:p>
        </p:txBody>
      </p:sp>
      <p:sp>
        <p:nvSpPr>
          <p:cNvPr id="4" name="Rectangle 3"/>
          <p:cNvSpPr/>
          <p:nvPr/>
        </p:nvSpPr>
        <p:spPr>
          <a:xfrm>
            <a:off x="1981200" y="4267200"/>
            <a:ext cx="5715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Example</a:t>
            </a:r>
            <a:endParaRPr lang="en-US" dirty="0"/>
          </a:p>
        </p:txBody>
      </p:sp>
      <p:sp>
        <p:nvSpPr>
          <p:cNvPr id="3" name="Content Placeholder 2"/>
          <p:cNvSpPr>
            <a:spLocks noGrp="1"/>
          </p:cNvSpPr>
          <p:nvPr>
            <p:ph idx="1"/>
          </p:nvPr>
        </p:nvSpPr>
        <p:spPr>
          <a:xfrm>
            <a:off x="304800" y="1600200"/>
            <a:ext cx="4724400" cy="1935479"/>
          </a:xfrm>
        </p:spPr>
        <p:txBody>
          <a:bodyPr>
            <a:normAutofit fontScale="92500" lnSpcReduction="10000"/>
          </a:bodyPr>
          <a:lstStyle/>
          <a:p>
            <a:pPr marL="122238" indent="0" algn="just" defTabSz="-517525">
              <a:buNone/>
            </a:pPr>
            <a:r>
              <a:rPr lang="en-US" sz="2400" b="1" dirty="0" smtClean="0"/>
              <a:t>A digital temperature sensor </a:t>
            </a:r>
            <a:r>
              <a:rPr lang="en-US" sz="2400" b="1" dirty="0"/>
              <a:t>takes measurements in ˚F </a:t>
            </a:r>
            <a:r>
              <a:rPr lang="en-US" sz="2400" b="1" dirty="0" smtClean="0"/>
              <a:t>once an hour. During four consecutive hours it has recorded the following  data : </a:t>
            </a:r>
            <a:r>
              <a:rPr lang="en-US" sz="2400" b="1" dirty="0" smtClean="0">
                <a:solidFill>
                  <a:srgbClr val="00B050"/>
                </a:solidFill>
              </a:rPr>
              <a:t>90˚</a:t>
            </a:r>
            <a:r>
              <a:rPr lang="en-US" sz="2400" b="1" dirty="0">
                <a:solidFill>
                  <a:srgbClr val="00B050"/>
                </a:solidFill>
              </a:rPr>
              <a:t>F, 8</a:t>
            </a:r>
            <a:r>
              <a:rPr lang="en-US" sz="2400" b="1" dirty="0" smtClean="0">
                <a:solidFill>
                  <a:srgbClr val="00B050"/>
                </a:solidFill>
              </a:rPr>
              <a:t>9.5 </a:t>
            </a:r>
            <a:r>
              <a:rPr lang="en-US" sz="2400" b="1" dirty="0">
                <a:solidFill>
                  <a:srgbClr val="00B050"/>
                </a:solidFill>
              </a:rPr>
              <a:t>˚F</a:t>
            </a:r>
            <a:r>
              <a:rPr lang="en-US" sz="2400" b="1" dirty="0" smtClean="0">
                <a:solidFill>
                  <a:srgbClr val="00B050"/>
                </a:solidFill>
              </a:rPr>
              <a:t>, 88 </a:t>
            </a:r>
            <a:r>
              <a:rPr lang="en-US" sz="2400" b="1" dirty="0">
                <a:solidFill>
                  <a:srgbClr val="00B050"/>
                </a:solidFill>
              </a:rPr>
              <a:t>˚F, </a:t>
            </a:r>
            <a:r>
              <a:rPr lang="en-US" sz="2400" b="1" dirty="0" smtClean="0">
                <a:solidFill>
                  <a:srgbClr val="00B050"/>
                </a:solidFill>
              </a:rPr>
              <a:t>88.2 </a:t>
            </a:r>
            <a:r>
              <a:rPr lang="en-US" sz="2400" b="1" dirty="0">
                <a:solidFill>
                  <a:srgbClr val="00B050"/>
                </a:solidFill>
              </a:rPr>
              <a:t>˚</a:t>
            </a:r>
            <a:r>
              <a:rPr lang="en-US" sz="2400" b="1" dirty="0" smtClean="0">
                <a:solidFill>
                  <a:srgbClr val="00B050"/>
                </a:solidFill>
              </a:rPr>
              <a:t>F</a:t>
            </a:r>
            <a:r>
              <a:rPr lang="en-US" sz="2400" b="1" dirty="0" smtClean="0"/>
              <a:t>. Find the median temperature. </a:t>
            </a:r>
          </a:p>
          <a:p>
            <a:pPr marL="1825625" lvl="2"/>
            <a:endParaRPr lang="en-US" sz="1600" dirty="0" smtClean="0"/>
          </a:p>
          <a:p>
            <a:pPr marL="1825625" lvl="2">
              <a:buNone/>
            </a:pPr>
            <a:endParaRPr lang="en-US" sz="1600" dirty="0" smtClean="0"/>
          </a:p>
          <a:p>
            <a:pPr marL="1825625" lvl="2"/>
            <a:endParaRPr lang="en-US" sz="1600" dirty="0" smtClean="0"/>
          </a:p>
          <a:p>
            <a:endParaRPr lang="en-US" dirty="0"/>
          </a:p>
        </p:txBody>
      </p:sp>
      <p:pic>
        <p:nvPicPr>
          <p:cNvPr id="5122" name="Picture 2" descr="C:\Users\Irina Igel\Desktop\Humidity_sensor.jpg"/>
          <p:cNvPicPr>
            <a:picLocks noChangeAspect="1" noChangeArrowheads="1"/>
          </p:cNvPicPr>
          <p:nvPr/>
        </p:nvPicPr>
        <p:blipFill rotWithShape="1">
          <a:blip r:embed="rId3">
            <a:extLst>
              <a:ext uri="{28A0092B-C50C-407E-A947-70E740481C1C}">
                <a14:useLocalDpi xmlns:a14="http://schemas.microsoft.com/office/drawing/2010/main" val="0"/>
              </a:ext>
            </a:extLst>
          </a:blip>
          <a:srcRect l="14400"/>
          <a:stretch/>
        </p:blipFill>
        <p:spPr bwMode="auto">
          <a:xfrm>
            <a:off x="5334000" y="1524000"/>
            <a:ext cx="3074996" cy="2011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ectangle 6"/>
              <p:cNvSpPr/>
              <p:nvPr/>
            </p:nvSpPr>
            <p:spPr>
              <a:xfrm>
                <a:off x="411480" y="3994451"/>
                <a:ext cx="8153400" cy="1872949"/>
              </a:xfrm>
              <a:prstGeom prst="rect">
                <a:avLst/>
              </a:prstGeom>
            </p:spPr>
            <p:txBody>
              <a:bodyPr wrap="square">
                <a:spAutoFit/>
              </a:bodyPr>
              <a:lstStyle/>
              <a:p>
                <a:pPr marL="0" lvl="2"/>
                <a:r>
                  <a:rPr lang="en-US" dirty="0" smtClean="0"/>
                  <a:t>Ordering </a:t>
                </a:r>
                <a:r>
                  <a:rPr lang="en-US" dirty="0"/>
                  <a:t>the data from least to greatest, </a:t>
                </a:r>
                <a:r>
                  <a:rPr lang="en-US" dirty="0" smtClean="0"/>
                  <a:t>we get: </a:t>
                </a:r>
                <a:r>
                  <a:rPr lang="en-US" dirty="0" smtClean="0">
                    <a:solidFill>
                      <a:srgbClr val="00B050"/>
                    </a:solidFill>
                  </a:rPr>
                  <a:t>88, 88.2, 89.5, 90</a:t>
                </a:r>
                <a:r>
                  <a:rPr lang="en-US" dirty="0" smtClean="0"/>
                  <a:t>.</a:t>
                </a:r>
              </a:p>
              <a:p>
                <a:pPr marL="0" lvl="2"/>
                <a:endParaRPr lang="en-US" dirty="0" smtClean="0"/>
              </a:p>
              <a:p>
                <a:pPr marL="60325" lvl="2" algn="just"/>
                <a:r>
                  <a:rPr lang="en-US" dirty="0" smtClean="0"/>
                  <a:t>Since the size of data set is an even number (</a:t>
                </a:r>
                <a:r>
                  <a:rPr lang="en-US" dirty="0" smtClean="0">
                    <a:solidFill>
                      <a:srgbClr val="00B050"/>
                    </a:solidFill>
                  </a:rPr>
                  <a:t>4</a:t>
                </a:r>
                <a:r>
                  <a:rPr lang="en-US" dirty="0" smtClean="0"/>
                  <a:t> </a:t>
                </a:r>
                <a:r>
                  <a:rPr lang="en-US" dirty="0"/>
                  <a:t>total</a:t>
                </a:r>
                <a:r>
                  <a:rPr lang="en-US" dirty="0" smtClean="0"/>
                  <a:t>), the median is the average of the two “middle numbers”  </a:t>
                </a:r>
                <a:r>
                  <a:rPr lang="en-US" dirty="0" smtClean="0">
                    <a:solidFill>
                      <a:srgbClr val="00B050"/>
                    </a:solidFill>
                  </a:rPr>
                  <a:t>88.2 </a:t>
                </a:r>
                <a:r>
                  <a:rPr lang="en-US" dirty="0" smtClean="0"/>
                  <a:t>and </a:t>
                </a:r>
                <a:r>
                  <a:rPr lang="en-US" dirty="0" smtClean="0">
                    <a:solidFill>
                      <a:srgbClr val="00B050"/>
                    </a:solidFill>
                  </a:rPr>
                  <a:t>89.5</a:t>
                </a:r>
                <a:r>
                  <a:rPr lang="en-US" dirty="0" smtClean="0"/>
                  <a:t>. </a:t>
                </a:r>
              </a:p>
              <a:p>
                <a:pPr marL="60325" lvl="2" algn="just"/>
                <a:endParaRPr lang="en-US" dirty="0"/>
              </a:p>
              <a:p>
                <a:pPr marL="60325" lvl="2" algn="just"/>
                <a:r>
                  <a:rPr lang="en-US" dirty="0" smtClean="0"/>
                  <a:t>The median temperature measurement is  </a:t>
                </a:r>
                <a14:m>
                  <m:oMath xmlns:m="http://schemas.openxmlformats.org/officeDocument/2006/math">
                    <m:f>
                      <m:fPr>
                        <m:ctrlPr>
                          <a:rPr lang="en-US" b="0" i="1" smtClean="0">
                            <a:solidFill>
                              <a:srgbClr val="00B050"/>
                            </a:solidFill>
                            <a:latin typeface="Cambria Math"/>
                          </a:rPr>
                        </m:ctrlPr>
                      </m:fPr>
                      <m:num>
                        <m:r>
                          <a:rPr lang="en-US" b="0" i="1" smtClean="0">
                            <a:solidFill>
                              <a:srgbClr val="00B050"/>
                            </a:solidFill>
                            <a:latin typeface="Cambria Math"/>
                          </a:rPr>
                          <m:t>88.2+89.5</m:t>
                        </m:r>
                      </m:num>
                      <m:den>
                        <m:r>
                          <a:rPr lang="en-US" b="0" i="1" smtClean="0">
                            <a:solidFill>
                              <a:srgbClr val="00B050"/>
                            </a:solidFill>
                            <a:latin typeface="Cambria Math"/>
                          </a:rPr>
                          <m:t>2</m:t>
                        </m:r>
                      </m:den>
                    </m:f>
                    <m:r>
                      <a:rPr lang="en-US" b="0" i="1" smtClean="0">
                        <a:solidFill>
                          <a:srgbClr val="00B050"/>
                        </a:solidFill>
                        <a:latin typeface="Cambria Math"/>
                      </a:rPr>
                      <m:t>=88.85</m:t>
                    </m:r>
                  </m:oMath>
                </a14:m>
                <a:r>
                  <a:rPr lang="en-US" dirty="0" smtClean="0"/>
                  <a:t> </a:t>
                </a:r>
                <a:r>
                  <a:rPr lang="en-US" dirty="0"/>
                  <a:t>˚</a:t>
                </a:r>
                <a:r>
                  <a:rPr lang="en-US" dirty="0" smtClean="0"/>
                  <a:t>F.</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11480" y="3994451"/>
                <a:ext cx="8153400" cy="1872949"/>
              </a:xfrm>
              <a:prstGeom prst="rect">
                <a:avLst/>
              </a:prstGeom>
              <a:blipFill rotWithShape="1">
                <a:blip r:embed="rId4"/>
                <a:stretch>
                  <a:fillRect l="-673" t="-1623" r="-1197" b="-97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sz="2800" dirty="0">
                <a:solidFill>
                  <a:srgbClr val="0070C0"/>
                </a:solidFill>
              </a:rPr>
              <a:t>Analyzing Change: </a:t>
            </a:r>
            <a:r>
              <a:rPr lang="en-US" dirty="0">
                <a:solidFill>
                  <a:srgbClr val="0070C0"/>
                </a:solidFill>
              </a:rPr>
              <a:t>Percent </a:t>
            </a:r>
            <a:r>
              <a:rPr lang="en-US" dirty="0" smtClean="0">
                <a:solidFill>
                  <a:srgbClr val="0070C0"/>
                </a:solidFill>
              </a:rPr>
              <a:t>error</a:t>
            </a:r>
            <a:endParaRPr lang="en-US" dirty="0"/>
          </a:p>
        </p:txBody>
      </p:sp>
      <p:pic>
        <p:nvPicPr>
          <p:cNvPr id="6146" name="Picture 2" descr="C:\Users\Irina Igel\Desktop\800px-Einstein_blackboar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77"/>
          <a:stretch/>
        </p:blipFill>
        <p:spPr bwMode="auto">
          <a:xfrm>
            <a:off x="4423744" y="3905905"/>
            <a:ext cx="2552684"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C:\Users\Irina Igel\Dropbox\Teach Engineering Activities\Means, Modes, and Medians\MMM\TE_img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19344" y="3905905"/>
            <a:ext cx="1086184"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36692" y="5802868"/>
            <a:ext cx="1451488" cy="369332"/>
          </a:xfrm>
          <a:prstGeom prst="rect">
            <a:avLst/>
          </a:prstGeom>
          <a:noFill/>
        </p:spPr>
        <p:txBody>
          <a:bodyPr wrap="none" rtlCol="0">
            <a:spAutoFit/>
          </a:bodyPr>
          <a:lstStyle/>
          <a:p>
            <a:r>
              <a:rPr lang="en-US" b="1" dirty="0" smtClean="0"/>
              <a:t>Experimental</a:t>
            </a:r>
            <a:endParaRPr lang="en-US" b="1" dirty="0"/>
          </a:p>
        </p:txBody>
      </p:sp>
      <p:sp>
        <p:nvSpPr>
          <p:cNvPr id="5" name="TextBox 4"/>
          <p:cNvSpPr txBox="1"/>
          <p:nvPr/>
        </p:nvSpPr>
        <p:spPr>
          <a:xfrm>
            <a:off x="5218767" y="5784890"/>
            <a:ext cx="1254767" cy="369332"/>
          </a:xfrm>
          <a:prstGeom prst="rect">
            <a:avLst/>
          </a:prstGeom>
          <a:noFill/>
        </p:spPr>
        <p:txBody>
          <a:bodyPr wrap="none" rtlCol="0">
            <a:spAutoFit/>
          </a:bodyPr>
          <a:lstStyle/>
          <a:p>
            <a:r>
              <a:rPr lang="en-US" b="1" dirty="0" smtClean="0"/>
              <a:t>Theoretical</a:t>
            </a:r>
            <a:endParaRPr lang="en-US" b="1" dirty="0"/>
          </a:p>
        </p:txBody>
      </p:sp>
      <p:sp>
        <p:nvSpPr>
          <p:cNvPr id="7" name="Rectangle 6"/>
          <p:cNvSpPr/>
          <p:nvPr/>
        </p:nvSpPr>
        <p:spPr>
          <a:xfrm>
            <a:off x="624840" y="1219200"/>
            <a:ext cx="8077200" cy="830997"/>
          </a:xfrm>
          <a:prstGeom prst="rect">
            <a:avLst/>
          </a:prstGeom>
        </p:spPr>
        <p:txBody>
          <a:bodyPr wrap="square">
            <a:spAutoFit/>
          </a:bodyPr>
          <a:lstStyle/>
          <a:p>
            <a:pPr algn="just"/>
            <a:r>
              <a:rPr lang="en-US" sz="2400" b="1" dirty="0" smtClean="0"/>
              <a:t>Percent error </a:t>
            </a:r>
            <a:r>
              <a:rPr lang="en-US" sz="2400" dirty="0" smtClean="0"/>
              <a:t>is a technique for comparing two quantities. </a:t>
            </a:r>
          </a:p>
          <a:p>
            <a:pPr algn="just"/>
            <a:endParaRPr lang="en-US" sz="2400" dirty="0" smtClean="0"/>
          </a:p>
        </p:txBody>
      </p:sp>
      <p:sp>
        <p:nvSpPr>
          <p:cNvPr id="3" name="Rectangle 2"/>
          <p:cNvSpPr/>
          <p:nvPr/>
        </p:nvSpPr>
        <p:spPr>
          <a:xfrm>
            <a:off x="381000" y="4035475"/>
            <a:ext cx="3794760" cy="1569660"/>
          </a:xfrm>
          <a:prstGeom prst="rect">
            <a:avLst/>
          </a:prstGeom>
        </p:spPr>
        <p:txBody>
          <a:bodyPr wrap="square">
            <a:spAutoFit/>
          </a:bodyPr>
          <a:lstStyle/>
          <a:p>
            <a:pPr algn="just"/>
            <a:r>
              <a:rPr lang="en-US" sz="2400" dirty="0"/>
              <a:t>This measure is </a:t>
            </a:r>
            <a:r>
              <a:rPr lang="en-US" sz="2400" i="1" dirty="0"/>
              <a:t>unit-less</a:t>
            </a:r>
            <a:r>
              <a:rPr lang="en-US" sz="2400" dirty="0"/>
              <a:t> and assumes that one quantity is experimental and another quantity is theoretical.</a:t>
            </a:r>
          </a:p>
        </p:txBody>
      </p:sp>
      <mc:AlternateContent xmlns:mc="http://schemas.openxmlformats.org/markup-compatibility/2006" xmlns:a14="http://schemas.microsoft.com/office/drawing/2010/main">
        <mc:Choice Requires="a14">
          <p:sp>
            <p:nvSpPr>
              <p:cNvPr id="12" name="TextBox 11"/>
              <p:cNvSpPr txBox="1"/>
              <p:nvPr/>
            </p:nvSpPr>
            <p:spPr>
              <a:xfrm>
                <a:off x="1527898" y="2435048"/>
                <a:ext cx="6092102" cy="629660"/>
              </a:xfrm>
              <a:prstGeom prst="rect">
                <a:avLst/>
              </a:prstGeom>
              <a:noFill/>
              <a:ln>
                <a:solidFill>
                  <a:srgbClr val="0070C0"/>
                </a:solidFill>
              </a:ln>
            </p:spPr>
            <p:txBody>
              <a:bodyPr wrap="square" rtlCol="0">
                <a:spAutoFit/>
              </a:bodyPr>
              <a:lstStyle/>
              <a:p>
                <a:pPr algn="ctr"/>
                <a14:m>
                  <m:oMath xmlns:m="http://schemas.openxmlformats.org/officeDocument/2006/math">
                    <m:r>
                      <a:rPr lang="en-US" sz="2400" b="0" i="1" smtClean="0">
                        <a:latin typeface="Cambria Math"/>
                      </a:rPr>
                      <m:t>%</m:t>
                    </m:r>
                    <m:r>
                      <a:rPr lang="en-US" sz="2400" b="0" i="1" smtClean="0">
                        <a:latin typeface="Cambria Math"/>
                      </a:rPr>
                      <m:t>𝐸𝑟𝑟𝑜𝑟</m:t>
                    </m:r>
                    <m:r>
                      <a:rPr lang="en-US" sz="2400" b="0" i="1" smtClean="0">
                        <a:latin typeface="Cambria Math"/>
                      </a:rPr>
                      <m:t>=| </m:t>
                    </m:r>
                    <m:f>
                      <m:fPr>
                        <m:ctrlPr>
                          <a:rPr lang="en-US" sz="2400" b="0" i="1" smtClean="0">
                            <a:latin typeface="Cambria Math"/>
                          </a:rPr>
                        </m:ctrlPr>
                      </m:fPr>
                      <m:num>
                        <m:r>
                          <a:rPr lang="en-US" sz="2400" b="0" i="1" smtClean="0">
                            <a:latin typeface="Cambria Math"/>
                          </a:rPr>
                          <m:t>𝐸𝑥𝑝𝑒𝑟𝑖𝑚𝑒𝑛𝑡𝑎𝑙</m:t>
                        </m:r>
                        <m:r>
                          <a:rPr lang="en-US" sz="2400" b="0" i="1" smtClean="0">
                            <a:latin typeface="Cambria Math"/>
                          </a:rPr>
                          <m:t> −</m:t>
                        </m:r>
                        <m:r>
                          <a:rPr lang="en-US" sz="2400" b="0" i="1" smtClean="0">
                            <a:latin typeface="Cambria Math"/>
                          </a:rPr>
                          <m:t>𝑇h𝑒𝑜𝑟𝑒𝑡𝑖𝑐𝑎𝑙</m:t>
                        </m:r>
                      </m:num>
                      <m:den>
                        <m:r>
                          <a:rPr lang="en-US" sz="2400" b="0" i="1" smtClean="0">
                            <a:latin typeface="Cambria Math"/>
                          </a:rPr>
                          <m:t>𝑇h𝑒𝑜𝑟𝑒𝑡𝑖𝑐𝑎𝑙</m:t>
                        </m:r>
                      </m:den>
                    </m:f>
                  </m:oMath>
                </a14:m>
                <a:r>
                  <a:rPr lang="en-US" sz="2400" b="0" dirty="0" smtClean="0"/>
                  <a:t>|x100%</a:t>
                </a:r>
              </a:p>
            </p:txBody>
          </p:sp>
        </mc:Choice>
        <mc:Fallback xmlns="">
          <p:sp>
            <p:nvSpPr>
              <p:cNvPr id="12" name="TextBox 11"/>
              <p:cNvSpPr txBox="1">
                <a:spLocks noRot="1" noChangeAspect="1" noMove="1" noResize="1" noEditPoints="1" noAdjustHandles="1" noChangeArrowheads="1" noChangeShapeType="1" noTextEdit="1"/>
              </p:cNvSpPr>
              <p:nvPr/>
            </p:nvSpPr>
            <p:spPr>
              <a:xfrm>
                <a:off x="1527898" y="2435048"/>
                <a:ext cx="6092102" cy="629660"/>
              </a:xfrm>
              <a:prstGeom prst="rect">
                <a:avLst/>
              </a:prstGeom>
              <a:blipFill rotWithShape="1">
                <a:blip r:embed="rId5"/>
                <a:stretch>
                  <a:fillRect r="-300" b="-7547"/>
                </a:stretch>
              </a:blipFill>
              <a:ln>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1521824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2429</TotalTime>
  <Words>1581</Words>
  <Application>Microsoft Office PowerPoint</Application>
  <PresentationFormat>On-screen Show (4:3)</PresentationFormat>
  <Paragraphs>146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Brainstorming</vt:lpstr>
      <vt:lpstr>Mean value</vt:lpstr>
      <vt:lpstr>Example</vt:lpstr>
      <vt:lpstr>Mode value</vt:lpstr>
      <vt:lpstr>Example</vt:lpstr>
      <vt:lpstr>Median value</vt:lpstr>
      <vt:lpstr>Example</vt:lpstr>
      <vt:lpstr>Analyzing Change: Percent error</vt:lpstr>
      <vt:lpstr>Example</vt:lpstr>
      <vt:lpstr>Analyzing Change: Percent difference</vt:lpstr>
      <vt:lpstr>Example</vt:lpstr>
      <vt:lpstr>Bungee jumping</vt:lpstr>
      <vt:lpstr>Spring-mass Activity</vt:lpstr>
      <vt:lpstr>Formulas and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Poveda</dc:creator>
  <cp:lastModifiedBy>Marissa H. Forbes</cp:lastModifiedBy>
  <cp:revision>162</cp:revision>
  <dcterms:created xsi:type="dcterms:W3CDTF">2010-11-24T16:09:34Z</dcterms:created>
  <dcterms:modified xsi:type="dcterms:W3CDTF">2012-08-06T18:49:15Z</dcterms:modified>
</cp:coreProperties>
</file>