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4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69762" autoAdjust="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EE551-44E2-4EDD-ABC7-B31603457D6C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1898-3FEC-4A0B-94F3-F8E53183DF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61898-3FEC-4A0B-94F3-F8E53183DFC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FlipGrid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61898-3FEC-4A0B-94F3-F8E53183DFC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8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51B82C-3348-415B-90AA-2E257CB1EC09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101B-F607-498E-A4DB-0CBDEFD45D89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F6E4435-0925-4AC8-8A72-0A97A7DD43E8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B83-B223-4128-A188-12F96C476B86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FF7583F-6693-4D45-AB67-3DC1AA37B101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9BCF-84F2-4117-80F9-BB4E8D2F640F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ADF2-8F1C-401E-8AD8-468226CEF2D5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5774-5FF6-47B3-980B-E68B0C06AA85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6918-2DDA-4C2D-AC3A-A38E122D39DB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219233B-04A0-46FC-B816-FE01272E27A3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14DD-5EA4-4454-9D76-97807D68E982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48F4E96-26FC-4981-9F3E-C2CB059CB0CE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TeachEngineering - www.teachengineering.org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h6m_wrOpm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Image result for polymer balls bouncy'">
            <a:extLst>
              <a:ext uri="{FF2B5EF4-FFF2-40B4-BE49-F238E27FC236}">
                <a16:creationId xmlns:a16="http://schemas.microsoft.com/office/drawing/2014/main" id="{BC021C40-EA9B-4501-BCFC-5C90616FFD5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612CA-072D-49DD-8DE3-B95D9A71E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Having a ball with chemistry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31" y="5552395"/>
            <a:ext cx="4369796" cy="69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6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B2F9C-552B-4B83-AC44-57F6DF9F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toy company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B6C4-BB21-4B25-8DD3-9127C7810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Precision Plastic Ball Company </a:t>
            </a:r>
            <a:r>
              <a:rPr lang="en-US" sz="3600" dirty="0" smtClean="0"/>
              <a:t>Ltd</a:t>
            </a:r>
          </a:p>
          <a:p>
            <a:pPr lvl="1"/>
            <a:r>
              <a:rPr lang="en-US" sz="3600" u="sng" dirty="0" smtClean="0">
                <a:hlinkClick r:id="rId2"/>
              </a:rPr>
              <a:t>https</a:t>
            </a:r>
            <a:r>
              <a:rPr lang="en-US" sz="3600" u="sng" dirty="0">
                <a:hlinkClick r:id="rId2"/>
              </a:rPr>
              <a:t>://</a:t>
            </a:r>
            <a:r>
              <a:rPr lang="en-US" sz="3600" u="sng" dirty="0" smtClean="0">
                <a:hlinkClick r:id="rId2"/>
              </a:rPr>
              <a:t>www.youtube.com/watch?v=4h6m_wrOpm4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5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6DC5-4760-4061-938B-FDEA704EA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Kickoff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F19E6-2154-4CE8-B019-99490291F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Companies are in constant competition to create the best </a:t>
            </a:r>
            <a:r>
              <a:rPr lang="en-US" sz="2800" dirty="0" smtClean="0"/>
              <a:t>products </a:t>
            </a:r>
            <a:r>
              <a:rPr lang="en-US" sz="2800" dirty="0" smtClean="0"/>
              <a:t>possible, </a:t>
            </a:r>
            <a:r>
              <a:rPr lang="en-US" sz="2800" dirty="0"/>
              <a:t>whether </a:t>
            </a:r>
            <a:r>
              <a:rPr lang="en-US" sz="2800" dirty="0" smtClean="0"/>
              <a:t>it’s </a:t>
            </a:r>
            <a:r>
              <a:rPr lang="en-US" sz="2800" dirty="0"/>
              <a:t>food, cars, video </a:t>
            </a:r>
            <a:r>
              <a:rPr lang="en-US" sz="2800" dirty="0" smtClean="0"/>
              <a:t>games, or </a:t>
            </a:r>
            <a:r>
              <a:rPr lang="en-US" sz="2800" dirty="0"/>
              <a:t>even toys. 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Toy companies want products that are cheap to make but are worthwhile to sell</a:t>
            </a:r>
            <a:r>
              <a:rPr lang="en-US" sz="2800" dirty="0" smtClean="0"/>
              <a:t>. For our class, we will take on the role of engineers for the </a:t>
            </a:r>
            <a:r>
              <a:rPr lang="en-US" sz="2800" dirty="0"/>
              <a:t>[</a:t>
            </a:r>
            <a:r>
              <a:rPr lang="en-US" sz="2800" i="1" dirty="0"/>
              <a:t>insert your own toy company name</a:t>
            </a:r>
            <a:r>
              <a:rPr lang="en-US" sz="2800" dirty="0" smtClean="0"/>
              <a:t>]. This brand-new </a:t>
            </a:r>
            <a:r>
              <a:rPr lang="en-US" sz="2800" dirty="0" smtClean="0"/>
              <a:t>company wants materials </a:t>
            </a:r>
            <a:r>
              <a:rPr lang="en-US" sz="2800" dirty="0"/>
              <a:t>and chemical engineers </a:t>
            </a:r>
            <a:r>
              <a:rPr lang="en-US" sz="2800" dirty="0" smtClean="0"/>
              <a:t>to design a new </a:t>
            </a:r>
            <a:r>
              <a:rPr lang="en-US" sz="2800" dirty="0" smtClean="0"/>
              <a:t>bouncy </a:t>
            </a:r>
            <a:r>
              <a:rPr lang="en-US" sz="2800" dirty="0"/>
              <a:t>ball </a:t>
            </a:r>
            <a:r>
              <a:rPr lang="en-US" sz="2800" dirty="0" smtClean="0"/>
              <a:t>that they can </a:t>
            </a:r>
            <a:r>
              <a:rPr lang="en-US" sz="2800" dirty="0" smtClean="0"/>
              <a:t>produce </a:t>
            </a:r>
            <a:r>
              <a:rPr lang="en-US" sz="2800" dirty="0" smtClean="0"/>
              <a:t>at the lowest cost possible.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5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6DC5-4760-4061-938B-FDEA704EA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F19E6-2154-4CE8-B019-99490291F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65130"/>
            <a:ext cx="11029615" cy="3158359"/>
          </a:xfrm>
        </p:spPr>
        <p:txBody>
          <a:bodyPr>
            <a:norm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reate </a:t>
            </a:r>
            <a:r>
              <a:rPr lang="en-US" sz="2400" dirty="0"/>
              <a:t>the bounciest ball out of </a:t>
            </a:r>
            <a:r>
              <a:rPr lang="en-US" sz="2400" dirty="0" smtClean="0"/>
              <a:t>a select number of materials. </a:t>
            </a:r>
          </a:p>
          <a:p>
            <a:r>
              <a:rPr lang="en-US" sz="2400" dirty="0" smtClean="0"/>
              <a:t>Work </a:t>
            </a:r>
            <a:r>
              <a:rPr lang="en-US" sz="2400" dirty="0"/>
              <a:t>with one other team member to create your product. </a:t>
            </a:r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as much or as little of any product </a:t>
            </a:r>
            <a:r>
              <a:rPr lang="en-US" sz="2400" dirty="0" smtClean="0"/>
              <a:t>possible, but keep </a:t>
            </a:r>
            <a:r>
              <a:rPr lang="en-US" sz="2400" dirty="0"/>
              <a:t>in mind that you must create the most </a:t>
            </a:r>
            <a:r>
              <a:rPr lang="en-US" sz="2400" dirty="0" smtClean="0"/>
              <a:t>cost-effective </a:t>
            </a:r>
            <a:r>
              <a:rPr lang="en-US" sz="2400" dirty="0" smtClean="0"/>
              <a:t>product. </a:t>
            </a:r>
            <a:endParaRPr lang="en-US" sz="2400" dirty="0" smtClean="0"/>
          </a:p>
          <a:p>
            <a:r>
              <a:rPr lang="en-US" sz="2400" dirty="0" smtClean="0"/>
              <a:t>Once </a:t>
            </a:r>
            <a:r>
              <a:rPr lang="en-US" sz="2400" dirty="0" smtClean="0"/>
              <a:t>you create your product, measure </a:t>
            </a:r>
            <a:r>
              <a:rPr lang="en-US" sz="2400" dirty="0"/>
              <a:t>the width of your ball </a:t>
            </a:r>
            <a:r>
              <a:rPr lang="en-US" sz="2400" dirty="0" smtClean="0"/>
              <a:t>and </a:t>
            </a:r>
            <a:r>
              <a:rPr lang="en-US" sz="2400" dirty="0" smtClean="0"/>
              <a:t>how </a:t>
            </a:r>
            <a:r>
              <a:rPr lang="en-US" sz="2400" dirty="0"/>
              <a:t>far your </a:t>
            </a:r>
            <a:r>
              <a:rPr lang="en-US" sz="2400" dirty="0" smtClean="0"/>
              <a:t>ball </a:t>
            </a:r>
            <a:r>
              <a:rPr lang="en-US" sz="2400" dirty="0"/>
              <a:t>bounces</a:t>
            </a:r>
            <a:r>
              <a:rPr lang="en-US" sz="2400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6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5CDDE-15AC-4B5F-8B8E-C0511FC8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17A4-6267-4F21-9B54-90000A330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3442168" cy="3678303"/>
          </a:xfrm>
        </p:spPr>
        <p:txBody>
          <a:bodyPr/>
          <a:lstStyle/>
          <a:p>
            <a:r>
              <a:rPr lang="en-US" dirty="0" smtClean="0"/>
              <a:t>cornstarch</a:t>
            </a:r>
            <a:endParaRPr lang="en-US" dirty="0"/>
          </a:p>
          <a:p>
            <a:r>
              <a:rPr lang="en-US" dirty="0" smtClean="0"/>
              <a:t>salt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ugar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orax</a:t>
            </a: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lue</a:t>
            </a: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ater (at room temperature)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ot </a:t>
            </a:r>
            <a:r>
              <a:rPr lang="en-US" dirty="0"/>
              <a:t>plate</a:t>
            </a:r>
          </a:p>
          <a:p>
            <a:r>
              <a:rPr lang="en-US" dirty="0"/>
              <a:t>w</a:t>
            </a:r>
            <a:r>
              <a:rPr lang="en-US" dirty="0" smtClean="0"/>
              <a:t>ooden sticks (</a:t>
            </a:r>
            <a:r>
              <a:rPr lang="en-US" dirty="0"/>
              <a:t>to stir)</a:t>
            </a:r>
          </a:p>
        </p:txBody>
      </p:sp>
      <p:pic>
        <p:nvPicPr>
          <p:cNvPr id="1026" name="Picture 2" descr="Image result for cornstarch">
            <a:extLst>
              <a:ext uri="{FF2B5EF4-FFF2-40B4-BE49-F238E27FC236}">
                <a16:creationId xmlns:a16="http://schemas.microsoft.com/office/drawing/2014/main" id="{0DE26CBC-95BC-4458-99B6-B57E2177E4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45"/>
          <a:stretch/>
        </p:blipFill>
        <p:spPr bwMode="auto">
          <a:xfrm>
            <a:off x="8015265" y="702156"/>
            <a:ext cx="3148035" cy="280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orax">
            <a:extLst>
              <a:ext uri="{FF2B5EF4-FFF2-40B4-BE49-F238E27FC236}">
                <a16:creationId xmlns:a16="http://schemas.microsoft.com/office/drawing/2014/main" id="{447B94B7-9BF0-48BB-B14D-682301520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98" y="3855313"/>
            <a:ext cx="3442168" cy="22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7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D2817-E506-4AE6-9782-F1365130E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E9AB2-615D-4394-B40A-5DD8D4380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Observe the materials available to you.  Ask </a:t>
            </a:r>
            <a:r>
              <a:rPr lang="en-US" sz="3600" dirty="0" smtClean="0"/>
              <a:t>yourself: </a:t>
            </a:r>
            <a:r>
              <a:rPr lang="en-US" sz="3600" i="1" dirty="0" smtClean="0"/>
              <a:t>What </a:t>
            </a:r>
            <a:r>
              <a:rPr lang="en-US" sz="3600" i="1" dirty="0"/>
              <a:t>reagents (solids or liquids) can I combine to make my bouncy ball? </a:t>
            </a:r>
            <a:r>
              <a:rPr lang="en-US" sz="3600" dirty="0"/>
              <a:t>You can look at the physical properties of the materials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98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67D3C-B13C-488B-A080-97230C3BF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up with the costs!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818130"/>
              </p:ext>
            </p:extLst>
          </p:nvPr>
        </p:nvGraphicFramePr>
        <p:xfrm>
          <a:off x="1528118" y="1928451"/>
          <a:ext cx="913576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941">
                  <a:extLst>
                    <a:ext uri="{9D8B030D-6E8A-4147-A177-3AD203B41FA5}">
                      <a16:colId xmlns:a16="http://schemas.microsoft.com/office/drawing/2014/main" val="475054371"/>
                    </a:ext>
                  </a:extLst>
                </a:gridCol>
                <a:gridCol w="2283941">
                  <a:extLst>
                    <a:ext uri="{9D8B030D-6E8A-4147-A177-3AD203B41FA5}">
                      <a16:colId xmlns:a16="http://schemas.microsoft.com/office/drawing/2014/main" val="2941681295"/>
                    </a:ext>
                  </a:extLst>
                </a:gridCol>
                <a:gridCol w="2283941">
                  <a:extLst>
                    <a:ext uri="{9D8B030D-6E8A-4147-A177-3AD203B41FA5}">
                      <a16:colId xmlns:a16="http://schemas.microsoft.com/office/drawing/2014/main" val="326838118"/>
                    </a:ext>
                  </a:extLst>
                </a:gridCol>
                <a:gridCol w="2283941">
                  <a:extLst>
                    <a:ext uri="{9D8B030D-6E8A-4147-A177-3AD203B41FA5}">
                      <a16:colId xmlns:a16="http://schemas.microsoft.com/office/drawing/2014/main" val="650495268"/>
                    </a:ext>
                  </a:extLst>
                </a:gridCol>
              </a:tblGrid>
              <a:tr h="316946">
                <a:tc>
                  <a:txBody>
                    <a:bodyPr/>
                    <a:lstStyle/>
                    <a:p>
                      <a:r>
                        <a:rPr lang="en-US" dirty="0" smtClean="0"/>
                        <a:t>Supplies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329652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$0.30</a:t>
                      </a:r>
                      <a:r>
                        <a:rPr lang="en-US" baseline="0" dirty="0" smtClean="0"/>
                        <a:t> / tablespoon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403313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r>
                        <a:rPr lang="en-US" dirty="0" smtClean="0"/>
                        <a:t>glue</a:t>
                      </a:r>
                      <a:r>
                        <a:rPr lang="en-US" baseline="0" dirty="0" smtClean="0"/>
                        <a:t> stick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$1.00 / stick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977169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r>
                        <a:rPr lang="en-US" dirty="0" smtClean="0"/>
                        <a:t>cornstarch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$0.20</a:t>
                      </a:r>
                      <a:r>
                        <a:rPr lang="en-US" baseline="0" dirty="0" smtClean="0"/>
                        <a:t> / tablespoon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263466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r>
                        <a:rPr lang="en-US" dirty="0" smtClean="0"/>
                        <a:t>Elmer’s glue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$0.40 / tablespoon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586062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r>
                        <a:rPr lang="en-US" dirty="0" smtClean="0"/>
                        <a:t>baking</a:t>
                      </a:r>
                      <a:r>
                        <a:rPr lang="en-US" baseline="0" dirty="0" smtClean="0"/>
                        <a:t> soda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$0.25 / teaspoon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78488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r>
                        <a:rPr lang="en-US" dirty="0" smtClean="0"/>
                        <a:t>salt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$0.10 / teaspoon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12786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r>
                        <a:rPr lang="en-US" dirty="0" smtClean="0"/>
                        <a:t>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$0.20 / teaspoon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1074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r>
                        <a:rPr lang="en-US" dirty="0" smtClean="0"/>
                        <a:t>borax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$0.15 / teaspoon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862460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r>
                        <a:rPr lang="en-US" dirty="0" smtClean="0"/>
                        <a:t>yellow wood glue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$0.50 / teaspoon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364372"/>
                  </a:ext>
                </a:extLst>
              </a:tr>
              <a:tr h="31694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508678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8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00933-057C-4FDC-9BFB-55C7E14C8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Maker </a:t>
            </a:r>
            <a:r>
              <a:rPr lang="en-US" dirty="0" smtClean="0"/>
              <a:t>time - Brainstorm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2BCAD-B717-4FF0-99CE-0E3089CDF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605688"/>
          </a:xfrm>
        </p:spPr>
        <p:txBody>
          <a:bodyPr/>
          <a:lstStyle/>
          <a:p>
            <a:r>
              <a:rPr lang="en-US" dirty="0" smtClean="0"/>
              <a:t>Divide into pairs.</a:t>
            </a:r>
            <a:endParaRPr lang="en-US" dirty="0"/>
          </a:p>
          <a:p>
            <a:r>
              <a:rPr lang="en-US" dirty="0"/>
              <a:t>Brainstorm ideas on how to create your prototype.</a:t>
            </a:r>
          </a:p>
          <a:p>
            <a:r>
              <a:rPr lang="en-US" dirty="0"/>
              <a:t>L</a:t>
            </a:r>
            <a:r>
              <a:rPr lang="en-US" dirty="0" smtClean="0"/>
              <a:t>ook </a:t>
            </a:r>
            <a:r>
              <a:rPr lang="en-US" dirty="0"/>
              <a:t>at materials and </a:t>
            </a:r>
            <a:r>
              <a:rPr lang="en-US" dirty="0" smtClean="0"/>
              <a:t>touch, </a:t>
            </a:r>
            <a:r>
              <a:rPr lang="en-US" dirty="0"/>
              <a:t>if desired, but do not start yet. </a:t>
            </a:r>
          </a:p>
          <a:p>
            <a:r>
              <a:rPr lang="en-US" dirty="0"/>
              <a:t>Sketch out a detailed plan with </a:t>
            </a:r>
            <a:r>
              <a:rPr lang="en-US" dirty="0" smtClean="0"/>
              <a:t>quantities.</a:t>
            </a:r>
            <a:endParaRPr lang="en-US" dirty="0"/>
          </a:p>
          <a:p>
            <a:pPr lvl="1"/>
            <a:r>
              <a:rPr lang="en-US" dirty="0"/>
              <a:t>For </a:t>
            </a:r>
            <a:r>
              <a:rPr lang="en-US" dirty="0" smtClean="0"/>
              <a:t>example: </a:t>
            </a:r>
            <a:r>
              <a:rPr lang="en-US" dirty="0"/>
              <a:t>“We will </a:t>
            </a:r>
            <a:r>
              <a:rPr lang="en-US" dirty="0" smtClean="0"/>
              <a:t>combine </a:t>
            </a:r>
            <a:r>
              <a:rPr lang="en-US" dirty="0" smtClean="0"/>
              <a:t>one</a:t>
            </a:r>
            <a:r>
              <a:rPr lang="en-US" dirty="0" smtClean="0"/>
              <a:t> </a:t>
            </a:r>
            <a:r>
              <a:rPr lang="en-US" dirty="0"/>
              <a:t>tablespoon of borax and </a:t>
            </a:r>
            <a:r>
              <a:rPr lang="en-US" dirty="0" smtClean="0"/>
              <a:t>one </a:t>
            </a:r>
            <a:r>
              <a:rPr lang="en-US" dirty="0"/>
              <a:t>tablespoon of </a:t>
            </a:r>
            <a:r>
              <a:rPr lang="en-US" dirty="0" smtClean="0"/>
              <a:t>glue”.</a:t>
            </a:r>
            <a:endParaRPr lang="en-US" dirty="0"/>
          </a:p>
          <a:p>
            <a:r>
              <a:rPr lang="en-US" dirty="0" smtClean="0"/>
              <a:t>Show </a:t>
            </a:r>
            <a:r>
              <a:rPr lang="en-US" dirty="0"/>
              <a:t>your </a:t>
            </a:r>
            <a:r>
              <a:rPr lang="en-US" dirty="0" smtClean="0"/>
              <a:t>instructor your plan </a:t>
            </a:r>
            <a:r>
              <a:rPr lang="en-US" dirty="0"/>
              <a:t>and </a:t>
            </a:r>
            <a:r>
              <a:rPr lang="en-US" dirty="0" smtClean="0"/>
              <a:t>begin synthesizing.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55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86CF-929A-4205-B948-522805174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Maker </a:t>
            </a:r>
            <a:r>
              <a:rPr lang="en-US" dirty="0" smtClean="0"/>
              <a:t>Time - Synthesizing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EACCF-54A1-4ACB-A28D-43B0A354F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Start synthesizing your ball.</a:t>
            </a:r>
          </a:p>
          <a:p>
            <a:r>
              <a:rPr lang="en-US" sz="2800" dirty="0"/>
              <a:t>If you </a:t>
            </a:r>
            <a:r>
              <a:rPr lang="en-US" sz="2800" dirty="0" smtClean="0"/>
              <a:t>succeed, </a:t>
            </a:r>
            <a:r>
              <a:rPr lang="en-US" sz="2800" dirty="0"/>
              <a:t>proceed in your </a:t>
            </a:r>
            <a:r>
              <a:rPr lang="en-US" sz="2800" dirty="0" smtClean="0"/>
              <a:t>lab.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you </a:t>
            </a:r>
            <a:r>
              <a:rPr lang="en-US" sz="2800" dirty="0" smtClean="0"/>
              <a:t>fail…that’s ok!</a:t>
            </a:r>
          </a:p>
          <a:p>
            <a:pPr lvl="1"/>
            <a:r>
              <a:rPr lang="en-US" sz="2600" dirty="0" smtClean="0"/>
              <a:t> </a:t>
            </a:r>
            <a:r>
              <a:rPr lang="en-US" sz="2200" dirty="0" smtClean="0"/>
              <a:t>Modify </a:t>
            </a:r>
            <a:r>
              <a:rPr lang="en-US" sz="2200" dirty="0"/>
              <a:t>your </a:t>
            </a:r>
            <a:r>
              <a:rPr lang="en-US" sz="2200" dirty="0" smtClean="0"/>
              <a:t>procedures.</a:t>
            </a:r>
            <a:endParaRPr lang="en-US" sz="2200" dirty="0"/>
          </a:p>
          <a:p>
            <a:pPr lvl="1"/>
            <a:r>
              <a:rPr lang="en-US" sz="2400" dirty="0"/>
              <a:t>Make sure </a:t>
            </a:r>
            <a:r>
              <a:rPr lang="en-US" sz="2400" dirty="0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write down exactly what you </a:t>
            </a:r>
            <a:r>
              <a:rPr lang="en-US" sz="2400" dirty="0" smtClean="0"/>
              <a:t>changed.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TeachEngineering - www.teachengineering.org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4852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330</TotalTime>
  <Words>425</Words>
  <Application>Microsoft Office PowerPoint</Application>
  <PresentationFormat>Widescreen</PresentationFormat>
  <Paragraphs>73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Gill Sans MT</vt:lpstr>
      <vt:lpstr>Wingdings 2</vt:lpstr>
      <vt:lpstr>Dividend</vt:lpstr>
      <vt:lpstr>Having a ball with chemistry</vt:lpstr>
      <vt:lpstr>Real toy company</vt:lpstr>
      <vt:lpstr>Kickoff</vt:lpstr>
      <vt:lpstr>The challenge!</vt:lpstr>
      <vt:lpstr>Materials</vt:lpstr>
      <vt:lpstr>Observe</vt:lpstr>
      <vt:lpstr>Keep up with the costs!</vt:lpstr>
      <vt:lpstr>Maker time - Brainstorm</vt:lpstr>
      <vt:lpstr>Maker Time - Synthesizing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 a ball with chemistry</dc:title>
  <dc:creator>Selene Reyes</dc:creator>
  <cp:lastModifiedBy>Zain Iqbal</cp:lastModifiedBy>
  <cp:revision>17</cp:revision>
  <dcterms:created xsi:type="dcterms:W3CDTF">2018-10-01T21:47:15Z</dcterms:created>
  <dcterms:modified xsi:type="dcterms:W3CDTF">2019-10-11T17:56:19Z</dcterms:modified>
</cp:coreProperties>
</file>