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45" autoAdjust="0"/>
    <p:restoredTop sz="66975" autoAdjust="0"/>
  </p:normalViewPr>
  <p:slideViewPr>
    <p:cSldViewPr snapToGrid="0" snapToObjects="1">
      <p:cViewPr varScale="1">
        <p:scale>
          <a:sx n="50" d="100"/>
          <a:sy n="50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A302-140B-8842-A141-63C3FA35A231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AD725-451B-CF4A-8AA2-0EA9DF226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Volcano Presentation, What Makes an Eruption Explosive? Activity, TeachEngineering.org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D725-451B-CF4A-8AA2-0EA9DF2260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3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(top) Volcano crater in Arizona: 2005 National Park Service, Wikimedia</a:t>
            </a:r>
            <a:r>
              <a:rPr lang="en-US" baseline="0" dirty="0" smtClean="0"/>
              <a:t> Commons </a:t>
            </a:r>
            <a:r>
              <a:rPr lang="en-US" dirty="0" smtClean="0"/>
              <a:t>https://commons.wikimedia.org/wiki/File:Sunset_Crater10.jpg</a:t>
            </a:r>
          </a:p>
          <a:p>
            <a:r>
              <a:rPr lang="en-US" dirty="0" smtClean="0"/>
              <a:t>(left) Volcano and water in Papua</a:t>
            </a:r>
            <a:r>
              <a:rPr lang="en-US" baseline="0" dirty="0" smtClean="0"/>
              <a:t> New Guinea: 2008 Taro Taylor, Wikimedia Commons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https://commons.wikimedia.org/wiki/File:Tarvurvur.jpg</a:t>
            </a:r>
          </a:p>
          <a:p>
            <a:r>
              <a:rPr lang="en-US" dirty="0" smtClean="0"/>
              <a:t>(right) Glowing magma from volcano</a:t>
            </a:r>
            <a:r>
              <a:rPr lang="en-US" baseline="0" dirty="0" smtClean="0"/>
              <a:t> cone in Hawaii: 1983 G.E. Ulrich, USGS, Wikimedia Commons https://commons.wikimedia.org/wiki/File:Puu_oo.jpg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D725-451B-CF4A-8AA2-0EA9DF2260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(left) Fiery</a:t>
            </a:r>
            <a:r>
              <a:rPr lang="en-US" baseline="0" dirty="0" smtClean="0"/>
              <a:t> lava: 2004 National Park Service, Wikimedia Commons https://commons.wikimedia.org/wiki/File:Volcano_q.jpg</a:t>
            </a:r>
          </a:p>
          <a:p>
            <a:r>
              <a:rPr lang="en-US" dirty="0" smtClean="0"/>
              <a:t>(right) Flowing</a:t>
            </a:r>
            <a:r>
              <a:rPr lang="en-US" baseline="0" dirty="0" smtClean="0"/>
              <a:t> lava: 2003 Hawaii Volcano Observatory (DAS), USGS, Wikimedia Commons </a:t>
            </a:r>
          </a:p>
          <a:p>
            <a:r>
              <a:rPr lang="en-US" dirty="0" smtClean="0"/>
              <a:t>https://commons.wikimedia.org/wiki/File:Pahoehoe_toe.jpg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D725-451B-CF4A-8AA2-0EA9DF2260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(left) Flowing</a:t>
            </a:r>
            <a:r>
              <a:rPr lang="en-US" baseline="0" dirty="0" smtClean="0"/>
              <a:t> open lava channel in Hawaii: 2009 Brocken </a:t>
            </a:r>
            <a:r>
              <a:rPr lang="en-US" baseline="0" dirty="0" err="1" smtClean="0"/>
              <a:t>Inaglory</a:t>
            </a:r>
            <a:r>
              <a:rPr lang="en-US" baseline="0" dirty="0" smtClean="0"/>
              <a:t>, Wikimedia Commons https://commons.wikimedia.org/wiki/File:Lava_channel_with_overflows_edit_4.jpg</a:t>
            </a:r>
          </a:p>
          <a:p>
            <a:r>
              <a:rPr lang="en-US" dirty="0" smtClean="0"/>
              <a:t>(right) Lava dome with steam in the Mt. St.</a:t>
            </a:r>
            <a:r>
              <a:rPr lang="en-US" baseline="0" dirty="0" smtClean="0"/>
              <a:t> Helens dome</a:t>
            </a:r>
            <a:r>
              <a:rPr lang="en-US" dirty="0" smtClean="0"/>
              <a:t>: USGS http</a:t>
            </a:r>
            <a:r>
              <a:rPr lang="en-US" dirty="0" smtClean="0"/>
              <a:t>://geology.com/volcanoes/types-of-volcanic-eruptions/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D725-451B-CF4A-8AA2-0EA9DF2260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(left) Mount</a:t>
            </a:r>
            <a:r>
              <a:rPr lang="en-US" baseline="0" dirty="0" smtClean="0"/>
              <a:t> St. Helens </a:t>
            </a:r>
            <a:r>
              <a:rPr lang="en-US" dirty="0" smtClean="0"/>
              <a:t>explosive eruption; pumice and ash sent 11 miles into the air and visible 100 miles away; 1980 USGS http://volcanoes.usgs.gov/vsc/glossary/explosive_eruption.html </a:t>
            </a:r>
          </a:p>
          <a:p>
            <a:r>
              <a:rPr lang="en-US" dirty="0" smtClean="0"/>
              <a:t>(right) Kilauea Volcano effusive</a:t>
            </a:r>
            <a:r>
              <a:rPr lang="en-US" baseline="0" dirty="0" smtClean="0"/>
              <a:t> eruption in Hawaii; lava spills into channels and flows: USGS http://volcanoes.usgs.gov/vsc/glossary/effusive_eruption.html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D725-451B-CF4A-8AA2-0EA9DF2260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3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Plinain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eruptions are the largest and most violent of all explosive eruptions.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Mount St. Helens 1980 eruption (shown here), they eject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columns of pulverized rock, ash, and gases that rise miles into the atmosphere in a matter of minutes.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Mount St. Helens in Washington state experienced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Plinian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eruption following a major flank collapse in 1980.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of Mount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St. Helens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Austin Post, USGS, May 18, 1980</a:t>
            </a:r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://geology.com/volcanoes/types-of-volcanic-eruptions</a:t>
            </a:r>
            <a:r>
              <a:rPr lang="en-US" dirty="0" smtClean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D725-451B-CF4A-8AA2-0EA9DF2260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5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(left)</a:t>
            </a:r>
            <a:r>
              <a:rPr lang="en-US" baseline="0" dirty="0" smtClean="0"/>
              <a:t> Tavurvur belches ash and pumice in Papua New Guinea: 2008 Taro Taylor, Wikimedia Commons https://commons.wikimedia.org/wiki/File:Dark_Days_Are_Coming.jpg</a:t>
            </a:r>
          </a:p>
          <a:p>
            <a:r>
              <a:rPr lang="en-US" dirty="0" smtClean="0"/>
              <a:t>(right) Cutaway diagram shows view of magma chamber and conduit to vent at top of volcano: 2013 Jasmin </a:t>
            </a:r>
            <a:r>
              <a:rPr lang="en-US" dirty="0" err="1" smtClean="0"/>
              <a:t>Ros</a:t>
            </a:r>
            <a:r>
              <a:rPr lang="en-US" dirty="0" smtClean="0"/>
              <a:t>,</a:t>
            </a:r>
            <a:r>
              <a:rPr lang="en-US" baseline="0" dirty="0" smtClean="0"/>
              <a:t> Wikimedia Commons https://commons.wikimedia.org/wiki/File:Igneous_rock_letters,_language_neutral,_no_text,_no_letters.jpg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D725-451B-CF4A-8AA2-0EA9DF2260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68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Bubbles clipart by Megan 3-29-2014</a:t>
            </a:r>
            <a:r>
              <a:rPr lang="en-US" baseline="0" dirty="0" smtClean="0"/>
              <a:t> </a:t>
            </a:r>
            <a:r>
              <a:rPr lang="en-US" dirty="0" smtClean="0"/>
              <a:t>http</a:t>
            </a:r>
            <a:r>
              <a:rPr lang="en-US" dirty="0" smtClean="0"/>
              <a:t>://www.clker.com/clipart-bubbles-31.html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D725-451B-CF4A-8AA2-0EA9DF2260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D725-451B-CF4A-8AA2-0EA9DF2260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1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2577-B4B8-424C-983D-7DDE5C8DF7D0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F2B-3896-2643-9F31-C62BB18B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2577-B4B8-424C-983D-7DDE5C8DF7D0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F2B-3896-2643-9F31-C62BB18B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2577-B4B8-424C-983D-7DDE5C8DF7D0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F2B-3896-2643-9F31-C62BB18B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2577-B4B8-424C-983D-7DDE5C8DF7D0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F2B-3896-2643-9F31-C62BB18B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2577-B4B8-424C-983D-7DDE5C8DF7D0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F2B-3896-2643-9F31-C62BB18B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2577-B4B8-424C-983D-7DDE5C8DF7D0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F2B-3896-2643-9F31-C62BB18B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2577-B4B8-424C-983D-7DDE5C8DF7D0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F2B-3896-2643-9F31-C62BB18B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2577-B4B8-424C-983D-7DDE5C8DF7D0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F2B-3896-2643-9F31-C62BB18B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4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2577-B4B8-424C-983D-7DDE5C8DF7D0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F2B-3896-2643-9F31-C62BB18B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1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2577-B4B8-424C-983D-7DDE5C8DF7D0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F2B-3896-2643-9F31-C62BB18B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2577-B4B8-424C-983D-7DDE5C8DF7D0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F2B-3896-2643-9F31-C62BB18B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B2577-B4B8-424C-983D-7DDE5C8DF7D0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CF2B-3896-2643-9F31-C62BB18B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2686051"/>
            <a:ext cx="11515725" cy="3371850"/>
          </a:xfrm>
        </p:spPr>
        <p:txBody>
          <a:bodyPr anchor="t">
            <a:noAutofit/>
          </a:bodyPr>
          <a:lstStyle/>
          <a:p>
            <a:r>
              <a:rPr lang="en-US" sz="9600" dirty="0" smtClean="0"/>
              <a:t>What Makes an Eruption Explosive?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593725"/>
            <a:ext cx="11430000" cy="1325563"/>
          </a:xfrm>
        </p:spPr>
        <p:txBody>
          <a:bodyPr>
            <a:noAutofit/>
          </a:bodyPr>
          <a:lstStyle/>
          <a:p>
            <a:r>
              <a:rPr lang="en-US" sz="6000" dirty="0" smtClean="0"/>
              <a:t>Time to Explore Two Main Concepts: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9043"/>
            <a:ext cx="10515600" cy="4007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Viscosity:</a:t>
            </a:r>
            <a:r>
              <a:rPr lang="en-US" sz="3600" b="1" dirty="0" smtClean="0"/>
              <a:t> </a:t>
            </a:r>
            <a:r>
              <a:rPr lang="en-US" sz="3600" dirty="0"/>
              <a:t>A </a:t>
            </a:r>
            <a:r>
              <a:rPr lang="en-US" sz="3600" dirty="0" smtClean="0"/>
              <a:t>fluid’s </a:t>
            </a:r>
            <a:r>
              <a:rPr lang="en-US" sz="3600" dirty="0"/>
              <a:t>resistance to flow or movement. Describes internal friction of a fluid.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i="1" dirty="0" smtClean="0"/>
              <a:t>A bubble encounters more resistance as it rises through honey </a:t>
            </a:r>
            <a:r>
              <a:rPr lang="en-US" sz="3600" i="1" dirty="0" smtClean="0"/>
              <a:t>than through </a:t>
            </a:r>
            <a:r>
              <a:rPr lang="en-US" sz="3600" i="1" dirty="0"/>
              <a:t>water.</a:t>
            </a:r>
            <a:r>
              <a:rPr lang="en-US" sz="3600" i="1" dirty="0" smtClean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Degassing: </a:t>
            </a:r>
            <a:r>
              <a:rPr lang="en-US" sz="3600" dirty="0"/>
              <a:t>The process of freeing gas from a </a:t>
            </a:r>
            <a:r>
              <a:rPr lang="en-US" sz="3600" dirty="0" smtClean="0"/>
              <a:t>solution. </a:t>
            </a:r>
            <a:r>
              <a:rPr lang="en-US" sz="3600" dirty="0"/>
              <a:t>I</a:t>
            </a:r>
            <a:r>
              <a:rPr lang="en-US" sz="3600" dirty="0" smtClean="0"/>
              <a:t>n </a:t>
            </a:r>
            <a:r>
              <a:rPr lang="en-US" sz="3600" dirty="0"/>
              <a:t>this case</a:t>
            </a:r>
            <a:r>
              <a:rPr lang="en-US" sz="3600" dirty="0" smtClean="0"/>
              <a:t>, freeing gas from </a:t>
            </a:r>
            <a:r>
              <a:rPr lang="en-US" sz="3600" dirty="0" smtClean="0"/>
              <a:t>magma.</a:t>
            </a:r>
            <a:r>
              <a:rPr lang="en-US" sz="3600" dirty="0" smtClean="0">
                <a:effectLst/>
              </a:rPr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502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90988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Volcanoes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61107" cy="1330320"/>
          </a:xfrm>
        </p:spPr>
        <p:txBody>
          <a:bodyPr/>
          <a:lstStyle/>
          <a:p>
            <a:pPr marL="0" indent="0" algn="r">
              <a:buNone/>
            </a:pPr>
            <a:r>
              <a:rPr lang="en-US" sz="3600" i="1" dirty="0" smtClean="0"/>
              <a:t>What are they?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07" y="332112"/>
            <a:ext cx="4206826" cy="2823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3" y="3403276"/>
            <a:ext cx="4661108" cy="3122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307" y="3403276"/>
            <a:ext cx="4678565" cy="31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6" y="102790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Would you want to live near one?</a:t>
            </a:r>
            <a:endParaRPr lang="en-US" sz="6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2" y="2636884"/>
            <a:ext cx="4582889" cy="303498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98" y="2650537"/>
            <a:ext cx="4834128" cy="30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truth is…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types of eruptions are not the “explosive type” we </a:t>
            </a:r>
            <a:r>
              <a:rPr lang="en-US" dirty="0" smtClean="0"/>
              <a:t>imagine…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44" y="3229870"/>
            <a:ext cx="4826000" cy="321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56" y="2474278"/>
            <a:ext cx="5554027" cy="37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8640"/>
            <a:ext cx="6593378" cy="562832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dirty="0" smtClean="0"/>
              <a:t>Effusive eruption </a:t>
            </a:r>
            <a:r>
              <a:rPr lang="en-US" sz="3200" dirty="0" smtClean="0">
                <a:sym typeface="Wingdings" panose="05000000000000000000" pitchFamily="2" charset="2"/>
              </a:rPr>
              <a:t></a:t>
            </a:r>
          </a:p>
          <a:p>
            <a:pPr marL="0" indent="0">
              <a:buNone/>
            </a:pPr>
            <a:r>
              <a:rPr lang="en-US" sz="3200" dirty="0" smtClean="0">
                <a:sym typeface="Wingdings" panose="05000000000000000000" pitchFamily="2" charset="2"/>
              </a:rPr>
              <a:t> </a:t>
            </a:r>
            <a:r>
              <a:rPr lang="en-US" sz="3200" dirty="0" smtClean="0"/>
              <a:t>Explosive eruption</a:t>
            </a:r>
            <a:endParaRPr lang="en-US" sz="3200" dirty="0"/>
          </a:p>
        </p:txBody>
      </p:sp>
      <p:pic>
        <p:nvPicPr>
          <p:cNvPr id="1026" name="Picture 2" descr="Basalt lava erupts from Puʻu ʻŌʻō cone at Kīlauea Volcano, Hawaiʻi. Lava spilling from the cone has formed a series of effusive ʻAʻā lava channels and flows.&#10; (Click image to view full size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32" y="365125"/>
            <a:ext cx="3810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uly 22, 1980 eruption of Mount St. Helens sent pumice and ash 6 to 11 mi (10-18 km) into the air, and was visible in Seattle, Washington (100 mi/160 km north).&#10; (Click image to view full size.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3563" r="4218" b="21382"/>
          <a:stretch/>
        </p:blipFill>
        <p:spPr bwMode="auto">
          <a:xfrm>
            <a:off x="1137458" y="1916102"/>
            <a:ext cx="3734672" cy="45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But when they are </a:t>
            </a:r>
            <a:r>
              <a:rPr lang="en-US" sz="6000" dirty="0" smtClean="0"/>
              <a:t>explosive…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71" y="2087563"/>
            <a:ext cx="6039293" cy="40894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Plinian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eruption: </a:t>
            </a:r>
            <a:r>
              <a:rPr lang="en-US" sz="3200" dirty="0" smtClean="0"/>
              <a:t>The largest and most violent of all types of volcanic eruptions</a:t>
            </a:r>
          </a:p>
          <a:p>
            <a:r>
              <a:rPr lang="en-US" sz="3200" dirty="0" smtClean="0"/>
              <a:t>Gas and ash can rise up to 50 </a:t>
            </a:r>
            <a:r>
              <a:rPr lang="en-US" sz="3200" dirty="0" smtClean="0"/>
              <a:t>km and can </a:t>
            </a:r>
            <a:r>
              <a:rPr lang="en-US" sz="3200" dirty="0" smtClean="0"/>
              <a:t>spread for hundreds of miles from </a:t>
            </a:r>
            <a:r>
              <a:rPr lang="en-US" sz="3200" dirty="0" smtClean="0"/>
              <a:t>the volcano</a:t>
            </a:r>
            <a:endParaRPr lang="en-US" sz="3200" dirty="0" smtClean="0"/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Mount St. Helens </a:t>
            </a:r>
            <a:r>
              <a:rPr lang="en-US" sz="3200" dirty="0" smtClean="0"/>
              <a:t>(1980)</a:t>
            </a:r>
          </a:p>
          <a:p>
            <a:pPr lvl="1"/>
            <a:r>
              <a:rPr lang="en-US" sz="3200" dirty="0" smtClean="0"/>
              <a:t>57 people killed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687" y="2087563"/>
            <a:ext cx="4826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772" y="2777090"/>
            <a:ext cx="11313041" cy="2743200"/>
          </a:xfrm>
        </p:spPr>
        <p:txBody>
          <a:bodyPr anchor="t">
            <a:noAutofit/>
          </a:bodyPr>
          <a:lstStyle/>
          <a:p>
            <a:pPr algn="ctr"/>
            <a:r>
              <a:rPr lang="en-US" sz="9600" dirty="0" smtClean="0"/>
              <a:t>What contributes to violent eruptions?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91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742949"/>
            <a:ext cx="10063163" cy="2299493"/>
          </a:xfrm>
        </p:spPr>
        <p:txBody>
          <a:bodyPr/>
          <a:lstStyle/>
          <a:p>
            <a:r>
              <a:rPr lang="en-US" sz="4400" dirty="0" smtClean="0"/>
              <a:t>Extreme temperatures and pressures</a:t>
            </a:r>
          </a:p>
          <a:p>
            <a:r>
              <a:rPr lang="en-US" sz="4400" dirty="0" smtClean="0"/>
              <a:t>Volcanic ash, gas, rock fragment expulsion</a:t>
            </a:r>
          </a:p>
          <a:p>
            <a:endParaRPr lang="en-US" dirty="0"/>
          </a:p>
        </p:txBody>
      </p:sp>
      <p:pic>
        <p:nvPicPr>
          <p:cNvPr id="2054" name="Picture 6" descr="File:Dark Days Are Com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2" r="24318" b="18300"/>
          <a:stretch/>
        </p:blipFill>
        <p:spPr bwMode="auto">
          <a:xfrm>
            <a:off x="522048" y="2425548"/>
            <a:ext cx="7131698" cy="389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le:Igneous rock letters, language neutral, no text, no lette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/>
          <a:stretch/>
        </p:blipFill>
        <p:spPr bwMode="auto">
          <a:xfrm>
            <a:off x="8138160" y="2752620"/>
            <a:ext cx="3502787" cy="356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But also these: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4559" y="1841101"/>
            <a:ext cx="7584141" cy="41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498</Words>
  <Application>Microsoft Office PowerPoint</Application>
  <PresentationFormat>Widescreen</PresentationFormat>
  <Paragraphs>49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What Makes an Eruption Explosive?</vt:lpstr>
      <vt:lpstr>Volcanoes</vt:lpstr>
      <vt:lpstr>Would you want to live near one?</vt:lpstr>
      <vt:lpstr>The truth is…</vt:lpstr>
      <vt:lpstr>PowerPoint Presentation</vt:lpstr>
      <vt:lpstr>But when they are explosive…</vt:lpstr>
      <vt:lpstr>What contributes to violent eruptions?</vt:lpstr>
      <vt:lpstr>PowerPoint Presentation</vt:lpstr>
      <vt:lpstr>But also these:</vt:lpstr>
      <vt:lpstr>Time to Explore Two Main Concepts: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an Eruption Explosive?</dc:title>
  <dc:creator>Denise</dc:creator>
  <cp:lastModifiedBy>Denise</cp:lastModifiedBy>
  <cp:revision>29</cp:revision>
  <dcterms:created xsi:type="dcterms:W3CDTF">2015-11-29T03:33:09Z</dcterms:created>
  <dcterms:modified xsi:type="dcterms:W3CDTF">2016-06-22T07:31:10Z</dcterms:modified>
</cp:coreProperties>
</file>