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handoutMasterIdLst>
    <p:handoutMasterId r:id="rId7"/>
  </p:handoutMasterIdLst>
  <p:sldIdLst>
    <p:sldId id="298" r:id="rId2"/>
    <p:sldId id="258" r:id="rId3"/>
    <p:sldId id="257" r:id="rId4"/>
    <p:sldId id="297" r:id="rId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1" autoAdjust="0"/>
    <p:restoredTop sz="72368" autoAdjust="0"/>
  </p:normalViewPr>
  <p:slideViewPr>
    <p:cSldViewPr>
      <p:cViewPr varScale="1">
        <p:scale>
          <a:sx n="70" d="100"/>
          <a:sy n="70" d="100"/>
        </p:scale>
        <p:origin x="56" y="1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DEDB5E68-B867-46BD-9C84-BB9CFF4F3674}" type="datetimeFigureOut">
              <a:rPr lang="en-US" smtClean="0"/>
              <a:t>5/25/2017</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FCAA4B37-9D48-476B-AFF0-4016962CAD51}" type="slidenum">
              <a:rPr lang="en-US" smtClean="0"/>
              <a:t>‹#›</a:t>
            </a:fld>
            <a:endParaRPr lang="en-US"/>
          </a:p>
        </p:txBody>
      </p:sp>
    </p:spTree>
    <p:extLst>
      <p:ext uri="{BB962C8B-B14F-4D97-AF65-F5344CB8AC3E}">
        <p14:creationId xmlns:p14="http://schemas.microsoft.com/office/powerpoint/2010/main" val="2917580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42C7C744-C943-4EF4-A8A3-78C1C9ED8BA3}" type="datetimeFigureOut">
              <a:rPr lang="en-US" smtClean="0"/>
              <a:t>5/25/2017</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E0CB17AF-CD1A-4376-9732-AF666C1B76E9}" type="slidenum">
              <a:rPr lang="en-US" smtClean="0"/>
              <a:t>‹#›</a:t>
            </a:fld>
            <a:endParaRPr lang="en-US"/>
          </a:p>
        </p:txBody>
      </p:sp>
    </p:spTree>
    <p:extLst>
      <p:ext uri="{BB962C8B-B14F-4D97-AF65-F5344CB8AC3E}">
        <p14:creationId xmlns:p14="http://schemas.microsoft.com/office/powerpoint/2010/main" val="3967459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ommons.wikimedia.org/wiki/File:Chai_white_chocolate_cupcakes_(2).jp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LCA Visual Aids,</a:t>
            </a:r>
            <a:r>
              <a:rPr lang="en-US" baseline="0" dirty="0" smtClean="0"/>
              <a:t> </a:t>
            </a:r>
            <a:r>
              <a:rPr lang="en-US" sz="1200" kern="1200" dirty="0" err="1" smtClean="0">
                <a:solidFill>
                  <a:schemeClr val="tx1"/>
                </a:solidFill>
                <a:effectLst/>
                <a:latin typeface="+mn-lt"/>
                <a:ea typeface="+mn-ea"/>
                <a:cs typeface="+mn-cs"/>
              </a:rPr>
              <a:t>Mmm</a:t>
            </a:r>
            <a:r>
              <a:rPr lang="en-US" sz="1200" kern="1200" dirty="0" smtClean="0">
                <a:solidFill>
                  <a:schemeClr val="tx1"/>
                </a:solidFill>
                <a:effectLst/>
                <a:latin typeface="+mn-lt"/>
                <a:ea typeface="+mn-ea"/>
                <a:cs typeface="+mn-cs"/>
              </a:rPr>
              <a:t> Cupcakes: What’s Their Impact?</a:t>
            </a:r>
            <a:r>
              <a:rPr lang="en-US" sz="1200" kern="1200" baseline="0" dirty="0" smtClean="0">
                <a:solidFill>
                  <a:schemeClr val="tx1"/>
                </a:solidFill>
                <a:effectLst/>
                <a:latin typeface="+mn-lt"/>
                <a:ea typeface="+mn-ea"/>
                <a:cs typeface="+mn-cs"/>
              </a:rPr>
              <a:t> Activity, TeachEngineering.org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Three main parts of a life-cycle assessment: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1.</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inventory analysis</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accounting stage</a:t>
            </a:r>
            <a:r>
              <a:rPr lang="en-US" sz="1200" kern="1200" dirty="0" smtClean="0">
                <a:solidFill>
                  <a:schemeClr val="tx1"/>
                </a:solidFill>
                <a:effectLst/>
                <a:latin typeface="+mn-lt"/>
                <a:ea typeface="+mn-ea"/>
                <a:cs typeface="+mn-cs"/>
              </a:rPr>
              <a:t> (collect and calculate data that summarizes all life-cycle inputs and outputs, such as raw materials, supplies, energy, labor, shipping, emissions, etc.)</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2.</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impact analysis</a:t>
            </a:r>
            <a:r>
              <a:rPr lang="en-US" sz="1200" kern="1200" dirty="0" smtClean="0">
                <a:solidFill>
                  <a:schemeClr val="tx1"/>
                </a:solidFill>
                <a:effectLst/>
                <a:latin typeface="+mn-lt"/>
                <a:ea typeface="+mn-ea"/>
                <a:cs typeface="+mn-cs"/>
              </a:rPr>
              <a:t> (examine life-cycle data to determine the environmental impact, such as energy used and emissions released; compare environmental costs of alternate processes)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3. improvement analysis</a:t>
            </a:r>
            <a:r>
              <a:rPr lang="en-US" sz="1200" kern="1200" dirty="0" smtClean="0">
                <a:solidFill>
                  <a:schemeClr val="tx1"/>
                </a:solidFill>
                <a:effectLst/>
                <a:latin typeface="+mn-lt"/>
                <a:ea typeface="+mn-ea"/>
                <a:cs typeface="+mn-cs"/>
              </a:rPr>
              <a:t> (interpret impact analysis results and make recommendations that alter the life-cycle decisions and processes in order to reduce a product’s environmental impact)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Image source: </a:t>
            </a:r>
            <a:r>
              <a:rPr lang="en-US" sz="1200" kern="1200" dirty="0" smtClean="0">
                <a:solidFill>
                  <a:schemeClr val="tx1"/>
                </a:solidFill>
                <a:effectLst/>
                <a:latin typeface="+mn-lt"/>
                <a:ea typeface="+mn-ea"/>
                <a:cs typeface="+mn-cs"/>
              </a:rPr>
              <a:t>2017 Denise W. Carlson, ITL Program, College of Engineering and Applied Science, University of Colorado Boulder</a:t>
            </a:r>
            <a:endParaRPr lang="en-US" dirty="0" smtClean="0"/>
          </a:p>
          <a:p>
            <a:endParaRPr lang="en-US" dirty="0"/>
          </a:p>
        </p:txBody>
      </p:sp>
      <p:sp>
        <p:nvSpPr>
          <p:cNvPr id="4" name="Slide Number Placeholder 3"/>
          <p:cNvSpPr>
            <a:spLocks noGrp="1"/>
          </p:cNvSpPr>
          <p:nvPr>
            <p:ph type="sldNum" sz="quarter" idx="10"/>
          </p:nvPr>
        </p:nvSpPr>
        <p:spPr/>
        <p:txBody>
          <a:bodyPr/>
          <a:lstStyle/>
          <a:p>
            <a:fld id="{E0CB17AF-CD1A-4376-9732-AF666C1B76E9}" type="slidenum">
              <a:rPr lang="en-US" smtClean="0"/>
              <a:t>1</a:t>
            </a:fld>
            <a:endParaRPr lang="en-US"/>
          </a:p>
        </p:txBody>
      </p:sp>
    </p:spTree>
    <p:extLst>
      <p:ext uri="{BB962C8B-B14F-4D97-AF65-F5344CB8AC3E}">
        <p14:creationId xmlns:p14="http://schemas.microsoft.com/office/powerpoint/2010/main" val="3417665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What are the steps to make cupcakes?</a:t>
            </a:r>
          </a:p>
          <a:p>
            <a:r>
              <a:rPr lang="en-US" sz="1200" kern="1200" dirty="0" smtClean="0">
                <a:solidFill>
                  <a:schemeClr val="tx1"/>
                </a:solidFill>
                <a:effectLst/>
                <a:latin typeface="+mn-lt"/>
                <a:ea typeface="+mn-ea"/>
                <a:cs typeface="+mn-cs"/>
              </a:rPr>
              <a:t>This flow diagram shows the steps.</a:t>
            </a:r>
          </a:p>
          <a:p>
            <a:r>
              <a:rPr lang="en-US" sz="1200" kern="1200" dirty="0" smtClean="0">
                <a:solidFill>
                  <a:schemeClr val="tx1"/>
                </a:solidFill>
                <a:effectLst/>
                <a:latin typeface="+mn-lt"/>
                <a:ea typeface="+mn-ea"/>
                <a:cs typeface="+mn-cs"/>
              </a:rPr>
              <a:t>The dry ingredients, flour</a:t>
            </a:r>
            <a:r>
              <a:rPr lang="en-US" sz="1200" kern="1200" baseline="0" dirty="0" smtClean="0">
                <a:solidFill>
                  <a:schemeClr val="tx1"/>
                </a:solidFill>
                <a:effectLst/>
                <a:latin typeface="+mn-lt"/>
                <a:ea typeface="+mn-ea"/>
                <a:cs typeface="+mn-cs"/>
              </a:rPr>
              <a:t> and sugar, are combined with the wet ingredients, eggs and milk, to form a batter that</a:t>
            </a:r>
            <a:r>
              <a:rPr lang="en-US" sz="1200" kern="1200" dirty="0" smtClean="0">
                <a:solidFill>
                  <a:schemeClr val="tx1"/>
                </a:solidFill>
                <a:effectLst/>
                <a:latin typeface="+mn-lt"/>
                <a:ea typeface="+mn-ea"/>
                <a:cs typeface="+mn-cs"/>
              </a:rPr>
              <a:t> is spooned into paper liners in a cupcake tin, which is placed into an oven for baking. Frosting</a:t>
            </a:r>
            <a:r>
              <a:rPr lang="en-US" sz="1200" kern="1200" baseline="0" dirty="0" smtClean="0">
                <a:solidFill>
                  <a:schemeClr val="tx1"/>
                </a:solidFill>
                <a:effectLst/>
                <a:latin typeface="+mn-lt"/>
                <a:ea typeface="+mn-ea"/>
                <a:cs typeface="+mn-cs"/>
              </a:rPr>
              <a:t> is mixed and applied to the top of the baked cupcakes.</a:t>
            </a:r>
            <a:endParaRPr lang="en-US" sz="1200" kern="1200" dirty="0" smtClean="0">
              <a:solidFill>
                <a:schemeClr val="tx1"/>
              </a:solidFill>
              <a:effectLst/>
              <a:latin typeface="+mn-lt"/>
              <a:ea typeface="+mn-ea"/>
              <a:cs typeface="+mn-cs"/>
            </a:endParaRPr>
          </a:p>
          <a:p>
            <a:r>
              <a:rPr lang="en-US" i="0" dirty="0" smtClean="0"/>
              <a:t>///</a:t>
            </a:r>
          </a:p>
          <a:p>
            <a:r>
              <a:rPr lang="en-US" i="1" dirty="0" smtClean="0"/>
              <a:t>Image sources</a:t>
            </a:r>
            <a:r>
              <a:rPr lang="en-US" dirty="0" smtClean="0"/>
              <a:t>: </a:t>
            </a:r>
            <a:r>
              <a:rPr lang="en-US" sz="1200" kern="1200" dirty="0" smtClean="0">
                <a:solidFill>
                  <a:schemeClr val="tx1"/>
                </a:solidFill>
                <a:effectLst/>
                <a:latin typeface="+mn-lt"/>
                <a:ea typeface="+mn-ea"/>
                <a:cs typeface="+mn-cs"/>
              </a:rPr>
              <a:t>2016 Sara Pace, University of California Davis</a:t>
            </a:r>
            <a:endParaRPr lang="en-US" dirty="0" smtClean="0"/>
          </a:p>
        </p:txBody>
      </p:sp>
      <p:sp>
        <p:nvSpPr>
          <p:cNvPr id="4" name="Slide Number Placeholder 3"/>
          <p:cNvSpPr>
            <a:spLocks noGrp="1"/>
          </p:cNvSpPr>
          <p:nvPr>
            <p:ph type="sldNum" sz="quarter" idx="10"/>
          </p:nvPr>
        </p:nvSpPr>
        <p:spPr/>
        <p:txBody>
          <a:bodyPr/>
          <a:lstStyle/>
          <a:p>
            <a:fld id="{E0CB17AF-CD1A-4376-9732-AF666C1B76E9}" type="slidenum">
              <a:rPr lang="en-US" smtClean="0"/>
              <a:t>2</a:t>
            </a:fld>
            <a:endParaRPr lang="en-US"/>
          </a:p>
        </p:txBody>
      </p:sp>
    </p:spTree>
    <p:extLst>
      <p:ext uri="{BB962C8B-B14F-4D97-AF65-F5344CB8AC3E}">
        <p14:creationId xmlns:p14="http://schemas.microsoft.com/office/powerpoint/2010/main" val="623783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What are the environmental impacts in the life cycle of a cupcake?</a:t>
            </a:r>
          </a:p>
          <a:p>
            <a:r>
              <a:rPr lang="en-US" sz="1200" kern="1200" dirty="0" smtClean="0">
                <a:solidFill>
                  <a:schemeClr val="tx1"/>
                </a:solidFill>
                <a:effectLst/>
                <a:latin typeface="+mn-lt"/>
                <a:ea typeface="+mn-ea"/>
                <a:cs typeface="+mn-cs"/>
              </a:rPr>
              <a:t>This flow diagram shows all of the inputs for each step of the cupcake-making process. Both wet and dry ingredients and the frosting require energy and generate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greenhouse gas emissions from harvesting, processing, packaging and transportation. The cupcake pan, mixing bowl and cupcake liners require energy and emit greenhouse gas from the raw materials, production, packaging and transportation. The oven needs electricity to</a:t>
            </a:r>
            <a:r>
              <a:rPr lang="en-US" sz="1200" kern="1200" baseline="0" dirty="0" smtClean="0">
                <a:solidFill>
                  <a:schemeClr val="tx1"/>
                </a:solidFill>
                <a:effectLst/>
                <a:latin typeface="+mn-lt"/>
                <a:ea typeface="+mn-ea"/>
                <a:cs typeface="+mn-cs"/>
              </a:rPr>
              <a:t> bake </a:t>
            </a:r>
            <a:r>
              <a:rPr lang="en-US" sz="1200" kern="1200" dirty="0" smtClean="0">
                <a:solidFill>
                  <a:schemeClr val="tx1"/>
                </a:solidFill>
                <a:effectLst/>
                <a:latin typeface="+mn-lt"/>
                <a:ea typeface="+mn-ea"/>
                <a:cs typeface="+mn-cs"/>
              </a:rPr>
              <a:t>the cupcakes and after eating, the liner needs to be disposed of.</a:t>
            </a:r>
          </a:p>
          <a:p>
            <a:r>
              <a:rPr lang="en-US" i="0" dirty="0" smtClean="0"/>
              <a:t>///</a:t>
            </a:r>
          </a:p>
          <a:p>
            <a:r>
              <a:rPr lang="en-US" i="1" dirty="0" smtClean="0"/>
              <a:t>Image sources</a:t>
            </a:r>
            <a:r>
              <a:rPr lang="en-US" dirty="0" smtClean="0"/>
              <a:t>:</a:t>
            </a:r>
          </a:p>
          <a:p>
            <a:r>
              <a:rPr lang="en-US" dirty="0" smtClean="0"/>
              <a:t>(flow</a:t>
            </a:r>
            <a:r>
              <a:rPr lang="en-US" baseline="0" dirty="0" smtClean="0"/>
              <a:t> chart)</a:t>
            </a:r>
            <a:r>
              <a:rPr lang="en-US" dirty="0" smtClean="0"/>
              <a:t> </a:t>
            </a:r>
            <a:r>
              <a:rPr lang="en-US" sz="1200" kern="1200" dirty="0" smtClean="0">
                <a:solidFill>
                  <a:schemeClr val="tx1"/>
                </a:solidFill>
                <a:effectLst/>
                <a:latin typeface="+mn-lt"/>
                <a:ea typeface="+mn-ea"/>
                <a:cs typeface="+mn-cs"/>
              </a:rPr>
              <a:t>2016 Sara Pace, University of California Davis</a:t>
            </a:r>
          </a:p>
          <a:p>
            <a:r>
              <a:rPr lang="en-US" sz="1200" kern="1200" dirty="0" smtClean="0">
                <a:solidFill>
                  <a:schemeClr val="tx1"/>
                </a:solidFill>
                <a:effectLst/>
                <a:latin typeface="+mn-lt"/>
                <a:ea typeface="+mn-ea"/>
                <a:cs typeface="+mn-cs"/>
              </a:rPr>
              <a:t>(cupcake photo) 2008 Kim </a:t>
            </a:r>
            <a:r>
              <a:rPr lang="en-US" sz="1200" kern="1200" dirty="0" err="1" smtClean="0">
                <a:solidFill>
                  <a:schemeClr val="tx1"/>
                </a:solidFill>
                <a:effectLst/>
                <a:latin typeface="+mn-lt"/>
                <a:ea typeface="+mn-ea"/>
                <a:cs typeface="+mn-cs"/>
              </a:rPr>
              <a:t>Siciliano</a:t>
            </a:r>
            <a:r>
              <a:rPr lang="en-US" sz="1200" kern="1200" dirty="0" smtClean="0">
                <a:solidFill>
                  <a:schemeClr val="tx1"/>
                </a:solidFill>
                <a:effectLst/>
                <a:latin typeface="+mn-lt"/>
                <a:ea typeface="+mn-ea"/>
                <a:cs typeface="+mn-cs"/>
              </a:rPr>
              <a:t>, Wikimedia Commons CC BY-SA 2.0 </a:t>
            </a:r>
            <a:r>
              <a:rPr lang="en-US" sz="1050" u="sng" kern="1200" dirty="0" smtClean="0">
                <a:solidFill>
                  <a:schemeClr val="tx1"/>
                </a:solidFill>
                <a:effectLst/>
                <a:latin typeface="+mn-lt"/>
                <a:ea typeface="+mn-ea"/>
                <a:cs typeface="+mn-cs"/>
                <a:hlinkClick r:id="rId3"/>
              </a:rPr>
              <a:t>https://commons.wikimedia.org/wiki/File:Chai_white_chocolate_cupcakes_(2).jpg</a:t>
            </a:r>
            <a:endParaRPr lang="en-US" sz="1050" dirty="0"/>
          </a:p>
        </p:txBody>
      </p:sp>
      <p:sp>
        <p:nvSpPr>
          <p:cNvPr id="4" name="Slide Number Placeholder 3"/>
          <p:cNvSpPr>
            <a:spLocks noGrp="1"/>
          </p:cNvSpPr>
          <p:nvPr>
            <p:ph type="sldNum" sz="quarter" idx="10"/>
          </p:nvPr>
        </p:nvSpPr>
        <p:spPr/>
        <p:txBody>
          <a:bodyPr/>
          <a:lstStyle/>
          <a:p>
            <a:fld id="{E0CB17AF-CD1A-4376-9732-AF666C1B76E9}" type="slidenum">
              <a:rPr lang="en-US" smtClean="0"/>
              <a:t>3</a:t>
            </a:fld>
            <a:endParaRPr lang="en-US"/>
          </a:p>
        </p:txBody>
      </p:sp>
    </p:spTree>
    <p:extLst>
      <p:ext uri="{BB962C8B-B14F-4D97-AF65-F5344CB8AC3E}">
        <p14:creationId xmlns:p14="http://schemas.microsoft.com/office/powerpoint/2010/main" val="3120793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Use this blank table (or draw one on the classroom board) for groups to record/share their calculations. Alter as necessary to reflect any additional life-cycle stage options being</a:t>
            </a:r>
            <a:r>
              <a:rPr lang="en-US" sz="1200" kern="1200" baseline="0" dirty="0" smtClean="0">
                <a:solidFill>
                  <a:schemeClr val="tx1"/>
                </a:solidFill>
                <a:effectLst/>
                <a:latin typeface="+mn-lt"/>
                <a:ea typeface="+mn-ea"/>
                <a:cs typeface="+mn-cs"/>
              </a:rPr>
              <a:t> compared</a:t>
            </a:r>
            <a:r>
              <a:rPr lang="en-US" sz="120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E0CB17AF-CD1A-4376-9732-AF666C1B76E9}" type="slidenum">
              <a:rPr lang="en-US" smtClean="0"/>
              <a:t>4</a:t>
            </a:fld>
            <a:endParaRPr lang="en-US"/>
          </a:p>
        </p:txBody>
      </p:sp>
    </p:spTree>
    <p:extLst>
      <p:ext uri="{BB962C8B-B14F-4D97-AF65-F5344CB8AC3E}">
        <p14:creationId xmlns:p14="http://schemas.microsoft.com/office/powerpoint/2010/main" val="783846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3F3CBE1-23BB-4F01-BCAD-DF96CDDD3B2A}" type="datetimeFigureOut">
              <a:rPr lang="en-US" smtClean="0"/>
              <a:t>5/25/2017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83FAB-5CCB-4919-A093-5646094D9BA4}" type="slidenum">
              <a:rPr lang="en-US" smtClean="0"/>
              <a:t>‹#›</a:t>
            </a:fld>
            <a:endParaRPr lang="en-US"/>
          </a:p>
        </p:txBody>
      </p:sp>
    </p:spTree>
    <p:extLst>
      <p:ext uri="{BB962C8B-B14F-4D97-AF65-F5344CB8AC3E}">
        <p14:creationId xmlns:p14="http://schemas.microsoft.com/office/powerpoint/2010/main" val="1063594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F3CBE1-23BB-4F01-BCAD-DF96CDDD3B2A}" type="datetimeFigureOut">
              <a:rPr lang="en-US" smtClean="0"/>
              <a:t>5/25/2017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83FAB-5CCB-4919-A093-5646094D9BA4}" type="slidenum">
              <a:rPr lang="en-US" smtClean="0"/>
              <a:t>‹#›</a:t>
            </a:fld>
            <a:endParaRPr lang="en-US"/>
          </a:p>
        </p:txBody>
      </p:sp>
    </p:spTree>
    <p:extLst>
      <p:ext uri="{BB962C8B-B14F-4D97-AF65-F5344CB8AC3E}">
        <p14:creationId xmlns:p14="http://schemas.microsoft.com/office/powerpoint/2010/main" val="153564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F3CBE1-23BB-4F01-BCAD-DF96CDDD3B2A}" type="datetimeFigureOut">
              <a:rPr lang="en-US" smtClean="0"/>
              <a:t>5/25/2017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83FAB-5CCB-4919-A093-5646094D9BA4}" type="slidenum">
              <a:rPr lang="en-US" smtClean="0"/>
              <a:t>‹#›</a:t>
            </a:fld>
            <a:endParaRPr lang="en-US"/>
          </a:p>
        </p:txBody>
      </p:sp>
    </p:spTree>
    <p:extLst>
      <p:ext uri="{BB962C8B-B14F-4D97-AF65-F5344CB8AC3E}">
        <p14:creationId xmlns:p14="http://schemas.microsoft.com/office/powerpoint/2010/main" val="4285958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F3CBE1-23BB-4F01-BCAD-DF96CDDD3B2A}" type="datetimeFigureOut">
              <a:rPr lang="en-US" smtClean="0"/>
              <a:t>5/25/2017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83FAB-5CCB-4919-A093-5646094D9BA4}" type="slidenum">
              <a:rPr lang="en-US" smtClean="0"/>
              <a:t>‹#›</a:t>
            </a:fld>
            <a:endParaRPr lang="en-US"/>
          </a:p>
        </p:txBody>
      </p:sp>
    </p:spTree>
    <p:extLst>
      <p:ext uri="{BB962C8B-B14F-4D97-AF65-F5344CB8AC3E}">
        <p14:creationId xmlns:p14="http://schemas.microsoft.com/office/powerpoint/2010/main" val="1934786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F3CBE1-23BB-4F01-BCAD-DF96CDDD3B2A}" type="datetimeFigureOut">
              <a:rPr lang="en-US" smtClean="0"/>
              <a:t>5/25/2017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783FAB-5CCB-4919-A093-5646094D9BA4}" type="slidenum">
              <a:rPr lang="en-US" smtClean="0"/>
              <a:t>‹#›</a:t>
            </a:fld>
            <a:endParaRPr lang="en-US"/>
          </a:p>
        </p:txBody>
      </p:sp>
    </p:spTree>
    <p:extLst>
      <p:ext uri="{BB962C8B-B14F-4D97-AF65-F5344CB8AC3E}">
        <p14:creationId xmlns:p14="http://schemas.microsoft.com/office/powerpoint/2010/main" val="295205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F3CBE1-23BB-4F01-BCAD-DF96CDDD3B2A}" type="datetimeFigureOut">
              <a:rPr lang="en-US" smtClean="0"/>
              <a:t>5/25/2017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783FAB-5CCB-4919-A093-5646094D9BA4}" type="slidenum">
              <a:rPr lang="en-US" smtClean="0"/>
              <a:t>‹#›</a:t>
            </a:fld>
            <a:endParaRPr lang="en-US"/>
          </a:p>
        </p:txBody>
      </p:sp>
    </p:spTree>
    <p:extLst>
      <p:ext uri="{BB962C8B-B14F-4D97-AF65-F5344CB8AC3E}">
        <p14:creationId xmlns:p14="http://schemas.microsoft.com/office/powerpoint/2010/main" val="1332006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3F3CBE1-23BB-4F01-BCAD-DF96CDDD3B2A}" type="datetimeFigureOut">
              <a:rPr lang="en-US" smtClean="0"/>
              <a:t>5/25/2017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783FAB-5CCB-4919-A093-5646094D9BA4}" type="slidenum">
              <a:rPr lang="en-US" smtClean="0"/>
              <a:t>‹#›</a:t>
            </a:fld>
            <a:endParaRPr lang="en-US"/>
          </a:p>
        </p:txBody>
      </p:sp>
    </p:spTree>
    <p:extLst>
      <p:ext uri="{BB962C8B-B14F-4D97-AF65-F5344CB8AC3E}">
        <p14:creationId xmlns:p14="http://schemas.microsoft.com/office/powerpoint/2010/main" val="1749382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F3CBE1-23BB-4F01-BCAD-DF96CDDD3B2A}" type="datetimeFigureOut">
              <a:rPr lang="en-US" smtClean="0"/>
              <a:t>5/25/2017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783FAB-5CCB-4919-A093-5646094D9BA4}" type="slidenum">
              <a:rPr lang="en-US" smtClean="0"/>
              <a:t>‹#›</a:t>
            </a:fld>
            <a:endParaRPr lang="en-US"/>
          </a:p>
        </p:txBody>
      </p:sp>
    </p:spTree>
    <p:extLst>
      <p:ext uri="{BB962C8B-B14F-4D97-AF65-F5344CB8AC3E}">
        <p14:creationId xmlns:p14="http://schemas.microsoft.com/office/powerpoint/2010/main" val="1489433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F3CBE1-23BB-4F01-BCAD-DF96CDDD3B2A}" type="datetimeFigureOut">
              <a:rPr lang="en-US" smtClean="0"/>
              <a:t>5/25/2017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783FAB-5CCB-4919-A093-5646094D9BA4}" type="slidenum">
              <a:rPr lang="en-US" smtClean="0"/>
              <a:t>‹#›</a:t>
            </a:fld>
            <a:endParaRPr lang="en-US"/>
          </a:p>
        </p:txBody>
      </p:sp>
    </p:spTree>
    <p:extLst>
      <p:ext uri="{BB962C8B-B14F-4D97-AF65-F5344CB8AC3E}">
        <p14:creationId xmlns:p14="http://schemas.microsoft.com/office/powerpoint/2010/main" val="3946390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F3CBE1-23BB-4F01-BCAD-DF96CDDD3B2A}" type="datetimeFigureOut">
              <a:rPr lang="en-US" smtClean="0"/>
              <a:t>5/25/2017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783FAB-5CCB-4919-A093-5646094D9BA4}" type="slidenum">
              <a:rPr lang="en-US" smtClean="0"/>
              <a:t>‹#›</a:t>
            </a:fld>
            <a:endParaRPr lang="en-US"/>
          </a:p>
        </p:txBody>
      </p:sp>
    </p:spTree>
    <p:extLst>
      <p:ext uri="{BB962C8B-B14F-4D97-AF65-F5344CB8AC3E}">
        <p14:creationId xmlns:p14="http://schemas.microsoft.com/office/powerpoint/2010/main" val="308902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F3CBE1-23BB-4F01-BCAD-DF96CDDD3B2A}" type="datetimeFigureOut">
              <a:rPr lang="en-US" smtClean="0"/>
              <a:t>5/25/2017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783FAB-5CCB-4919-A093-5646094D9BA4}" type="slidenum">
              <a:rPr lang="en-US" smtClean="0"/>
              <a:t>‹#›</a:t>
            </a:fld>
            <a:endParaRPr lang="en-US"/>
          </a:p>
        </p:txBody>
      </p:sp>
    </p:spTree>
    <p:extLst>
      <p:ext uri="{BB962C8B-B14F-4D97-AF65-F5344CB8AC3E}">
        <p14:creationId xmlns:p14="http://schemas.microsoft.com/office/powerpoint/2010/main" val="3432471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1">
                <a:solidFill>
                  <a:schemeClr val="tx1">
                    <a:tint val="75000"/>
                  </a:schemeClr>
                </a:solidFill>
                <a:latin typeface="Arial" panose="020B0604020202020204" pitchFamily="34" charset="0"/>
                <a:cs typeface="Arial" panose="020B0604020202020204" pitchFamily="34" charset="0"/>
              </a:defRPr>
            </a:lvl1pPr>
          </a:lstStyle>
          <a:p>
            <a:fld id="{03F3CBE1-23BB-4F01-BCAD-DF96CDDD3B2A}" type="datetimeFigureOut">
              <a:rPr lang="en-US" smtClean="0"/>
              <a:pPr/>
              <a:t>5/25/2017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1">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1">
                <a:solidFill>
                  <a:schemeClr val="tx1">
                    <a:tint val="75000"/>
                  </a:schemeClr>
                </a:solidFill>
                <a:latin typeface="Arial" panose="020B0604020202020204" pitchFamily="34" charset="0"/>
                <a:cs typeface="Arial" panose="020B0604020202020204" pitchFamily="34" charset="0"/>
              </a:defRPr>
            </a:lvl1pPr>
          </a:lstStyle>
          <a:p>
            <a:fld id="{E3783FAB-5CCB-4919-A093-5646094D9BA4}" type="slidenum">
              <a:rPr lang="en-US" smtClean="0"/>
              <a:pPr/>
              <a:t>‹#›</a:t>
            </a:fld>
            <a:endParaRPr lang="en-US"/>
          </a:p>
        </p:txBody>
      </p:sp>
    </p:spTree>
    <p:extLst>
      <p:ext uri="{BB962C8B-B14F-4D97-AF65-F5344CB8AC3E}">
        <p14:creationId xmlns:p14="http://schemas.microsoft.com/office/powerpoint/2010/main" val="11071236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normAutofit/>
          </a:bodyPr>
          <a:lstStyle/>
          <a:p>
            <a:r>
              <a:rPr lang="en-US" sz="5400" dirty="0" smtClean="0">
                <a:latin typeface="+mn-lt"/>
              </a:rPr>
              <a:t>Life-Cycle Assessment</a:t>
            </a:r>
            <a:endParaRPr lang="en-US" sz="5400" dirty="0">
              <a:latin typeface="+mn-lt"/>
            </a:endParaRPr>
          </a:p>
        </p:txBody>
      </p:sp>
      <p:sp>
        <p:nvSpPr>
          <p:cNvPr id="6" name="Content Placeholder 2"/>
          <p:cNvSpPr txBox="1">
            <a:spLocks/>
          </p:cNvSpPr>
          <p:nvPr/>
        </p:nvSpPr>
        <p:spPr>
          <a:xfrm>
            <a:off x="304800" y="3197407"/>
            <a:ext cx="2352178" cy="286909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dirty="0" smtClean="0">
                <a:solidFill>
                  <a:schemeClr val="accent3">
                    <a:lumMod val="75000"/>
                  </a:schemeClr>
                </a:solidFill>
                <a:latin typeface="+mn-lt"/>
              </a:rPr>
              <a:t>Collect and calculate data for all input and output of a product’s </a:t>
            </a:r>
            <a:br>
              <a:rPr lang="en-US" sz="2400" dirty="0" smtClean="0">
                <a:solidFill>
                  <a:schemeClr val="accent3">
                    <a:lumMod val="75000"/>
                  </a:schemeClr>
                </a:solidFill>
                <a:latin typeface="+mn-lt"/>
              </a:rPr>
            </a:br>
            <a:r>
              <a:rPr lang="en-US" sz="2400" dirty="0" smtClean="0">
                <a:solidFill>
                  <a:schemeClr val="accent6">
                    <a:lumMod val="75000"/>
                  </a:schemeClr>
                </a:solidFill>
                <a:latin typeface="+mn-lt"/>
              </a:rPr>
              <a:t>cradle-to-grave</a:t>
            </a:r>
            <a:r>
              <a:rPr lang="en-US" sz="2400" dirty="0" smtClean="0">
                <a:solidFill>
                  <a:schemeClr val="accent3">
                    <a:lumMod val="75000"/>
                  </a:schemeClr>
                </a:solidFill>
                <a:latin typeface="+mn-lt"/>
              </a:rPr>
              <a:t>  life cycle</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810" y="1524000"/>
            <a:ext cx="9052560" cy="1676400"/>
          </a:xfrm>
        </p:spPr>
      </p:pic>
      <p:sp>
        <p:nvSpPr>
          <p:cNvPr id="7" name="Content Placeholder 2"/>
          <p:cNvSpPr txBox="1">
            <a:spLocks/>
          </p:cNvSpPr>
          <p:nvPr/>
        </p:nvSpPr>
        <p:spPr>
          <a:xfrm>
            <a:off x="5486400" y="3197407"/>
            <a:ext cx="3352800" cy="297844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sz="2400" dirty="0" smtClean="0">
                <a:solidFill>
                  <a:srgbClr val="7030A0"/>
                </a:solidFill>
                <a:latin typeface="+mn-lt"/>
                <a:sym typeface="Wingdings" panose="05000000000000000000" pitchFamily="2" charset="2"/>
              </a:rPr>
              <a:t>Interpret results and make </a:t>
            </a:r>
            <a:r>
              <a:rPr lang="en-US" sz="2400" dirty="0" smtClean="0">
                <a:solidFill>
                  <a:srgbClr val="7030A0"/>
                </a:solidFill>
                <a:latin typeface="+mn-lt"/>
              </a:rPr>
              <a:t>recommendations</a:t>
            </a:r>
            <a:br>
              <a:rPr lang="en-US" sz="2400" dirty="0" smtClean="0">
                <a:solidFill>
                  <a:srgbClr val="7030A0"/>
                </a:solidFill>
                <a:latin typeface="+mn-lt"/>
              </a:rPr>
            </a:br>
            <a:r>
              <a:rPr lang="en-US" sz="2400" dirty="0" smtClean="0">
                <a:solidFill>
                  <a:srgbClr val="7030A0"/>
                </a:solidFill>
                <a:latin typeface="+mn-lt"/>
              </a:rPr>
              <a:t> that alter life-cycle decisions &amp; processes </a:t>
            </a:r>
            <a:br>
              <a:rPr lang="en-US" sz="2400" dirty="0" smtClean="0">
                <a:solidFill>
                  <a:srgbClr val="7030A0"/>
                </a:solidFill>
                <a:latin typeface="+mn-lt"/>
              </a:rPr>
            </a:br>
            <a:r>
              <a:rPr lang="en-US" sz="2400" dirty="0" smtClean="0">
                <a:solidFill>
                  <a:srgbClr val="CC00CC"/>
                </a:solidFill>
                <a:latin typeface="+mn-lt"/>
              </a:rPr>
              <a:t>to reduce a product’s environmental impact</a:t>
            </a:r>
          </a:p>
          <a:p>
            <a:endParaRPr lang="en-US" sz="2400" dirty="0"/>
          </a:p>
        </p:txBody>
      </p:sp>
      <p:sp>
        <p:nvSpPr>
          <p:cNvPr id="8" name="Content Placeholder 2"/>
          <p:cNvSpPr txBox="1">
            <a:spLocks/>
          </p:cNvSpPr>
          <p:nvPr/>
        </p:nvSpPr>
        <p:spPr>
          <a:xfrm>
            <a:off x="2656978" y="3197406"/>
            <a:ext cx="3220445" cy="282239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dirty="0" smtClean="0">
                <a:solidFill>
                  <a:schemeClr val="accent5">
                    <a:lumMod val="75000"/>
                  </a:schemeClr>
                </a:solidFill>
                <a:latin typeface="+mn-lt"/>
              </a:rPr>
              <a:t>Examine data to determine environmental impact</a:t>
            </a:r>
          </a:p>
          <a:p>
            <a:r>
              <a:rPr lang="en-US" sz="2400" dirty="0" smtClean="0">
                <a:solidFill>
                  <a:schemeClr val="accent5">
                    <a:lumMod val="75000"/>
                  </a:schemeClr>
                </a:solidFill>
                <a:latin typeface="+mn-lt"/>
              </a:rPr>
              <a:t>Energy used?</a:t>
            </a:r>
          </a:p>
          <a:p>
            <a:r>
              <a:rPr lang="en-US" sz="2400" dirty="0" smtClean="0">
                <a:solidFill>
                  <a:schemeClr val="accent5">
                    <a:lumMod val="75000"/>
                  </a:schemeClr>
                </a:solidFill>
                <a:latin typeface="+mn-lt"/>
              </a:rPr>
              <a:t>Emissions released?</a:t>
            </a:r>
          </a:p>
          <a:p>
            <a:r>
              <a:rPr lang="en-US" sz="2400" dirty="0" smtClean="0">
                <a:solidFill>
                  <a:schemeClr val="accent5">
                    <a:lumMod val="75000"/>
                  </a:schemeClr>
                </a:solidFill>
                <a:latin typeface="+mn-lt"/>
              </a:rPr>
              <a:t>Compare options</a:t>
            </a:r>
          </a:p>
        </p:txBody>
      </p:sp>
      <p:sp>
        <p:nvSpPr>
          <p:cNvPr id="10" name="Content Placeholder 2"/>
          <p:cNvSpPr txBox="1">
            <a:spLocks/>
          </p:cNvSpPr>
          <p:nvPr/>
        </p:nvSpPr>
        <p:spPr>
          <a:xfrm>
            <a:off x="304800" y="6019800"/>
            <a:ext cx="3352800" cy="50214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dirty="0" smtClean="0">
                <a:solidFill>
                  <a:schemeClr val="accent3">
                    <a:lumMod val="50000"/>
                  </a:schemeClr>
                </a:solidFill>
                <a:latin typeface="+mn-lt"/>
              </a:rPr>
              <a:t>AKA accounting stage</a:t>
            </a:r>
          </a:p>
        </p:txBody>
      </p:sp>
    </p:spTree>
    <p:extLst>
      <p:ext uri="{BB962C8B-B14F-4D97-AF65-F5344CB8AC3E}">
        <p14:creationId xmlns:p14="http://schemas.microsoft.com/office/powerpoint/2010/main" val="566414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587829" y="1752600"/>
            <a:ext cx="8087774" cy="4495800"/>
          </a:xfrm>
          <a:prstGeom prst="rect">
            <a:avLst/>
          </a:prstGeom>
        </p:spPr>
      </p:pic>
      <p:sp>
        <p:nvSpPr>
          <p:cNvPr id="2" name="Title 1"/>
          <p:cNvSpPr>
            <a:spLocks noGrp="1"/>
          </p:cNvSpPr>
          <p:nvPr>
            <p:ph type="title"/>
          </p:nvPr>
        </p:nvSpPr>
        <p:spPr>
          <a:xfrm>
            <a:off x="457200" y="487362"/>
            <a:ext cx="8229600" cy="808038"/>
          </a:xfrm>
        </p:spPr>
        <p:txBody>
          <a:bodyPr>
            <a:normAutofit fontScale="90000"/>
          </a:bodyPr>
          <a:lstStyle/>
          <a:p>
            <a:r>
              <a:rPr lang="en-US" sz="5400" dirty="0" smtClean="0">
                <a:latin typeface="+mn-lt"/>
              </a:rPr>
              <a:t>Six Steps to Make Cupcakes</a:t>
            </a:r>
            <a:endParaRPr lang="en-US" sz="4000" dirty="0">
              <a:latin typeface="+mn-lt"/>
            </a:endParaRPr>
          </a:p>
        </p:txBody>
      </p:sp>
      <p:sp>
        <p:nvSpPr>
          <p:cNvPr id="4" name="Content Placeholder 2"/>
          <p:cNvSpPr txBox="1">
            <a:spLocks/>
          </p:cNvSpPr>
          <p:nvPr/>
        </p:nvSpPr>
        <p:spPr>
          <a:xfrm>
            <a:off x="0" y="2432954"/>
            <a:ext cx="609600"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3600" dirty="0" smtClean="0">
                <a:solidFill>
                  <a:srgbClr val="CC00CC"/>
                </a:solidFill>
                <a:latin typeface="+mn-lt"/>
              </a:rPr>
              <a:t>1</a:t>
            </a:r>
          </a:p>
        </p:txBody>
      </p:sp>
      <p:sp>
        <p:nvSpPr>
          <p:cNvPr id="6" name="Content Placeholder 2"/>
          <p:cNvSpPr txBox="1">
            <a:spLocks/>
          </p:cNvSpPr>
          <p:nvPr/>
        </p:nvSpPr>
        <p:spPr>
          <a:xfrm>
            <a:off x="2971800" y="2432953"/>
            <a:ext cx="609600"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3600" dirty="0" smtClean="0">
                <a:solidFill>
                  <a:srgbClr val="CC00CC"/>
                </a:solidFill>
                <a:latin typeface="+mn-lt"/>
              </a:rPr>
              <a:t>2</a:t>
            </a:r>
          </a:p>
        </p:txBody>
      </p:sp>
      <p:sp>
        <p:nvSpPr>
          <p:cNvPr id="7" name="Content Placeholder 2"/>
          <p:cNvSpPr txBox="1">
            <a:spLocks/>
          </p:cNvSpPr>
          <p:nvPr/>
        </p:nvSpPr>
        <p:spPr>
          <a:xfrm>
            <a:off x="1295400" y="4000500"/>
            <a:ext cx="609600"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3600" dirty="0" smtClean="0">
                <a:solidFill>
                  <a:srgbClr val="CC00CC"/>
                </a:solidFill>
                <a:latin typeface="+mn-lt"/>
              </a:rPr>
              <a:t>3</a:t>
            </a:r>
          </a:p>
        </p:txBody>
      </p:sp>
      <p:sp>
        <p:nvSpPr>
          <p:cNvPr id="8" name="Content Placeholder 2"/>
          <p:cNvSpPr txBox="1">
            <a:spLocks/>
          </p:cNvSpPr>
          <p:nvPr/>
        </p:nvSpPr>
        <p:spPr>
          <a:xfrm>
            <a:off x="1313213" y="5748639"/>
            <a:ext cx="609600"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3600" dirty="0" smtClean="0">
                <a:solidFill>
                  <a:srgbClr val="CC00CC"/>
                </a:solidFill>
                <a:latin typeface="+mn-lt"/>
              </a:rPr>
              <a:t>4</a:t>
            </a:r>
          </a:p>
        </p:txBody>
      </p:sp>
      <p:sp>
        <p:nvSpPr>
          <p:cNvPr id="9" name="Content Placeholder 2"/>
          <p:cNvSpPr txBox="1">
            <a:spLocks/>
          </p:cNvSpPr>
          <p:nvPr/>
        </p:nvSpPr>
        <p:spPr>
          <a:xfrm>
            <a:off x="3939639" y="5748639"/>
            <a:ext cx="609600"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3600" dirty="0" smtClean="0">
                <a:solidFill>
                  <a:srgbClr val="CC00CC"/>
                </a:solidFill>
                <a:latin typeface="+mn-lt"/>
              </a:rPr>
              <a:t>5</a:t>
            </a:r>
          </a:p>
        </p:txBody>
      </p:sp>
      <p:sp>
        <p:nvSpPr>
          <p:cNvPr id="11" name="Content Placeholder 2"/>
          <p:cNvSpPr txBox="1">
            <a:spLocks/>
          </p:cNvSpPr>
          <p:nvPr/>
        </p:nvSpPr>
        <p:spPr>
          <a:xfrm>
            <a:off x="6280146" y="5748639"/>
            <a:ext cx="609600"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3600" dirty="0" smtClean="0">
                <a:solidFill>
                  <a:srgbClr val="CC00CC"/>
                </a:solidFill>
                <a:latin typeface="+mn-lt"/>
              </a:rPr>
              <a:t>6</a:t>
            </a:r>
          </a:p>
        </p:txBody>
      </p:sp>
    </p:spTree>
    <p:extLst>
      <p:ext uri="{BB962C8B-B14F-4D97-AF65-F5344CB8AC3E}">
        <p14:creationId xmlns:p14="http://schemas.microsoft.com/office/powerpoint/2010/main" val="21753794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792162"/>
          </a:xfrm>
        </p:spPr>
        <p:txBody>
          <a:bodyPr>
            <a:noAutofit/>
          </a:bodyPr>
          <a:lstStyle/>
          <a:p>
            <a:r>
              <a:rPr lang="en-US" sz="4000" dirty="0" smtClean="0">
                <a:latin typeface="+mn-lt"/>
              </a:rPr>
              <a:t>Cupcake Life-Cycle Flow Diagram</a:t>
            </a:r>
            <a:endParaRPr lang="en-US" sz="4000" dirty="0">
              <a:latin typeface="+mn-lt"/>
            </a:endParaRP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533400" y="1417638"/>
            <a:ext cx="6781800" cy="5026212"/>
          </a:xfrm>
          <a:prstGeom prst="rect">
            <a:avLst/>
          </a:prstGeom>
        </p:spPr>
      </p:pic>
      <p:sp>
        <p:nvSpPr>
          <p:cNvPr id="8" name="10-Point Star 7"/>
          <p:cNvSpPr/>
          <p:nvPr/>
        </p:nvSpPr>
        <p:spPr>
          <a:xfrm>
            <a:off x="6312569" y="2095500"/>
            <a:ext cx="2209800" cy="2057400"/>
          </a:xfrm>
          <a:prstGeom prst="star10">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p:nvPr/>
        </p:nvPicPr>
        <p:blipFill rotWithShape="1">
          <a:blip r:embed="rId4" cstate="print">
            <a:extLst>
              <a:ext uri="{28A0092B-C50C-407E-A947-70E740481C1C}">
                <a14:useLocalDpi xmlns:a14="http://schemas.microsoft.com/office/drawing/2010/main" val="0"/>
              </a:ext>
            </a:extLst>
          </a:blip>
          <a:srcRect r="18421"/>
          <a:stretch/>
        </p:blipFill>
        <p:spPr>
          <a:xfrm>
            <a:off x="6781800" y="2590800"/>
            <a:ext cx="1305427" cy="1066800"/>
          </a:xfrm>
          <a:prstGeom prst="rect">
            <a:avLst/>
          </a:prstGeom>
        </p:spPr>
      </p:pic>
    </p:spTree>
    <p:extLst>
      <p:ext uri="{BB962C8B-B14F-4D97-AF65-F5344CB8AC3E}">
        <p14:creationId xmlns:p14="http://schemas.microsoft.com/office/powerpoint/2010/main" val="3567199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rmAutofit fontScale="90000"/>
          </a:bodyPr>
          <a:lstStyle/>
          <a:p>
            <a:r>
              <a:rPr lang="en-US" sz="6000" dirty="0" smtClean="0">
                <a:latin typeface="+mn-lt"/>
              </a:rPr>
              <a:t>Life-Cycle Assessment</a:t>
            </a:r>
            <a:br>
              <a:rPr lang="en-US" sz="6000" dirty="0" smtClean="0">
                <a:latin typeface="+mn-lt"/>
              </a:rPr>
            </a:br>
            <a:r>
              <a:rPr lang="en-US" dirty="0" smtClean="0"/>
              <a:t>~summary table~</a:t>
            </a:r>
            <a:endParaRPr lang="en-US"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73346658"/>
              </p:ext>
            </p:extLst>
          </p:nvPr>
        </p:nvGraphicFramePr>
        <p:xfrm>
          <a:off x="344100" y="2286000"/>
          <a:ext cx="8342700" cy="3505202"/>
        </p:xfrm>
        <a:graphic>
          <a:graphicData uri="http://schemas.openxmlformats.org/drawingml/2006/table">
            <a:tbl>
              <a:tblPr firstRow="1" firstCol="1" bandRow="1">
                <a:tableStyleId>{5C22544A-7EE6-4342-B048-85BDC9FD1C3A}</a:tableStyleId>
              </a:tblPr>
              <a:tblGrid>
                <a:gridCol w="2780900">
                  <a:extLst>
                    <a:ext uri="{9D8B030D-6E8A-4147-A177-3AD203B41FA5}">
                      <a16:colId xmlns:a16="http://schemas.microsoft.com/office/drawing/2014/main" val="71652415"/>
                    </a:ext>
                  </a:extLst>
                </a:gridCol>
                <a:gridCol w="2780900">
                  <a:extLst>
                    <a:ext uri="{9D8B030D-6E8A-4147-A177-3AD203B41FA5}">
                      <a16:colId xmlns:a16="http://schemas.microsoft.com/office/drawing/2014/main" val="1531908621"/>
                    </a:ext>
                  </a:extLst>
                </a:gridCol>
                <a:gridCol w="2780900">
                  <a:extLst>
                    <a:ext uri="{9D8B030D-6E8A-4147-A177-3AD203B41FA5}">
                      <a16:colId xmlns:a16="http://schemas.microsoft.com/office/drawing/2014/main" val="4285203340"/>
                    </a:ext>
                  </a:extLst>
                </a:gridCol>
              </a:tblGrid>
              <a:tr h="319803">
                <a:tc>
                  <a:txBody>
                    <a:bodyPr/>
                    <a:lstStyle/>
                    <a:p>
                      <a:pPr marL="0" marR="0" algn="ctr">
                        <a:lnSpc>
                          <a:spcPct val="115000"/>
                        </a:lnSpc>
                        <a:spcBef>
                          <a:spcPts val="0"/>
                        </a:spcBef>
                        <a:spcAft>
                          <a:spcPts val="0"/>
                        </a:spcAft>
                      </a:pPr>
                      <a:r>
                        <a:rPr lang="en-US" sz="1800">
                          <a:effectLst/>
                        </a:rPr>
                        <a:t>Cupcake Life Cycle Stage</a:t>
                      </a:r>
                      <a:endParaRPr lang="en-US" sz="1800">
                        <a:effectLst/>
                        <a:latin typeface="Calibri" panose="020F0502020204030204" pitchFamily="34" charset="0"/>
                        <a:ea typeface="Times New Roman" panose="02020603050405020304" pitchFamily="18" charset="0"/>
                        <a:cs typeface="Arial" panose="020B0604020202020204" pitchFamily="34" charset="0"/>
                      </a:endParaRPr>
                    </a:p>
                  </a:txBody>
                  <a:tcPr marL="113764" marR="113764" marT="0" marB="0" anchor="ctr"/>
                </a:tc>
                <a:tc>
                  <a:txBody>
                    <a:bodyPr/>
                    <a:lstStyle/>
                    <a:p>
                      <a:pPr marL="0" marR="0" algn="ctr">
                        <a:lnSpc>
                          <a:spcPct val="115000"/>
                        </a:lnSpc>
                        <a:spcBef>
                          <a:spcPts val="0"/>
                        </a:spcBef>
                        <a:spcAft>
                          <a:spcPts val="0"/>
                        </a:spcAft>
                      </a:pPr>
                      <a:r>
                        <a:rPr lang="en-US" sz="1800">
                          <a:effectLst/>
                        </a:rPr>
                        <a:t>Energy Use (kJ)</a:t>
                      </a:r>
                      <a:endParaRPr lang="en-US" sz="1800">
                        <a:effectLst/>
                        <a:latin typeface="Calibri" panose="020F0502020204030204" pitchFamily="34" charset="0"/>
                        <a:ea typeface="Times New Roman" panose="02020603050405020304" pitchFamily="18" charset="0"/>
                        <a:cs typeface="Arial" panose="020B0604020202020204" pitchFamily="34" charset="0"/>
                      </a:endParaRPr>
                    </a:p>
                  </a:txBody>
                  <a:tcPr marL="113764" marR="113764" marT="0" marB="0" anchor="ctr"/>
                </a:tc>
                <a:tc>
                  <a:txBody>
                    <a:bodyPr/>
                    <a:lstStyle/>
                    <a:p>
                      <a:pPr marL="0" marR="0" algn="ctr">
                        <a:lnSpc>
                          <a:spcPct val="115000"/>
                        </a:lnSpc>
                        <a:spcBef>
                          <a:spcPts val="0"/>
                        </a:spcBef>
                        <a:spcAft>
                          <a:spcPts val="0"/>
                        </a:spcAft>
                      </a:pPr>
                      <a:r>
                        <a:rPr lang="en-US" sz="1800">
                          <a:effectLst/>
                        </a:rPr>
                        <a:t>GHG Emissions (g CO</a:t>
                      </a:r>
                      <a:r>
                        <a:rPr lang="en-US" sz="1800" baseline="-25000">
                          <a:effectLst/>
                        </a:rPr>
                        <a:t>2e</a:t>
                      </a:r>
                      <a:r>
                        <a:rPr lang="en-US" sz="1800">
                          <a:effectLst/>
                        </a:rPr>
                        <a:t>)</a:t>
                      </a:r>
                      <a:endParaRPr lang="en-US" sz="1800">
                        <a:effectLst/>
                        <a:latin typeface="Calibri" panose="020F0502020204030204" pitchFamily="34" charset="0"/>
                        <a:ea typeface="Times New Roman" panose="02020603050405020304" pitchFamily="18" charset="0"/>
                        <a:cs typeface="Arial" panose="020B0604020202020204" pitchFamily="34" charset="0"/>
                      </a:endParaRPr>
                    </a:p>
                  </a:txBody>
                  <a:tcPr marL="113764" marR="113764" marT="0" marB="0" anchor="ctr"/>
                </a:tc>
                <a:extLst>
                  <a:ext uri="{0D108BD9-81ED-4DB2-BD59-A6C34878D82A}">
                    <a16:rowId xmlns:a16="http://schemas.microsoft.com/office/drawing/2014/main" val="2568655504"/>
                  </a:ext>
                </a:extLst>
              </a:tr>
              <a:tr h="455057">
                <a:tc>
                  <a:txBody>
                    <a:bodyPr/>
                    <a:lstStyle/>
                    <a:p>
                      <a:pPr marL="0" marR="0">
                        <a:lnSpc>
                          <a:spcPct val="115000"/>
                        </a:lnSpc>
                        <a:spcBef>
                          <a:spcPts val="0"/>
                        </a:spcBef>
                        <a:spcAft>
                          <a:spcPts val="0"/>
                        </a:spcAft>
                      </a:pPr>
                      <a:r>
                        <a:rPr lang="en-US" sz="1800" dirty="0" smtClean="0">
                          <a:effectLst/>
                        </a:rPr>
                        <a:t>1. Wet </a:t>
                      </a:r>
                      <a:r>
                        <a:rPr lang="en-US" sz="1800" dirty="0">
                          <a:effectLst/>
                        </a:rPr>
                        <a:t>ingredients</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txBody>
                  <a:tcPr marL="113764" marR="113764" marT="0" marB="0" anchor="ctr"/>
                </a:tc>
                <a:tc>
                  <a:txBody>
                    <a:bodyPr/>
                    <a:lstStyle/>
                    <a:p>
                      <a:pPr marL="0" marR="0">
                        <a:lnSpc>
                          <a:spcPct val="115000"/>
                        </a:lnSpc>
                        <a:spcBef>
                          <a:spcPts val="0"/>
                        </a:spcBef>
                        <a:spcAft>
                          <a:spcPts val="0"/>
                        </a:spcAft>
                      </a:pPr>
                      <a:r>
                        <a:rPr lang="en-US" sz="1800">
                          <a:effectLst/>
                        </a:rPr>
                        <a:t> </a:t>
                      </a:r>
                      <a:endParaRPr lang="en-US" sz="1800">
                        <a:effectLst/>
                        <a:latin typeface="Calibri" panose="020F0502020204030204" pitchFamily="34" charset="0"/>
                        <a:ea typeface="Times New Roman" panose="02020603050405020304" pitchFamily="18" charset="0"/>
                        <a:cs typeface="Arial" panose="020B0604020202020204" pitchFamily="34" charset="0"/>
                      </a:endParaRPr>
                    </a:p>
                  </a:txBody>
                  <a:tcPr marL="113764" marR="113764" marT="0" marB="0" anchor="ctr"/>
                </a:tc>
                <a:tc>
                  <a:txBody>
                    <a:bodyPr/>
                    <a:lstStyle/>
                    <a:p>
                      <a:pPr marL="0" marR="0">
                        <a:lnSpc>
                          <a:spcPct val="115000"/>
                        </a:lnSpc>
                        <a:spcBef>
                          <a:spcPts val="0"/>
                        </a:spcBef>
                        <a:spcAft>
                          <a:spcPts val="0"/>
                        </a:spcAft>
                      </a:pPr>
                      <a:r>
                        <a:rPr lang="en-US" sz="1800">
                          <a:effectLst/>
                        </a:rPr>
                        <a:t> </a:t>
                      </a:r>
                      <a:endParaRPr lang="en-US" sz="1800">
                        <a:effectLst/>
                        <a:latin typeface="Calibri" panose="020F0502020204030204" pitchFamily="34" charset="0"/>
                        <a:ea typeface="Times New Roman" panose="02020603050405020304" pitchFamily="18" charset="0"/>
                        <a:cs typeface="Arial" panose="020B0604020202020204" pitchFamily="34" charset="0"/>
                      </a:endParaRPr>
                    </a:p>
                  </a:txBody>
                  <a:tcPr marL="113764" marR="113764" marT="0" marB="0" anchor="ctr"/>
                </a:tc>
                <a:extLst>
                  <a:ext uri="{0D108BD9-81ED-4DB2-BD59-A6C34878D82A}">
                    <a16:rowId xmlns:a16="http://schemas.microsoft.com/office/drawing/2014/main" val="3031976296"/>
                  </a:ext>
                </a:extLst>
              </a:tr>
              <a:tr h="455057">
                <a:tc>
                  <a:txBody>
                    <a:bodyPr/>
                    <a:lstStyle/>
                    <a:p>
                      <a:pPr marL="0" marR="0">
                        <a:lnSpc>
                          <a:spcPct val="115000"/>
                        </a:lnSpc>
                        <a:spcBef>
                          <a:spcPts val="0"/>
                        </a:spcBef>
                        <a:spcAft>
                          <a:spcPts val="0"/>
                        </a:spcAft>
                      </a:pPr>
                      <a:r>
                        <a:rPr lang="en-US" sz="1800" dirty="0" smtClean="0">
                          <a:effectLst/>
                        </a:rPr>
                        <a:t>2. Dry </a:t>
                      </a:r>
                      <a:r>
                        <a:rPr lang="en-US" sz="1800" dirty="0">
                          <a:effectLst/>
                        </a:rPr>
                        <a:t>ingredients</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txBody>
                  <a:tcPr marL="113764" marR="113764" marT="0" marB="0" anchor="ctr"/>
                </a:tc>
                <a:tc>
                  <a:txBody>
                    <a:bodyPr/>
                    <a:lstStyle/>
                    <a:p>
                      <a:pPr marL="0" marR="0">
                        <a:lnSpc>
                          <a:spcPct val="115000"/>
                        </a:lnSpc>
                        <a:spcBef>
                          <a:spcPts val="0"/>
                        </a:spcBef>
                        <a:spcAft>
                          <a:spcPts val="0"/>
                        </a:spcAft>
                      </a:pPr>
                      <a:r>
                        <a:rPr lang="en-US" sz="1800">
                          <a:effectLst/>
                        </a:rPr>
                        <a:t> </a:t>
                      </a:r>
                      <a:endParaRPr lang="en-US" sz="1800">
                        <a:effectLst/>
                        <a:latin typeface="Calibri" panose="020F0502020204030204" pitchFamily="34" charset="0"/>
                        <a:ea typeface="Times New Roman" panose="02020603050405020304" pitchFamily="18" charset="0"/>
                        <a:cs typeface="Arial" panose="020B0604020202020204" pitchFamily="34" charset="0"/>
                      </a:endParaRPr>
                    </a:p>
                  </a:txBody>
                  <a:tcPr marL="113764" marR="113764" marT="0" marB="0" anchor="ctr"/>
                </a:tc>
                <a:tc>
                  <a:txBody>
                    <a:bodyPr/>
                    <a:lstStyle/>
                    <a:p>
                      <a:pPr marL="0" marR="0">
                        <a:lnSpc>
                          <a:spcPct val="115000"/>
                        </a:lnSpc>
                        <a:spcBef>
                          <a:spcPts val="0"/>
                        </a:spcBef>
                        <a:spcAft>
                          <a:spcPts val="0"/>
                        </a:spcAft>
                      </a:pPr>
                      <a:r>
                        <a:rPr lang="en-US" sz="1800">
                          <a:effectLst/>
                        </a:rPr>
                        <a:t> </a:t>
                      </a:r>
                      <a:endParaRPr lang="en-US" sz="1800">
                        <a:effectLst/>
                        <a:latin typeface="Calibri" panose="020F0502020204030204" pitchFamily="34" charset="0"/>
                        <a:ea typeface="Times New Roman" panose="02020603050405020304" pitchFamily="18" charset="0"/>
                        <a:cs typeface="Arial" panose="020B0604020202020204" pitchFamily="34" charset="0"/>
                      </a:endParaRPr>
                    </a:p>
                  </a:txBody>
                  <a:tcPr marL="113764" marR="113764" marT="0" marB="0" anchor="ctr"/>
                </a:tc>
                <a:extLst>
                  <a:ext uri="{0D108BD9-81ED-4DB2-BD59-A6C34878D82A}">
                    <a16:rowId xmlns:a16="http://schemas.microsoft.com/office/drawing/2014/main" val="1004821133"/>
                  </a:ext>
                </a:extLst>
              </a:tr>
              <a:tr h="455057">
                <a:tc>
                  <a:txBody>
                    <a:bodyPr/>
                    <a:lstStyle/>
                    <a:p>
                      <a:pPr marL="0" marR="0">
                        <a:lnSpc>
                          <a:spcPct val="115000"/>
                        </a:lnSpc>
                        <a:spcBef>
                          <a:spcPts val="0"/>
                        </a:spcBef>
                        <a:spcAft>
                          <a:spcPts val="0"/>
                        </a:spcAft>
                      </a:pPr>
                      <a:r>
                        <a:rPr lang="en-US" sz="1800" dirty="0" smtClean="0">
                          <a:effectLst/>
                        </a:rPr>
                        <a:t>3. Baking </a:t>
                      </a:r>
                      <a:r>
                        <a:rPr lang="en-US" sz="1800" dirty="0">
                          <a:effectLst/>
                        </a:rPr>
                        <a:t>materials</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txBody>
                  <a:tcPr marL="113764" marR="113764" marT="0" marB="0" anchor="ctr"/>
                </a:tc>
                <a:tc>
                  <a:txBody>
                    <a:bodyPr/>
                    <a:lstStyle/>
                    <a:p>
                      <a:pPr marL="0" marR="0">
                        <a:lnSpc>
                          <a:spcPct val="115000"/>
                        </a:lnSpc>
                        <a:spcBef>
                          <a:spcPts val="0"/>
                        </a:spcBef>
                        <a:spcAft>
                          <a:spcPts val="0"/>
                        </a:spcAft>
                      </a:pPr>
                      <a:r>
                        <a:rPr lang="en-US" sz="1800">
                          <a:effectLst/>
                        </a:rPr>
                        <a:t> </a:t>
                      </a:r>
                      <a:endParaRPr lang="en-US" sz="1800">
                        <a:effectLst/>
                        <a:latin typeface="Calibri" panose="020F0502020204030204" pitchFamily="34" charset="0"/>
                        <a:ea typeface="Times New Roman" panose="02020603050405020304" pitchFamily="18" charset="0"/>
                        <a:cs typeface="Arial" panose="020B0604020202020204" pitchFamily="34" charset="0"/>
                      </a:endParaRPr>
                    </a:p>
                  </a:txBody>
                  <a:tcPr marL="113764" marR="113764" marT="0" marB="0" anchor="ctr"/>
                </a:tc>
                <a:tc>
                  <a:txBody>
                    <a:bodyPr/>
                    <a:lstStyle/>
                    <a:p>
                      <a:pPr marL="0" marR="0">
                        <a:lnSpc>
                          <a:spcPct val="115000"/>
                        </a:lnSpc>
                        <a:spcBef>
                          <a:spcPts val="0"/>
                        </a:spcBef>
                        <a:spcAft>
                          <a:spcPts val="0"/>
                        </a:spcAft>
                      </a:pPr>
                      <a:r>
                        <a:rPr lang="en-US" sz="1800">
                          <a:effectLst/>
                        </a:rPr>
                        <a:t> </a:t>
                      </a:r>
                      <a:endParaRPr lang="en-US" sz="1800">
                        <a:effectLst/>
                        <a:latin typeface="Calibri" panose="020F0502020204030204" pitchFamily="34" charset="0"/>
                        <a:ea typeface="Times New Roman" panose="02020603050405020304" pitchFamily="18" charset="0"/>
                        <a:cs typeface="Arial" panose="020B0604020202020204" pitchFamily="34" charset="0"/>
                      </a:endParaRPr>
                    </a:p>
                  </a:txBody>
                  <a:tcPr marL="113764" marR="113764" marT="0" marB="0" anchor="ctr"/>
                </a:tc>
                <a:extLst>
                  <a:ext uri="{0D108BD9-81ED-4DB2-BD59-A6C34878D82A}">
                    <a16:rowId xmlns:a16="http://schemas.microsoft.com/office/drawing/2014/main" val="360171207"/>
                  </a:ext>
                </a:extLst>
              </a:tr>
              <a:tr h="455057">
                <a:tc>
                  <a:txBody>
                    <a:bodyPr/>
                    <a:lstStyle/>
                    <a:p>
                      <a:pPr marL="0" marR="0">
                        <a:lnSpc>
                          <a:spcPct val="115000"/>
                        </a:lnSpc>
                        <a:spcBef>
                          <a:spcPts val="0"/>
                        </a:spcBef>
                        <a:spcAft>
                          <a:spcPts val="0"/>
                        </a:spcAft>
                      </a:pPr>
                      <a:r>
                        <a:rPr lang="en-US" sz="1800" dirty="0" smtClean="0">
                          <a:effectLst/>
                        </a:rPr>
                        <a:t>4. Oven</a:t>
                      </a:r>
                      <a:r>
                        <a:rPr lang="en-US" sz="1800" baseline="0" dirty="0" smtClean="0">
                          <a:effectLst/>
                        </a:rPr>
                        <a:t> </a:t>
                      </a:r>
                      <a:r>
                        <a:rPr lang="en-US" sz="1800" dirty="0" smtClean="0">
                          <a:effectLst/>
                        </a:rPr>
                        <a:t>baking</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txBody>
                  <a:tcPr marL="113764" marR="113764" marT="0" marB="0" anchor="ctr"/>
                </a:tc>
                <a:tc>
                  <a:txBody>
                    <a:bodyPr/>
                    <a:lstStyle/>
                    <a:p>
                      <a:pPr marL="0" marR="0">
                        <a:lnSpc>
                          <a:spcPct val="115000"/>
                        </a:lnSpc>
                        <a:spcBef>
                          <a:spcPts val="0"/>
                        </a:spcBef>
                        <a:spcAft>
                          <a:spcPts val="0"/>
                        </a:spcAft>
                      </a:pPr>
                      <a:r>
                        <a:rPr lang="en-US" sz="1800">
                          <a:effectLst/>
                        </a:rPr>
                        <a:t> </a:t>
                      </a:r>
                      <a:endParaRPr lang="en-US" sz="1800">
                        <a:effectLst/>
                        <a:latin typeface="Calibri" panose="020F0502020204030204" pitchFamily="34" charset="0"/>
                        <a:ea typeface="Times New Roman" panose="02020603050405020304" pitchFamily="18" charset="0"/>
                        <a:cs typeface="Arial" panose="020B0604020202020204" pitchFamily="34" charset="0"/>
                      </a:endParaRPr>
                    </a:p>
                  </a:txBody>
                  <a:tcPr marL="113764" marR="113764" marT="0" marB="0" anchor="ctr"/>
                </a:tc>
                <a:tc>
                  <a:txBody>
                    <a:bodyPr/>
                    <a:lstStyle/>
                    <a:p>
                      <a:pPr marL="0" marR="0">
                        <a:lnSpc>
                          <a:spcPct val="115000"/>
                        </a:lnSpc>
                        <a:spcBef>
                          <a:spcPts val="0"/>
                        </a:spcBef>
                        <a:spcAft>
                          <a:spcPts val="0"/>
                        </a:spcAft>
                      </a:pPr>
                      <a:r>
                        <a:rPr lang="en-US" sz="1800">
                          <a:effectLst/>
                        </a:rPr>
                        <a:t> </a:t>
                      </a:r>
                      <a:endParaRPr lang="en-US" sz="1800">
                        <a:effectLst/>
                        <a:latin typeface="Calibri" panose="020F0502020204030204" pitchFamily="34" charset="0"/>
                        <a:ea typeface="Times New Roman" panose="02020603050405020304" pitchFamily="18" charset="0"/>
                        <a:cs typeface="Arial" panose="020B0604020202020204" pitchFamily="34" charset="0"/>
                      </a:endParaRPr>
                    </a:p>
                  </a:txBody>
                  <a:tcPr marL="113764" marR="113764" marT="0" marB="0" anchor="ctr"/>
                </a:tc>
                <a:extLst>
                  <a:ext uri="{0D108BD9-81ED-4DB2-BD59-A6C34878D82A}">
                    <a16:rowId xmlns:a16="http://schemas.microsoft.com/office/drawing/2014/main" val="1276525824"/>
                  </a:ext>
                </a:extLst>
              </a:tr>
              <a:tr h="455057">
                <a:tc>
                  <a:txBody>
                    <a:bodyPr/>
                    <a:lstStyle/>
                    <a:p>
                      <a:pPr marL="0" marR="0">
                        <a:lnSpc>
                          <a:spcPct val="115000"/>
                        </a:lnSpc>
                        <a:spcBef>
                          <a:spcPts val="0"/>
                        </a:spcBef>
                        <a:spcAft>
                          <a:spcPts val="0"/>
                        </a:spcAft>
                      </a:pPr>
                      <a:r>
                        <a:rPr lang="en-US" sz="1800" dirty="0" smtClean="0">
                          <a:effectLst/>
                        </a:rPr>
                        <a:t>5. Frosting</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txBody>
                  <a:tcPr marL="113764" marR="113764" marT="0" marB="0" anchor="ctr"/>
                </a:tc>
                <a:tc>
                  <a:txBody>
                    <a:bodyPr/>
                    <a:lstStyle/>
                    <a:p>
                      <a:pPr marL="0" marR="0">
                        <a:lnSpc>
                          <a:spcPct val="115000"/>
                        </a:lnSpc>
                        <a:spcBef>
                          <a:spcPts val="0"/>
                        </a:spcBef>
                        <a:spcAft>
                          <a:spcPts val="0"/>
                        </a:spcAft>
                      </a:pPr>
                      <a:r>
                        <a:rPr lang="en-US" sz="1800">
                          <a:effectLst/>
                        </a:rPr>
                        <a:t> </a:t>
                      </a:r>
                      <a:endParaRPr lang="en-US" sz="1800">
                        <a:effectLst/>
                        <a:latin typeface="Calibri" panose="020F0502020204030204" pitchFamily="34" charset="0"/>
                        <a:ea typeface="Times New Roman" panose="02020603050405020304" pitchFamily="18" charset="0"/>
                        <a:cs typeface="Arial" panose="020B0604020202020204" pitchFamily="34" charset="0"/>
                      </a:endParaRPr>
                    </a:p>
                  </a:txBody>
                  <a:tcPr marL="113764" marR="113764" marT="0" marB="0" anchor="ctr"/>
                </a:tc>
                <a:tc>
                  <a:txBody>
                    <a:bodyPr/>
                    <a:lstStyle/>
                    <a:p>
                      <a:pPr marL="0" marR="0">
                        <a:lnSpc>
                          <a:spcPct val="115000"/>
                        </a:lnSpc>
                        <a:spcBef>
                          <a:spcPts val="0"/>
                        </a:spcBef>
                        <a:spcAft>
                          <a:spcPts val="0"/>
                        </a:spcAft>
                      </a:pPr>
                      <a:r>
                        <a:rPr lang="en-US" sz="1800">
                          <a:effectLst/>
                        </a:rPr>
                        <a:t> </a:t>
                      </a:r>
                      <a:endParaRPr lang="en-US" sz="1800">
                        <a:effectLst/>
                        <a:latin typeface="Calibri" panose="020F0502020204030204" pitchFamily="34" charset="0"/>
                        <a:ea typeface="Times New Roman" panose="02020603050405020304" pitchFamily="18" charset="0"/>
                        <a:cs typeface="Arial" panose="020B0604020202020204" pitchFamily="34" charset="0"/>
                      </a:endParaRPr>
                    </a:p>
                  </a:txBody>
                  <a:tcPr marL="113764" marR="113764" marT="0" marB="0" anchor="ctr"/>
                </a:tc>
                <a:extLst>
                  <a:ext uri="{0D108BD9-81ED-4DB2-BD59-A6C34878D82A}">
                    <a16:rowId xmlns:a16="http://schemas.microsoft.com/office/drawing/2014/main" val="3792347979"/>
                  </a:ext>
                </a:extLst>
              </a:tr>
              <a:tr h="455057">
                <a:tc>
                  <a:txBody>
                    <a:bodyPr/>
                    <a:lstStyle/>
                    <a:p>
                      <a:pPr marL="0" marR="0">
                        <a:lnSpc>
                          <a:spcPct val="115000"/>
                        </a:lnSpc>
                        <a:spcBef>
                          <a:spcPts val="0"/>
                        </a:spcBef>
                        <a:spcAft>
                          <a:spcPts val="0"/>
                        </a:spcAft>
                      </a:pPr>
                      <a:r>
                        <a:rPr lang="en-US" sz="1800" dirty="0" smtClean="0">
                          <a:effectLst/>
                        </a:rPr>
                        <a:t>6A. Disposal </a:t>
                      </a:r>
                      <a:r>
                        <a:rPr lang="en-US" sz="1800" dirty="0">
                          <a:effectLst/>
                        </a:rPr>
                        <a:t>(landfill)</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txBody>
                  <a:tcPr marL="113764" marR="113764" marT="0" marB="0" anchor="ctr"/>
                </a:tc>
                <a:tc>
                  <a:txBody>
                    <a:bodyPr/>
                    <a:lstStyle/>
                    <a:p>
                      <a:pPr marL="0" marR="0">
                        <a:lnSpc>
                          <a:spcPct val="115000"/>
                        </a:lnSpc>
                        <a:spcBef>
                          <a:spcPts val="0"/>
                        </a:spcBef>
                        <a:spcAft>
                          <a:spcPts val="0"/>
                        </a:spcAft>
                      </a:pPr>
                      <a:r>
                        <a:rPr lang="en-US" sz="1800">
                          <a:effectLst/>
                        </a:rPr>
                        <a:t> </a:t>
                      </a:r>
                      <a:endParaRPr lang="en-US" sz="1800">
                        <a:effectLst/>
                        <a:latin typeface="Calibri" panose="020F0502020204030204" pitchFamily="34" charset="0"/>
                        <a:ea typeface="Times New Roman" panose="02020603050405020304" pitchFamily="18" charset="0"/>
                        <a:cs typeface="Arial" panose="020B0604020202020204" pitchFamily="34" charset="0"/>
                      </a:endParaRPr>
                    </a:p>
                  </a:txBody>
                  <a:tcPr marL="113764" marR="113764" marT="0" marB="0" anchor="ctr"/>
                </a:tc>
                <a:tc>
                  <a:txBody>
                    <a:bodyPr/>
                    <a:lstStyle/>
                    <a:p>
                      <a:pPr marL="0" marR="0">
                        <a:lnSpc>
                          <a:spcPct val="115000"/>
                        </a:lnSpc>
                        <a:spcBef>
                          <a:spcPts val="0"/>
                        </a:spcBef>
                        <a:spcAft>
                          <a:spcPts val="0"/>
                        </a:spcAft>
                      </a:pPr>
                      <a:r>
                        <a:rPr lang="en-US" sz="1800">
                          <a:effectLst/>
                        </a:rPr>
                        <a:t> </a:t>
                      </a:r>
                      <a:endParaRPr lang="en-US" sz="1800">
                        <a:effectLst/>
                        <a:latin typeface="Calibri" panose="020F0502020204030204" pitchFamily="34" charset="0"/>
                        <a:ea typeface="Times New Roman" panose="02020603050405020304" pitchFamily="18" charset="0"/>
                        <a:cs typeface="Arial" panose="020B0604020202020204" pitchFamily="34" charset="0"/>
                      </a:endParaRPr>
                    </a:p>
                  </a:txBody>
                  <a:tcPr marL="113764" marR="113764" marT="0" marB="0" anchor="ctr"/>
                </a:tc>
                <a:extLst>
                  <a:ext uri="{0D108BD9-81ED-4DB2-BD59-A6C34878D82A}">
                    <a16:rowId xmlns:a16="http://schemas.microsoft.com/office/drawing/2014/main" val="2074454927"/>
                  </a:ext>
                </a:extLst>
              </a:tr>
              <a:tr h="455057">
                <a:tc>
                  <a:txBody>
                    <a:bodyPr/>
                    <a:lstStyle/>
                    <a:p>
                      <a:pPr marL="0" marR="0">
                        <a:lnSpc>
                          <a:spcPct val="115000"/>
                        </a:lnSpc>
                        <a:spcBef>
                          <a:spcPts val="0"/>
                        </a:spcBef>
                        <a:spcAft>
                          <a:spcPts val="0"/>
                        </a:spcAft>
                      </a:pPr>
                      <a:r>
                        <a:rPr lang="en-US" sz="1800" dirty="0" smtClean="0">
                          <a:effectLst/>
                        </a:rPr>
                        <a:t>6B. Disposal </a:t>
                      </a:r>
                      <a:r>
                        <a:rPr lang="en-US" sz="1800" dirty="0">
                          <a:effectLst/>
                        </a:rPr>
                        <a:t>(compost)</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txBody>
                  <a:tcPr marL="113764" marR="113764" marT="0" marB="0" anchor="ctr"/>
                </a:tc>
                <a:tc>
                  <a:txBody>
                    <a:bodyPr/>
                    <a:lstStyle/>
                    <a:p>
                      <a:pPr marL="0" marR="0">
                        <a:lnSpc>
                          <a:spcPct val="115000"/>
                        </a:lnSpc>
                        <a:spcBef>
                          <a:spcPts val="0"/>
                        </a:spcBef>
                        <a:spcAft>
                          <a:spcPts val="0"/>
                        </a:spcAft>
                      </a:pPr>
                      <a:r>
                        <a:rPr lang="en-US" sz="1800">
                          <a:effectLst/>
                        </a:rPr>
                        <a:t> </a:t>
                      </a:r>
                      <a:endParaRPr lang="en-US" sz="1800">
                        <a:effectLst/>
                        <a:latin typeface="Calibri" panose="020F0502020204030204" pitchFamily="34" charset="0"/>
                        <a:ea typeface="Times New Roman" panose="02020603050405020304" pitchFamily="18" charset="0"/>
                        <a:cs typeface="Arial" panose="020B0604020202020204" pitchFamily="34" charset="0"/>
                      </a:endParaRPr>
                    </a:p>
                  </a:txBody>
                  <a:tcPr marL="113764" marR="113764" marT="0" marB="0" anchor="ctr"/>
                </a:tc>
                <a:tc>
                  <a:txBody>
                    <a:bodyPr/>
                    <a:lstStyle/>
                    <a:p>
                      <a:pPr marL="0" marR="0">
                        <a:lnSpc>
                          <a:spcPct val="115000"/>
                        </a:lnSpc>
                        <a:spcBef>
                          <a:spcPts val="0"/>
                        </a:spcBef>
                        <a:spcAft>
                          <a:spcPts val="0"/>
                        </a:spcAft>
                      </a:pPr>
                      <a:r>
                        <a:rPr lang="en-US" sz="1800" dirty="0">
                          <a:effectLst/>
                        </a:rPr>
                        <a:t> </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txBody>
                  <a:tcPr marL="113764" marR="113764" marT="0" marB="0" anchor="ctr"/>
                </a:tc>
                <a:extLst>
                  <a:ext uri="{0D108BD9-81ED-4DB2-BD59-A6C34878D82A}">
                    <a16:rowId xmlns:a16="http://schemas.microsoft.com/office/drawing/2014/main" val="2016270074"/>
                  </a:ext>
                </a:extLst>
              </a:tr>
            </a:tbl>
          </a:graphicData>
        </a:graphic>
      </p:graphicFrame>
      <p:sp>
        <p:nvSpPr>
          <p:cNvPr id="5" name="Rectangle 1"/>
          <p:cNvSpPr>
            <a:spLocks noChangeArrowheads="1"/>
          </p:cNvSpPr>
          <p:nvPr/>
        </p:nvSpPr>
        <p:spPr bwMode="auto">
          <a:xfrm>
            <a:off x="-1713299" y="248512"/>
            <a:ext cx="1516854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2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Table 1</a:t>
            </a:r>
            <a:endParaRPr kumimoji="0" lang="en-US" altLang="zh-TW"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329006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472</TotalTime>
  <Words>496</Words>
  <Application>Microsoft Office PowerPoint</Application>
  <PresentationFormat>On-screen Show (4:3)</PresentationFormat>
  <Paragraphs>66</Paragraphs>
  <Slides>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新細明體</vt:lpstr>
      <vt:lpstr>Times New Roman</vt:lpstr>
      <vt:lpstr>Wingdings</vt:lpstr>
      <vt:lpstr>Office Theme</vt:lpstr>
      <vt:lpstr>Life-Cycle Assessment</vt:lpstr>
      <vt:lpstr>Six Steps to Make Cupcakes</vt:lpstr>
      <vt:lpstr>Cupcake Life-Cycle Flow Diagram</vt:lpstr>
      <vt:lpstr>Life-Cycle Assessment ~summary table~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Life-Cycle Assessment</dc:title>
  <dc:creator>Denise Carlson</dc:creator>
  <cp:lastModifiedBy>Denise Carlson</cp:lastModifiedBy>
  <cp:revision>40</cp:revision>
  <cp:lastPrinted>2016-05-06T21:22:45Z</cp:lastPrinted>
  <dcterms:created xsi:type="dcterms:W3CDTF">2015-05-22T08:37:22Z</dcterms:created>
  <dcterms:modified xsi:type="dcterms:W3CDTF">2017-05-25T23:32:18Z</dcterms:modified>
</cp:coreProperties>
</file>