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notesMasterIdLst>
    <p:notesMasterId r:id="rId21"/>
  </p:notesMasterIdLst>
  <p:sldIdLst>
    <p:sldId id="256" r:id="rId2"/>
    <p:sldId id="257" r:id="rId3"/>
    <p:sldId id="258" r:id="rId4"/>
    <p:sldId id="259" r:id="rId5"/>
    <p:sldId id="260" r:id="rId6"/>
    <p:sldId id="261" r:id="rId7"/>
    <p:sldId id="263" r:id="rId8"/>
    <p:sldId id="264" r:id="rId9"/>
    <p:sldId id="266" r:id="rId10"/>
    <p:sldId id="267" r:id="rId11"/>
    <p:sldId id="268" r:id="rId12"/>
    <p:sldId id="270" r:id="rId13"/>
    <p:sldId id="271" r:id="rId14"/>
    <p:sldId id="273" r:id="rId15"/>
    <p:sldId id="274" r:id="rId16"/>
    <p:sldId id="276" r:id="rId17"/>
    <p:sldId id="277" r:id="rId18"/>
    <p:sldId id="278" r:id="rId19"/>
    <p:sldId id="279" r:id="rId20"/>
  </p:sldIdLst>
  <p:sldSz cx="9144000" cy="6858000" type="screen4x3"/>
  <p:notesSz cx="9028113" cy="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4" autoAdjust="0"/>
    <p:restoredTop sz="72934" autoAdjust="0"/>
  </p:normalViewPr>
  <p:slideViewPr>
    <p:cSldViewPr>
      <p:cViewPr varScale="1">
        <p:scale>
          <a:sx n="60" d="100"/>
          <a:sy n="60" d="100"/>
        </p:scale>
        <p:origin x="35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917949" cy="333374"/>
          </a:xfrm>
          <a:prstGeom prst="rect">
            <a:avLst/>
          </a:prstGeom>
          <a:noFill/>
          <a:ln>
            <a:noFill/>
          </a:ln>
        </p:spPr>
        <p:txBody>
          <a:bodyPr lIns="91425" tIns="91425" rIns="91425" bIns="91425" anchor="t" anchorCtr="0"/>
          <a:lstStyle>
            <a:lvl1pPr marL="0" marR="0" indent="0" algn="l" rtl="0">
              <a:spcBef>
                <a:spcPts val="0"/>
              </a:spcBef>
              <a:defRPr sz="17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5110162" y="0"/>
            <a:ext cx="3917949" cy="333374"/>
          </a:xfrm>
          <a:prstGeom prst="rect">
            <a:avLst/>
          </a:prstGeom>
          <a:noFill/>
          <a:ln>
            <a:noFill/>
          </a:ln>
        </p:spPr>
        <p:txBody>
          <a:bodyPr lIns="91425" tIns="91425" rIns="91425" bIns="91425" anchor="t" anchorCtr="0"/>
          <a:lstStyle>
            <a:lvl1pPr marL="0" marR="0" indent="0" algn="r" rtl="0">
              <a:spcBef>
                <a:spcPts val="0"/>
              </a:spcBef>
              <a:defRPr sz="17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2798763" y="523875"/>
            <a:ext cx="3429000" cy="257174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1190625" y="3262313"/>
            <a:ext cx="6646862" cy="3071812"/>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6524625"/>
            <a:ext cx="3917949" cy="333374"/>
          </a:xfrm>
          <a:prstGeom prst="rect">
            <a:avLst/>
          </a:prstGeom>
          <a:noFill/>
          <a:ln>
            <a:noFill/>
          </a:ln>
        </p:spPr>
        <p:txBody>
          <a:bodyPr lIns="91425" tIns="91425" rIns="91425" bIns="91425" anchor="b" anchorCtr="0"/>
          <a:lstStyle>
            <a:lvl1pPr marL="0" marR="0" indent="0" algn="l" rtl="0">
              <a:spcBef>
                <a:spcPts val="0"/>
              </a:spcBef>
              <a:defRPr sz="17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5110162" y="6524625"/>
            <a:ext cx="3917949" cy="333374"/>
          </a:xfrm>
          <a:prstGeom prst="rect">
            <a:avLst/>
          </a:prstGeom>
          <a:noFill/>
          <a:ln>
            <a:noFill/>
          </a:ln>
        </p:spPr>
        <p:txBody>
          <a:bodyPr lIns="91425" tIns="91425" rIns="91425" bIns="91425" anchor="b" anchorCtr="0"/>
          <a:lstStyle>
            <a:lvl1pPr marL="0" marR="0" indent="0" algn="r" rtl="0">
              <a:spcBef>
                <a:spcPts val="0"/>
              </a:spcBef>
              <a:defRPr sz="1700" b="0" i="0" u="none" strike="noStrike" cap="none" baseline="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26060466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Physical_property" TargetMode="External"/><Relationship Id="rId7" Type="http://schemas.openxmlformats.org/officeDocument/2006/relationships/hyperlink" Target="http://en.wikipedia.org/wiki/Electro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Proton" TargetMode="External"/><Relationship Id="rId5" Type="http://schemas.openxmlformats.org/officeDocument/2006/relationships/hyperlink" Target="http://en.wikipedia.org/wiki/Force" TargetMode="External"/><Relationship Id="rId4" Type="http://schemas.openxmlformats.org/officeDocument/2006/relationships/hyperlink" Target="http://en.wikipedia.org/wiki/Matt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1190625" y="3262313"/>
            <a:ext cx="6646862" cy="3071812"/>
          </a:xfrm>
          <a:prstGeom prst="rect">
            <a:avLst/>
          </a:prstGeom>
          <a:noFill/>
          <a:ln>
            <a:noFill/>
          </a:ln>
        </p:spPr>
        <p:txBody>
          <a:bodyPr lIns="91325" tIns="45650" rIns="91325" bIns="45650" anchor="t" anchorCtr="0">
            <a:noAutofit/>
          </a:bodyPr>
          <a:lstStyle/>
          <a:p>
            <a:pPr lvl="0" rtl="0">
              <a:lnSpc>
                <a:spcPct val="100000"/>
              </a:lnSpc>
              <a:spcBef>
                <a:spcPts val="0"/>
              </a:spcBef>
              <a:buNone/>
            </a:pPr>
            <a:r>
              <a:rPr lang="en-US" sz="1200" dirty="0" smtClean="0"/>
              <a:t>As</a:t>
            </a:r>
            <a:r>
              <a:rPr lang="en-US" sz="1200" baseline="0" dirty="0" smtClean="0"/>
              <a:t> a hook, refer to </a:t>
            </a:r>
            <a:r>
              <a:rPr lang="en-US" sz="1200" dirty="0" smtClean="0"/>
              <a:t>these </a:t>
            </a:r>
            <a:r>
              <a:rPr lang="en-US" sz="1200" dirty="0"/>
              <a:t>images </a:t>
            </a:r>
            <a:r>
              <a:rPr lang="en-US" sz="1200" dirty="0" smtClean="0"/>
              <a:t>and ask students: </a:t>
            </a:r>
            <a:r>
              <a:rPr lang="en-US" sz="1200" dirty="0"/>
              <a:t>How would </a:t>
            </a:r>
            <a:r>
              <a:rPr lang="en-US" sz="1200" dirty="0" smtClean="0"/>
              <a:t>your life be </a:t>
            </a:r>
            <a:r>
              <a:rPr lang="en-US" sz="1200" dirty="0"/>
              <a:t>different </a:t>
            </a:r>
            <a:r>
              <a:rPr lang="en-US" sz="1200" dirty="0" smtClean="0"/>
              <a:t>with</a:t>
            </a:r>
            <a:r>
              <a:rPr lang="en-US" sz="1200" baseline="0" dirty="0" smtClean="0"/>
              <a:t> no </a:t>
            </a:r>
            <a:r>
              <a:rPr lang="en-US" sz="1200" dirty="0" smtClean="0"/>
              <a:t>electricity?</a:t>
            </a:r>
          </a:p>
          <a:p>
            <a:pPr lvl="0" rtl="0">
              <a:lnSpc>
                <a:spcPct val="100000"/>
              </a:lnSpc>
              <a:spcBef>
                <a:spcPts val="0"/>
              </a:spcBef>
              <a:buNone/>
            </a:pPr>
            <a:r>
              <a:rPr lang="en-US" sz="1200" dirty="0" smtClean="0"/>
              <a:t>~</a:t>
            </a:r>
          </a:p>
          <a:p>
            <a:pPr lvl="0" rtl="0">
              <a:lnSpc>
                <a:spcPct val="100000"/>
              </a:lnSpc>
              <a:spcBef>
                <a:spcPts val="0"/>
              </a:spcBef>
              <a:buNone/>
            </a:pPr>
            <a:r>
              <a:rPr lang="en-US" sz="1200" dirty="0" smtClean="0"/>
              <a:t>What Is Electricity? Presentation &gt; What Is Electricity? Lesson</a:t>
            </a:r>
            <a:r>
              <a:rPr lang="en-US" sz="1200" baseline="0" dirty="0" smtClean="0"/>
              <a:t> &gt; TeachEngineering.org</a:t>
            </a:r>
            <a:br>
              <a:rPr lang="en-US" sz="1200" baseline="0" dirty="0" smtClean="0"/>
            </a:br>
            <a:r>
              <a:rPr lang="en-US" sz="1200" dirty="0" smtClean="0">
                <a:solidFill>
                  <a:schemeClr val="dk1"/>
                </a:solidFill>
              </a:rPr>
              <a:t>Image sources:</a:t>
            </a:r>
          </a:p>
          <a:p>
            <a:pPr lvl="0" rtl="0">
              <a:lnSpc>
                <a:spcPct val="100000"/>
              </a:lnSpc>
              <a:spcBef>
                <a:spcPts val="0"/>
              </a:spcBef>
              <a:buClr>
                <a:schemeClr val="dk1"/>
              </a:buClr>
              <a:buSzPct val="91666"/>
              <a:buFont typeface="Arial"/>
              <a:buNone/>
            </a:pPr>
            <a:r>
              <a:rPr lang="en-US" sz="1200" dirty="0" smtClean="0">
                <a:solidFill>
                  <a:schemeClr val="dk1"/>
                </a:solidFill>
              </a:rPr>
              <a:t>(electricity transmission tower in UK) 2006 </a:t>
            </a:r>
            <a:r>
              <a:rPr lang="en-US" sz="1200" dirty="0" err="1" smtClean="0">
                <a:solidFill>
                  <a:schemeClr val="dk1"/>
                </a:solidFill>
              </a:rPr>
              <a:t>Yummifruitbat</a:t>
            </a:r>
            <a:r>
              <a:rPr lang="en-US" sz="1200" dirty="0" smtClean="0">
                <a:solidFill>
                  <a:schemeClr val="dk1"/>
                </a:solidFill>
              </a:rPr>
              <a:t>, </a:t>
            </a:r>
            <a:r>
              <a:rPr lang="en-US" sz="1200" baseline="0" dirty="0" smtClean="0">
                <a:solidFill>
                  <a:schemeClr val="dk1"/>
                </a:solidFill>
              </a:rPr>
              <a:t>Wikimedia Commons </a:t>
            </a:r>
            <a:r>
              <a:rPr lang="en-US" sz="1200" dirty="0" smtClean="0">
                <a:solidFill>
                  <a:schemeClr val="dk1"/>
                </a:solidFill>
              </a:rPr>
              <a:t>http://commons.wikimedia.org/wiki/File:Pylon_ds.jpg</a:t>
            </a:r>
            <a:endParaRPr lang="en-US" sz="1200" dirty="0">
              <a:solidFill>
                <a:schemeClr val="dk1"/>
              </a:solidFill>
            </a:endParaRPr>
          </a:p>
          <a:p>
            <a:pPr lvl="0" rtl="0">
              <a:lnSpc>
                <a:spcPct val="100000"/>
              </a:lnSpc>
              <a:spcBef>
                <a:spcPts val="0"/>
              </a:spcBef>
              <a:spcAft>
                <a:spcPts val="200"/>
              </a:spcAft>
              <a:buNone/>
            </a:pPr>
            <a:r>
              <a:rPr lang="en-US" sz="1200" dirty="0" smtClean="0">
                <a:solidFill>
                  <a:schemeClr val="dk1"/>
                </a:solidFill>
              </a:rPr>
              <a:t>(televisions</a:t>
            </a:r>
            <a:r>
              <a:rPr lang="en-US" sz="1200" baseline="0" dirty="0" smtClean="0">
                <a:solidFill>
                  <a:schemeClr val="dk1"/>
                </a:solidFill>
              </a:rPr>
              <a:t> for sale in a store) 2008 Wags05, Wikimedia http://en.wikipedia.org/wiki/File:Cptvdisplay.jpg</a:t>
            </a:r>
          </a:p>
        </p:txBody>
      </p:sp>
    </p:spTree>
    <p:extLst>
      <p:ext uri="{BB962C8B-B14F-4D97-AF65-F5344CB8AC3E}">
        <p14:creationId xmlns:p14="http://schemas.microsoft.com/office/powerpoint/2010/main" val="2271240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lvl="0" rtl="0">
              <a:spcBef>
                <a:spcPts val="0"/>
              </a:spcBef>
              <a:buClr>
                <a:schemeClr val="dk1"/>
              </a:buClr>
              <a:buSzPct val="91666"/>
              <a:buFont typeface="Arial"/>
              <a:buNone/>
            </a:pPr>
            <a:r>
              <a:rPr lang="en-US" sz="1200" kern="1200" dirty="0" smtClean="0">
                <a:solidFill>
                  <a:schemeClr val="tx1"/>
                </a:solidFill>
                <a:effectLst/>
                <a:latin typeface="+mn-lt"/>
                <a:ea typeface="+mn-ea"/>
                <a:cs typeface="+mn-cs"/>
              </a:rPr>
              <a:t>Critical thinking question: We know that insulators and conductors are opposites. Do you think rubber is a good or poor conductor? Why? (Answer: Rubber is an example of a good insulator. Since rubber is a good insulator, it must be a poor conductor because they are opposite properties.) When students answer correctly, click to reveal the “good insulator” bullet, and again for the “poor conductor” bullets.</a:t>
            </a:r>
          </a:p>
          <a:p>
            <a:pPr lvl="0" rtl="0">
              <a:spcBef>
                <a:spcPts val="0"/>
              </a:spcBef>
              <a:buClr>
                <a:schemeClr val="dk1"/>
              </a:buClr>
              <a:buSzPct val="91666"/>
              <a:buFont typeface="Arial"/>
              <a:buNone/>
            </a:pPr>
            <a:r>
              <a:rPr lang="en-US" sz="1200" dirty="0" smtClean="0">
                <a:solidFill>
                  <a:schemeClr val="dk1"/>
                </a:solidFill>
              </a:rPr>
              <a:t>~</a:t>
            </a:r>
          </a:p>
          <a:p>
            <a:pPr lvl="0" rtl="0">
              <a:spcBef>
                <a:spcPts val="0"/>
              </a:spcBef>
              <a:buClr>
                <a:schemeClr val="dk1"/>
              </a:buClr>
              <a:buFont typeface="Arial"/>
              <a:buNone/>
            </a:pPr>
            <a:r>
              <a:rPr lang="en-US" sz="1200" dirty="0" smtClean="0">
                <a:solidFill>
                  <a:schemeClr val="dk1"/>
                </a:solidFill>
              </a:rPr>
              <a:t>Image source: (rubber bands) 2011 Bill </a:t>
            </a:r>
            <a:r>
              <a:rPr lang="en-US" sz="1200" dirty="0" err="1" smtClean="0">
                <a:solidFill>
                  <a:schemeClr val="dk1"/>
                </a:solidFill>
              </a:rPr>
              <a:t>Ebbesen</a:t>
            </a:r>
            <a:r>
              <a:rPr lang="en-US" sz="1200" dirty="0" smtClean="0">
                <a:solidFill>
                  <a:schemeClr val="dk1"/>
                </a:solidFill>
              </a:rPr>
              <a:t>, Wikimedia Commons http://commons.wikimedia.org/wiki/File:Rubber_bands_-_Colors_-_Studio_photo_2011.jpg</a:t>
            </a:r>
            <a:endParaRPr lang="en-US" sz="1200" dirty="0">
              <a:solidFill>
                <a:schemeClr val="dk1"/>
              </a:solidFill>
            </a:endParaRPr>
          </a:p>
        </p:txBody>
      </p:sp>
    </p:spTree>
    <p:extLst>
      <p:ext uri="{BB962C8B-B14F-4D97-AF65-F5344CB8AC3E}">
        <p14:creationId xmlns:p14="http://schemas.microsoft.com/office/powerpoint/2010/main" val="72723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a:spcBef>
                <a:spcPts val="0"/>
              </a:spcBef>
              <a:buNone/>
            </a:pPr>
            <a:r>
              <a:rPr lang="en-US" sz="1200" kern="1200" dirty="0" smtClean="0">
                <a:solidFill>
                  <a:schemeClr val="tx1"/>
                </a:solidFill>
                <a:effectLst/>
                <a:latin typeface="+mn-lt"/>
                <a:ea typeface="+mn-ea"/>
                <a:cs typeface="+mn-cs"/>
              </a:rPr>
              <a:t>Is the photograph labeled correctly with which is the conductor and which is the insulator? (Answer: Yes, this picture is labeled correctly. Copper is a metal; most metals make good conductors. Current does not flow easily through rubber, which makes it a good insulator to wrap around the copper wire.)</a:t>
            </a:r>
          </a:p>
          <a:p>
            <a:pPr>
              <a:spcBef>
                <a:spcPts val="0"/>
              </a:spcBef>
              <a:buNone/>
            </a:pP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Image source: (copper</a:t>
            </a:r>
            <a:r>
              <a:rPr lang="en-US" sz="1200" baseline="0" dirty="0" smtClean="0"/>
              <a:t> wire) 2011 Robert </a:t>
            </a:r>
            <a:r>
              <a:rPr lang="en-US" sz="1200" baseline="0" dirty="0" err="1" smtClean="0"/>
              <a:t>Kuhlmann</a:t>
            </a:r>
            <a:r>
              <a:rPr lang="en-US" sz="1200" baseline="0" dirty="0" smtClean="0"/>
              <a:t>, Wikimedia Commons http://commons.wikimedia.org/wiki/File:Lautsprecherkabel_Makro_nah.jpg</a:t>
            </a:r>
            <a:endParaRPr lang="en-US" sz="1200" b="0" i="0" u="none" strike="noStrike" cap="none" baseline="0" dirty="0" smtClean="0"/>
          </a:p>
        </p:txBody>
      </p:sp>
    </p:spTree>
    <p:extLst>
      <p:ext uri="{BB962C8B-B14F-4D97-AF65-F5344CB8AC3E}">
        <p14:creationId xmlns:p14="http://schemas.microsoft.com/office/powerpoint/2010/main" val="161780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Next we’ll discuss current, which is the flow of electricity/electrons. We often use water to understand electrical systems because of their similarities. For example, water can build up pressures, like in a dam, and flow like in a river. Electricity acts the same way.</a:t>
            </a:r>
          </a:p>
          <a:p>
            <a:r>
              <a:rPr lang="en-US" sz="1200" kern="1200" dirty="0" smtClean="0">
                <a:solidFill>
                  <a:schemeClr val="tx1"/>
                </a:solidFill>
                <a:effectLst/>
                <a:latin typeface="+mn-lt"/>
                <a:ea typeface="+mn-ea"/>
                <a:cs typeface="+mn-cs"/>
              </a:rPr>
              <a:t>Critical thinking question: What are some examples of how we use analogies to explain more complex scientific phenomena? Examples: Humans use stories like the Greek myths to explain seasons and sunrise/sunset. We often think of materials and animals as having human “personalities” and  behaviors, like saying that conductors “direct” and move electrons.</a:t>
            </a:r>
          </a:p>
          <a:p>
            <a:pPr lvl="0" rtl="0">
              <a:lnSpc>
                <a:spcPct val="100000"/>
              </a:lnSpc>
              <a:spcBef>
                <a:spcPts val="0"/>
              </a:spcBef>
              <a:buNone/>
            </a:pPr>
            <a:r>
              <a:rPr lang="en-US" sz="1200" dirty="0" smtClean="0">
                <a:solidFill>
                  <a:schemeClr val="dk1"/>
                </a:solidFill>
              </a:rPr>
              <a:t>~</a:t>
            </a:r>
          </a:p>
          <a:p>
            <a:pPr lvl="0" rtl="0">
              <a:lnSpc>
                <a:spcPct val="100000"/>
              </a:lnSpc>
              <a:spcBef>
                <a:spcPts val="0"/>
              </a:spcBef>
              <a:buNone/>
            </a:pPr>
            <a:r>
              <a:rPr lang="en-US" sz="1200" dirty="0" smtClean="0">
                <a:solidFill>
                  <a:schemeClr val="dk1"/>
                </a:solidFill>
              </a:rPr>
              <a:t>Image sources:</a:t>
            </a:r>
          </a:p>
          <a:p>
            <a:pPr lvl="0" rtl="0">
              <a:lnSpc>
                <a:spcPct val="100000"/>
              </a:lnSpc>
              <a:spcBef>
                <a:spcPts val="0"/>
              </a:spcBef>
              <a:buNone/>
            </a:pPr>
            <a:r>
              <a:rPr lang="en-US" sz="1200" dirty="0" smtClean="0">
                <a:solidFill>
                  <a:schemeClr val="dk1"/>
                </a:solidFill>
              </a:rPr>
              <a:t>(Nile River) 2003 </a:t>
            </a:r>
            <a:r>
              <a:rPr lang="en-US" sz="1200" dirty="0" err="1" smtClean="0">
                <a:solidFill>
                  <a:schemeClr val="dk1"/>
                </a:solidFill>
              </a:rPr>
              <a:t>Marcell</a:t>
            </a:r>
            <a:r>
              <a:rPr lang="en-US" sz="1200" dirty="0" smtClean="0">
                <a:solidFill>
                  <a:schemeClr val="dk1"/>
                </a:solidFill>
              </a:rPr>
              <a:t> </a:t>
            </a:r>
            <a:r>
              <a:rPr lang="en-US" sz="1200" dirty="0" err="1" smtClean="0">
                <a:solidFill>
                  <a:schemeClr val="dk1"/>
                </a:solidFill>
              </a:rPr>
              <a:t>Katona</a:t>
            </a:r>
            <a:r>
              <a:rPr lang="en-US" sz="1200" dirty="0" smtClean="0">
                <a:solidFill>
                  <a:schemeClr val="dk1"/>
                </a:solidFill>
              </a:rPr>
              <a:t>,</a:t>
            </a:r>
            <a:r>
              <a:rPr lang="en-US" sz="1200" baseline="0" dirty="0" smtClean="0">
                <a:solidFill>
                  <a:schemeClr val="dk1"/>
                </a:solidFill>
              </a:rPr>
              <a:t> Wikimedia Commons http://commons.wikimedia.org/wiki/File:Nile2.jpg</a:t>
            </a:r>
          </a:p>
          <a:p>
            <a:pPr lvl="0" rtl="0">
              <a:lnSpc>
                <a:spcPct val="100000"/>
              </a:lnSpc>
              <a:spcBef>
                <a:spcPts val="0"/>
              </a:spcBef>
              <a:buNone/>
            </a:pPr>
            <a:r>
              <a:rPr lang="en-US" sz="1200" baseline="0" dirty="0" smtClean="0">
                <a:solidFill>
                  <a:schemeClr val="dk1"/>
                </a:solidFill>
              </a:rPr>
              <a:t>(Hoover Dam) 2005 </a:t>
            </a:r>
            <a:r>
              <a:rPr lang="en-US" sz="1200" baseline="0" dirty="0" err="1" smtClean="0">
                <a:solidFill>
                  <a:schemeClr val="dk1"/>
                </a:solidFill>
              </a:rPr>
              <a:t>snakefisch</a:t>
            </a:r>
            <a:r>
              <a:rPr lang="en-US" sz="1200" baseline="0" dirty="0" smtClean="0">
                <a:solidFill>
                  <a:schemeClr val="dk1"/>
                </a:solidFill>
              </a:rPr>
              <a:t>, Wikimedia Commons http://commons.wikimedia.org/wiki/File:Hoover_dam_from_air.jpg </a:t>
            </a:r>
            <a:endParaRPr sz="1200" dirty="0">
              <a:solidFill>
                <a:schemeClr val="dk1"/>
              </a:solidFill>
            </a:endParaRPr>
          </a:p>
          <a:p>
            <a:pPr lvl="0">
              <a:lnSpc>
                <a:spcPct val="100000"/>
              </a:lnSpc>
              <a:spcBef>
                <a:spcPts val="0"/>
              </a:spcBef>
              <a:buClr>
                <a:schemeClr val="dk1"/>
              </a:buClr>
              <a:buFont typeface="Arial"/>
              <a:buNone/>
            </a:pPr>
            <a:endParaRPr sz="1200" dirty="0">
              <a:solidFill>
                <a:schemeClr val="dk1"/>
              </a:solidFill>
            </a:endParaRPr>
          </a:p>
        </p:txBody>
      </p:sp>
    </p:spTree>
    <p:extLst>
      <p:ext uri="{BB962C8B-B14F-4D97-AF65-F5344CB8AC3E}">
        <p14:creationId xmlns:p14="http://schemas.microsoft.com/office/powerpoint/2010/main" val="144215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a:spcBef>
                <a:spcPts val="0"/>
              </a:spcBef>
              <a:buNone/>
            </a:pPr>
            <a:r>
              <a:rPr lang="en-US" sz="1200" dirty="0"/>
              <a:t>Relate back the water flow demo</a:t>
            </a:r>
          </a:p>
        </p:txBody>
      </p:sp>
    </p:spTree>
    <p:extLst>
      <p:ext uri="{BB962C8B-B14F-4D97-AF65-F5344CB8AC3E}">
        <p14:creationId xmlns:p14="http://schemas.microsoft.com/office/powerpoint/2010/main" val="193275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5110162" y="6524625"/>
            <a:ext cx="3917949" cy="333374"/>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r>
              <a:rPr lang="en-US"/>
              <a:t> </a:t>
            </a:r>
          </a:p>
        </p:txBody>
      </p:sp>
      <p:sp>
        <p:nvSpPr>
          <p:cNvPr id="306" name="Shape 306"/>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1190625" y="3262313"/>
            <a:ext cx="6646862" cy="3071812"/>
          </a:xfrm>
          <a:prstGeom prst="rect">
            <a:avLst/>
          </a:prstGeom>
          <a:noFill/>
          <a:ln>
            <a:noFill/>
          </a:ln>
        </p:spPr>
        <p:txBody>
          <a:bodyPr lIns="91325" tIns="45650" rIns="91325" bIns="45650" anchor="t" anchorCtr="0">
            <a:noAutofit/>
          </a:bodyPr>
          <a:lstStyle/>
          <a:p>
            <a:pPr lvl="0" rtl="0">
              <a:spcBef>
                <a:spcPts val="0"/>
              </a:spcBef>
              <a:buNone/>
            </a:pPr>
            <a:r>
              <a:rPr lang="en-US" sz="1200" kern="1200" dirty="0" smtClean="0">
                <a:solidFill>
                  <a:schemeClr val="tx1"/>
                </a:solidFill>
                <a:effectLst/>
                <a:latin typeface="+mn-lt"/>
                <a:ea typeface="+mn-ea"/>
                <a:cs typeface="+mn-cs"/>
              </a:rPr>
              <a:t>Let’s consider static charge. How can it be explained in our water system analogy? </a:t>
            </a:r>
          </a:p>
          <a:p>
            <a:pPr lvl="0" rtl="0">
              <a:spcBef>
                <a:spcPts val="0"/>
              </a:spcBef>
              <a:buNone/>
            </a:pPr>
            <a:r>
              <a:rPr lang="en-US" sz="1200" kern="1200" dirty="0" smtClean="0">
                <a:solidFill>
                  <a:schemeClr val="tx1"/>
                </a:solidFill>
                <a:effectLst/>
                <a:latin typeface="+mn-lt"/>
                <a:ea typeface="+mn-ea"/>
                <a:cs typeface="+mn-cs"/>
              </a:rPr>
              <a:t>It may help to think of the mnemonic device of: “</a:t>
            </a:r>
            <a:r>
              <a:rPr lang="en-US" sz="1200" kern="1200" dirty="0" err="1" smtClean="0">
                <a:solidFill>
                  <a:schemeClr val="tx1"/>
                </a:solidFill>
                <a:effectLst/>
                <a:latin typeface="+mn-lt"/>
                <a:ea typeface="+mn-ea"/>
                <a:cs typeface="+mn-cs"/>
              </a:rPr>
              <a:t>STATIc</a:t>
            </a:r>
            <a:r>
              <a:rPr lang="en-US" sz="1200" kern="1200" dirty="0" smtClean="0">
                <a:solidFill>
                  <a:schemeClr val="tx1"/>
                </a:solidFill>
                <a:effectLst/>
                <a:latin typeface="+mn-lt"/>
                <a:ea typeface="+mn-ea"/>
                <a:cs typeface="+mn-cs"/>
              </a:rPr>
              <a:t> electricity is </a:t>
            </a:r>
            <a:r>
              <a:rPr lang="en-US" sz="1200" kern="1200" dirty="0" err="1" smtClean="0">
                <a:solidFill>
                  <a:schemeClr val="tx1"/>
                </a:solidFill>
                <a:effectLst/>
                <a:latin typeface="+mn-lt"/>
                <a:ea typeface="+mn-ea"/>
                <a:cs typeface="+mn-cs"/>
              </a:rPr>
              <a:t>STATIonary</a:t>
            </a:r>
            <a:r>
              <a:rPr lang="en-US" sz="1200" kern="1200" dirty="0" smtClean="0">
                <a:solidFill>
                  <a:schemeClr val="tx1"/>
                </a:solidFill>
                <a:effectLst/>
                <a:latin typeface="+mn-lt"/>
                <a:ea typeface="+mn-ea"/>
                <a:cs typeface="+mn-cs"/>
              </a:rPr>
              <a:t>”—it does not move. Electrons cannot move between atoms. Therefore, charge collects; this is similar to how water collects behind a dam.</a:t>
            </a:r>
          </a:p>
          <a:p>
            <a:pPr lvl="0" rtl="0">
              <a:spcBef>
                <a:spcPts val="0"/>
              </a:spcBef>
              <a:buNone/>
            </a:pPr>
            <a:r>
              <a:rPr lang="en-US" sz="1200" dirty="0" smtClean="0">
                <a:solidFill>
                  <a:schemeClr val="dk1"/>
                </a:solidFill>
              </a:rPr>
              <a:t>~</a:t>
            </a:r>
          </a:p>
          <a:p>
            <a:pPr lvl="0" rtl="0">
              <a:spcBef>
                <a:spcPts val="0"/>
              </a:spcBef>
              <a:buNone/>
            </a:pPr>
            <a:r>
              <a:rPr lang="en-US" sz="1200" dirty="0" smtClean="0">
                <a:solidFill>
                  <a:schemeClr val="dk1"/>
                </a:solidFill>
              </a:rPr>
              <a:t>Image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dk1"/>
                </a:solidFill>
              </a:rPr>
              <a:t>(Hoover Dam) 2005 </a:t>
            </a:r>
            <a:r>
              <a:rPr lang="en-US" sz="1200" baseline="0" dirty="0" err="1" smtClean="0">
                <a:solidFill>
                  <a:schemeClr val="dk1"/>
                </a:solidFill>
              </a:rPr>
              <a:t>snakefisch</a:t>
            </a:r>
            <a:r>
              <a:rPr lang="en-US" sz="1200" baseline="0" dirty="0" smtClean="0">
                <a:solidFill>
                  <a:schemeClr val="dk1"/>
                </a:solidFill>
              </a:rPr>
              <a:t>, Wikimedia Commons http://commons.wikimedia.org/wiki/File:Hoover_dam_from_air.jpg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rPr>
              <a:t>(static on the </a:t>
            </a:r>
            <a:r>
              <a:rPr lang="en-US" sz="1200" baseline="0" dirty="0" smtClean="0">
                <a:solidFill>
                  <a:schemeClr val="dk1"/>
                </a:solidFill>
              </a:rPr>
              <a:t>playground) 2005 </a:t>
            </a:r>
            <a:r>
              <a:rPr lang="en-US" sz="1200" baseline="0" dirty="0" err="1" smtClean="0">
                <a:solidFill>
                  <a:schemeClr val="dk1"/>
                </a:solidFill>
              </a:rPr>
              <a:t>Ctd</a:t>
            </a:r>
            <a:r>
              <a:rPr lang="en-US" sz="1200" baseline="0" dirty="0" smtClean="0">
                <a:solidFill>
                  <a:schemeClr val="dk1"/>
                </a:solidFill>
              </a:rPr>
              <a:t> 2005, </a:t>
            </a:r>
            <a:r>
              <a:rPr lang="en-US" sz="1200" baseline="0" dirty="0" err="1" smtClean="0">
                <a:solidFill>
                  <a:schemeClr val="dk1"/>
                </a:solidFill>
              </a:rPr>
              <a:t>flickr</a:t>
            </a:r>
            <a:r>
              <a:rPr lang="en-US" sz="1200" baseline="0" dirty="0" smtClean="0">
                <a:solidFill>
                  <a:schemeClr val="dk1"/>
                </a:solidFill>
              </a:rPr>
              <a:t> http://www.flickr.com/photos/49196923@N00/48616367/ </a:t>
            </a:r>
            <a:endParaRPr lang="en-US" sz="1200" dirty="0" smtClean="0">
              <a:solidFill>
                <a:schemeClr val="dk1"/>
              </a:solidFill>
            </a:endParaRPr>
          </a:p>
          <a:p>
            <a:pPr>
              <a:spcBef>
                <a:spcPts val="0"/>
              </a:spcBef>
              <a:buNone/>
            </a:pPr>
            <a:r>
              <a:rPr lang="en-US" sz="1200" i="0" u="none" strike="noStrike" cap="none" baseline="0" dirty="0" smtClean="0">
                <a:solidFill>
                  <a:schemeClr val="dk1"/>
                </a:solidFill>
              </a:rPr>
              <a:t>Caption</a:t>
            </a:r>
            <a:r>
              <a:rPr lang="en-US" sz="1200" i="0" u="none" strike="noStrike" cap="none" baseline="0" dirty="0">
                <a:solidFill>
                  <a:schemeClr val="dk1"/>
                </a:solidFill>
              </a:rPr>
              <a:t>: </a:t>
            </a:r>
            <a:r>
              <a:rPr lang="en-US" sz="1200" i="0" u="none" strike="noStrike" cap="none" baseline="0" dirty="0"/>
              <a:t>Contact with the slide has left this child's hair positively charged so that </a:t>
            </a:r>
            <a:r>
              <a:rPr lang="en-US" sz="1200" i="0" u="none" strike="noStrike" cap="none" baseline="0" dirty="0" smtClean="0"/>
              <a:t>individual </a:t>
            </a:r>
            <a:r>
              <a:rPr lang="en-US" sz="1200" i="0" u="none" strike="noStrike" cap="none" baseline="0" dirty="0"/>
              <a:t>hairs repel one another. The hair may also be attracted to the negatively charged slide surface</a:t>
            </a:r>
            <a:r>
              <a:rPr lang="en-US" sz="1200" i="0" u="none" strike="noStrike" cap="none" baseline="0" dirty="0" smtClean="0"/>
              <a:t>.</a:t>
            </a:r>
            <a:endParaRPr sz="1200" dirty="0"/>
          </a:p>
        </p:txBody>
      </p:sp>
    </p:spTree>
    <p:extLst>
      <p:ext uri="{BB962C8B-B14F-4D97-AF65-F5344CB8AC3E}">
        <p14:creationId xmlns:p14="http://schemas.microsoft.com/office/powerpoint/2010/main" val="399558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9" name="Shape 339"/>
          <p:cNvSpPr txBox="1">
            <a:spLocks noGrp="1"/>
          </p:cNvSpPr>
          <p:nvPr>
            <p:ph type="body" idx="1"/>
          </p:nvPr>
        </p:nvSpPr>
        <p:spPr>
          <a:xfrm>
            <a:off x="1190625" y="3262313"/>
            <a:ext cx="6646800" cy="3071700"/>
          </a:xfrm>
          <a:prstGeom prst="rect">
            <a:avLst/>
          </a:prstGeom>
          <a:noFill/>
          <a:ln>
            <a:noFill/>
          </a:ln>
        </p:spPr>
        <p:txBody>
          <a:bodyPr lIns="91325" tIns="45650" rIns="91325" bIns="45650" anchor="t" anchorCtr="0">
            <a:noAutofit/>
          </a:bodyPr>
          <a:lstStyle/>
          <a:p>
            <a:pPr lvl="0" rtl="0">
              <a:spcBef>
                <a:spcPts val="0"/>
              </a:spcBef>
              <a:buNone/>
            </a:pPr>
            <a:r>
              <a:rPr lang="en-US" sz="1200" kern="1200" dirty="0" smtClean="0">
                <a:solidFill>
                  <a:schemeClr val="tx1"/>
                </a:solidFill>
                <a:effectLst/>
                <a:latin typeface="+mn-lt"/>
                <a:ea typeface="+mn-ea"/>
                <a:cs typeface="+mn-cs"/>
              </a:rPr>
              <a:t>While showing this slide, direct students to rub inflated balloons on the hair on their heads. Ask them: What makes your hair stand up? </a:t>
            </a:r>
          </a:p>
          <a:p>
            <a:pPr lvl="0" rtl="0">
              <a:spcBef>
                <a:spcPts val="0"/>
              </a:spcBef>
              <a:buNone/>
            </a:pPr>
            <a:r>
              <a:rPr lang="en-US" sz="1200" kern="1200" dirty="0" smtClean="0">
                <a:solidFill>
                  <a:schemeClr val="tx1"/>
                </a:solidFill>
                <a:effectLst/>
                <a:latin typeface="+mn-lt"/>
                <a:ea typeface="+mn-ea"/>
                <a:cs typeface="+mn-cs"/>
              </a:rPr>
              <a:t>What does the term “net” mean? (Answer: “Net” means “total.”)</a:t>
            </a:r>
            <a:endParaRPr lang="en-US" sz="1200" dirty="0"/>
          </a:p>
        </p:txBody>
      </p:sp>
      <p:sp>
        <p:nvSpPr>
          <p:cNvPr id="340" name="Shape 340"/>
          <p:cNvSpPr txBox="1">
            <a:spLocks noGrp="1"/>
          </p:cNvSpPr>
          <p:nvPr>
            <p:ph type="sldNum" idx="12"/>
          </p:nvPr>
        </p:nvSpPr>
        <p:spPr>
          <a:xfrm>
            <a:off x="5110162" y="6524625"/>
            <a:ext cx="3917999" cy="333300"/>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82788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a:spcBef>
                <a:spcPts val="0"/>
              </a:spcBef>
              <a:buNone/>
            </a:pPr>
            <a:r>
              <a:rPr lang="en-US" sz="1200" dirty="0" smtClean="0"/>
              <a:t>Click to reveal the answer.</a:t>
            </a:r>
            <a:endParaRPr lang="en-US" sz="1200" dirty="0"/>
          </a:p>
        </p:txBody>
      </p:sp>
    </p:spTree>
    <p:extLst>
      <p:ext uri="{BB962C8B-B14F-4D97-AF65-F5344CB8AC3E}">
        <p14:creationId xmlns:p14="http://schemas.microsoft.com/office/powerpoint/2010/main" val="387586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a:spcBef>
                <a:spcPts val="0"/>
              </a:spcBef>
              <a:buNone/>
            </a:pPr>
            <a:r>
              <a:rPr lang="en-US" sz="1200" dirty="0" smtClean="0"/>
              <a:t>Click to reveal the answers.</a:t>
            </a:r>
            <a:endParaRPr lang="en-US" sz="1200" dirty="0"/>
          </a:p>
        </p:txBody>
      </p:sp>
    </p:spTree>
    <p:extLst>
      <p:ext uri="{BB962C8B-B14F-4D97-AF65-F5344CB8AC3E}">
        <p14:creationId xmlns:p14="http://schemas.microsoft.com/office/powerpoint/2010/main" val="1111562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Click to reveal the answers.</a:t>
            </a:r>
            <a:endParaRPr sz="1200" dirty="0"/>
          </a:p>
          <a:p>
            <a:pPr lvl="0" rtl="0">
              <a:spcBef>
                <a:spcPts val="0"/>
              </a:spcBef>
              <a:buNone/>
            </a:pPr>
            <a:endParaRPr sz="1200" dirty="0"/>
          </a:p>
        </p:txBody>
      </p:sp>
    </p:spTree>
    <p:extLst>
      <p:ext uri="{BB962C8B-B14F-4D97-AF65-F5344CB8AC3E}">
        <p14:creationId xmlns:p14="http://schemas.microsoft.com/office/powerpoint/2010/main" val="326567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Click to reveal the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students have had exposure to analogies, which is part of the sixth-grade curriculum in many states, use the analogy question. If not, students may need assistance on how analogies work.) </a:t>
            </a:r>
            <a:endParaRPr lang="en-US" sz="1200" dirty="0"/>
          </a:p>
        </p:txBody>
      </p:sp>
    </p:spTree>
    <p:extLst>
      <p:ext uri="{BB962C8B-B14F-4D97-AF65-F5344CB8AC3E}">
        <p14:creationId xmlns:p14="http://schemas.microsoft.com/office/powerpoint/2010/main" val="196296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lvl="0" rtl="0">
              <a:spcBef>
                <a:spcPts val="0"/>
              </a:spcBef>
              <a:buNone/>
            </a:pPr>
            <a:r>
              <a:rPr lang="en-US" sz="1200" kern="1200" dirty="0" smtClean="0">
                <a:solidFill>
                  <a:schemeClr val="tx1"/>
                </a:solidFill>
                <a:effectLst/>
                <a:latin typeface="+mn-lt"/>
                <a:ea typeface="+mn-ea"/>
                <a:cs typeface="+mn-cs"/>
              </a:rPr>
              <a:t>Use the prompt on this slide to start a class discussion or creative writing exercise. For example, brainstorm as a class and then give students 15-20 minutes to write on their own. </a:t>
            </a:r>
          </a:p>
          <a:p>
            <a:r>
              <a:rPr lang="en-US" sz="1200" kern="1200" dirty="0" smtClean="0">
                <a:solidFill>
                  <a:schemeClr val="tx1"/>
                </a:solidFill>
                <a:effectLst/>
                <a:latin typeface="+mn-lt"/>
                <a:ea typeface="+mn-ea"/>
                <a:cs typeface="+mn-cs"/>
              </a:rPr>
              <a:t>Why do we bother learning about electricity? The point of the hook is to emphasize that we constantly use electricity and that our lives would be dramatically different if we did not have access to electricity.</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5623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lvl="0" rtl="0">
              <a:spcBef>
                <a:spcPts val="0"/>
              </a:spcBef>
              <a:buClr>
                <a:schemeClr val="dk1"/>
              </a:buClr>
              <a:buFont typeface="Arial"/>
              <a:buNone/>
            </a:pPr>
            <a:endParaRPr/>
          </a:p>
        </p:txBody>
      </p:sp>
    </p:spTree>
    <p:extLst>
      <p:ext uri="{BB962C8B-B14F-4D97-AF65-F5344CB8AC3E}">
        <p14:creationId xmlns:p14="http://schemas.microsoft.com/office/powerpoint/2010/main" val="33260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lvl="0" rtl="0">
              <a:spcBef>
                <a:spcPts val="0"/>
              </a:spcBef>
              <a:buNone/>
            </a:pPr>
            <a:r>
              <a:rPr lang="en-US" sz="1200" kern="1200" dirty="0" smtClean="0">
                <a:solidFill>
                  <a:schemeClr val="tx1"/>
                </a:solidFill>
                <a:effectLst/>
                <a:latin typeface="+mn-lt"/>
                <a:ea typeface="+mn-ea"/>
                <a:cs typeface="+mn-cs"/>
              </a:rPr>
              <a:t>Expect the structure of an atom to be a review for students. If not, spend more time on this topic. </a:t>
            </a:r>
            <a:endParaRPr lang="en-US" sz="1200" dirty="0"/>
          </a:p>
        </p:txBody>
      </p:sp>
      <p:sp>
        <p:nvSpPr>
          <p:cNvPr id="160" name="Shape 160"/>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96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pPr lvl="0" rtl="0">
              <a:spcBef>
                <a:spcPts val="0"/>
              </a:spcBef>
              <a:buNone/>
            </a:pPr>
            <a:r>
              <a:rPr lang="en-US" sz="1200" b="1" kern="1200" dirty="0" smtClean="0">
                <a:solidFill>
                  <a:schemeClr val="tx1"/>
                </a:solidFill>
                <a:effectLst/>
                <a:latin typeface="+mn-lt"/>
                <a:ea typeface="+mn-ea"/>
                <a:cs typeface="+mn-cs"/>
              </a:rPr>
              <a:t>Electric charge</a:t>
            </a:r>
            <a:r>
              <a:rPr lang="en-US" sz="1200" kern="1200" dirty="0" smtClean="0">
                <a:solidFill>
                  <a:schemeClr val="tx1"/>
                </a:solidFill>
                <a:effectLst/>
                <a:latin typeface="+mn-lt"/>
                <a:ea typeface="+mn-ea"/>
                <a:cs typeface="+mn-cs"/>
              </a:rPr>
              <a:t> is the </a:t>
            </a:r>
            <a:r>
              <a:rPr lang="en-US" sz="1200" dirty="0" smtClean="0">
                <a:solidFill>
                  <a:srgbClr val="0B0080"/>
                </a:solidFill>
                <a:hlinkClick r:id="rId3"/>
              </a:rPr>
              <a:t>physical property</a:t>
            </a:r>
            <a:r>
              <a:rPr lang="en-US" sz="1200" dirty="0" smtClean="0">
                <a:solidFill>
                  <a:schemeClr val="dk1"/>
                </a:solidFill>
              </a:rPr>
              <a:t> of </a:t>
            </a:r>
            <a:r>
              <a:rPr lang="en-US" sz="1200" dirty="0" smtClean="0">
                <a:solidFill>
                  <a:srgbClr val="0B0080"/>
                </a:solidFill>
                <a:hlinkClick r:id="rId4"/>
              </a:rPr>
              <a:t>matter</a:t>
            </a:r>
            <a:r>
              <a:rPr lang="en-US" sz="1200" dirty="0" smtClean="0">
                <a:solidFill>
                  <a:schemeClr val="dk1"/>
                </a:solidFill>
              </a:rPr>
              <a:t> </a:t>
            </a:r>
            <a:r>
              <a:rPr lang="en-US" sz="1200" kern="1200" dirty="0" smtClean="0">
                <a:solidFill>
                  <a:schemeClr val="tx1"/>
                </a:solidFill>
                <a:effectLst/>
                <a:latin typeface="+mn-lt"/>
                <a:ea typeface="+mn-ea"/>
                <a:cs typeface="+mn-cs"/>
              </a:rPr>
              <a:t>that causes it to experience a </a:t>
            </a:r>
            <a:r>
              <a:rPr lang="en-US" sz="1200" dirty="0" smtClean="0">
                <a:solidFill>
                  <a:srgbClr val="0B0080"/>
                </a:solidFill>
                <a:hlinkClick r:id="rId5"/>
              </a:rPr>
              <a:t>force</a:t>
            </a:r>
            <a:r>
              <a:rPr lang="en-US" sz="1200" dirty="0" smtClean="0">
                <a:solidFill>
                  <a:schemeClr val="dk1"/>
                </a:solidFill>
              </a:rPr>
              <a:t> </a:t>
            </a:r>
            <a:r>
              <a:rPr lang="en-US" sz="1200" kern="1200" dirty="0" smtClean="0">
                <a:solidFill>
                  <a:schemeClr val="tx1"/>
                </a:solidFill>
                <a:effectLst/>
                <a:latin typeface="+mn-lt"/>
                <a:ea typeface="+mn-ea"/>
                <a:cs typeface="+mn-cs"/>
              </a:rPr>
              <a:t>when near other electrically charged matter. Two types of electric charges exist—</a:t>
            </a:r>
            <a:r>
              <a:rPr lang="en-US" sz="1200" dirty="0" smtClean="0">
                <a:solidFill>
                  <a:srgbClr val="0B0080"/>
                </a:solidFill>
                <a:hlinkClick r:id="rId6"/>
              </a:rPr>
              <a:t>positive</a:t>
            </a:r>
            <a:r>
              <a:rPr lang="en-US" sz="1200" dirty="0" smtClean="0">
                <a:solidFill>
                  <a:schemeClr val="dk1"/>
                </a:solidFill>
              </a:rPr>
              <a:t> and </a:t>
            </a:r>
            <a:r>
              <a:rPr lang="en-US" sz="1200" dirty="0" smtClean="0">
                <a:solidFill>
                  <a:srgbClr val="0B0080"/>
                </a:solidFill>
                <a:hlinkClick r:id="rId7"/>
              </a:rPr>
              <a:t>negative</a:t>
            </a:r>
            <a:r>
              <a:rPr lang="en-US" sz="1200" kern="1200" dirty="0" smtClean="0">
                <a:solidFill>
                  <a:schemeClr val="tx1"/>
                </a:solidFill>
                <a:effectLst/>
                <a:latin typeface="+mn-lt"/>
                <a:ea typeface="+mn-ea"/>
                <a:cs typeface="+mn-cs"/>
              </a:rPr>
              <a:t>. Positively charged substances are repelled from other positively charged substances, but attracted to negatively charged substances; negatively charged substances are repelled from negative and attracted to positive. An object is negatively charged if it has an excess of </a:t>
            </a:r>
            <a:r>
              <a:rPr lang="en-US" sz="1200" dirty="0" smtClean="0">
                <a:solidFill>
                  <a:srgbClr val="0B0080"/>
                </a:solidFill>
                <a:hlinkClick r:id="rId7"/>
              </a:rPr>
              <a:t>electrons</a:t>
            </a:r>
            <a:r>
              <a:rPr lang="en-US" sz="1200" kern="1200" dirty="0" smtClean="0">
                <a:solidFill>
                  <a:schemeClr val="tx1"/>
                </a:solidFill>
                <a:effectLst/>
                <a:latin typeface="+mn-lt"/>
                <a:ea typeface="+mn-ea"/>
                <a:cs typeface="+mn-cs"/>
              </a:rPr>
              <a:t>; otherwise, it is positively charged or uncharged.</a:t>
            </a:r>
          </a:p>
        </p:txBody>
      </p:sp>
      <p:sp>
        <p:nvSpPr>
          <p:cNvPr id="193" name="Shape 193"/>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06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9" name="Shape 199"/>
          <p:cNvSpPr txBox="1">
            <a:spLocks noGrp="1"/>
          </p:cNvSpPr>
          <p:nvPr>
            <p:ph type="body" idx="1"/>
          </p:nvPr>
        </p:nvSpPr>
        <p:spPr>
          <a:xfrm>
            <a:off x="1190625" y="3262313"/>
            <a:ext cx="6646862" cy="3071812"/>
          </a:xfrm>
          <a:prstGeom prst="rect">
            <a:avLst/>
          </a:prstGeom>
          <a:noFill/>
          <a:ln>
            <a:noFill/>
          </a:ln>
        </p:spPr>
        <p:txBody>
          <a:bodyPr lIns="91325" tIns="45650" rIns="91325" bIns="456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 may not have an understanding of flow. As necessary, clarify with a simple demo: Have students pour water from one container to another to provide a tangible understanding of the concept of flow. The key point is that </a:t>
            </a:r>
            <a:r>
              <a:rPr lang="en-US" sz="1200" b="1" kern="1200" dirty="0" smtClean="0">
                <a:solidFill>
                  <a:schemeClr val="tx1"/>
                </a:solidFill>
                <a:effectLst/>
                <a:latin typeface="+mn-lt"/>
                <a:ea typeface="+mn-ea"/>
                <a:cs typeface="+mn-cs"/>
              </a:rPr>
              <a:t>flow is movement</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Technically, electricity is the flow of any charged particles. The mnemonic device of </a:t>
            </a:r>
            <a:r>
              <a:rPr lang="en-US" sz="1200" kern="1200" dirty="0" err="1" smtClean="0">
                <a:solidFill>
                  <a:schemeClr val="tx1"/>
                </a:solidFill>
                <a:effectLst/>
                <a:latin typeface="+mn-lt"/>
                <a:ea typeface="+mn-ea"/>
                <a:cs typeface="+mn-cs"/>
              </a:rPr>
              <a:t>ELECTRicity</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ELECTRons</a:t>
            </a:r>
            <a:r>
              <a:rPr lang="en-US" sz="1200" kern="1200" dirty="0" smtClean="0">
                <a:solidFill>
                  <a:schemeClr val="tx1"/>
                </a:solidFill>
                <a:effectLst/>
                <a:latin typeface="+mn-lt"/>
                <a:ea typeface="+mn-ea"/>
                <a:cs typeface="+mn-cs"/>
              </a:rPr>
              <a:t> may help students remember. </a:t>
            </a:r>
          </a:p>
          <a:p>
            <a:pPr lvl="0" rtl="0">
              <a:spcBef>
                <a:spcPts val="0"/>
              </a:spcBef>
              <a:buNone/>
            </a:pPr>
            <a:r>
              <a:rPr lang="en-US" sz="1200" dirty="0" smtClean="0">
                <a:solidFill>
                  <a:schemeClr val="dk1"/>
                </a:solidFill>
              </a:rPr>
              <a:t>~</a:t>
            </a:r>
          </a:p>
          <a:p>
            <a:pPr lvl="0" rtl="0">
              <a:spcBef>
                <a:spcPts val="0"/>
              </a:spcBef>
              <a:buNone/>
            </a:pPr>
            <a:r>
              <a:rPr lang="en-US" sz="1200" dirty="0" smtClean="0">
                <a:solidFill>
                  <a:schemeClr val="dk1"/>
                </a:solidFill>
              </a:rPr>
              <a:t>Image source: (arc</a:t>
            </a:r>
            <a:r>
              <a:rPr lang="en-US" sz="1200" baseline="0" dirty="0" smtClean="0">
                <a:solidFill>
                  <a:schemeClr val="dk1"/>
                </a:solidFill>
              </a:rPr>
              <a:t> between two nails</a:t>
            </a:r>
            <a:r>
              <a:rPr lang="en-US" sz="1200" dirty="0" smtClean="0">
                <a:solidFill>
                  <a:schemeClr val="dk1"/>
                </a:solidFill>
              </a:rPr>
              <a:t>) 2008 </a:t>
            </a:r>
            <a:r>
              <a:rPr lang="en-US" sz="1200" dirty="0" err="1" smtClean="0">
                <a:solidFill>
                  <a:schemeClr val="dk1"/>
                </a:solidFill>
              </a:rPr>
              <a:t>Achim</a:t>
            </a:r>
            <a:r>
              <a:rPr lang="en-US" sz="1200" dirty="0" smtClean="0">
                <a:solidFill>
                  <a:schemeClr val="dk1"/>
                </a:solidFill>
              </a:rPr>
              <a:t> </a:t>
            </a:r>
            <a:r>
              <a:rPr lang="en-US" sz="1200" dirty="0" err="1" smtClean="0">
                <a:solidFill>
                  <a:schemeClr val="dk1"/>
                </a:solidFill>
              </a:rPr>
              <a:t>Grochowski</a:t>
            </a:r>
            <a:r>
              <a:rPr lang="en-US" sz="1200" dirty="0" smtClean="0">
                <a:solidFill>
                  <a:schemeClr val="dk1"/>
                </a:solidFill>
              </a:rPr>
              <a:t>, Wikimedia Commons http://commons.wikimedia.org/wiki/File:Lichtbogen_3000_Volt.jpg</a:t>
            </a:r>
            <a:endParaRPr sz="1200" dirty="0">
              <a:solidFill>
                <a:schemeClr val="dk1"/>
              </a:solidFill>
            </a:endParaRPr>
          </a:p>
        </p:txBody>
      </p:sp>
      <p:sp>
        <p:nvSpPr>
          <p:cNvPr id="200" name="Shape 200"/>
          <p:cNvSpPr txBox="1">
            <a:spLocks noGrp="1"/>
          </p:cNvSpPr>
          <p:nvPr>
            <p:ph type="sldNum" idx="12"/>
          </p:nvPr>
        </p:nvSpPr>
        <p:spPr>
          <a:xfrm>
            <a:off x="5110162" y="6524625"/>
            <a:ext cx="3917949" cy="333374"/>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0263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1190625" y="3262313"/>
            <a:ext cx="6646862" cy="3071812"/>
          </a:xfrm>
          <a:prstGeom prst="rect">
            <a:avLst/>
          </a:prstGeom>
          <a:noFill/>
          <a:ln>
            <a:noFill/>
          </a:ln>
        </p:spPr>
        <p:txBody>
          <a:bodyPr lIns="91325" tIns="45650" rIns="91325" bIns="45650" anchor="t" anchorCtr="0">
            <a:noAutofit/>
          </a:bodyPr>
          <a:lstStyle/>
          <a:p>
            <a:r>
              <a:rPr lang="en-US" sz="1200" kern="1200" dirty="0" smtClean="0">
                <a:solidFill>
                  <a:schemeClr val="tx1"/>
                </a:solidFill>
                <a:effectLst/>
                <a:latin typeface="+mn-lt"/>
                <a:ea typeface="+mn-ea"/>
                <a:cs typeface="+mn-cs"/>
              </a:rPr>
              <a:t>Conductors are materials that are good at conducting electricity! In conductors, electrons are free to move around and flow easily. This is not true for insulators, in which the electrons are more tightly bound to the nuclei (which we’ll discuss next). When current is applied, electrons move in the same direction.</a:t>
            </a:r>
          </a:p>
          <a:p>
            <a:r>
              <a:rPr lang="en-US" sz="1200" kern="1200" dirty="0" smtClean="0">
                <a:solidFill>
                  <a:schemeClr val="tx1"/>
                </a:solidFill>
                <a:effectLst/>
                <a:latin typeface="+mn-lt"/>
                <a:ea typeface="+mn-ea"/>
                <a:cs typeface="+mn-cs"/>
              </a:rPr>
              <a:t>In preparation for review questions, ask students to think of other metals they know about. You may want to discuss the properties of metals (bendable/ductile, metallic in color) to review students’ knowledge of materials.</a:t>
            </a:r>
            <a:endParaRPr lang="en-US" sz="1200" kern="1200" dirty="0">
              <a:solidFill>
                <a:schemeClr val="tx1"/>
              </a:solidFill>
              <a:effectLst/>
              <a:latin typeface="+mn-lt"/>
              <a:ea typeface="+mn-ea"/>
              <a:cs typeface="+mn-cs"/>
            </a:endParaRPr>
          </a:p>
        </p:txBody>
      </p:sp>
      <p:sp>
        <p:nvSpPr>
          <p:cNvPr id="212" name="Shape 212"/>
          <p:cNvSpPr txBox="1">
            <a:spLocks noGrp="1"/>
          </p:cNvSpPr>
          <p:nvPr>
            <p:ph type="sldNum" idx="12"/>
          </p:nvPr>
        </p:nvSpPr>
        <p:spPr>
          <a:xfrm>
            <a:off x="5110162" y="6524625"/>
            <a:ext cx="3917949" cy="333374"/>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15685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 name="Shape 218"/>
          <p:cNvSpPr txBox="1">
            <a:spLocks noGrp="1"/>
          </p:cNvSpPr>
          <p:nvPr>
            <p:ph type="body" idx="1"/>
          </p:nvPr>
        </p:nvSpPr>
        <p:spPr>
          <a:xfrm>
            <a:off x="1190625" y="3262313"/>
            <a:ext cx="6646800" cy="3071700"/>
          </a:xfrm>
          <a:prstGeom prst="rect">
            <a:avLst/>
          </a:prstGeom>
          <a:noFill/>
          <a:ln>
            <a:noFill/>
          </a:ln>
        </p:spPr>
        <p:txBody>
          <a:bodyPr lIns="91325" tIns="45650" rIns="91325" bIns="45650" anchor="t" anchorCtr="0">
            <a:noAutofit/>
          </a:bodyPr>
          <a:lstStyle/>
          <a:p>
            <a:r>
              <a:rPr lang="en-US" sz="1200" kern="1200" dirty="0" smtClean="0">
                <a:solidFill>
                  <a:schemeClr val="tx1"/>
                </a:solidFill>
                <a:effectLst/>
                <a:latin typeface="+mn-lt"/>
                <a:ea typeface="+mn-ea"/>
                <a:cs typeface="+mn-cs"/>
              </a:rPr>
              <a:t>Metals, such as copper, are conductors. Copper is an excellent conductor of electricity. </a:t>
            </a:r>
          </a:p>
          <a:p>
            <a:r>
              <a:rPr lang="en-US" sz="1200" b="1" kern="1200" dirty="0" smtClean="0">
                <a:solidFill>
                  <a:schemeClr val="tx1"/>
                </a:solidFill>
                <a:effectLst/>
                <a:latin typeface="+mn-lt"/>
                <a:ea typeface="+mn-ea"/>
                <a:cs typeface="+mn-cs"/>
              </a:rPr>
              <a:t>Critical thinking question: </a:t>
            </a:r>
            <a:r>
              <a:rPr lang="en-US" sz="1200" kern="1200" dirty="0" smtClean="0">
                <a:solidFill>
                  <a:schemeClr val="tx1"/>
                </a:solidFill>
                <a:effectLst/>
                <a:latin typeface="+mn-lt"/>
                <a:ea typeface="+mn-ea"/>
                <a:cs typeface="+mn-cs"/>
              </a:rPr>
              <a:t>How would we test whether something is a good conductor? Answer: By connecting a wire of the material we want to test to a low-voltage battery with a light bulb connected to it. (It may be helpful to draw a sketch of this setup on the classroom board.) If the tested wire is a good conductor, the bulb lights up.</a:t>
            </a:r>
          </a:p>
          <a:p>
            <a:pPr lvl="0" rtl="0">
              <a:spcBef>
                <a:spcPts val="0"/>
              </a:spcBef>
              <a:buNone/>
            </a:pPr>
            <a:r>
              <a:rPr lang="en-US" sz="1100" dirty="0" smtClean="0"/>
              <a:t>~</a:t>
            </a:r>
          </a:p>
          <a:p>
            <a:pPr lvl="0" rtl="0">
              <a:spcBef>
                <a:spcPts val="0"/>
              </a:spcBef>
              <a:buNone/>
            </a:pPr>
            <a:r>
              <a:rPr lang="en-US" sz="1100" dirty="0" smtClean="0"/>
              <a:t>Image source: (copper</a:t>
            </a:r>
            <a:r>
              <a:rPr lang="en-US" sz="1100" baseline="0" dirty="0" smtClean="0"/>
              <a:t> wire) 2011 Robert </a:t>
            </a:r>
            <a:r>
              <a:rPr lang="en-US" sz="1100" baseline="0" dirty="0" err="1" smtClean="0"/>
              <a:t>Kuhlmann</a:t>
            </a:r>
            <a:r>
              <a:rPr lang="en-US" sz="1100" baseline="0" dirty="0" smtClean="0"/>
              <a:t>, Wikimedia Commons http://commons.wikimedia.org/wiki/File:Lautsprecherkabel_Makro_nah.jpg</a:t>
            </a:r>
            <a:endParaRPr sz="1100" b="0" i="0" u="none" strike="noStrike" cap="none" baseline="0" dirty="0"/>
          </a:p>
        </p:txBody>
      </p:sp>
      <p:sp>
        <p:nvSpPr>
          <p:cNvPr id="219" name="Shape 219"/>
          <p:cNvSpPr txBox="1">
            <a:spLocks noGrp="1"/>
          </p:cNvSpPr>
          <p:nvPr>
            <p:ph type="sldNum" idx="12"/>
          </p:nvPr>
        </p:nvSpPr>
        <p:spPr>
          <a:xfrm>
            <a:off x="5110162" y="6524625"/>
            <a:ext cx="3917999" cy="333300"/>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8501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2798763" y="523875"/>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1190625" y="3262313"/>
            <a:ext cx="6646800" cy="30717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In insulators, the electrons are more tightly bound to the nuclei (plural for nucleus) of the atoms. So in these materials, the electrons do not flow easily. For example, most of our homes have fiberglass insulation that prevents inside heat from FLOWING outside through the walls of our houses.</a:t>
            </a:r>
          </a:p>
          <a:p>
            <a:r>
              <a:rPr lang="en-US" sz="1200" kern="1200" dirty="0" smtClean="0">
                <a:solidFill>
                  <a:schemeClr val="tx1"/>
                </a:solidFill>
                <a:effectLst/>
                <a:latin typeface="+mn-lt"/>
                <a:ea typeface="+mn-ea"/>
                <a:cs typeface="+mn-cs"/>
              </a:rPr>
              <a:t>Think about safety measures for electricians. Where would you want to put insulators? (Answer: Anywhere around conductors that you might touch, like wires that carry electricity.)</a:t>
            </a:r>
          </a:p>
          <a:p>
            <a:r>
              <a:rPr lang="en-US" sz="1200" kern="1200" dirty="0" smtClean="0">
                <a:solidFill>
                  <a:schemeClr val="tx1"/>
                </a:solidFill>
                <a:effectLst/>
                <a:latin typeface="+mn-lt"/>
                <a:ea typeface="+mn-ea"/>
                <a:cs typeface="+mn-cs"/>
              </a:rPr>
              <a:t>Are the words “conductor” and “insulator” antonyms or synonyms? (Answer: Antonyms.)</a:t>
            </a:r>
          </a:p>
          <a:p>
            <a:r>
              <a:rPr lang="en-US" sz="1200" kern="1200" dirty="0" smtClean="0">
                <a:solidFill>
                  <a:schemeClr val="tx1"/>
                </a:solidFill>
                <a:effectLst/>
                <a:latin typeface="+mn-lt"/>
                <a:ea typeface="+mn-ea"/>
                <a:cs typeface="+mn-cs"/>
              </a:rPr>
              <a:t>Are insulators such as glass, wood and rubber considered metals or </a:t>
            </a:r>
            <a:r>
              <a:rPr lang="en-US" sz="1200" b="1" kern="1200" dirty="0" smtClean="0">
                <a:solidFill>
                  <a:schemeClr val="tx1"/>
                </a:solidFill>
                <a:effectLst/>
                <a:latin typeface="+mn-lt"/>
                <a:ea typeface="+mn-ea"/>
                <a:cs typeface="+mn-cs"/>
              </a:rPr>
              <a:t>nonmetals</a:t>
            </a:r>
            <a:r>
              <a:rPr lang="en-US" sz="1200" kern="1200" dirty="0" smtClean="0">
                <a:solidFill>
                  <a:schemeClr val="tx1"/>
                </a:solidFill>
                <a:effectLst/>
                <a:latin typeface="+mn-lt"/>
                <a:ea typeface="+mn-ea"/>
                <a:cs typeface="+mn-cs"/>
              </a:rPr>
              <a:t>? Think of the periodic table and the primary elemental components of these materials (silicon for glass, carbon for wood, and carbon and oxygen for rubber). (Answer: Nonmetals.)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2914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38140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21421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01712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5678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208845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927627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763838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539400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4274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37044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539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79142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8970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290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65612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774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07450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endParaRPr lang="en-US"/>
          </a:p>
        </p:txBody>
      </p:sp>
    </p:spTree>
    <p:extLst>
      <p:ext uri="{BB962C8B-B14F-4D97-AF65-F5344CB8AC3E}">
        <p14:creationId xmlns:p14="http://schemas.microsoft.com/office/powerpoint/2010/main" val="2610091160"/>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7" rtl="0" eaLnBrk="1" latinLnBrk="0" hangingPunct="1">
        <a:spcBef>
          <a:spcPct val="0"/>
        </a:spcBef>
        <a:buNone/>
        <a:defRPr sz="4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6" name="Shape 116"/>
          <p:cNvPicPr preferRelativeResize="0"/>
          <p:nvPr/>
        </p:nvPicPr>
        <p:blipFill>
          <a:blip r:embed="rId3"/>
          <a:stretch>
            <a:fillRect/>
          </a:stretch>
        </p:blipFill>
        <p:spPr>
          <a:xfrm>
            <a:off x="780717" y="990600"/>
            <a:ext cx="1819124" cy="3696974"/>
          </a:xfrm>
          <a:prstGeom prst="rect">
            <a:avLst/>
          </a:prstGeom>
          <a:noFill/>
          <a:ln>
            <a:noFill/>
          </a:ln>
        </p:spPr>
      </p:pic>
      <p:pic>
        <p:nvPicPr>
          <p:cNvPr id="117" name="Shape 117"/>
          <p:cNvPicPr preferRelativeResize="0"/>
          <p:nvPr/>
        </p:nvPicPr>
        <p:blipFill>
          <a:blip r:embed="rId4"/>
          <a:stretch>
            <a:fillRect/>
          </a:stretch>
        </p:blipFill>
        <p:spPr>
          <a:xfrm>
            <a:off x="2746001" y="990600"/>
            <a:ext cx="4873999" cy="3678899"/>
          </a:xfrm>
          <a:prstGeom prst="rect">
            <a:avLst/>
          </a:prstGeom>
          <a:noFill/>
          <a:ln>
            <a:noFill/>
          </a:ln>
        </p:spPr>
      </p:pic>
      <p:sp>
        <p:nvSpPr>
          <p:cNvPr id="2" name="Title 1"/>
          <p:cNvSpPr>
            <a:spLocks noGrp="1"/>
          </p:cNvSpPr>
          <p:nvPr>
            <p:ph type="ctrTitle"/>
          </p:nvPr>
        </p:nvSpPr>
        <p:spPr>
          <a:xfrm>
            <a:off x="609600" y="4669499"/>
            <a:ext cx="6620968" cy="1197903"/>
          </a:xfrm>
        </p:spPr>
        <p:txBody>
          <a:bodyPr/>
          <a:lstStyle/>
          <a:p>
            <a:r>
              <a:rPr lang="en-US" dirty="0" smtClean="0"/>
              <a:t>Electricity</a:t>
            </a:r>
            <a:endParaRPr lang="en-US" dirty="0"/>
          </a:p>
        </p:txBody>
      </p:sp>
      <p:sp>
        <p:nvSpPr>
          <p:cNvPr id="3" name="Subtitle 2"/>
          <p:cNvSpPr>
            <a:spLocks noGrp="1"/>
          </p:cNvSpPr>
          <p:nvPr>
            <p:ph type="subTitle" idx="1"/>
          </p:nvPr>
        </p:nvSpPr>
        <p:spPr>
          <a:xfrm>
            <a:off x="709736" y="5867400"/>
            <a:ext cx="7596064" cy="533400"/>
          </a:xfrm>
        </p:spPr>
        <p:txBody>
          <a:bodyPr/>
          <a:lstStyle/>
          <a:p>
            <a:r>
              <a:rPr lang="en-US" dirty="0" smtClean="0"/>
              <a:t>How would YOUR LIFE be different with no electricity?</a:t>
            </a:r>
            <a:endParaRPr lang="en-US"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3" name="Shape 233"/>
          <p:cNvPicPr preferRelativeResize="0"/>
          <p:nvPr/>
        </p:nvPicPr>
        <p:blipFill>
          <a:blip r:embed="rId3"/>
          <a:stretch>
            <a:fillRect/>
          </a:stretch>
        </p:blipFill>
        <p:spPr>
          <a:xfrm>
            <a:off x="2209800" y="1524000"/>
            <a:ext cx="5493349" cy="3661800"/>
          </a:xfrm>
          <a:prstGeom prst="rect">
            <a:avLst/>
          </a:prstGeom>
        </p:spPr>
      </p:pic>
      <p:sp>
        <p:nvSpPr>
          <p:cNvPr id="2" name="Title 1"/>
          <p:cNvSpPr>
            <a:spLocks noGrp="1"/>
          </p:cNvSpPr>
          <p:nvPr>
            <p:ph type="title"/>
          </p:nvPr>
        </p:nvSpPr>
        <p:spPr/>
        <p:txBody>
          <a:bodyPr/>
          <a:lstStyle/>
          <a:p>
            <a:r>
              <a:rPr lang="en-US" dirty="0" smtClean="0"/>
              <a:t>Example: </a:t>
            </a:r>
            <a:r>
              <a:rPr lang="en-US" dirty="0" smtClean="0">
                <a:solidFill>
                  <a:srgbClr val="FFFF00"/>
                </a:solidFill>
              </a:rPr>
              <a:t>Rubber</a:t>
            </a:r>
            <a:endParaRPr lang="en-US" dirty="0">
              <a:solidFill>
                <a:srgbClr val="FFFF00"/>
              </a:solidFill>
            </a:endParaRPr>
          </a:p>
        </p:txBody>
      </p:sp>
      <p:sp>
        <p:nvSpPr>
          <p:cNvPr id="3" name="Content Placeholder 2"/>
          <p:cNvSpPr>
            <a:spLocks noGrp="1"/>
          </p:cNvSpPr>
          <p:nvPr>
            <p:ph idx="1"/>
          </p:nvPr>
        </p:nvSpPr>
        <p:spPr>
          <a:xfrm>
            <a:off x="484710" y="5383085"/>
            <a:ext cx="7592490" cy="712915"/>
          </a:xfrm>
        </p:spPr>
        <p:txBody>
          <a:bodyPr>
            <a:normAutofit/>
          </a:bodyPr>
          <a:lstStyle/>
          <a:p>
            <a:r>
              <a:rPr lang="en-US" sz="3600" dirty="0" smtClean="0"/>
              <a:t>A good insulator</a:t>
            </a:r>
          </a:p>
        </p:txBody>
      </p:sp>
      <p:sp>
        <p:nvSpPr>
          <p:cNvPr id="7" name="Content Placeholder 2"/>
          <p:cNvSpPr txBox="1">
            <a:spLocks/>
          </p:cNvSpPr>
          <p:nvPr/>
        </p:nvSpPr>
        <p:spPr>
          <a:xfrm>
            <a:off x="484710" y="6019794"/>
            <a:ext cx="7592490" cy="685806"/>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r"/>
            <a:r>
              <a:rPr lang="en-US" sz="3600" dirty="0" smtClean="0"/>
              <a:t>and a poor conductor</a:t>
            </a:r>
            <a:endParaRPr lang="en-US" sz="36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70275" y="762000"/>
            <a:ext cx="8280899" cy="1716574"/>
          </a:xfrm>
          <a:prstGeom prst="rect">
            <a:avLst/>
          </a:prstGeom>
        </p:spPr>
        <p:txBody>
          <a:bodyPr lIns="91425" tIns="91425" rIns="91425" bIns="91425" anchor="t" anchorCtr="0">
            <a:noAutofit/>
          </a:bodyPr>
          <a:lstStyle/>
          <a:p>
            <a:pPr lvl="0" algn="l" rtl="0">
              <a:spcBef>
                <a:spcPts val="0"/>
              </a:spcBef>
              <a:buNone/>
            </a:pPr>
            <a:r>
              <a:rPr lang="en-US" sz="3200" b="0" dirty="0"/>
              <a:t>Electrons travel </a:t>
            </a:r>
            <a:r>
              <a:rPr lang="en-US" sz="3200" b="0" dirty="0" smtClean="0"/>
              <a:t/>
            </a:r>
            <a:br>
              <a:rPr lang="en-US" sz="3200" b="0" dirty="0" smtClean="0"/>
            </a:br>
            <a:r>
              <a:rPr lang="en-US" sz="3200" b="0" dirty="0" smtClean="0"/>
              <a:t>easily </a:t>
            </a:r>
            <a:r>
              <a:rPr lang="en-US" sz="3200" b="0" dirty="0"/>
              <a:t>through conductors</a:t>
            </a:r>
            <a:r>
              <a:rPr lang="en-US" sz="3200" dirty="0"/>
              <a:t> </a:t>
            </a:r>
            <a:r>
              <a:rPr lang="en-US" sz="3200" dirty="0" smtClean="0"/>
              <a:t/>
            </a:r>
            <a:br>
              <a:rPr lang="en-US" sz="3200" dirty="0" smtClean="0"/>
            </a:br>
            <a:r>
              <a:rPr lang="en-US" sz="3200" dirty="0" smtClean="0"/>
              <a:t>and </a:t>
            </a:r>
            <a:r>
              <a:rPr lang="en-US" sz="3200" b="0" dirty="0" smtClean="0"/>
              <a:t>poorly </a:t>
            </a:r>
            <a:r>
              <a:rPr lang="en-US" sz="3200" b="0" dirty="0"/>
              <a:t>through insulators</a:t>
            </a:r>
          </a:p>
        </p:txBody>
      </p:sp>
      <p:sp>
        <p:nvSpPr>
          <p:cNvPr id="239" name="Shape 239"/>
          <p:cNvSpPr txBox="1"/>
          <p:nvPr/>
        </p:nvSpPr>
        <p:spPr>
          <a:xfrm>
            <a:off x="1800225" y="2416000"/>
            <a:ext cx="3860999" cy="2413800"/>
          </a:xfrm>
          <a:prstGeom prst="rect">
            <a:avLst/>
          </a:prstGeom>
        </p:spPr>
        <p:txBody>
          <a:bodyPr lIns="91425" tIns="91425" rIns="91425" bIns="91425" anchor="t" anchorCtr="0">
            <a:noAutofit/>
          </a:bodyPr>
          <a:lstStyle/>
          <a:p>
            <a:pPr lvl="0" rtl="0">
              <a:spcBef>
                <a:spcPts val="0"/>
              </a:spcBef>
              <a:buNone/>
            </a:pPr>
            <a:endParaRPr sz="2800" b="1"/>
          </a:p>
          <a:p>
            <a:pPr lvl="0" rtl="0">
              <a:spcBef>
                <a:spcPts val="0"/>
              </a:spcBef>
              <a:buNone/>
            </a:pPr>
            <a:endParaRPr sz="2800" b="1"/>
          </a:p>
          <a:p>
            <a:pPr lvl="0" rtl="0">
              <a:spcBef>
                <a:spcPts val="0"/>
              </a:spcBef>
              <a:buNone/>
            </a:pPr>
            <a:endParaRPr sz="2800"/>
          </a:p>
          <a:p>
            <a:pPr lvl="0" rtl="0">
              <a:spcBef>
                <a:spcPts val="0"/>
              </a:spcBef>
              <a:buNone/>
            </a:pPr>
            <a:endParaRPr sz="2800"/>
          </a:p>
        </p:txBody>
      </p:sp>
      <p:pic>
        <p:nvPicPr>
          <p:cNvPr id="240" name="Shape 240"/>
          <p:cNvPicPr preferRelativeResize="0"/>
          <p:nvPr/>
        </p:nvPicPr>
        <p:blipFill>
          <a:blip r:embed="rId3"/>
          <a:stretch>
            <a:fillRect/>
          </a:stretch>
        </p:blipFill>
        <p:spPr>
          <a:xfrm>
            <a:off x="5983162" y="2747676"/>
            <a:ext cx="2346074" cy="3524149"/>
          </a:xfrm>
          <a:prstGeom prst="rect">
            <a:avLst/>
          </a:prstGeom>
        </p:spPr>
      </p:pic>
      <p:sp>
        <p:nvSpPr>
          <p:cNvPr id="241" name="Shape 241"/>
          <p:cNvSpPr txBox="1"/>
          <p:nvPr/>
        </p:nvSpPr>
        <p:spPr>
          <a:xfrm>
            <a:off x="1143000" y="5251825"/>
            <a:ext cx="4185299" cy="1020000"/>
          </a:xfrm>
          <a:prstGeom prst="rect">
            <a:avLst/>
          </a:prstGeom>
        </p:spPr>
        <p:txBody>
          <a:bodyPr lIns="91425" tIns="91425" rIns="91425" bIns="91425" anchor="t" anchorCtr="0">
            <a:noAutofit/>
          </a:bodyPr>
          <a:lstStyle/>
          <a:p>
            <a:pPr lvl="0" algn="r" rtl="0">
              <a:spcBef>
                <a:spcPts val="0"/>
              </a:spcBef>
              <a:buClr>
                <a:schemeClr val="dk1"/>
              </a:buClr>
              <a:buSzPct val="39285"/>
              <a:buFont typeface="Arial"/>
              <a:buNone/>
            </a:pPr>
            <a:r>
              <a:rPr lang="en-US" sz="2800" dirty="0" smtClean="0">
                <a:solidFill>
                  <a:srgbClr val="FFFF00"/>
                </a:solidFill>
              </a:rPr>
              <a:t>insulator </a:t>
            </a:r>
            <a:r>
              <a:rPr lang="en-US" sz="2800" dirty="0" smtClean="0">
                <a:solidFill>
                  <a:srgbClr val="999999"/>
                </a:solidFill>
              </a:rPr>
              <a:t/>
            </a:r>
            <a:br>
              <a:rPr lang="en-US" sz="2800" dirty="0" smtClean="0">
                <a:solidFill>
                  <a:srgbClr val="999999"/>
                </a:solidFill>
              </a:rPr>
            </a:br>
            <a:r>
              <a:rPr lang="en-US" sz="2800" dirty="0" smtClean="0">
                <a:solidFill>
                  <a:schemeClr val="accent6">
                    <a:lumMod val="40000"/>
                    <a:lumOff val="60000"/>
                  </a:schemeClr>
                </a:solidFill>
              </a:rPr>
              <a:t>hold </a:t>
            </a:r>
            <a:r>
              <a:rPr lang="en-US" sz="2800" dirty="0">
                <a:solidFill>
                  <a:schemeClr val="accent6">
                    <a:lumMod val="40000"/>
                    <a:lumOff val="60000"/>
                  </a:schemeClr>
                </a:solidFill>
              </a:rPr>
              <a:t>onto their </a:t>
            </a:r>
            <a:r>
              <a:rPr lang="en-US" sz="2800" dirty="0" smtClean="0">
                <a:solidFill>
                  <a:schemeClr val="accent6">
                    <a:lumMod val="40000"/>
                    <a:lumOff val="60000"/>
                  </a:schemeClr>
                </a:solidFill>
              </a:rPr>
              <a:t>electrons</a:t>
            </a:r>
            <a:endParaRPr lang="en-US" sz="2800" dirty="0">
              <a:solidFill>
                <a:schemeClr val="accent6">
                  <a:lumMod val="40000"/>
                  <a:lumOff val="60000"/>
                </a:schemeClr>
              </a:solidFill>
            </a:endParaRPr>
          </a:p>
          <a:p>
            <a:pPr>
              <a:spcBef>
                <a:spcPts val="0"/>
              </a:spcBef>
              <a:buNone/>
            </a:pPr>
            <a:endParaRPr dirty="0"/>
          </a:p>
        </p:txBody>
      </p:sp>
      <p:sp>
        <p:nvSpPr>
          <p:cNvPr id="242" name="Shape 242"/>
          <p:cNvSpPr txBox="1"/>
          <p:nvPr/>
        </p:nvSpPr>
        <p:spPr>
          <a:xfrm>
            <a:off x="1066800" y="2541151"/>
            <a:ext cx="4185299" cy="1055950"/>
          </a:xfrm>
          <a:prstGeom prst="rect">
            <a:avLst/>
          </a:prstGeom>
        </p:spPr>
        <p:txBody>
          <a:bodyPr lIns="91425" tIns="91425" rIns="91425" bIns="91425" anchor="t" anchorCtr="0">
            <a:noAutofit/>
          </a:bodyPr>
          <a:lstStyle/>
          <a:p>
            <a:pPr lvl="0" algn="r" rtl="0">
              <a:spcBef>
                <a:spcPts val="0"/>
              </a:spcBef>
              <a:buClr>
                <a:schemeClr val="dk1"/>
              </a:buClr>
              <a:buSzPct val="39285"/>
              <a:buFont typeface="Arial"/>
              <a:buNone/>
            </a:pPr>
            <a:r>
              <a:rPr lang="en-US" sz="2800" dirty="0" smtClean="0">
                <a:solidFill>
                  <a:srgbClr val="FFFF00"/>
                </a:solidFill>
              </a:rPr>
              <a:t>conductor</a:t>
            </a:r>
            <a:r>
              <a:rPr lang="en-US" sz="2800" dirty="0">
                <a:solidFill>
                  <a:srgbClr val="999999"/>
                </a:solidFill>
              </a:rPr>
              <a:t/>
            </a:r>
            <a:br>
              <a:rPr lang="en-US" sz="2800" dirty="0">
                <a:solidFill>
                  <a:srgbClr val="999999"/>
                </a:solidFill>
              </a:rPr>
            </a:br>
            <a:r>
              <a:rPr lang="en-US" sz="2800" dirty="0" smtClean="0">
                <a:solidFill>
                  <a:schemeClr val="accent6">
                    <a:lumMod val="40000"/>
                    <a:lumOff val="60000"/>
                  </a:schemeClr>
                </a:solidFill>
              </a:rPr>
              <a:t>freely move electrons</a:t>
            </a:r>
            <a:endParaRPr lang="en-US" sz="2800" dirty="0">
              <a:solidFill>
                <a:schemeClr val="accent6">
                  <a:lumMod val="40000"/>
                  <a:lumOff val="60000"/>
                </a:schemeClr>
              </a:solidFill>
            </a:endParaRPr>
          </a:p>
          <a:p>
            <a:pPr>
              <a:spcBef>
                <a:spcPts val="0"/>
              </a:spcBef>
              <a:buNone/>
            </a:pPr>
            <a:endParaRPr dirty="0"/>
          </a:p>
        </p:txBody>
      </p:sp>
      <p:cxnSp>
        <p:nvCxnSpPr>
          <p:cNvPr id="243" name="Shape 243"/>
          <p:cNvCxnSpPr/>
          <p:nvPr/>
        </p:nvCxnSpPr>
        <p:spPr>
          <a:xfrm>
            <a:off x="5334000" y="2886001"/>
            <a:ext cx="982087" cy="382673"/>
          </a:xfrm>
          <a:prstGeom prst="straightConnector1">
            <a:avLst/>
          </a:prstGeom>
          <a:noFill/>
          <a:ln w="19050" cap="flat">
            <a:solidFill>
              <a:srgbClr val="000000"/>
            </a:solidFill>
            <a:prstDash val="solid"/>
            <a:round/>
            <a:headEnd type="none" w="lg" len="lg"/>
            <a:tailEnd type="none" w="lg" len="lg"/>
          </a:ln>
        </p:spPr>
      </p:cxnSp>
      <p:cxnSp>
        <p:nvCxnSpPr>
          <p:cNvPr id="244" name="Shape 244"/>
          <p:cNvCxnSpPr/>
          <p:nvPr/>
        </p:nvCxnSpPr>
        <p:spPr>
          <a:xfrm>
            <a:off x="5334000" y="5619900"/>
            <a:ext cx="1554480" cy="18900"/>
          </a:xfrm>
          <a:prstGeom prst="straightConnector1">
            <a:avLst/>
          </a:prstGeom>
          <a:noFill/>
          <a:ln w="19050" cap="flat">
            <a:solidFill>
              <a:srgbClr val="00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Shape 255"/>
          <p:cNvSpPr txBox="1">
            <a:spLocks noGrp="1"/>
          </p:cNvSpPr>
          <p:nvPr>
            <p:ph idx="1"/>
          </p:nvPr>
        </p:nvSpPr>
        <p:spPr>
          <a:xfrm>
            <a:off x="516795" y="1910586"/>
            <a:ext cx="7331805" cy="1045568"/>
          </a:xfrm>
          <a:prstGeom prst="rect">
            <a:avLst/>
          </a:prstGeom>
        </p:spPr>
        <p:txBody>
          <a:bodyPr lIns="91425" tIns="91425" rIns="91425" bIns="91425" anchor="t" anchorCtr="0">
            <a:noAutofit/>
          </a:bodyPr>
          <a:lstStyle/>
          <a:p>
            <a:pPr marL="0" lvl="0" indent="0" rtl="0">
              <a:spcBef>
                <a:spcPts val="0"/>
              </a:spcBef>
              <a:buNone/>
            </a:pPr>
            <a:r>
              <a:rPr lang="en-US" sz="2400" dirty="0" smtClean="0"/>
              <a:t>We often </a:t>
            </a:r>
            <a:r>
              <a:rPr lang="en-US" sz="2400" dirty="0"/>
              <a:t>use </a:t>
            </a:r>
            <a:r>
              <a:rPr lang="en-US" sz="2400" dirty="0" smtClean="0"/>
              <a:t>well-known </a:t>
            </a:r>
            <a:r>
              <a:rPr lang="en-US" sz="2400" dirty="0"/>
              <a:t>systems </a:t>
            </a:r>
            <a:r>
              <a:rPr lang="en-US" sz="2400" dirty="0" smtClean="0"/>
              <a:t>to </a:t>
            </a:r>
            <a:r>
              <a:rPr lang="en-US" sz="2400" dirty="0"/>
              <a:t>better understand more complex systems.</a:t>
            </a:r>
          </a:p>
        </p:txBody>
      </p:sp>
      <p:pic>
        <p:nvPicPr>
          <p:cNvPr id="256" name="Shape 256"/>
          <p:cNvPicPr preferRelativeResize="0"/>
          <p:nvPr/>
        </p:nvPicPr>
        <p:blipFill rotWithShape="1">
          <a:blip r:embed="rId3"/>
          <a:srcRect r="8128"/>
          <a:stretch/>
        </p:blipFill>
        <p:spPr>
          <a:xfrm>
            <a:off x="4599573" y="3060043"/>
            <a:ext cx="2563227" cy="1981474"/>
          </a:xfrm>
          <a:prstGeom prst="rect">
            <a:avLst/>
          </a:prstGeom>
          <a:noFill/>
          <a:ln>
            <a:noFill/>
          </a:ln>
        </p:spPr>
      </p:pic>
      <p:pic>
        <p:nvPicPr>
          <p:cNvPr id="257" name="Shape 257"/>
          <p:cNvPicPr preferRelativeResize="0"/>
          <p:nvPr/>
        </p:nvPicPr>
        <p:blipFill rotWithShape="1">
          <a:blip r:embed="rId4"/>
          <a:srcRect r="6679"/>
          <a:stretch/>
        </p:blipFill>
        <p:spPr>
          <a:xfrm>
            <a:off x="1371601" y="3060056"/>
            <a:ext cx="2514600" cy="2021624"/>
          </a:xfrm>
          <a:prstGeom prst="rect">
            <a:avLst/>
          </a:prstGeom>
          <a:noFill/>
          <a:ln>
            <a:noFill/>
          </a:ln>
        </p:spPr>
      </p:pic>
      <p:sp>
        <p:nvSpPr>
          <p:cNvPr id="258" name="Shape 258"/>
          <p:cNvSpPr txBox="1"/>
          <p:nvPr/>
        </p:nvSpPr>
        <p:spPr>
          <a:xfrm>
            <a:off x="830355" y="5486400"/>
            <a:ext cx="7282200" cy="974824"/>
          </a:xfrm>
          <a:prstGeom prst="rect">
            <a:avLst/>
          </a:prstGeom>
        </p:spPr>
        <p:txBody>
          <a:bodyPr lIns="91425" tIns="91425" rIns="91425" bIns="91425" anchor="t" anchorCtr="0">
            <a:noAutofit/>
          </a:bodyPr>
          <a:lstStyle/>
          <a:p>
            <a:pPr lvl="0" rtl="0">
              <a:spcBef>
                <a:spcPts val="0"/>
              </a:spcBef>
              <a:buNone/>
            </a:pPr>
            <a:r>
              <a:rPr lang="en-US" sz="2800" dirty="0" smtClean="0">
                <a:solidFill>
                  <a:schemeClr val="accent3"/>
                </a:solidFill>
              </a:rPr>
              <a:t>Electrons </a:t>
            </a:r>
            <a:r>
              <a:rPr lang="en-US" sz="2800" u="sng" dirty="0" smtClean="0">
                <a:solidFill>
                  <a:schemeClr val="accent3"/>
                </a:solidFill>
              </a:rPr>
              <a:t>act like water </a:t>
            </a:r>
            <a:r>
              <a:rPr lang="en-US" sz="2800" u="sng" dirty="0">
                <a:solidFill>
                  <a:schemeClr val="accent3"/>
                </a:solidFill>
              </a:rPr>
              <a:t>molecules </a:t>
            </a:r>
            <a:r>
              <a:rPr lang="en-US" sz="2800" dirty="0" smtClean="0">
                <a:solidFill>
                  <a:schemeClr val="accent3"/>
                </a:solidFill>
              </a:rPr>
              <a:t>in that they can </a:t>
            </a:r>
            <a:r>
              <a:rPr lang="en-US" sz="2800" dirty="0">
                <a:solidFill>
                  <a:schemeClr val="accent3"/>
                </a:solidFill>
              </a:rPr>
              <a:t>flow </a:t>
            </a:r>
            <a:r>
              <a:rPr lang="en-US" sz="2800" dirty="0" smtClean="0">
                <a:solidFill>
                  <a:schemeClr val="accent3"/>
                </a:solidFill>
              </a:rPr>
              <a:t>like </a:t>
            </a:r>
            <a:r>
              <a:rPr lang="en-US" sz="2800" dirty="0">
                <a:solidFill>
                  <a:schemeClr val="accent3"/>
                </a:solidFill>
              </a:rPr>
              <a:t>rivers or collect </a:t>
            </a:r>
            <a:r>
              <a:rPr lang="en-US" sz="2800" dirty="0" smtClean="0">
                <a:solidFill>
                  <a:schemeClr val="accent3"/>
                </a:solidFill>
              </a:rPr>
              <a:t>in </a:t>
            </a:r>
            <a:r>
              <a:rPr lang="en-US" sz="2800" dirty="0">
                <a:solidFill>
                  <a:schemeClr val="accent3"/>
                </a:solidFill>
              </a:rPr>
              <a:t>dams</a:t>
            </a:r>
            <a:r>
              <a:rPr lang="en-US" sz="2800" dirty="0" smtClean="0">
                <a:solidFill>
                  <a:schemeClr val="accent3"/>
                </a:solidFill>
              </a:rPr>
              <a:t>.</a:t>
            </a:r>
          </a:p>
        </p:txBody>
      </p:sp>
      <p:sp>
        <p:nvSpPr>
          <p:cNvPr id="259" name="Shape 259"/>
          <p:cNvSpPr txBox="1"/>
          <p:nvPr/>
        </p:nvSpPr>
        <p:spPr>
          <a:xfrm>
            <a:off x="1322974" y="5041506"/>
            <a:ext cx="2563228" cy="562800"/>
          </a:xfrm>
          <a:prstGeom prst="rect">
            <a:avLst/>
          </a:prstGeom>
        </p:spPr>
        <p:txBody>
          <a:bodyPr lIns="91425" tIns="91425" rIns="91425" bIns="91425" anchor="t" anchorCtr="0">
            <a:noAutofit/>
          </a:bodyPr>
          <a:lstStyle/>
          <a:p>
            <a:pPr algn="r">
              <a:spcBef>
                <a:spcPts val="0"/>
              </a:spcBef>
              <a:buNone/>
            </a:pPr>
            <a:r>
              <a:rPr lang="en-US" sz="2000" dirty="0" smtClean="0">
                <a:solidFill>
                  <a:schemeClr val="accent6">
                    <a:lumMod val="40000"/>
                    <a:lumOff val="60000"/>
                  </a:schemeClr>
                </a:solidFill>
              </a:rPr>
              <a:t>Nile </a:t>
            </a:r>
            <a:r>
              <a:rPr lang="en-US" sz="2000" dirty="0">
                <a:solidFill>
                  <a:schemeClr val="accent6">
                    <a:lumMod val="40000"/>
                    <a:lumOff val="60000"/>
                  </a:schemeClr>
                </a:solidFill>
              </a:rPr>
              <a:t>River</a:t>
            </a:r>
          </a:p>
        </p:txBody>
      </p:sp>
      <p:sp>
        <p:nvSpPr>
          <p:cNvPr id="260" name="Shape 260"/>
          <p:cNvSpPr txBox="1"/>
          <p:nvPr/>
        </p:nvSpPr>
        <p:spPr>
          <a:xfrm>
            <a:off x="4599560" y="4999800"/>
            <a:ext cx="2563240" cy="562800"/>
          </a:xfrm>
          <a:prstGeom prst="rect">
            <a:avLst/>
          </a:prstGeom>
        </p:spPr>
        <p:txBody>
          <a:bodyPr lIns="91425" tIns="91425" rIns="91425" bIns="91425" anchor="t" anchorCtr="0">
            <a:noAutofit/>
          </a:bodyPr>
          <a:lstStyle/>
          <a:p>
            <a:pPr lvl="0" algn="r" rtl="0">
              <a:spcBef>
                <a:spcPts val="0"/>
              </a:spcBef>
              <a:buNone/>
            </a:pPr>
            <a:r>
              <a:rPr lang="en-US" sz="2000" dirty="0" smtClean="0">
                <a:solidFill>
                  <a:schemeClr val="accent6">
                    <a:lumMod val="40000"/>
                    <a:lumOff val="60000"/>
                  </a:schemeClr>
                </a:solidFill>
              </a:rPr>
              <a:t>Hoover </a:t>
            </a:r>
            <a:r>
              <a:rPr lang="en-US" sz="2000" dirty="0">
                <a:solidFill>
                  <a:schemeClr val="accent6">
                    <a:lumMod val="40000"/>
                    <a:lumOff val="60000"/>
                  </a:schemeClr>
                </a:solidFill>
              </a:rPr>
              <a:t>Dam</a:t>
            </a:r>
          </a:p>
        </p:txBody>
      </p:sp>
      <p:sp>
        <p:nvSpPr>
          <p:cNvPr id="9" name="Shape 255"/>
          <p:cNvSpPr txBox="1">
            <a:spLocks/>
          </p:cNvSpPr>
          <p:nvPr/>
        </p:nvSpPr>
        <p:spPr>
          <a:xfrm>
            <a:off x="496742" y="1166036"/>
            <a:ext cx="7973490" cy="585993"/>
          </a:xfrm>
          <a:prstGeom prst="rect">
            <a:avLst/>
          </a:prstGeom>
        </p:spPr>
        <p:txBody>
          <a:bodyPr vert="horz" lIns="91425" tIns="91425" rIns="91425" bIns="91425" rtlCol="0" anchor="t" anchorCtr="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Font typeface="Wingdings 3" charset="2"/>
              <a:buNone/>
            </a:pPr>
            <a:r>
              <a:rPr lang="en-US" sz="2400" dirty="0" smtClean="0">
                <a:solidFill>
                  <a:schemeClr val="accent5">
                    <a:lumMod val="20000"/>
                    <a:lumOff val="80000"/>
                  </a:schemeClr>
                </a:solidFill>
              </a:rPr>
              <a:t>Similarities between water and electrical systems</a:t>
            </a:r>
            <a:endParaRPr lang="en-US" sz="2400" dirty="0">
              <a:solidFill>
                <a:schemeClr val="accent5">
                  <a:lumMod val="20000"/>
                  <a:lumOff val="80000"/>
                </a:schemeClr>
              </a:solidFill>
            </a:endParaRPr>
          </a:p>
        </p:txBody>
      </p:sp>
      <p:sp>
        <p:nvSpPr>
          <p:cNvPr id="3" name="Title 2"/>
          <p:cNvSpPr>
            <a:spLocks noGrp="1"/>
          </p:cNvSpPr>
          <p:nvPr>
            <p:ph type="title"/>
          </p:nvPr>
        </p:nvSpPr>
        <p:spPr/>
        <p:txBody>
          <a:bodyPr/>
          <a:lstStyle/>
          <a:p>
            <a:r>
              <a:rPr lang="en-US" dirty="0" smtClean="0"/>
              <a:t>Current</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Shape 266"/>
          <p:cNvSpPr txBox="1">
            <a:spLocks noGrp="1"/>
          </p:cNvSpPr>
          <p:nvPr>
            <p:ph idx="1"/>
          </p:nvPr>
        </p:nvSpPr>
        <p:spPr>
          <a:xfrm>
            <a:off x="591129" y="2452510"/>
            <a:ext cx="5062624" cy="1143000"/>
          </a:xfrm>
          <a:prstGeom prst="rect">
            <a:avLst/>
          </a:prstGeom>
        </p:spPr>
        <p:txBody>
          <a:bodyPr lIns="91425" tIns="91425" rIns="91425" bIns="91425" anchor="t" anchorCtr="0">
            <a:noAutofit/>
          </a:bodyPr>
          <a:lstStyle/>
          <a:p>
            <a:pPr marL="0" lvl="0" indent="0" rtl="0">
              <a:spcBef>
                <a:spcPts val="0"/>
              </a:spcBef>
              <a:buNone/>
            </a:pPr>
            <a:r>
              <a:rPr lang="en-US" sz="2800" dirty="0" smtClean="0"/>
              <a:t>In water systems, </a:t>
            </a:r>
            <a:br>
              <a:rPr lang="en-US" sz="2800" dirty="0" smtClean="0"/>
            </a:br>
            <a:r>
              <a:rPr lang="en-US" sz="2800" dirty="0" smtClean="0">
                <a:solidFill>
                  <a:schemeClr val="accent3"/>
                </a:solidFill>
              </a:rPr>
              <a:t>current </a:t>
            </a:r>
            <a:r>
              <a:rPr lang="en-US" sz="2800" dirty="0" smtClean="0"/>
              <a:t>is </a:t>
            </a:r>
            <a:r>
              <a:rPr lang="en-US" sz="2800" dirty="0"/>
              <a:t>the flow of water.</a:t>
            </a:r>
          </a:p>
        </p:txBody>
      </p:sp>
      <p:sp>
        <p:nvSpPr>
          <p:cNvPr id="267" name="Shape 267"/>
          <p:cNvSpPr txBox="1">
            <a:spLocks noGrp="1"/>
          </p:cNvSpPr>
          <p:nvPr>
            <p:ph type="body" idx="4294967295"/>
          </p:nvPr>
        </p:nvSpPr>
        <p:spPr>
          <a:xfrm>
            <a:off x="542432" y="5181865"/>
            <a:ext cx="6006807" cy="1116976"/>
          </a:xfrm>
          <a:prstGeom prst="rect">
            <a:avLst/>
          </a:prstGeom>
        </p:spPr>
        <p:txBody>
          <a:bodyPr lIns="91425" tIns="91425" rIns="91425" bIns="91425" anchor="t" anchorCtr="0">
            <a:noAutofit/>
          </a:bodyPr>
          <a:lstStyle/>
          <a:p>
            <a:pPr marL="0" lvl="0" indent="0" rtl="0">
              <a:spcBef>
                <a:spcPts val="0"/>
              </a:spcBef>
              <a:buNone/>
            </a:pPr>
            <a:r>
              <a:rPr lang="en-US" sz="2800" dirty="0" smtClean="0"/>
              <a:t>In electrical systems, </a:t>
            </a:r>
            <a:br>
              <a:rPr lang="en-US" sz="2800" dirty="0" smtClean="0"/>
            </a:br>
            <a:r>
              <a:rPr lang="en-US" sz="2800" dirty="0" smtClean="0">
                <a:solidFill>
                  <a:schemeClr val="accent3"/>
                </a:solidFill>
              </a:rPr>
              <a:t>current </a:t>
            </a:r>
            <a:r>
              <a:rPr lang="en-US" sz="2800" dirty="0" smtClean="0"/>
              <a:t>is </a:t>
            </a:r>
            <a:r>
              <a:rPr lang="en-US" sz="2800" dirty="0"/>
              <a:t>the flow of electrons.</a:t>
            </a:r>
          </a:p>
        </p:txBody>
      </p:sp>
      <p:grpSp>
        <p:nvGrpSpPr>
          <p:cNvPr id="4" name="Group 3"/>
          <p:cNvGrpSpPr/>
          <p:nvPr/>
        </p:nvGrpSpPr>
        <p:grpSpPr>
          <a:xfrm>
            <a:off x="5043825" y="4356010"/>
            <a:ext cx="3445774" cy="1891324"/>
            <a:chOff x="5328900" y="4605075"/>
            <a:chExt cx="3445774" cy="1891324"/>
          </a:xfrm>
        </p:grpSpPr>
        <p:sp>
          <p:nvSpPr>
            <p:cNvPr id="275" name="Shape 275"/>
            <p:cNvSpPr/>
            <p:nvPr/>
          </p:nvSpPr>
          <p:spPr>
            <a:xfrm>
              <a:off x="5484700" y="4735675"/>
              <a:ext cx="3214700" cy="1632075"/>
            </a:xfrm>
            <a:custGeom>
              <a:avLst/>
              <a:gdLst/>
              <a:ahLst/>
              <a:cxnLst/>
              <a:rect l="0" t="0" r="0" b="0"/>
              <a:pathLst>
                <a:path w="128588" h="65283" extrusionOk="0">
                  <a:moveTo>
                    <a:pt x="128588" y="65283"/>
                  </a:moveTo>
                  <a:cubicBezTo>
                    <a:pt x="125071" y="54952"/>
                    <a:pt x="119465" y="6264"/>
                    <a:pt x="107486" y="3297"/>
                  </a:cubicBezTo>
                  <a:cubicBezTo>
                    <a:pt x="95506" y="329"/>
                    <a:pt x="74625" y="48027"/>
                    <a:pt x="56711" y="47478"/>
                  </a:cubicBezTo>
                  <a:cubicBezTo>
                    <a:pt x="38796" y="46928"/>
                    <a:pt x="9451" y="7913"/>
                    <a:pt x="0" y="0"/>
                  </a:cubicBezTo>
                </a:path>
              </a:pathLst>
            </a:custGeom>
            <a:noFill/>
            <a:ln w="228600" cap="flat">
              <a:solidFill>
                <a:srgbClr val="999999"/>
              </a:solidFill>
              <a:prstDash val="solid"/>
              <a:round/>
              <a:headEnd type="none" w="lg" len="lg"/>
              <a:tailEnd type="none" w="lg" len="lg"/>
            </a:ln>
          </p:spPr>
        </p:sp>
        <p:sp>
          <p:nvSpPr>
            <p:cNvPr id="276" name="Shape 276"/>
            <p:cNvSpPr txBox="1"/>
            <p:nvPr/>
          </p:nvSpPr>
          <p:spPr>
            <a:xfrm>
              <a:off x="5715525" y="4920650"/>
              <a:ext cx="389699" cy="362699"/>
            </a:xfrm>
            <a:prstGeom prst="rect">
              <a:avLst/>
            </a:prstGeom>
          </p:spPr>
          <p:txBody>
            <a:bodyPr lIns="91425" tIns="91425" rIns="91425" bIns="91425" anchor="t" anchorCtr="0">
              <a:noAutofit/>
            </a:bodyPr>
            <a:lstStyle/>
            <a:p>
              <a:pPr>
                <a:spcBef>
                  <a:spcPts val="0"/>
                </a:spcBef>
                <a:buNone/>
              </a:pPr>
              <a:r>
                <a:rPr lang="en-US"/>
                <a:t>e-</a:t>
              </a:r>
            </a:p>
          </p:txBody>
        </p:sp>
        <p:sp>
          <p:nvSpPr>
            <p:cNvPr id="277" name="Shape 277"/>
            <p:cNvSpPr txBox="1"/>
            <p:nvPr/>
          </p:nvSpPr>
          <p:spPr>
            <a:xfrm>
              <a:off x="6105225" y="5283350"/>
              <a:ext cx="389699" cy="362699"/>
            </a:xfrm>
            <a:prstGeom prst="rect">
              <a:avLst/>
            </a:prstGeom>
          </p:spPr>
          <p:txBody>
            <a:bodyPr lIns="91425" tIns="91425" rIns="91425" bIns="91425" anchor="t" anchorCtr="0">
              <a:noAutofit/>
            </a:bodyPr>
            <a:lstStyle/>
            <a:p>
              <a:pPr lvl="0" rtl="0">
                <a:spcBef>
                  <a:spcPts val="0"/>
                </a:spcBef>
                <a:buNone/>
              </a:pPr>
              <a:r>
                <a:rPr lang="en-US"/>
                <a:t>e-</a:t>
              </a:r>
            </a:p>
          </p:txBody>
        </p:sp>
        <p:sp>
          <p:nvSpPr>
            <p:cNvPr id="278" name="Shape 278"/>
            <p:cNvSpPr txBox="1"/>
            <p:nvPr/>
          </p:nvSpPr>
          <p:spPr>
            <a:xfrm>
              <a:off x="6383000" y="5604625"/>
              <a:ext cx="389699" cy="362699"/>
            </a:xfrm>
            <a:prstGeom prst="rect">
              <a:avLst/>
            </a:prstGeom>
          </p:spPr>
          <p:txBody>
            <a:bodyPr lIns="91425" tIns="91425" rIns="91425" bIns="91425" anchor="t" anchorCtr="0">
              <a:noAutofit/>
            </a:bodyPr>
            <a:lstStyle/>
            <a:p>
              <a:pPr lvl="0" rtl="0">
                <a:spcBef>
                  <a:spcPts val="0"/>
                </a:spcBef>
                <a:buNone/>
              </a:pPr>
              <a:r>
                <a:rPr lang="en-US"/>
                <a:t>e-</a:t>
              </a:r>
            </a:p>
          </p:txBody>
        </p:sp>
        <p:sp>
          <p:nvSpPr>
            <p:cNvPr id="279" name="Shape 279"/>
            <p:cNvSpPr txBox="1"/>
            <p:nvPr/>
          </p:nvSpPr>
          <p:spPr>
            <a:xfrm>
              <a:off x="7023800" y="5530250"/>
              <a:ext cx="389699" cy="362699"/>
            </a:xfrm>
            <a:prstGeom prst="rect">
              <a:avLst/>
            </a:prstGeom>
          </p:spPr>
          <p:txBody>
            <a:bodyPr lIns="91425" tIns="91425" rIns="91425" bIns="91425" anchor="t" anchorCtr="0">
              <a:noAutofit/>
            </a:bodyPr>
            <a:lstStyle/>
            <a:p>
              <a:pPr lvl="0" rtl="0">
                <a:spcBef>
                  <a:spcPts val="0"/>
                </a:spcBef>
                <a:buNone/>
              </a:pPr>
              <a:r>
                <a:rPr lang="en-US"/>
                <a:t>e-</a:t>
              </a:r>
            </a:p>
          </p:txBody>
        </p:sp>
        <p:sp>
          <p:nvSpPr>
            <p:cNvPr id="280" name="Shape 280"/>
            <p:cNvSpPr txBox="1"/>
            <p:nvPr/>
          </p:nvSpPr>
          <p:spPr>
            <a:xfrm>
              <a:off x="7413500" y="5073050"/>
              <a:ext cx="389699" cy="362699"/>
            </a:xfrm>
            <a:prstGeom prst="rect">
              <a:avLst/>
            </a:prstGeom>
          </p:spPr>
          <p:txBody>
            <a:bodyPr lIns="91425" tIns="91425" rIns="91425" bIns="91425" anchor="t" anchorCtr="0">
              <a:noAutofit/>
            </a:bodyPr>
            <a:lstStyle/>
            <a:p>
              <a:pPr lvl="0" rtl="0">
                <a:spcBef>
                  <a:spcPts val="0"/>
                </a:spcBef>
                <a:buNone/>
              </a:pPr>
              <a:r>
                <a:rPr lang="en-US"/>
                <a:t>e-</a:t>
              </a:r>
            </a:p>
          </p:txBody>
        </p:sp>
        <p:sp>
          <p:nvSpPr>
            <p:cNvPr id="281" name="Shape 281"/>
            <p:cNvSpPr txBox="1"/>
            <p:nvPr/>
          </p:nvSpPr>
          <p:spPr>
            <a:xfrm>
              <a:off x="7920000" y="4673350"/>
              <a:ext cx="389699" cy="362699"/>
            </a:xfrm>
            <a:prstGeom prst="rect">
              <a:avLst/>
            </a:prstGeom>
          </p:spPr>
          <p:txBody>
            <a:bodyPr lIns="91425" tIns="91425" rIns="91425" bIns="91425" anchor="t" anchorCtr="0">
              <a:noAutofit/>
            </a:bodyPr>
            <a:lstStyle/>
            <a:p>
              <a:pPr lvl="0" rtl="0">
                <a:spcBef>
                  <a:spcPts val="0"/>
                </a:spcBef>
                <a:buNone/>
              </a:pPr>
              <a:r>
                <a:rPr lang="en-US"/>
                <a:t>e-</a:t>
              </a:r>
            </a:p>
          </p:txBody>
        </p:sp>
        <p:sp>
          <p:nvSpPr>
            <p:cNvPr id="282" name="Shape 282"/>
            <p:cNvSpPr txBox="1"/>
            <p:nvPr/>
          </p:nvSpPr>
          <p:spPr>
            <a:xfrm>
              <a:off x="8309700" y="5073050"/>
              <a:ext cx="389699" cy="362699"/>
            </a:xfrm>
            <a:prstGeom prst="rect">
              <a:avLst/>
            </a:prstGeom>
          </p:spPr>
          <p:txBody>
            <a:bodyPr lIns="91425" tIns="91425" rIns="91425" bIns="91425" anchor="t" anchorCtr="0">
              <a:noAutofit/>
            </a:bodyPr>
            <a:lstStyle/>
            <a:p>
              <a:pPr lvl="0" rtl="0">
                <a:spcBef>
                  <a:spcPts val="0"/>
                </a:spcBef>
                <a:buNone/>
              </a:pPr>
              <a:r>
                <a:rPr lang="en-US"/>
                <a:t>e-</a:t>
              </a:r>
            </a:p>
          </p:txBody>
        </p:sp>
        <p:sp>
          <p:nvSpPr>
            <p:cNvPr id="283" name="Shape 283"/>
            <p:cNvSpPr txBox="1"/>
            <p:nvPr/>
          </p:nvSpPr>
          <p:spPr>
            <a:xfrm>
              <a:off x="8384975" y="5530250"/>
              <a:ext cx="389699" cy="362699"/>
            </a:xfrm>
            <a:prstGeom prst="rect">
              <a:avLst/>
            </a:prstGeom>
          </p:spPr>
          <p:txBody>
            <a:bodyPr lIns="91425" tIns="91425" rIns="91425" bIns="91425" anchor="t" anchorCtr="0">
              <a:noAutofit/>
            </a:bodyPr>
            <a:lstStyle/>
            <a:p>
              <a:pPr lvl="0" rtl="0">
                <a:spcBef>
                  <a:spcPts val="0"/>
                </a:spcBef>
                <a:buNone/>
              </a:pPr>
              <a:r>
                <a:rPr lang="en-US"/>
                <a:t>e-</a:t>
              </a:r>
            </a:p>
          </p:txBody>
        </p:sp>
        <p:cxnSp>
          <p:nvCxnSpPr>
            <p:cNvPr id="284" name="Shape 284"/>
            <p:cNvCxnSpPr/>
            <p:nvPr/>
          </p:nvCxnSpPr>
          <p:spPr>
            <a:xfrm>
              <a:off x="5328900" y="4605075"/>
              <a:ext cx="359400" cy="340199"/>
            </a:xfrm>
            <a:prstGeom prst="straightConnector1">
              <a:avLst/>
            </a:prstGeom>
            <a:noFill/>
            <a:ln w="19050" cap="flat">
              <a:solidFill>
                <a:srgbClr val="FF9900"/>
              </a:solidFill>
              <a:prstDash val="solid"/>
              <a:round/>
              <a:headEnd type="none" w="lg" len="lg"/>
              <a:tailEnd type="triangle" w="lg" len="lg"/>
            </a:ln>
          </p:spPr>
        </p:cxnSp>
        <p:cxnSp>
          <p:nvCxnSpPr>
            <p:cNvPr id="285" name="Shape 285"/>
            <p:cNvCxnSpPr/>
            <p:nvPr/>
          </p:nvCxnSpPr>
          <p:spPr>
            <a:xfrm rot="10800000" flipH="1">
              <a:off x="7683600" y="4968800"/>
              <a:ext cx="236400" cy="266399"/>
            </a:xfrm>
            <a:prstGeom prst="straightConnector1">
              <a:avLst/>
            </a:prstGeom>
            <a:noFill/>
            <a:ln w="19050" cap="flat">
              <a:solidFill>
                <a:srgbClr val="FF9900"/>
              </a:solidFill>
              <a:prstDash val="solid"/>
              <a:round/>
              <a:headEnd type="none" w="lg" len="lg"/>
              <a:tailEnd type="triangle" w="lg" len="lg"/>
            </a:ln>
          </p:spPr>
        </p:cxnSp>
        <p:cxnSp>
          <p:nvCxnSpPr>
            <p:cNvPr id="286" name="Shape 286"/>
            <p:cNvCxnSpPr/>
            <p:nvPr/>
          </p:nvCxnSpPr>
          <p:spPr>
            <a:xfrm>
              <a:off x="8567100" y="5853200"/>
              <a:ext cx="175499" cy="643199"/>
            </a:xfrm>
            <a:prstGeom prst="straightConnector1">
              <a:avLst/>
            </a:prstGeom>
            <a:noFill/>
            <a:ln w="19050" cap="flat">
              <a:solidFill>
                <a:srgbClr val="FF9900"/>
              </a:solidFill>
              <a:prstDash val="solid"/>
              <a:round/>
              <a:headEnd type="none" w="lg" len="lg"/>
              <a:tailEnd type="triangle" w="lg" len="lg"/>
            </a:ln>
          </p:spPr>
        </p:cxnSp>
      </p:grpSp>
      <p:grpSp>
        <p:nvGrpSpPr>
          <p:cNvPr id="3" name="Group 2"/>
          <p:cNvGrpSpPr/>
          <p:nvPr/>
        </p:nvGrpSpPr>
        <p:grpSpPr>
          <a:xfrm>
            <a:off x="4269400" y="1682867"/>
            <a:ext cx="4235149" cy="2032450"/>
            <a:chOff x="4908850" y="1554961"/>
            <a:chExt cx="4235149" cy="2032450"/>
          </a:xfrm>
        </p:grpSpPr>
        <p:sp>
          <p:nvSpPr>
            <p:cNvPr id="268" name="Shape 268"/>
            <p:cNvSpPr/>
            <p:nvPr/>
          </p:nvSpPr>
          <p:spPr>
            <a:xfrm>
              <a:off x="5460925" y="1554961"/>
              <a:ext cx="3181725" cy="1533850"/>
            </a:xfrm>
            <a:custGeom>
              <a:avLst/>
              <a:gdLst/>
              <a:ahLst/>
              <a:cxnLst/>
              <a:rect l="0" t="0" r="0" b="0"/>
              <a:pathLst>
                <a:path w="127269" h="61354" extrusionOk="0">
                  <a:moveTo>
                    <a:pt x="0" y="28"/>
                  </a:moveTo>
                  <a:cubicBezTo>
                    <a:pt x="8572" y="1127"/>
                    <a:pt x="39235" y="-2280"/>
                    <a:pt x="51435" y="6622"/>
                  </a:cubicBezTo>
                  <a:cubicBezTo>
                    <a:pt x="63634" y="15524"/>
                    <a:pt x="60557" y="44319"/>
                    <a:pt x="73196" y="53441"/>
                  </a:cubicBezTo>
                  <a:cubicBezTo>
                    <a:pt x="85835" y="62563"/>
                    <a:pt x="118256" y="60035"/>
                    <a:pt x="127269" y="61354"/>
                  </a:cubicBezTo>
                </a:path>
              </a:pathLst>
            </a:custGeom>
            <a:noFill/>
            <a:ln w="114300" cap="flat">
              <a:solidFill>
                <a:srgbClr val="999999"/>
              </a:solidFill>
              <a:prstDash val="solid"/>
              <a:round/>
              <a:headEnd type="none" w="lg" len="lg"/>
              <a:tailEnd type="none" w="lg" len="lg"/>
            </a:ln>
          </p:spPr>
        </p:sp>
        <p:sp>
          <p:nvSpPr>
            <p:cNvPr id="269" name="Shape 269"/>
            <p:cNvSpPr/>
            <p:nvPr/>
          </p:nvSpPr>
          <p:spPr>
            <a:xfrm>
              <a:off x="5019825" y="2053561"/>
              <a:ext cx="3181725" cy="1533850"/>
            </a:xfrm>
            <a:custGeom>
              <a:avLst/>
              <a:gdLst/>
              <a:ahLst/>
              <a:cxnLst/>
              <a:rect l="0" t="0" r="0" b="0"/>
              <a:pathLst>
                <a:path w="127269" h="61354" extrusionOk="0">
                  <a:moveTo>
                    <a:pt x="0" y="28"/>
                  </a:moveTo>
                  <a:cubicBezTo>
                    <a:pt x="8572" y="1127"/>
                    <a:pt x="39235" y="-2280"/>
                    <a:pt x="51435" y="6622"/>
                  </a:cubicBezTo>
                  <a:cubicBezTo>
                    <a:pt x="63634" y="15524"/>
                    <a:pt x="60557" y="44319"/>
                    <a:pt x="73196" y="53441"/>
                  </a:cubicBezTo>
                  <a:cubicBezTo>
                    <a:pt x="85835" y="62563"/>
                    <a:pt x="118256" y="60035"/>
                    <a:pt x="127269" y="61354"/>
                  </a:cubicBezTo>
                </a:path>
              </a:pathLst>
            </a:custGeom>
            <a:noFill/>
            <a:ln w="114300" cap="flat">
              <a:solidFill>
                <a:srgbClr val="999999"/>
              </a:solidFill>
              <a:prstDash val="solid"/>
              <a:round/>
              <a:headEnd type="none" w="lg" len="lg"/>
              <a:tailEnd type="none" w="lg" len="lg"/>
            </a:ln>
          </p:spPr>
        </p:sp>
        <p:sp>
          <p:nvSpPr>
            <p:cNvPr id="270" name="Shape 270"/>
            <p:cNvSpPr/>
            <p:nvPr/>
          </p:nvSpPr>
          <p:spPr>
            <a:xfrm>
              <a:off x="6608348" y="2555322"/>
              <a:ext cx="560508" cy="266525"/>
            </a:xfrm>
            <a:custGeom>
              <a:avLst/>
              <a:gdLst/>
              <a:ahLst/>
              <a:cxnLst/>
              <a:rect l="0" t="0" r="0" b="0"/>
              <a:pathLst>
                <a:path w="30993" h="10661" extrusionOk="0">
                  <a:moveTo>
                    <a:pt x="0" y="10661"/>
                  </a:moveTo>
                  <a:cubicBezTo>
                    <a:pt x="2088" y="9012"/>
                    <a:pt x="10440" y="1209"/>
                    <a:pt x="12529" y="770"/>
                  </a:cubicBezTo>
                  <a:cubicBezTo>
                    <a:pt x="14617" y="330"/>
                    <a:pt x="10880" y="8134"/>
                    <a:pt x="12529" y="8024"/>
                  </a:cubicBezTo>
                  <a:cubicBezTo>
                    <a:pt x="14177" y="7914"/>
                    <a:pt x="20661" y="-109"/>
                    <a:pt x="22420" y="110"/>
                  </a:cubicBezTo>
                  <a:cubicBezTo>
                    <a:pt x="24178" y="329"/>
                    <a:pt x="21651" y="9122"/>
                    <a:pt x="23080" y="9342"/>
                  </a:cubicBezTo>
                  <a:cubicBezTo>
                    <a:pt x="24508" y="9561"/>
                    <a:pt x="29674" y="2747"/>
                    <a:pt x="30993" y="1429"/>
                  </a:cubicBezTo>
                </a:path>
              </a:pathLst>
            </a:custGeom>
            <a:noFill/>
            <a:ln w="38100" cap="flat">
              <a:solidFill>
                <a:srgbClr val="6D9EEB"/>
              </a:solidFill>
              <a:prstDash val="solid"/>
              <a:round/>
              <a:headEnd type="none" w="lg" len="lg"/>
              <a:tailEnd type="none" w="lg" len="lg"/>
            </a:ln>
          </p:spPr>
        </p:sp>
        <p:sp>
          <p:nvSpPr>
            <p:cNvPr id="271" name="Shape 271"/>
            <p:cNvSpPr/>
            <p:nvPr/>
          </p:nvSpPr>
          <p:spPr>
            <a:xfrm>
              <a:off x="6458100" y="2053550"/>
              <a:ext cx="389736" cy="266525"/>
            </a:xfrm>
            <a:custGeom>
              <a:avLst/>
              <a:gdLst/>
              <a:ahLst/>
              <a:cxnLst/>
              <a:rect l="0" t="0" r="0" b="0"/>
              <a:pathLst>
                <a:path w="30993" h="10661" extrusionOk="0">
                  <a:moveTo>
                    <a:pt x="0" y="10661"/>
                  </a:moveTo>
                  <a:cubicBezTo>
                    <a:pt x="2088" y="9012"/>
                    <a:pt x="10440" y="1209"/>
                    <a:pt x="12529" y="770"/>
                  </a:cubicBezTo>
                  <a:cubicBezTo>
                    <a:pt x="14617" y="330"/>
                    <a:pt x="10880" y="8134"/>
                    <a:pt x="12529" y="8024"/>
                  </a:cubicBezTo>
                  <a:cubicBezTo>
                    <a:pt x="14177" y="7914"/>
                    <a:pt x="20661" y="-109"/>
                    <a:pt x="22420" y="110"/>
                  </a:cubicBezTo>
                  <a:cubicBezTo>
                    <a:pt x="24178" y="329"/>
                    <a:pt x="21651" y="9122"/>
                    <a:pt x="23080" y="9342"/>
                  </a:cubicBezTo>
                  <a:cubicBezTo>
                    <a:pt x="24508" y="9561"/>
                    <a:pt x="29674" y="2747"/>
                    <a:pt x="30993" y="1429"/>
                  </a:cubicBezTo>
                </a:path>
              </a:pathLst>
            </a:custGeom>
            <a:noFill/>
            <a:ln w="38100" cap="flat">
              <a:solidFill>
                <a:srgbClr val="6D9EEB"/>
              </a:solidFill>
              <a:prstDash val="solid"/>
              <a:round/>
              <a:headEnd type="none" w="lg" len="lg"/>
              <a:tailEnd type="none" w="lg" len="lg"/>
            </a:ln>
          </p:spPr>
        </p:sp>
        <p:sp>
          <p:nvSpPr>
            <p:cNvPr id="272" name="Shape 272"/>
            <p:cNvSpPr/>
            <p:nvPr/>
          </p:nvSpPr>
          <p:spPr>
            <a:xfrm>
              <a:off x="5683275" y="1787029"/>
              <a:ext cx="774825" cy="266525"/>
            </a:xfrm>
            <a:custGeom>
              <a:avLst/>
              <a:gdLst/>
              <a:ahLst/>
              <a:cxnLst/>
              <a:rect l="0" t="0" r="0" b="0"/>
              <a:pathLst>
                <a:path w="30993" h="10661" extrusionOk="0">
                  <a:moveTo>
                    <a:pt x="0" y="10661"/>
                  </a:moveTo>
                  <a:cubicBezTo>
                    <a:pt x="2088" y="9012"/>
                    <a:pt x="10440" y="1209"/>
                    <a:pt x="12529" y="770"/>
                  </a:cubicBezTo>
                  <a:cubicBezTo>
                    <a:pt x="14617" y="330"/>
                    <a:pt x="10880" y="8134"/>
                    <a:pt x="12529" y="8024"/>
                  </a:cubicBezTo>
                  <a:cubicBezTo>
                    <a:pt x="14177" y="7914"/>
                    <a:pt x="20661" y="-109"/>
                    <a:pt x="22420" y="110"/>
                  </a:cubicBezTo>
                  <a:cubicBezTo>
                    <a:pt x="24178" y="329"/>
                    <a:pt x="21651" y="9122"/>
                    <a:pt x="23080" y="9342"/>
                  </a:cubicBezTo>
                  <a:cubicBezTo>
                    <a:pt x="24508" y="9561"/>
                    <a:pt x="29674" y="2747"/>
                    <a:pt x="30993" y="1429"/>
                  </a:cubicBezTo>
                </a:path>
              </a:pathLst>
            </a:custGeom>
            <a:noFill/>
            <a:ln w="38100" cap="flat">
              <a:solidFill>
                <a:srgbClr val="6D9EEB"/>
              </a:solidFill>
              <a:prstDash val="solid"/>
              <a:round/>
              <a:headEnd type="none" w="lg" len="lg"/>
              <a:tailEnd type="none" w="lg" len="lg"/>
            </a:ln>
          </p:spPr>
        </p:sp>
        <p:sp>
          <p:nvSpPr>
            <p:cNvPr id="273" name="Shape 273"/>
            <p:cNvSpPr/>
            <p:nvPr/>
          </p:nvSpPr>
          <p:spPr>
            <a:xfrm>
              <a:off x="7003975" y="3088801"/>
              <a:ext cx="418328" cy="179211"/>
            </a:xfrm>
            <a:custGeom>
              <a:avLst/>
              <a:gdLst/>
              <a:ahLst/>
              <a:cxnLst/>
              <a:rect l="0" t="0" r="0" b="0"/>
              <a:pathLst>
                <a:path w="30993" h="10661" extrusionOk="0">
                  <a:moveTo>
                    <a:pt x="0" y="10661"/>
                  </a:moveTo>
                  <a:cubicBezTo>
                    <a:pt x="2088" y="9012"/>
                    <a:pt x="10440" y="1209"/>
                    <a:pt x="12529" y="770"/>
                  </a:cubicBezTo>
                  <a:cubicBezTo>
                    <a:pt x="14617" y="330"/>
                    <a:pt x="10880" y="8134"/>
                    <a:pt x="12529" y="8024"/>
                  </a:cubicBezTo>
                  <a:cubicBezTo>
                    <a:pt x="14177" y="7914"/>
                    <a:pt x="20661" y="-109"/>
                    <a:pt x="22420" y="110"/>
                  </a:cubicBezTo>
                  <a:cubicBezTo>
                    <a:pt x="24178" y="329"/>
                    <a:pt x="21651" y="9122"/>
                    <a:pt x="23080" y="9342"/>
                  </a:cubicBezTo>
                  <a:cubicBezTo>
                    <a:pt x="24508" y="9561"/>
                    <a:pt x="29674" y="2747"/>
                    <a:pt x="30993" y="1429"/>
                  </a:cubicBezTo>
                </a:path>
              </a:pathLst>
            </a:custGeom>
            <a:noFill/>
            <a:ln w="38100" cap="flat">
              <a:solidFill>
                <a:srgbClr val="6D9EEB"/>
              </a:solidFill>
              <a:prstDash val="solid"/>
              <a:round/>
              <a:headEnd type="none" w="lg" len="lg"/>
              <a:tailEnd type="none" w="lg" len="lg"/>
            </a:ln>
          </p:spPr>
        </p:sp>
        <p:sp>
          <p:nvSpPr>
            <p:cNvPr id="274" name="Shape 274"/>
            <p:cNvSpPr/>
            <p:nvPr/>
          </p:nvSpPr>
          <p:spPr>
            <a:xfrm>
              <a:off x="7587200" y="3201079"/>
              <a:ext cx="774825" cy="266525"/>
            </a:xfrm>
            <a:custGeom>
              <a:avLst/>
              <a:gdLst/>
              <a:ahLst/>
              <a:cxnLst/>
              <a:rect l="0" t="0" r="0" b="0"/>
              <a:pathLst>
                <a:path w="30993" h="10661" extrusionOk="0">
                  <a:moveTo>
                    <a:pt x="0" y="10661"/>
                  </a:moveTo>
                  <a:cubicBezTo>
                    <a:pt x="2088" y="9012"/>
                    <a:pt x="10440" y="1209"/>
                    <a:pt x="12529" y="770"/>
                  </a:cubicBezTo>
                  <a:cubicBezTo>
                    <a:pt x="14617" y="330"/>
                    <a:pt x="10880" y="8134"/>
                    <a:pt x="12529" y="8024"/>
                  </a:cubicBezTo>
                  <a:cubicBezTo>
                    <a:pt x="14177" y="7914"/>
                    <a:pt x="20661" y="-109"/>
                    <a:pt x="22420" y="110"/>
                  </a:cubicBezTo>
                  <a:cubicBezTo>
                    <a:pt x="24178" y="329"/>
                    <a:pt x="21651" y="9122"/>
                    <a:pt x="23080" y="9342"/>
                  </a:cubicBezTo>
                  <a:cubicBezTo>
                    <a:pt x="24508" y="9561"/>
                    <a:pt x="29674" y="2747"/>
                    <a:pt x="30993" y="1429"/>
                  </a:cubicBezTo>
                </a:path>
              </a:pathLst>
            </a:custGeom>
            <a:noFill/>
            <a:ln w="38100" cap="flat">
              <a:solidFill>
                <a:srgbClr val="6D9EEB"/>
              </a:solidFill>
              <a:prstDash val="solid"/>
              <a:round/>
              <a:headEnd type="none" w="lg" len="lg"/>
              <a:tailEnd type="none" w="lg" len="lg"/>
            </a:ln>
          </p:spPr>
        </p:sp>
        <p:cxnSp>
          <p:nvCxnSpPr>
            <p:cNvPr id="287" name="Shape 287"/>
            <p:cNvCxnSpPr/>
            <p:nvPr/>
          </p:nvCxnSpPr>
          <p:spPr>
            <a:xfrm>
              <a:off x="8321400" y="3356900"/>
              <a:ext cx="822599" cy="0"/>
            </a:xfrm>
            <a:prstGeom prst="straightConnector1">
              <a:avLst/>
            </a:prstGeom>
            <a:noFill/>
            <a:ln w="19050" cap="flat">
              <a:solidFill>
                <a:srgbClr val="FF9900"/>
              </a:solidFill>
              <a:prstDash val="solid"/>
              <a:round/>
              <a:headEnd type="none" w="lg" len="lg"/>
              <a:tailEnd type="triangle" w="lg" len="lg"/>
            </a:ln>
          </p:spPr>
        </p:cxnSp>
        <p:cxnSp>
          <p:nvCxnSpPr>
            <p:cNvPr id="288" name="Shape 288"/>
            <p:cNvCxnSpPr/>
            <p:nvPr/>
          </p:nvCxnSpPr>
          <p:spPr>
            <a:xfrm>
              <a:off x="4908850" y="1787025"/>
              <a:ext cx="822599" cy="0"/>
            </a:xfrm>
            <a:prstGeom prst="straightConnector1">
              <a:avLst/>
            </a:prstGeom>
            <a:noFill/>
            <a:ln w="19050" cap="flat">
              <a:solidFill>
                <a:srgbClr val="FF9900"/>
              </a:solidFill>
              <a:prstDash val="solid"/>
              <a:round/>
              <a:headEnd type="none" w="lg" len="lg"/>
              <a:tailEnd type="triangle" w="lg" len="lg"/>
            </a:ln>
          </p:spPr>
        </p:cxnSp>
      </p:grpSp>
      <p:sp>
        <p:nvSpPr>
          <p:cNvPr id="2" name="Title 1"/>
          <p:cNvSpPr>
            <a:spLocks noGrp="1"/>
          </p:cNvSpPr>
          <p:nvPr>
            <p:ph type="title"/>
          </p:nvPr>
        </p:nvSpPr>
        <p:spPr/>
        <p:txBody>
          <a:bodyPr/>
          <a:lstStyle/>
          <a:p>
            <a:r>
              <a:rPr lang="en-US" dirty="0" smtClean="0"/>
              <a:t>Current</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p:nvPr/>
        </p:nvSpPr>
        <p:spPr>
          <a:xfrm>
            <a:off x="1869900" y="704000"/>
            <a:ext cx="5769900" cy="1200299"/>
          </a:xfrm>
          <a:prstGeom prst="rect">
            <a:avLst/>
          </a:prstGeom>
        </p:spPr>
        <p:txBody>
          <a:bodyPr lIns="91425" tIns="91425" rIns="91425" bIns="91425" anchor="t" anchorCtr="0">
            <a:noAutofit/>
          </a:bodyPr>
          <a:lstStyle/>
          <a:p>
            <a:pPr>
              <a:spcBef>
                <a:spcPts val="0"/>
              </a:spcBef>
              <a:buNone/>
            </a:pPr>
            <a:endParaRPr sz="3000"/>
          </a:p>
        </p:txBody>
      </p:sp>
      <p:sp>
        <p:nvSpPr>
          <p:cNvPr id="300" name="Shape 300"/>
          <p:cNvSpPr txBox="1"/>
          <p:nvPr/>
        </p:nvSpPr>
        <p:spPr>
          <a:xfrm>
            <a:off x="484711" y="4495801"/>
            <a:ext cx="2868090" cy="1909602"/>
          </a:xfrm>
          <a:prstGeom prst="rect">
            <a:avLst/>
          </a:prstGeom>
        </p:spPr>
        <p:txBody>
          <a:bodyPr lIns="91425" tIns="91425" rIns="91425" bIns="91425" anchor="t" anchorCtr="0">
            <a:noAutofit/>
          </a:bodyPr>
          <a:lstStyle/>
          <a:p>
            <a:pPr lvl="0" algn="l" rtl="0">
              <a:spcBef>
                <a:spcPts val="0"/>
              </a:spcBef>
              <a:buNone/>
            </a:pPr>
            <a:r>
              <a:rPr lang="en-US" sz="2800" dirty="0">
                <a:solidFill>
                  <a:schemeClr val="accent2">
                    <a:lumMod val="20000"/>
                    <a:lumOff val="80000"/>
                  </a:schemeClr>
                </a:solidFill>
              </a:rPr>
              <a:t>Static </a:t>
            </a:r>
            <a:r>
              <a:rPr lang="en-US" sz="2800" dirty="0" smtClean="0">
                <a:solidFill>
                  <a:schemeClr val="accent2">
                    <a:lumMod val="20000"/>
                    <a:lumOff val="80000"/>
                  </a:schemeClr>
                </a:solidFill>
              </a:rPr>
              <a:t>charge, </a:t>
            </a:r>
            <a:r>
              <a:rPr lang="en-US" sz="2800" dirty="0">
                <a:solidFill>
                  <a:schemeClr val="accent2">
                    <a:lumMod val="20000"/>
                    <a:lumOff val="80000"/>
                  </a:schemeClr>
                </a:solidFill>
              </a:rPr>
              <a:t>or static </a:t>
            </a:r>
            <a:r>
              <a:rPr lang="en-US" sz="2800" dirty="0" smtClean="0">
                <a:solidFill>
                  <a:schemeClr val="accent2">
                    <a:lumMod val="20000"/>
                    <a:lumOff val="80000"/>
                  </a:schemeClr>
                </a:solidFill>
              </a:rPr>
              <a:t>electricity, </a:t>
            </a:r>
            <a:r>
              <a:rPr lang="en-US" sz="2800" dirty="0">
                <a:solidFill>
                  <a:schemeClr val="accent2">
                    <a:lumMod val="20000"/>
                    <a:lumOff val="80000"/>
                  </a:schemeClr>
                </a:solidFill>
              </a:rPr>
              <a:t>collects charge, but cannot </a:t>
            </a:r>
            <a:r>
              <a:rPr lang="en-US" sz="2800" dirty="0" smtClean="0">
                <a:solidFill>
                  <a:schemeClr val="accent2">
                    <a:lumMod val="20000"/>
                    <a:lumOff val="80000"/>
                  </a:schemeClr>
                </a:solidFill>
              </a:rPr>
              <a:t>flow</a:t>
            </a:r>
            <a:endParaRPr lang="en-US" sz="2800" dirty="0">
              <a:solidFill>
                <a:schemeClr val="accent2">
                  <a:lumMod val="20000"/>
                  <a:lumOff val="80000"/>
                </a:schemeClr>
              </a:solidFill>
            </a:endParaRPr>
          </a:p>
        </p:txBody>
      </p:sp>
      <p:pic>
        <p:nvPicPr>
          <p:cNvPr id="301" name="Shape 301"/>
          <p:cNvPicPr preferRelativeResize="0"/>
          <p:nvPr/>
        </p:nvPicPr>
        <p:blipFill rotWithShape="1">
          <a:blip r:embed="rId3"/>
          <a:srcRect t="15212" r="4409"/>
          <a:stretch/>
        </p:blipFill>
        <p:spPr>
          <a:xfrm>
            <a:off x="3505200" y="3352800"/>
            <a:ext cx="3962399" cy="3156953"/>
          </a:xfrm>
          <a:prstGeom prst="rect">
            <a:avLst/>
          </a:prstGeom>
        </p:spPr>
      </p:pic>
      <p:sp>
        <p:nvSpPr>
          <p:cNvPr id="302" name="Shape 302"/>
          <p:cNvSpPr txBox="1"/>
          <p:nvPr/>
        </p:nvSpPr>
        <p:spPr>
          <a:xfrm>
            <a:off x="675990" y="2209800"/>
            <a:ext cx="4236299" cy="974999"/>
          </a:xfrm>
          <a:prstGeom prst="rect">
            <a:avLst/>
          </a:prstGeom>
        </p:spPr>
        <p:txBody>
          <a:bodyPr lIns="91425" tIns="91425" rIns="91425" bIns="91425" anchor="t" anchorCtr="0">
            <a:noAutofit/>
          </a:bodyPr>
          <a:lstStyle/>
          <a:p>
            <a:pPr lvl="0" algn="l" rtl="0">
              <a:spcBef>
                <a:spcPts val="0"/>
              </a:spcBef>
              <a:buClr>
                <a:schemeClr val="dk1"/>
              </a:buClr>
              <a:buSzPct val="45833"/>
              <a:buFont typeface="Arial"/>
              <a:buNone/>
            </a:pPr>
            <a:r>
              <a:rPr lang="en-US" sz="2800" dirty="0">
                <a:solidFill>
                  <a:schemeClr val="accent2">
                    <a:lumMod val="20000"/>
                    <a:lumOff val="80000"/>
                  </a:schemeClr>
                </a:solidFill>
              </a:rPr>
              <a:t>Dammed water </a:t>
            </a:r>
            <a:r>
              <a:rPr lang="en-US" sz="2800" dirty="0" smtClean="0">
                <a:solidFill>
                  <a:schemeClr val="accent2">
                    <a:lumMod val="20000"/>
                    <a:lumOff val="80000"/>
                  </a:schemeClr>
                </a:solidFill>
              </a:rPr>
              <a:t>collects, </a:t>
            </a:r>
            <a:endParaRPr lang="en-US" sz="2800" dirty="0">
              <a:solidFill>
                <a:schemeClr val="accent2">
                  <a:lumMod val="20000"/>
                  <a:lumOff val="80000"/>
                </a:schemeClr>
              </a:solidFill>
            </a:endParaRPr>
          </a:p>
          <a:p>
            <a:pPr lvl="0" algn="l" rtl="0">
              <a:spcBef>
                <a:spcPts val="0"/>
              </a:spcBef>
              <a:buClr>
                <a:schemeClr val="dk1"/>
              </a:buClr>
              <a:buSzPct val="45833"/>
              <a:buFont typeface="Arial"/>
              <a:buNone/>
            </a:pPr>
            <a:r>
              <a:rPr lang="en-US" sz="2800" dirty="0">
                <a:solidFill>
                  <a:schemeClr val="accent2">
                    <a:lumMod val="20000"/>
                    <a:lumOff val="80000"/>
                  </a:schemeClr>
                </a:solidFill>
              </a:rPr>
              <a:t>but cannot </a:t>
            </a:r>
            <a:r>
              <a:rPr lang="en-US" sz="2800" dirty="0" smtClean="0">
                <a:solidFill>
                  <a:schemeClr val="accent2">
                    <a:lumMod val="20000"/>
                    <a:lumOff val="80000"/>
                  </a:schemeClr>
                </a:solidFill>
              </a:rPr>
              <a:t>flow</a:t>
            </a:r>
            <a:endParaRPr sz="2800" dirty="0">
              <a:solidFill>
                <a:schemeClr val="accent2">
                  <a:lumMod val="20000"/>
                  <a:lumOff val="80000"/>
                </a:schemeClr>
              </a:solidFill>
            </a:endParaRPr>
          </a:p>
        </p:txBody>
      </p:sp>
      <p:pic>
        <p:nvPicPr>
          <p:cNvPr id="303" name="Shape 303"/>
          <p:cNvPicPr preferRelativeResize="0"/>
          <p:nvPr/>
        </p:nvPicPr>
        <p:blipFill>
          <a:blip r:embed="rId4"/>
          <a:stretch>
            <a:fillRect/>
          </a:stretch>
        </p:blipFill>
        <p:spPr>
          <a:xfrm>
            <a:off x="4800600" y="1143000"/>
            <a:ext cx="2790000" cy="1981474"/>
          </a:xfrm>
          <a:prstGeom prst="rect">
            <a:avLst/>
          </a:prstGeom>
          <a:noFill/>
          <a:ln>
            <a:noFill/>
          </a:ln>
        </p:spPr>
      </p:pic>
      <p:sp>
        <p:nvSpPr>
          <p:cNvPr id="2" name="Title 1"/>
          <p:cNvSpPr>
            <a:spLocks noGrp="1"/>
          </p:cNvSpPr>
          <p:nvPr>
            <p:ph type="title"/>
          </p:nvPr>
        </p:nvSpPr>
        <p:spPr/>
        <p:txBody>
          <a:bodyPr/>
          <a:lstStyle/>
          <a:p>
            <a:r>
              <a:rPr lang="en-US" dirty="0" smtClean="0"/>
              <a:t>Static Charge</a:t>
            </a:r>
            <a:endParaRPr lang="en-US"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Shape 310"/>
          <p:cNvSpPr txBox="1">
            <a:spLocks noGrp="1"/>
          </p:cNvSpPr>
          <p:nvPr>
            <p:ph idx="1"/>
          </p:nvPr>
        </p:nvSpPr>
        <p:spPr>
          <a:xfrm>
            <a:off x="373971" y="2193524"/>
            <a:ext cx="4697399" cy="1704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b="0" i="0" u="none" strike="noStrike" cap="none" baseline="0" dirty="0">
                <a:latin typeface="Arial"/>
                <a:ea typeface="Arial"/>
                <a:cs typeface="Arial"/>
                <a:sym typeface="Arial"/>
              </a:rPr>
              <a:t>Objects may gain or lose electrons (-).</a:t>
            </a:r>
          </a:p>
          <a:p>
            <a:pPr marL="0" marR="0" lvl="0" indent="0" algn="l" rtl="0">
              <a:spcBef>
                <a:spcPts val="0"/>
              </a:spcBef>
              <a:spcAft>
                <a:spcPts val="0"/>
              </a:spcAft>
              <a:buNone/>
            </a:pPr>
            <a:endParaRPr dirty="0"/>
          </a:p>
          <a:p>
            <a:pPr marL="0" marR="0" lvl="0" indent="0" algn="l" rtl="0">
              <a:spcBef>
                <a:spcPts val="480"/>
              </a:spcBef>
              <a:spcAft>
                <a:spcPts val="0"/>
              </a:spcAft>
              <a:buNone/>
            </a:pPr>
            <a:r>
              <a:rPr lang="en-US" b="0" i="0" u="none" strike="noStrike" cap="none" baseline="0" dirty="0">
                <a:latin typeface="Arial"/>
                <a:ea typeface="Arial"/>
                <a:cs typeface="Arial"/>
                <a:sym typeface="Arial"/>
              </a:rPr>
              <a:t>Rubbing the balloon </a:t>
            </a:r>
            <a:r>
              <a:rPr lang="en-US" dirty="0">
                <a:latin typeface="Arial"/>
                <a:ea typeface="Arial"/>
                <a:cs typeface="Arial"/>
                <a:sym typeface="Arial"/>
              </a:rPr>
              <a:t>on </a:t>
            </a:r>
            <a:r>
              <a:rPr lang="en-US" dirty="0">
                <a:latin typeface="Arial"/>
                <a:ea typeface="Arial"/>
                <a:cs typeface="Arial"/>
              </a:rPr>
              <a:t>hair</a:t>
            </a:r>
            <a:r>
              <a:rPr lang="en-US" dirty="0">
                <a:latin typeface="Arial"/>
                <a:ea typeface="Arial"/>
                <a:cs typeface="Arial"/>
                <a:sym typeface="Arial"/>
              </a:rPr>
              <a:t> </a:t>
            </a:r>
            <a:r>
              <a:rPr lang="en-US" b="0" i="0" u="none" strike="noStrike" cap="none" baseline="0" dirty="0">
                <a:latin typeface="Arial"/>
                <a:ea typeface="Arial"/>
                <a:cs typeface="Arial"/>
                <a:sym typeface="Arial"/>
              </a:rPr>
              <a:t>causes more electrons(-) to go onto the balloon from the hair</a:t>
            </a:r>
            <a:r>
              <a:rPr lang="en-US" b="0" i="0" u="none" strike="noStrike" cap="none" baseline="0" dirty="0" smtClean="0">
                <a:latin typeface="Arial"/>
                <a:ea typeface="Arial"/>
                <a:cs typeface="Arial"/>
                <a:sym typeface="Arial"/>
              </a:rPr>
              <a:t>.</a:t>
            </a:r>
            <a:endParaRPr b="0" i="0" u="none" strike="noStrike" cap="none" baseline="0" dirty="0">
              <a:latin typeface="Arial"/>
              <a:ea typeface="Arial"/>
              <a:cs typeface="Arial"/>
              <a:sym typeface="Arial"/>
            </a:endParaRPr>
          </a:p>
        </p:txBody>
      </p:sp>
      <p:pic>
        <p:nvPicPr>
          <p:cNvPr id="311" name="Shape 311"/>
          <p:cNvPicPr preferRelativeResize="0"/>
          <p:nvPr/>
        </p:nvPicPr>
        <p:blipFill>
          <a:blip r:embed="rId3"/>
          <a:stretch>
            <a:fillRect/>
          </a:stretch>
        </p:blipFill>
        <p:spPr>
          <a:xfrm>
            <a:off x="5486400" y="1704975"/>
            <a:ext cx="1495425" cy="1647825"/>
          </a:xfrm>
          <a:prstGeom prst="rect">
            <a:avLst/>
          </a:prstGeom>
        </p:spPr>
      </p:pic>
      <p:pic>
        <p:nvPicPr>
          <p:cNvPr id="312" name="Shape 312"/>
          <p:cNvPicPr preferRelativeResize="0"/>
          <p:nvPr/>
        </p:nvPicPr>
        <p:blipFill>
          <a:blip r:embed="rId4"/>
          <a:stretch>
            <a:fillRect/>
          </a:stretch>
        </p:blipFill>
        <p:spPr>
          <a:xfrm>
            <a:off x="5537329" y="4238625"/>
            <a:ext cx="1581150" cy="1704975"/>
          </a:xfrm>
          <a:prstGeom prst="rect">
            <a:avLst/>
          </a:prstGeom>
        </p:spPr>
      </p:pic>
      <p:sp>
        <p:nvSpPr>
          <p:cNvPr id="313" name="Shape 313"/>
          <p:cNvSpPr txBox="1"/>
          <p:nvPr/>
        </p:nvSpPr>
        <p:spPr>
          <a:xfrm>
            <a:off x="5478864" y="3312242"/>
            <a:ext cx="1612799" cy="461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dirty="0" smtClean="0">
                <a:solidFill>
                  <a:schemeClr val="accent6">
                    <a:lumMod val="60000"/>
                    <a:lumOff val="40000"/>
                  </a:schemeClr>
                </a:solidFill>
                <a:latin typeface="Calibri"/>
                <a:ea typeface="Calibri"/>
                <a:cs typeface="Calibri"/>
                <a:sym typeface="Calibri"/>
              </a:rPr>
              <a:t>neutral (0)</a:t>
            </a:r>
            <a:endParaRPr lang="en-US" sz="2000" b="0" i="0" u="none" strike="noStrike" cap="none" baseline="0" dirty="0">
              <a:solidFill>
                <a:schemeClr val="accent6">
                  <a:lumMod val="60000"/>
                  <a:lumOff val="40000"/>
                </a:schemeClr>
              </a:solidFill>
              <a:latin typeface="Calibri"/>
              <a:ea typeface="Calibri"/>
              <a:cs typeface="Calibri"/>
              <a:sym typeface="Calibri"/>
            </a:endParaRPr>
          </a:p>
        </p:txBody>
      </p:sp>
      <p:sp>
        <p:nvSpPr>
          <p:cNvPr id="314" name="Shape 314"/>
          <p:cNvSpPr txBox="1"/>
          <p:nvPr/>
        </p:nvSpPr>
        <p:spPr>
          <a:xfrm>
            <a:off x="5355088" y="5943600"/>
            <a:ext cx="1889699" cy="83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dirty="0" smtClean="0">
                <a:solidFill>
                  <a:schemeClr val="accent6">
                    <a:lumMod val="60000"/>
                    <a:lumOff val="40000"/>
                  </a:schemeClr>
                </a:solidFill>
                <a:latin typeface="Calibri"/>
                <a:ea typeface="Calibri"/>
                <a:cs typeface="Calibri"/>
                <a:sym typeface="Calibri"/>
              </a:rPr>
              <a:t>net</a:t>
            </a:r>
            <a:r>
              <a:rPr lang="en-US" sz="2000" dirty="0" smtClean="0">
                <a:solidFill>
                  <a:schemeClr val="accent6">
                    <a:lumMod val="60000"/>
                    <a:lumOff val="40000"/>
                  </a:schemeClr>
                </a:solidFill>
                <a:latin typeface="Calibri"/>
                <a:ea typeface="Calibri"/>
                <a:cs typeface="Calibri"/>
                <a:sym typeface="Calibri"/>
              </a:rPr>
              <a:t> </a:t>
            </a:r>
            <a:r>
              <a:rPr lang="en-US" sz="2000" b="0" i="0" u="none" strike="noStrike" cap="none" baseline="0" dirty="0" smtClean="0">
                <a:solidFill>
                  <a:schemeClr val="accent6">
                    <a:lumMod val="60000"/>
                    <a:lumOff val="40000"/>
                  </a:schemeClr>
                </a:solidFill>
                <a:latin typeface="Calibri"/>
                <a:ea typeface="Calibri"/>
                <a:cs typeface="Calibri"/>
                <a:sym typeface="Calibri"/>
              </a:rPr>
              <a:t>negative charge (-)</a:t>
            </a:r>
            <a:endParaRPr lang="en-US" sz="2000" b="0" i="0" u="none" strike="noStrike" cap="none" baseline="0" dirty="0">
              <a:solidFill>
                <a:schemeClr val="accent6">
                  <a:lumMod val="60000"/>
                  <a:lumOff val="40000"/>
                </a:schemeClr>
              </a:solidFill>
              <a:latin typeface="Calibri"/>
              <a:ea typeface="Calibri"/>
              <a:cs typeface="Calibri"/>
              <a:sym typeface="Calibri"/>
            </a:endParaRPr>
          </a:p>
        </p:txBody>
      </p:sp>
      <p:sp>
        <p:nvSpPr>
          <p:cNvPr id="315" name="Shape 315"/>
          <p:cNvSpPr txBox="1"/>
          <p:nvPr/>
        </p:nvSpPr>
        <p:spPr>
          <a:xfrm>
            <a:off x="7251870" y="5943600"/>
            <a:ext cx="1700399" cy="83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dirty="0" smtClean="0">
                <a:solidFill>
                  <a:schemeClr val="accent6">
                    <a:lumMod val="60000"/>
                    <a:lumOff val="40000"/>
                  </a:schemeClr>
                </a:solidFill>
                <a:latin typeface="Calibri"/>
                <a:ea typeface="Calibri"/>
                <a:cs typeface="Calibri"/>
                <a:sym typeface="Calibri"/>
              </a:rPr>
              <a:t>net positive charge (+)</a:t>
            </a:r>
            <a:endParaRPr lang="en-US" sz="2000" b="0" i="0" u="none" strike="noStrike" cap="none" baseline="0" dirty="0">
              <a:solidFill>
                <a:schemeClr val="accent6">
                  <a:lumMod val="60000"/>
                  <a:lumOff val="40000"/>
                </a:schemeClr>
              </a:solidFill>
              <a:latin typeface="Calibri"/>
              <a:ea typeface="Calibri"/>
              <a:cs typeface="Calibri"/>
              <a:sym typeface="Calibri"/>
            </a:endParaRPr>
          </a:p>
        </p:txBody>
      </p:sp>
      <p:sp>
        <p:nvSpPr>
          <p:cNvPr id="316" name="Shape 316"/>
          <p:cNvSpPr txBox="1"/>
          <p:nvPr/>
        </p:nvSpPr>
        <p:spPr>
          <a:xfrm>
            <a:off x="7272739" y="3312242"/>
            <a:ext cx="1612799" cy="461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dirty="0" smtClean="0">
                <a:solidFill>
                  <a:schemeClr val="accent6">
                    <a:lumMod val="60000"/>
                    <a:lumOff val="40000"/>
                  </a:schemeClr>
                </a:solidFill>
                <a:latin typeface="Calibri"/>
                <a:ea typeface="Calibri"/>
                <a:cs typeface="Calibri"/>
                <a:sym typeface="Calibri"/>
              </a:rPr>
              <a:t>neutral (0)</a:t>
            </a:r>
            <a:endParaRPr lang="en-US" sz="2000" b="0" i="0" u="none" strike="noStrike" cap="none" baseline="0" dirty="0">
              <a:solidFill>
                <a:schemeClr val="accent6">
                  <a:lumMod val="60000"/>
                  <a:lumOff val="40000"/>
                </a:schemeClr>
              </a:solidFill>
              <a:latin typeface="Calibri"/>
              <a:ea typeface="Calibri"/>
              <a:cs typeface="Calibri"/>
              <a:sym typeface="Calibri"/>
            </a:endParaRPr>
          </a:p>
        </p:txBody>
      </p:sp>
      <p:grpSp>
        <p:nvGrpSpPr>
          <p:cNvPr id="4" name="Group 3"/>
          <p:cNvGrpSpPr/>
          <p:nvPr/>
        </p:nvGrpSpPr>
        <p:grpSpPr>
          <a:xfrm>
            <a:off x="7428072" y="2002007"/>
            <a:ext cx="1276350" cy="1008400"/>
            <a:chOff x="7718037" y="1402781"/>
            <a:chExt cx="1276350" cy="1008400"/>
          </a:xfrm>
        </p:grpSpPr>
        <p:sp>
          <p:nvSpPr>
            <p:cNvPr id="317" name="Shape 317"/>
            <p:cNvSpPr/>
            <p:nvPr/>
          </p:nvSpPr>
          <p:spPr>
            <a:xfrm>
              <a:off x="7885212" y="1404175"/>
              <a:ext cx="942000" cy="1005600"/>
            </a:xfrm>
            <a:prstGeom prst="smileyFace">
              <a:avLst>
                <a:gd name="adj" fmla="val 4653"/>
              </a:avLst>
            </a:prstGeom>
            <a:noFill/>
            <a:ln w="19050" cap="flat">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18" name="Shape 318"/>
            <p:cNvSpPr/>
            <p:nvPr/>
          </p:nvSpPr>
          <p:spPr>
            <a:xfrm>
              <a:off x="7718037" y="1402781"/>
              <a:ext cx="1276350" cy="1008400"/>
            </a:xfrm>
            <a:custGeom>
              <a:avLst/>
              <a:gdLst/>
              <a:ahLst/>
              <a:cxnLst/>
              <a:rect l="0" t="0" r="0" b="0"/>
              <a:pathLst>
                <a:path w="51054" h="40336" extrusionOk="0">
                  <a:moveTo>
                    <a:pt x="0" y="37564"/>
                  </a:moveTo>
                  <a:cubicBezTo>
                    <a:pt x="825" y="37595"/>
                    <a:pt x="3714" y="41500"/>
                    <a:pt x="4953" y="37754"/>
                  </a:cubicBezTo>
                  <a:cubicBezTo>
                    <a:pt x="6191" y="34007"/>
                    <a:pt x="5525" y="20990"/>
                    <a:pt x="7430" y="15085"/>
                  </a:cubicBezTo>
                  <a:cubicBezTo>
                    <a:pt x="9335" y="9179"/>
                    <a:pt x="12700" y="4765"/>
                    <a:pt x="16383" y="2321"/>
                  </a:cubicBezTo>
                  <a:cubicBezTo>
                    <a:pt x="20066" y="-123"/>
                    <a:pt x="25464" y="-346"/>
                    <a:pt x="29528" y="416"/>
                  </a:cubicBezTo>
                  <a:cubicBezTo>
                    <a:pt x="33592" y="1178"/>
                    <a:pt x="38131" y="3464"/>
                    <a:pt x="40767" y="6893"/>
                  </a:cubicBezTo>
                  <a:cubicBezTo>
                    <a:pt x="43402" y="10322"/>
                    <a:pt x="44354" y="15529"/>
                    <a:pt x="45339" y="20990"/>
                  </a:cubicBezTo>
                  <a:cubicBezTo>
                    <a:pt x="46323" y="26451"/>
                    <a:pt x="45720" y="37150"/>
                    <a:pt x="46673" y="39659"/>
                  </a:cubicBezTo>
                  <a:cubicBezTo>
                    <a:pt x="47625" y="42167"/>
                    <a:pt x="50323" y="36643"/>
                    <a:pt x="51054" y="36040"/>
                  </a:cubicBezTo>
                </a:path>
              </a:pathLst>
            </a:custGeom>
            <a:noFill/>
            <a:ln w="38100" cap="flat">
              <a:solidFill>
                <a:schemeClr val="tx1"/>
              </a:solidFill>
              <a:prstDash val="solid"/>
              <a:round/>
              <a:headEnd type="none" w="lg" len="lg"/>
              <a:tailEnd type="none" w="lg" len="lg"/>
            </a:ln>
          </p:spPr>
        </p:sp>
      </p:grpSp>
      <p:grpSp>
        <p:nvGrpSpPr>
          <p:cNvPr id="3" name="Group 2"/>
          <p:cNvGrpSpPr/>
          <p:nvPr/>
        </p:nvGrpSpPr>
        <p:grpSpPr>
          <a:xfrm>
            <a:off x="7239000" y="4347775"/>
            <a:ext cx="1671399" cy="1367225"/>
            <a:chOff x="7501900" y="3932325"/>
            <a:chExt cx="1671399" cy="1367225"/>
          </a:xfrm>
        </p:grpSpPr>
        <p:sp>
          <p:nvSpPr>
            <p:cNvPr id="319" name="Shape 319"/>
            <p:cNvSpPr/>
            <p:nvPr/>
          </p:nvSpPr>
          <p:spPr>
            <a:xfrm>
              <a:off x="7859287" y="4293950"/>
              <a:ext cx="942000" cy="1005600"/>
            </a:xfrm>
            <a:prstGeom prst="smileyFace">
              <a:avLst>
                <a:gd name="adj" fmla="val -1120"/>
              </a:avLst>
            </a:prstGeom>
            <a:noFill/>
            <a:ln w="19050" cap="flat">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320" name="Shape 320"/>
            <p:cNvCxnSpPr/>
            <p:nvPr/>
          </p:nvCxnSpPr>
          <p:spPr>
            <a:xfrm rot="10800000" flipH="1">
              <a:off x="8606800" y="4127625"/>
              <a:ext cx="261900" cy="266699"/>
            </a:xfrm>
            <a:prstGeom prst="straightConnector1">
              <a:avLst/>
            </a:prstGeom>
            <a:noFill/>
            <a:ln w="19050" cap="flat">
              <a:solidFill>
                <a:schemeClr val="tx1"/>
              </a:solidFill>
              <a:prstDash val="solid"/>
              <a:round/>
              <a:headEnd type="none" w="lg" len="lg"/>
              <a:tailEnd type="none" w="lg" len="lg"/>
            </a:ln>
          </p:spPr>
        </p:cxnSp>
        <p:cxnSp>
          <p:nvCxnSpPr>
            <p:cNvPr id="321" name="Shape 321"/>
            <p:cNvCxnSpPr/>
            <p:nvPr/>
          </p:nvCxnSpPr>
          <p:spPr>
            <a:xfrm rot="10800000" flipH="1">
              <a:off x="8540225" y="4037025"/>
              <a:ext cx="161699" cy="319199"/>
            </a:xfrm>
            <a:prstGeom prst="straightConnector1">
              <a:avLst/>
            </a:prstGeom>
            <a:noFill/>
            <a:ln w="19050" cap="flat">
              <a:solidFill>
                <a:schemeClr val="tx1"/>
              </a:solidFill>
              <a:prstDash val="solid"/>
              <a:round/>
              <a:headEnd type="none" w="lg" len="lg"/>
              <a:tailEnd type="none" w="lg" len="lg"/>
            </a:ln>
          </p:spPr>
        </p:cxnSp>
        <p:cxnSp>
          <p:nvCxnSpPr>
            <p:cNvPr id="322" name="Shape 322"/>
            <p:cNvCxnSpPr/>
            <p:nvPr/>
          </p:nvCxnSpPr>
          <p:spPr>
            <a:xfrm rot="10800000" flipH="1">
              <a:off x="8706750" y="4227549"/>
              <a:ext cx="304799" cy="257700"/>
            </a:xfrm>
            <a:prstGeom prst="straightConnector1">
              <a:avLst/>
            </a:prstGeom>
            <a:noFill/>
            <a:ln w="19050" cap="flat">
              <a:solidFill>
                <a:schemeClr val="tx1"/>
              </a:solidFill>
              <a:prstDash val="solid"/>
              <a:round/>
              <a:headEnd type="none" w="lg" len="lg"/>
              <a:tailEnd type="none" w="lg" len="lg"/>
            </a:ln>
          </p:spPr>
        </p:cxnSp>
        <p:cxnSp>
          <p:nvCxnSpPr>
            <p:cNvPr id="323" name="Shape 323"/>
            <p:cNvCxnSpPr/>
            <p:nvPr/>
          </p:nvCxnSpPr>
          <p:spPr>
            <a:xfrm rot="10800000" flipH="1">
              <a:off x="8449625" y="3951374"/>
              <a:ext cx="90600" cy="350100"/>
            </a:xfrm>
            <a:prstGeom prst="straightConnector1">
              <a:avLst/>
            </a:prstGeom>
            <a:noFill/>
            <a:ln w="19050" cap="flat">
              <a:solidFill>
                <a:schemeClr val="tx1"/>
              </a:solidFill>
              <a:prstDash val="solid"/>
              <a:round/>
              <a:headEnd type="none" w="lg" len="lg"/>
              <a:tailEnd type="none" w="lg" len="lg"/>
            </a:ln>
          </p:spPr>
        </p:cxnSp>
        <p:cxnSp>
          <p:nvCxnSpPr>
            <p:cNvPr id="324" name="Shape 324"/>
            <p:cNvCxnSpPr/>
            <p:nvPr/>
          </p:nvCxnSpPr>
          <p:spPr>
            <a:xfrm rot="10800000">
              <a:off x="7754425" y="4127625"/>
              <a:ext cx="290399" cy="266699"/>
            </a:xfrm>
            <a:prstGeom prst="straightConnector1">
              <a:avLst/>
            </a:prstGeom>
            <a:noFill/>
            <a:ln w="19050" cap="flat">
              <a:solidFill>
                <a:schemeClr val="tx1"/>
              </a:solidFill>
              <a:prstDash val="solid"/>
              <a:round/>
              <a:headEnd type="none" w="lg" len="lg"/>
              <a:tailEnd type="none" w="lg" len="lg"/>
            </a:ln>
          </p:spPr>
        </p:cxnSp>
        <p:cxnSp>
          <p:nvCxnSpPr>
            <p:cNvPr id="325" name="Shape 325"/>
            <p:cNvCxnSpPr/>
            <p:nvPr/>
          </p:nvCxnSpPr>
          <p:spPr>
            <a:xfrm rot="10800000">
              <a:off x="7697199" y="4213300"/>
              <a:ext cx="300000" cy="243899"/>
            </a:xfrm>
            <a:prstGeom prst="straightConnector1">
              <a:avLst/>
            </a:prstGeom>
            <a:noFill/>
            <a:ln w="19050" cap="flat">
              <a:solidFill>
                <a:schemeClr val="tx1"/>
              </a:solidFill>
              <a:prstDash val="solid"/>
              <a:round/>
              <a:headEnd type="none" w="lg" len="lg"/>
              <a:tailEnd type="none" w="lg" len="lg"/>
            </a:ln>
          </p:spPr>
        </p:cxnSp>
        <p:cxnSp>
          <p:nvCxnSpPr>
            <p:cNvPr id="326" name="Shape 326"/>
            <p:cNvCxnSpPr/>
            <p:nvPr/>
          </p:nvCxnSpPr>
          <p:spPr>
            <a:xfrm rot="10800000">
              <a:off x="8363850" y="3932325"/>
              <a:ext cx="9599" cy="352499"/>
            </a:xfrm>
            <a:prstGeom prst="straightConnector1">
              <a:avLst/>
            </a:prstGeom>
            <a:noFill/>
            <a:ln w="19050" cap="flat">
              <a:solidFill>
                <a:schemeClr val="tx1"/>
              </a:solidFill>
              <a:prstDash val="solid"/>
              <a:round/>
              <a:headEnd type="none" w="lg" len="lg"/>
              <a:tailEnd type="none" w="lg" len="lg"/>
            </a:ln>
          </p:spPr>
        </p:cxnSp>
        <p:cxnSp>
          <p:nvCxnSpPr>
            <p:cNvPr id="327" name="Shape 327"/>
            <p:cNvCxnSpPr/>
            <p:nvPr/>
          </p:nvCxnSpPr>
          <p:spPr>
            <a:xfrm rot="10800000">
              <a:off x="7563924" y="4437224"/>
              <a:ext cx="309600" cy="223800"/>
            </a:xfrm>
            <a:prstGeom prst="straightConnector1">
              <a:avLst/>
            </a:prstGeom>
            <a:noFill/>
            <a:ln w="19050" cap="flat">
              <a:solidFill>
                <a:schemeClr val="tx1"/>
              </a:solidFill>
              <a:prstDash val="solid"/>
              <a:round/>
              <a:headEnd type="none" w="lg" len="lg"/>
              <a:tailEnd type="none" w="lg" len="lg"/>
            </a:ln>
          </p:spPr>
        </p:cxnSp>
        <p:cxnSp>
          <p:nvCxnSpPr>
            <p:cNvPr id="328" name="Shape 328"/>
            <p:cNvCxnSpPr/>
            <p:nvPr/>
          </p:nvCxnSpPr>
          <p:spPr>
            <a:xfrm rot="10800000">
              <a:off x="7606575" y="4300725"/>
              <a:ext cx="319199" cy="245399"/>
            </a:xfrm>
            <a:prstGeom prst="straightConnector1">
              <a:avLst/>
            </a:prstGeom>
            <a:noFill/>
            <a:ln w="19050" cap="flat">
              <a:solidFill>
                <a:schemeClr val="tx1"/>
              </a:solidFill>
              <a:prstDash val="solid"/>
              <a:round/>
              <a:headEnd type="none" w="lg" len="lg"/>
              <a:tailEnd type="none" w="lg" len="lg"/>
            </a:ln>
          </p:spPr>
        </p:cxnSp>
        <p:cxnSp>
          <p:nvCxnSpPr>
            <p:cNvPr id="329" name="Shape 329"/>
            <p:cNvCxnSpPr/>
            <p:nvPr/>
          </p:nvCxnSpPr>
          <p:spPr>
            <a:xfrm rot="10800000">
              <a:off x="8192787" y="3947775"/>
              <a:ext cx="90299" cy="357299"/>
            </a:xfrm>
            <a:prstGeom prst="straightConnector1">
              <a:avLst/>
            </a:prstGeom>
            <a:noFill/>
            <a:ln w="19050" cap="flat">
              <a:solidFill>
                <a:schemeClr val="tx1"/>
              </a:solidFill>
              <a:prstDash val="solid"/>
              <a:round/>
              <a:headEnd type="none" w="lg" len="lg"/>
              <a:tailEnd type="none" w="lg" len="lg"/>
            </a:ln>
          </p:spPr>
        </p:cxnSp>
        <p:cxnSp>
          <p:nvCxnSpPr>
            <p:cNvPr id="330" name="Shape 330"/>
            <p:cNvCxnSpPr/>
            <p:nvPr/>
          </p:nvCxnSpPr>
          <p:spPr>
            <a:xfrm rot="10800000">
              <a:off x="7992324" y="3984824"/>
              <a:ext cx="195900" cy="333300"/>
            </a:xfrm>
            <a:prstGeom prst="straightConnector1">
              <a:avLst/>
            </a:prstGeom>
            <a:noFill/>
            <a:ln w="19050" cap="flat">
              <a:solidFill>
                <a:schemeClr val="tx1"/>
              </a:solidFill>
              <a:prstDash val="solid"/>
              <a:round/>
              <a:headEnd type="none" w="lg" len="lg"/>
              <a:tailEnd type="none" w="lg" len="lg"/>
            </a:ln>
          </p:spPr>
        </p:cxnSp>
        <p:cxnSp>
          <p:nvCxnSpPr>
            <p:cNvPr id="331" name="Shape 331"/>
            <p:cNvCxnSpPr/>
            <p:nvPr/>
          </p:nvCxnSpPr>
          <p:spPr>
            <a:xfrm rot="10800000">
              <a:off x="7873525" y="4051424"/>
              <a:ext cx="238499" cy="309600"/>
            </a:xfrm>
            <a:prstGeom prst="straightConnector1">
              <a:avLst/>
            </a:prstGeom>
            <a:noFill/>
            <a:ln w="19050" cap="flat">
              <a:solidFill>
                <a:schemeClr val="tx1"/>
              </a:solidFill>
              <a:prstDash val="solid"/>
              <a:round/>
              <a:headEnd type="none" w="lg" len="lg"/>
              <a:tailEnd type="none" w="lg" len="lg"/>
            </a:ln>
          </p:spPr>
        </p:cxnSp>
        <p:cxnSp>
          <p:nvCxnSpPr>
            <p:cNvPr id="332" name="Shape 332"/>
            <p:cNvCxnSpPr/>
            <p:nvPr/>
          </p:nvCxnSpPr>
          <p:spPr>
            <a:xfrm rot="10800000" flipH="1">
              <a:off x="8773425" y="4351450"/>
              <a:ext cx="319199" cy="234599"/>
            </a:xfrm>
            <a:prstGeom prst="straightConnector1">
              <a:avLst/>
            </a:prstGeom>
            <a:noFill/>
            <a:ln w="19050" cap="flat">
              <a:solidFill>
                <a:schemeClr val="tx1"/>
              </a:solidFill>
              <a:prstDash val="solid"/>
              <a:round/>
              <a:headEnd type="none" w="lg" len="lg"/>
              <a:tailEnd type="none" w="lg" len="lg"/>
            </a:ln>
          </p:spPr>
        </p:cxnSp>
        <p:cxnSp>
          <p:nvCxnSpPr>
            <p:cNvPr id="333" name="Shape 333"/>
            <p:cNvCxnSpPr/>
            <p:nvPr/>
          </p:nvCxnSpPr>
          <p:spPr>
            <a:xfrm rot="10800000" flipH="1">
              <a:off x="8801300" y="4513337"/>
              <a:ext cx="367500" cy="197999"/>
            </a:xfrm>
            <a:prstGeom prst="straightConnector1">
              <a:avLst/>
            </a:prstGeom>
            <a:noFill/>
            <a:ln w="19050" cap="flat">
              <a:solidFill>
                <a:schemeClr val="tx1"/>
              </a:solidFill>
              <a:prstDash val="solid"/>
              <a:round/>
              <a:headEnd type="none" w="lg" len="lg"/>
              <a:tailEnd type="none" w="lg" len="lg"/>
            </a:ln>
          </p:spPr>
        </p:cxnSp>
        <p:cxnSp>
          <p:nvCxnSpPr>
            <p:cNvPr id="334" name="Shape 334"/>
            <p:cNvCxnSpPr/>
            <p:nvPr/>
          </p:nvCxnSpPr>
          <p:spPr>
            <a:xfrm>
              <a:off x="7501900" y="4599100"/>
              <a:ext cx="369299" cy="132599"/>
            </a:xfrm>
            <a:prstGeom prst="straightConnector1">
              <a:avLst/>
            </a:prstGeom>
            <a:noFill/>
            <a:ln w="19050" cap="flat">
              <a:solidFill>
                <a:schemeClr val="tx1"/>
              </a:solidFill>
              <a:prstDash val="solid"/>
              <a:round/>
              <a:headEnd type="none" w="lg" len="lg"/>
              <a:tailEnd type="none" w="lg" len="lg"/>
            </a:ln>
          </p:spPr>
        </p:cxnSp>
        <p:cxnSp>
          <p:nvCxnSpPr>
            <p:cNvPr id="335" name="Shape 335"/>
            <p:cNvCxnSpPr/>
            <p:nvPr/>
          </p:nvCxnSpPr>
          <p:spPr>
            <a:xfrm rot="10800000" flipH="1">
              <a:off x="8796800" y="4711350"/>
              <a:ext cx="376499" cy="86099"/>
            </a:xfrm>
            <a:prstGeom prst="straightConnector1">
              <a:avLst/>
            </a:prstGeom>
            <a:noFill/>
            <a:ln w="19050" cap="flat">
              <a:solidFill>
                <a:schemeClr val="tx1"/>
              </a:solidFill>
              <a:prstDash val="solid"/>
              <a:round/>
              <a:headEnd type="none" w="lg" len="lg"/>
              <a:tailEnd type="none" w="lg" len="lg"/>
            </a:ln>
          </p:spPr>
        </p:cxnSp>
      </p:grpSp>
      <p:sp>
        <p:nvSpPr>
          <p:cNvPr id="336" name="Shape 336"/>
          <p:cNvSpPr txBox="1"/>
          <p:nvPr/>
        </p:nvSpPr>
        <p:spPr>
          <a:xfrm>
            <a:off x="392895" y="4663698"/>
            <a:ext cx="4844283" cy="1045199"/>
          </a:xfrm>
          <a:prstGeom prst="rect">
            <a:avLst/>
          </a:prstGeom>
        </p:spPr>
        <p:txBody>
          <a:bodyPr lIns="91425" tIns="91425" rIns="91425" bIns="91425" anchor="t" anchorCtr="0">
            <a:noAutofit/>
          </a:bodyPr>
          <a:lstStyle/>
          <a:p>
            <a:pPr lvl="0" rtl="0">
              <a:spcBef>
                <a:spcPts val="0"/>
              </a:spcBef>
              <a:buNone/>
            </a:pPr>
            <a:r>
              <a:rPr lang="en-US" sz="2000" dirty="0">
                <a:solidFill>
                  <a:schemeClr val="tx1"/>
                </a:solidFill>
              </a:rPr>
              <a:t>The hair loses electrons, thus becoming positively charged (+). The balloon becomes negatively charged (-)</a:t>
            </a:r>
          </a:p>
        </p:txBody>
      </p:sp>
      <p:sp>
        <p:nvSpPr>
          <p:cNvPr id="2" name="Title 1"/>
          <p:cNvSpPr>
            <a:spLocks noGrp="1"/>
          </p:cNvSpPr>
          <p:nvPr>
            <p:ph type="title"/>
          </p:nvPr>
        </p:nvSpPr>
        <p:spPr/>
        <p:txBody>
          <a:bodyPr/>
          <a:lstStyle/>
          <a:p>
            <a:r>
              <a:rPr lang="en-US" dirty="0" smtClean="0"/>
              <a:t>Static Charge</a:t>
            </a:r>
            <a:endParaRPr lang="en-US" dirty="0"/>
          </a:p>
        </p:txBody>
      </p:sp>
      <p:sp>
        <p:nvSpPr>
          <p:cNvPr id="33" name="Shape 302"/>
          <p:cNvSpPr txBox="1"/>
          <p:nvPr/>
        </p:nvSpPr>
        <p:spPr>
          <a:xfrm>
            <a:off x="484710" y="1125161"/>
            <a:ext cx="6553200" cy="685800"/>
          </a:xfrm>
          <a:prstGeom prst="rect">
            <a:avLst/>
          </a:prstGeom>
        </p:spPr>
        <p:txBody>
          <a:bodyPr lIns="91425" tIns="91425" rIns="91425" bIns="91425" anchor="t" anchorCtr="0">
            <a:noAutofit/>
          </a:bodyPr>
          <a:lstStyle/>
          <a:p>
            <a:pPr lvl="0" algn="l" rtl="0">
              <a:spcBef>
                <a:spcPts val="0"/>
              </a:spcBef>
              <a:buClr>
                <a:schemeClr val="dk1"/>
              </a:buClr>
              <a:buSzPct val="45833"/>
              <a:buFont typeface="Arial"/>
              <a:buNone/>
            </a:pPr>
            <a:r>
              <a:rPr lang="en-US" sz="2800" dirty="0" smtClean="0">
                <a:solidFill>
                  <a:schemeClr val="accent5">
                    <a:lumMod val="20000"/>
                    <a:lumOff val="80000"/>
                  </a:schemeClr>
                </a:solidFill>
              </a:rPr>
              <a:t>Think positive (+) and negative (+)</a:t>
            </a:r>
            <a:endParaRPr lang="en-US" sz="2800" dirty="0">
              <a:solidFill>
                <a:schemeClr val="accent5">
                  <a:lumMod val="20000"/>
                  <a:lumOff val="80000"/>
                </a:schemeClr>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animEffect transition="in" filter="fade">
                                      <p:cBhvr>
                                        <p:cTn id="7" dur="1"/>
                                        <p:tgtEl>
                                          <p:spTgt spid="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xEl>
                                              <p:pRg st="2" end="2"/>
                                            </p:txEl>
                                          </p:spTgt>
                                        </p:tgtEl>
                                        <p:attrNameLst>
                                          <p:attrName>style.visibility</p:attrName>
                                        </p:attrNameLst>
                                      </p:cBhvr>
                                      <p:to>
                                        <p:strVal val="visible"/>
                                      </p:to>
                                    </p:set>
                                    <p:animEffect transition="in" filter="fade">
                                      <p:cBhvr>
                                        <p:cTn id="12" dur="1"/>
                                        <p:tgtEl>
                                          <p:spTgt spid="3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1"/>
                                        <p:tgtEl>
                                          <p:spTgt spid="312"/>
                                        </p:tgtEl>
                                      </p:cBhvr>
                                    </p:animEffect>
                                  </p:childTnLst>
                                </p:cTn>
                              </p:par>
                              <p:par>
                                <p:cTn id="18" presetID="10" presetClass="entr" presetSubtype="0" fill="hold" nodeType="withEffect">
                                  <p:stCondLst>
                                    <p:cond delay="0"/>
                                  </p:stCondLst>
                                  <p:childTnLst>
                                    <p:set>
                                      <p:cBhvr>
                                        <p:cTn id="19" dur="1" fill="hold">
                                          <p:stCondLst>
                                            <p:cond delay="0"/>
                                          </p:stCondLst>
                                        </p:cTn>
                                        <p:tgtEl>
                                          <p:spTgt spid="314"/>
                                        </p:tgtEl>
                                        <p:attrNameLst>
                                          <p:attrName>style.visibility</p:attrName>
                                        </p:attrNameLst>
                                      </p:cBhvr>
                                      <p:to>
                                        <p:strVal val="visible"/>
                                      </p:to>
                                    </p:set>
                                    <p:animEffect transition="in" filter="fade">
                                      <p:cBhvr>
                                        <p:cTn id="20" dur="1"/>
                                        <p:tgtEl>
                                          <p:spTgt spid="314"/>
                                        </p:tgtEl>
                                      </p:cBhvr>
                                    </p:animEffect>
                                  </p:childTnLst>
                                </p:cTn>
                              </p:par>
                              <p:par>
                                <p:cTn id="21" presetID="10" presetClass="entr" presetSubtype="0" fill="hold" nodeType="withEffect">
                                  <p:stCondLst>
                                    <p:cond delay="0"/>
                                  </p:stCondLst>
                                  <p:childTnLst>
                                    <p:set>
                                      <p:cBhvr>
                                        <p:cTn id="22" dur="1" fill="hold">
                                          <p:stCondLst>
                                            <p:cond delay="0"/>
                                          </p:stCondLst>
                                        </p:cTn>
                                        <p:tgtEl>
                                          <p:spTgt spid="315"/>
                                        </p:tgtEl>
                                        <p:attrNameLst>
                                          <p:attrName>style.visibility</p:attrName>
                                        </p:attrNameLst>
                                      </p:cBhvr>
                                      <p:to>
                                        <p:strVal val="visible"/>
                                      </p:to>
                                    </p:set>
                                    <p:animEffect transition="in" filter="fade">
                                      <p:cBhvr>
                                        <p:cTn id="23" dur="1"/>
                                        <p:tgtEl>
                                          <p:spTgt spid="3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6"/>
                                        </p:tgtEl>
                                        <p:attrNameLst>
                                          <p:attrName>style.visibility</p:attrName>
                                        </p:attrNameLst>
                                      </p:cBhvr>
                                      <p:to>
                                        <p:strVal val="visible"/>
                                      </p:to>
                                    </p:set>
                                    <p:animEffect transition="in" filter="fade">
                                      <p:cBhvr>
                                        <p:cTn id="28" dur="1000"/>
                                        <p:tgtEl>
                                          <p:spTgt spid="336"/>
                                        </p:tgtEl>
                                      </p:cBhvr>
                                    </p:animEffect>
                                  </p:childTnLst>
                                </p:cTn>
                              </p:par>
                              <p:par>
                                <p:cTn id="29" presetID="10" presetClass="entr" presetSubtype="0" fill="hold" nodeType="withEffect">
                                  <p:stCondLst>
                                    <p:cond delay="0"/>
                                  </p:stCondLst>
                                  <p:childTnLst>
                                    <p:set>
                                      <p:cBhvr>
                                        <p:cTn id="30" dur="1" fill="hold">
                                          <p:stCondLst>
                                            <p:cond delay="0"/>
                                          </p:stCondLst>
                                        </p:cTn>
                                        <p:tgtEl>
                                          <p:spTgt spid="336"/>
                                        </p:tgtEl>
                                        <p:attrNameLst>
                                          <p:attrName>style.visibility</p:attrName>
                                        </p:attrNameLst>
                                      </p:cBhvr>
                                      <p:to>
                                        <p:strVal val="visible"/>
                                      </p:to>
                                    </p:set>
                                    <p:animEffect transition="in" filter="fade">
                                      <p:cBhvr>
                                        <p:cTn id="31"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p:nvPr/>
        </p:nvSpPr>
        <p:spPr>
          <a:xfrm>
            <a:off x="1200150" y="3276600"/>
            <a:ext cx="7275899" cy="1066800"/>
          </a:xfrm>
          <a:prstGeom prst="rect">
            <a:avLst/>
          </a:prstGeom>
        </p:spPr>
        <p:txBody>
          <a:bodyPr lIns="91425" tIns="91425" rIns="91425" bIns="91425" anchor="t" anchorCtr="0">
            <a:noAutofit/>
          </a:bodyPr>
          <a:lstStyle/>
          <a:p>
            <a:pPr>
              <a:spcBef>
                <a:spcPts val="0"/>
              </a:spcBef>
              <a:buNone/>
            </a:pPr>
            <a:r>
              <a:rPr lang="en-US" sz="2400" dirty="0">
                <a:solidFill>
                  <a:schemeClr val="accent6">
                    <a:lumMod val="40000"/>
                    <a:lumOff val="60000"/>
                  </a:schemeClr>
                </a:solidFill>
              </a:rPr>
              <a:t>Electrical current flows more easily in conductors because electrons move better in conductors.</a:t>
            </a:r>
          </a:p>
        </p:txBody>
      </p:sp>
      <p:sp>
        <p:nvSpPr>
          <p:cNvPr id="349" name="Shape 349"/>
          <p:cNvSpPr txBox="1"/>
          <p:nvPr/>
        </p:nvSpPr>
        <p:spPr>
          <a:xfrm>
            <a:off x="543297" y="1853249"/>
            <a:ext cx="8127599" cy="1118552"/>
          </a:xfrm>
          <a:prstGeom prst="rect">
            <a:avLst/>
          </a:prstGeom>
        </p:spPr>
        <p:txBody>
          <a:bodyPr lIns="91425" tIns="91425" rIns="91425" bIns="91425" anchor="t" anchorCtr="0">
            <a:noAutofit/>
          </a:bodyPr>
          <a:lstStyle/>
          <a:p>
            <a:pPr lvl="0" rtl="0">
              <a:spcBef>
                <a:spcPts val="0"/>
              </a:spcBef>
              <a:buNone/>
            </a:pPr>
            <a:r>
              <a:rPr lang="en-US" sz="3000" dirty="0">
                <a:solidFill>
                  <a:schemeClr val="tx1"/>
                </a:solidFill>
              </a:rPr>
              <a:t>Do you think electrical current flows </a:t>
            </a:r>
          </a:p>
          <a:p>
            <a:pPr lvl="0" rtl="0">
              <a:spcBef>
                <a:spcPts val="0"/>
              </a:spcBef>
              <a:buNone/>
            </a:pPr>
            <a:r>
              <a:rPr lang="en-US" sz="3000" dirty="0">
                <a:solidFill>
                  <a:schemeClr val="tx1"/>
                </a:solidFill>
              </a:rPr>
              <a:t>more easily in conductors or insulators?</a:t>
            </a:r>
          </a:p>
        </p:txBody>
      </p:sp>
      <p:sp>
        <p:nvSpPr>
          <p:cNvPr id="350" name="Shape 350"/>
          <p:cNvSpPr txBox="1"/>
          <p:nvPr/>
        </p:nvSpPr>
        <p:spPr>
          <a:xfrm>
            <a:off x="1219200" y="4648200"/>
            <a:ext cx="7275899" cy="990600"/>
          </a:xfrm>
          <a:prstGeom prst="rect">
            <a:avLst/>
          </a:prstGeom>
        </p:spPr>
        <p:txBody>
          <a:bodyPr lIns="91425" tIns="91425" rIns="91425" bIns="91425" anchor="t" anchorCtr="0">
            <a:noAutofit/>
          </a:bodyPr>
          <a:lstStyle/>
          <a:p>
            <a:pPr lvl="0" rtl="0">
              <a:spcBef>
                <a:spcPts val="0"/>
              </a:spcBef>
              <a:buNone/>
            </a:pPr>
            <a:r>
              <a:rPr lang="en-US" sz="2400" dirty="0">
                <a:solidFill>
                  <a:schemeClr val="accent6">
                    <a:lumMod val="40000"/>
                    <a:lumOff val="60000"/>
                  </a:schemeClr>
                </a:solidFill>
              </a:rPr>
              <a:t>Static electricity builds up more easily in insulators because electrons </a:t>
            </a:r>
            <a:r>
              <a:rPr lang="en-US" sz="2400" dirty="0" smtClean="0">
                <a:solidFill>
                  <a:schemeClr val="accent6">
                    <a:lumMod val="40000"/>
                    <a:lumOff val="60000"/>
                  </a:schemeClr>
                </a:solidFill>
              </a:rPr>
              <a:t>cannot move </a:t>
            </a:r>
            <a:r>
              <a:rPr lang="en-US" sz="2400" dirty="0">
                <a:solidFill>
                  <a:schemeClr val="accent6">
                    <a:lumMod val="40000"/>
                    <a:lumOff val="60000"/>
                  </a:schemeClr>
                </a:solidFill>
              </a:rPr>
              <a:t>well in insulators.</a:t>
            </a:r>
          </a:p>
        </p:txBody>
      </p:sp>
      <p:sp>
        <p:nvSpPr>
          <p:cNvPr id="2" name="Title 1"/>
          <p:cNvSpPr>
            <a:spLocks noGrp="1"/>
          </p:cNvSpPr>
          <p:nvPr>
            <p:ph type="title"/>
          </p:nvPr>
        </p:nvSpPr>
        <p:spPr/>
        <p:txBody>
          <a:bodyPr/>
          <a:lstStyle/>
          <a:p>
            <a:r>
              <a:rPr lang="en-US" dirty="0" smtClean="0"/>
              <a:t>Review Questions</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Shape 356"/>
          <p:cNvSpPr txBox="1"/>
          <p:nvPr/>
        </p:nvSpPr>
        <p:spPr>
          <a:xfrm>
            <a:off x="662152" y="1752600"/>
            <a:ext cx="7643648" cy="770025"/>
          </a:xfrm>
          <a:prstGeom prst="rect">
            <a:avLst/>
          </a:prstGeom>
        </p:spPr>
        <p:txBody>
          <a:bodyPr lIns="91425" tIns="91425" rIns="91425" bIns="91425" anchor="t" anchorCtr="0">
            <a:noAutofit/>
          </a:bodyPr>
          <a:lstStyle/>
          <a:p>
            <a:pPr lvl="0" rtl="0">
              <a:spcBef>
                <a:spcPts val="0"/>
              </a:spcBef>
              <a:buNone/>
            </a:pPr>
            <a:r>
              <a:rPr lang="en-US" sz="2800" dirty="0">
                <a:solidFill>
                  <a:schemeClr val="tx1"/>
                </a:solidFill>
              </a:rPr>
              <a:t>What do </a:t>
            </a:r>
            <a:r>
              <a:rPr lang="en-US" sz="2800" dirty="0" smtClean="0">
                <a:solidFill>
                  <a:schemeClr val="tx1"/>
                </a:solidFill>
              </a:rPr>
              <a:t>we </a:t>
            </a:r>
            <a:r>
              <a:rPr lang="en-US" sz="2800" dirty="0">
                <a:solidFill>
                  <a:schemeClr val="tx1"/>
                </a:solidFill>
              </a:rPr>
              <a:t>call the flow of charged particles</a:t>
            </a:r>
            <a:r>
              <a:rPr lang="en-US" sz="2800" dirty="0" smtClean="0">
                <a:solidFill>
                  <a:schemeClr val="tx1"/>
                </a:solidFill>
              </a:rPr>
              <a:t>?</a:t>
            </a:r>
            <a:endParaRPr lang="en-US" sz="2800" dirty="0">
              <a:solidFill>
                <a:schemeClr val="tx1"/>
              </a:solidFill>
            </a:endParaRPr>
          </a:p>
        </p:txBody>
      </p:sp>
      <p:sp>
        <p:nvSpPr>
          <p:cNvPr id="4" name="Shape 356"/>
          <p:cNvSpPr txBox="1"/>
          <p:nvPr/>
        </p:nvSpPr>
        <p:spPr>
          <a:xfrm>
            <a:off x="685800" y="3654056"/>
            <a:ext cx="8001000" cy="792967"/>
          </a:xfrm>
          <a:prstGeom prst="rect">
            <a:avLst/>
          </a:prstGeom>
        </p:spPr>
        <p:txBody>
          <a:bodyPr lIns="91425" tIns="91425" rIns="91425" bIns="91425" anchor="t" anchorCtr="0">
            <a:noAutofit/>
          </a:bodyPr>
          <a:lstStyle/>
          <a:p>
            <a:pPr lvl="0" rtl="0">
              <a:spcBef>
                <a:spcPts val="0"/>
              </a:spcBef>
              <a:buNone/>
            </a:pPr>
            <a:r>
              <a:rPr lang="en-US" sz="2800" dirty="0" smtClean="0">
                <a:solidFill>
                  <a:schemeClr val="tx1"/>
                </a:solidFill>
              </a:rPr>
              <a:t>Does </a:t>
            </a:r>
            <a:r>
              <a:rPr lang="en-US" sz="2800" dirty="0">
                <a:solidFill>
                  <a:schemeClr val="tx1"/>
                </a:solidFill>
              </a:rPr>
              <a:t>it matter if they are a positive or negative?  </a:t>
            </a:r>
          </a:p>
        </p:txBody>
      </p:sp>
      <p:sp>
        <p:nvSpPr>
          <p:cNvPr id="5" name="Shape 356"/>
          <p:cNvSpPr txBox="1"/>
          <p:nvPr/>
        </p:nvSpPr>
        <p:spPr>
          <a:xfrm>
            <a:off x="1184230" y="2544318"/>
            <a:ext cx="6733499" cy="770025"/>
          </a:xfrm>
          <a:prstGeom prst="rect">
            <a:avLst/>
          </a:prstGeom>
        </p:spPr>
        <p:txBody>
          <a:bodyPr lIns="91425" tIns="91425" rIns="91425" bIns="91425" anchor="t" anchorCtr="0">
            <a:noAutofit/>
          </a:bodyPr>
          <a:lstStyle/>
          <a:p>
            <a:pPr lvl="0" rtl="0">
              <a:spcBef>
                <a:spcPts val="0"/>
              </a:spcBef>
              <a:buNone/>
            </a:pPr>
            <a:r>
              <a:rPr lang="en-US" sz="2800" dirty="0" smtClean="0">
                <a:solidFill>
                  <a:schemeClr val="accent6">
                    <a:lumMod val="40000"/>
                    <a:lumOff val="60000"/>
                  </a:schemeClr>
                </a:solidFill>
              </a:rPr>
              <a:t>Electricity!</a:t>
            </a:r>
            <a:endParaRPr sz="2800" dirty="0">
              <a:solidFill>
                <a:schemeClr val="accent6">
                  <a:lumMod val="40000"/>
                  <a:lumOff val="60000"/>
                </a:schemeClr>
              </a:solidFill>
            </a:endParaRPr>
          </a:p>
        </p:txBody>
      </p:sp>
      <p:sp>
        <p:nvSpPr>
          <p:cNvPr id="6" name="Shape 356"/>
          <p:cNvSpPr txBox="1"/>
          <p:nvPr/>
        </p:nvSpPr>
        <p:spPr>
          <a:xfrm>
            <a:off x="1143000" y="4474448"/>
            <a:ext cx="6733499" cy="868583"/>
          </a:xfrm>
          <a:prstGeom prst="rect">
            <a:avLst/>
          </a:prstGeom>
        </p:spPr>
        <p:txBody>
          <a:bodyPr lIns="91425" tIns="91425" rIns="91425" bIns="91425" anchor="t" anchorCtr="0">
            <a:noAutofit/>
          </a:bodyPr>
          <a:lstStyle/>
          <a:p>
            <a:pPr lvl="0" rtl="0">
              <a:spcBef>
                <a:spcPts val="0"/>
              </a:spcBef>
              <a:buNone/>
            </a:pPr>
            <a:r>
              <a:rPr lang="en-US" sz="2800" dirty="0" smtClean="0">
                <a:solidFill>
                  <a:schemeClr val="accent6">
                    <a:lumMod val="40000"/>
                    <a:lumOff val="60000"/>
                  </a:schemeClr>
                </a:solidFill>
              </a:rPr>
              <a:t>No, but typically electricity is the flow of electrons (negative charge)</a:t>
            </a:r>
            <a:endParaRPr lang="en-US" sz="2800" dirty="0">
              <a:solidFill>
                <a:schemeClr val="accent6">
                  <a:lumMod val="40000"/>
                  <a:lumOff val="60000"/>
                </a:schemeClr>
              </a:solidFill>
            </a:endParaRPr>
          </a:p>
        </p:txBody>
      </p:sp>
      <p:sp>
        <p:nvSpPr>
          <p:cNvPr id="2" name="Title 1"/>
          <p:cNvSpPr>
            <a:spLocks noGrp="1"/>
          </p:cNvSpPr>
          <p:nvPr>
            <p:ph type="title"/>
          </p:nvPr>
        </p:nvSpPr>
        <p:spPr/>
        <p:txBody>
          <a:bodyPr/>
          <a:lstStyle/>
          <a:p>
            <a:r>
              <a:rPr lang="en-US" dirty="0" smtClean="0"/>
              <a:t>Review Questions</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Shape 362"/>
          <p:cNvSpPr txBox="1"/>
          <p:nvPr/>
        </p:nvSpPr>
        <p:spPr>
          <a:xfrm>
            <a:off x="538655" y="1447800"/>
            <a:ext cx="7239000" cy="1257300"/>
          </a:xfrm>
          <a:prstGeom prst="rect">
            <a:avLst/>
          </a:prstGeom>
        </p:spPr>
        <p:txBody>
          <a:bodyPr lIns="91425" tIns="91425" rIns="91425" bIns="91425" anchor="t" anchorCtr="0">
            <a:noAutofit/>
          </a:bodyPr>
          <a:lstStyle/>
          <a:p>
            <a:pPr lvl="0" rtl="0">
              <a:spcBef>
                <a:spcPts val="0"/>
              </a:spcBef>
              <a:buNone/>
            </a:pPr>
            <a:r>
              <a:rPr lang="en-US" sz="2400" dirty="0">
                <a:solidFill>
                  <a:schemeClr val="tx1"/>
                </a:solidFill>
              </a:rPr>
              <a:t>We have shown that copper is a conductor.  </a:t>
            </a:r>
          </a:p>
          <a:p>
            <a:pPr lvl="0" rtl="0">
              <a:spcBef>
                <a:spcPts val="0"/>
              </a:spcBef>
              <a:buNone/>
            </a:pPr>
            <a:r>
              <a:rPr lang="en-US" sz="2400" dirty="0">
                <a:solidFill>
                  <a:schemeClr val="tx1"/>
                </a:solidFill>
              </a:rPr>
              <a:t>Name three more conductors</a:t>
            </a:r>
            <a:r>
              <a:rPr lang="en-US" sz="2400" dirty="0" smtClean="0">
                <a:solidFill>
                  <a:schemeClr val="tx1"/>
                </a:solidFill>
              </a:rPr>
              <a:t>.</a:t>
            </a:r>
            <a:endParaRPr sz="2400" dirty="0">
              <a:solidFill>
                <a:schemeClr val="tx1"/>
              </a:solidFill>
            </a:endParaRPr>
          </a:p>
          <a:p>
            <a:pPr lvl="0" rtl="0">
              <a:spcBef>
                <a:spcPts val="0"/>
              </a:spcBef>
              <a:buNone/>
            </a:pPr>
            <a:endParaRPr sz="2400" dirty="0"/>
          </a:p>
        </p:txBody>
      </p:sp>
      <p:sp>
        <p:nvSpPr>
          <p:cNvPr id="4" name="Shape 362"/>
          <p:cNvSpPr txBox="1"/>
          <p:nvPr/>
        </p:nvSpPr>
        <p:spPr>
          <a:xfrm>
            <a:off x="546538" y="2971801"/>
            <a:ext cx="7239000" cy="1295400"/>
          </a:xfrm>
          <a:prstGeom prst="rect">
            <a:avLst/>
          </a:prstGeom>
        </p:spPr>
        <p:txBody>
          <a:bodyPr lIns="91425" tIns="91425" rIns="91425" bIns="91425" anchor="t" anchorCtr="0">
            <a:noAutofit/>
          </a:bodyPr>
          <a:lstStyle/>
          <a:p>
            <a:pPr lvl="0" rtl="0">
              <a:spcBef>
                <a:spcPts val="0"/>
              </a:spcBef>
              <a:buNone/>
            </a:pPr>
            <a:r>
              <a:rPr lang="en-US" sz="2400" dirty="0" smtClean="0">
                <a:solidFill>
                  <a:schemeClr val="tx1"/>
                </a:solidFill>
              </a:rPr>
              <a:t>Where </a:t>
            </a:r>
            <a:r>
              <a:rPr lang="en-US" sz="2400" dirty="0">
                <a:solidFill>
                  <a:schemeClr val="tx1"/>
                </a:solidFill>
              </a:rPr>
              <a:t>would an electrician use an insulator?  </a:t>
            </a:r>
          </a:p>
          <a:p>
            <a:pPr lvl="0" rtl="0">
              <a:spcBef>
                <a:spcPts val="0"/>
              </a:spcBef>
              <a:buNone/>
            </a:pPr>
            <a:r>
              <a:rPr lang="en-US" sz="2400" dirty="0">
                <a:solidFill>
                  <a:schemeClr val="tx1"/>
                </a:solidFill>
              </a:rPr>
              <a:t>What type of material would it be?  </a:t>
            </a:r>
          </a:p>
          <a:p>
            <a:pPr lvl="0" rtl="0">
              <a:spcBef>
                <a:spcPts val="0"/>
              </a:spcBef>
              <a:buNone/>
            </a:pPr>
            <a:r>
              <a:rPr lang="en-US" sz="2400" dirty="0">
                <a:solidFill>
                  <a:schemeClr val="tx1"/>
                </a:solidFill>
              </a:rPr>
              <a:t>Why would an electrician use an insulator?</a:t>
            </a:r>
          </a:p>
        </p:txBody>
      </p:sp>
      <p:sp>
        <p:nvSpPr>
          <p:cNvPr id="5" name="Shape 362"/>
          <p:cNvSpPr txBox="1"/>
          <p:nvPr/>
        </p:nvSpPr>
        <p:spPr>
          <a:xfrm>
            <a:off x="1143000" y="2234852"/>
            <a:ext cx="5638800" cy="723900"/>
          </a:xfrm>
          <a:prstGeom prst="rect">
            <a:avLst/>
          </a:prstGeom>
        </p:spPr>
        <p:txBody>
          <a:bodyPr lIns="91425" tIns="91425" rIns="91425" bIns="91425" anchor="t" anchorCtr="0">
            <a:noAutofit/>
          </a:bodyPr>
          <a:lstStyle/>
          <a:p>
            <a:pPr lvl="0"/>
            <a:r>
              <a:rPr lang="en-US" sz="2400" dirty="0">
                <a:solidFill>
                  <a:schemeClr val="accent6">
                    <a:lumMod val="40000"/>
                    <a:lumOff val="60000"/>
                  </a:schemeClr>
                </a:solidFill>
              </a:rPr>
              <a:t>Gold, </a:t>
            </a:r>
            <a:r>
              <a:rPr lang="en-US" sz="2400" dirty="0" smtClean="0">
                <a:solidFill>
                  <a:schemeClr val="accent6">
                    <a:lumMod val="40000"/>
                    <a:lumOff val="60000"/>
                  </a:schemeClr>
                </a:solidFill>
              </a:rPr>
              <a:t>silver, aluminum</a:t>
            </a:r>
            <a:endParaRPr sz="2400" dirty="0">
              <a:solidFill>
                <a:schemeClr val="accent6">
                  <a:lumMod val="40000"/>
                  <a:lumOff val="60000"/>
                </a:schemeClr>
              </a:solidFill>
            </a:endParaRPr>
          </a:p>
        </p:txBody>
      </p:sp>
      <p:sp>
        <p:nvSpPr>
          <p:cNvPr id="6" name="Shape 362"/>
          <p:cNvSpPr txBox="1"/>
          <p:nvPr/>
        </p:nvSpPr>
        <p:spPr>
          <a:xfrm>
            <a:off x="1143000" y="4419600"/>
            <a:ext cx="7620000" cy="2209800"/>
          </a:xfrm>
          <a:prstGeom prst="rect">
            <a:avLst/>
          </a:prstGeom>
        </p:spPr>
        <p:txBody>
          <a:bodyPr lIns="91425" tIns="91425" rIns="91425" bIns="91425" anchor="t" anchorCtr="0">
            <a:noAutofit/>
          </a:bodyPr>
          <a:lstStyle/>
          <a:p>
            <a:pPr lvl="0"/>
            <a:r>
              <a:rPr lang="en-US" sz="2400" dirty="0">
                <a:solidFill>
                  <a:schemeClr val="accent6">
                    <a:lumMod val="40000"/>
                    <a:lumOff val="60000"/>
                  </a:schemeClr>
                </a:solidFill>
              </a:rPr>
              <a:t>An electrician would use </a:t>
            </a:r>
            <a:r>
              <a:rPr lang="en-US" sz="2400" dirty="0" smtClean="0">
                <a:solidFill>
                  <a:schemeClr val="accent6">
                    <a:lumMod val="40000"/>
                    <a:lumOff val="60000"/>
                  </a:schemeClr>
                </a:solidFill>
              </a:rPr>
              <a:t>insulator material </a:t>
            </a:r>
            <a:r>
              <a:rPr lang="en-US" sz="2400" dirty="0">
                <a:solidFill>
                  <a:schemeClr val="accent6">
                    <a:lumMod val="40000"/>
                    <a:lumOff val="60000"/>
                  </a:schemeClr>
                </a:solidFill>
              </a:rPr>
              <a:t>either around electrical wires or around the handles of the electrician’s tools</a:t>
            </a:r>
            <a:r>
              <a:rPr lang="en-US" sz="2400" dirty="0" smtClean="0">
                <a:solidFill>
                  <a:schemeClr val="accent6">
                    <a:lumMod val="40000"/>
                    <a:lumOff val="60000"/>
                  </a:schemeClr>
                </a:solidFill>
              </a:rPr>
              <a:t>. Usually, </a:t>
            </a:r>
            <a:r>
              <a:rPr lang="en-US" sz="2400" dirty="0">
                <a:solidFill>
                  <a:schemeClr val="accent6">
                    <a:lumMod val="40000"/>
                    <a:lumOff val="60000"/>
                  </a:schemeClr>
                </a:solidFill>
              </a:rPr>
              <a:t>electricians use </a:t>
            </a:r>
            <a:r>
              <a:rPr lang="en-US" sz="2400" dirty="0" smtClean="0">
                <a:solidFill>
                  <a:schemeClr val="accent6">
                    <a:lumMod val="40000"/>
                    <a:lumOff val="60000"/>
                  </a:schemeClr>
                </a:solidFill>
              </a:rPr>
              <a:t>rubber. Insulators help to protect </a:t>
            </a:r>
            <a:r>
              <a:rPr lang="en-US" sz="2400" dirty="0">
                <a:solidFill>
                  <a:schemeClr val="accent6">
                    <a:lumMod val="40000"/>
                    <a:lumOff val="60000"/>
                  </a:schemeClr>
                </a:solidFill>
              </a:rPr>
              <a:t>the electrician because current does not travel </a:t>
            </a:r>
            <a:r>
              <a:rPr lang="en-US" sz="2400" dirty="0" smtClean="0">
                <a:solidFill>
                  <a:schemeClr val="accent6">
                    <a:lumMod val="40000"/>
                    <a:lumOff val="60000"/>
                  </a:schemeClr>
                </a:solidFill>
              </a:rPr>
              <a:t>very well through </a:t>
            </a:r>
            <a:r>
              <a:rPr lang="en-US" sz="2400" dirty="0">
                <a:solidFill>
                  <a:schemeClr val="accent6">
                    <a:lumMod val="40000"/>
                    <a:lumOff val="60000"/>
                  </a:schemeClr>
                </a:solidFill>
              </a:rPr>
              <a:t>insulators.</a:t>
            </a:r>
          </a:p>
        </p:txBody>
      </p:sp>
      <p:sp>
        <p:nvSpPr>
          <p:cNvPr id="2" name="Title 1"/>
          <p:cNvSpPr>
            <a:spLocks noGrp="1"/>
          </p:cNvSpPr>
          <p:nvPr>
            <p:ph type="title"/>
          </p:nvPr>
        </p:nvSpPr>
        <p:spPr/>
        <p:txBody>
          <a:bodyPr/>
          <a:lstStyle/>
          <a:p>
            <a:r>
              <a:rPr lang="en-US" dirty="0" smtClean="0"/>
              <a:t>Review Questions</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Shape 369"/>
          <p:cNvSpPr txBox="1"/>
          <p:nvPr/>
        </p:nvSpPr>
        <p:spPr>
          <a:xfrm>
            <a:off x="637784" y="4953001"/>
            <a:ext cx="8305800" cy="1066800"/>
          </a:xfrm>
          <a:prstGeom prst="rect">
            <a:avLst/>
          </a:prstGeom>
        </p:spPr>
        <p:txBody>
          <a:bodyPr lIns="91425" tIns="91425" rIns="91425" bIns="91425" anchor="t" anchorCtr="0">
            <a:noAutofit/>
          </a:bodyPr>
          <a:lstStyle/>
          <a:p>
            <a:pPr lvl="0" rtl="0">
              <a:spcBef>
                <a:spcPts val="0"/>
              </a:spcBef>
              <a:buNone/>
            </a:pPr>
            <a:r>
              <a:rPr lang="en-US" sz="2400" i="1" dirty="0">
                <a:solidFill>
                  <a:schemeClr val="accent3">
                    <a:lumMod val="60000"/>
                    <a:lumOff val="40000"/>
                  </a:schemeClr>
                </a:solidFill>
              </a:rPr>
              <a:t>Finish the analogy:</a:t>
            </a:r>
          </a:p>
          <a:p>
            <a:pPr lvl="0" rtl="0">
              <a:spcBef>
                <a:spcPts val="0"/>
              </a:spcBef>
              <a:buNone/>
            </a:pPr>
            <a:r>
              <a:rPr lang="en-US" sz="2400" dirty="0">
                <a:solidFill>
                  <a:schemeClr val="accent3">
                    <a:lumMod val="60000"/>
                    <a:lumOff val="40000"/>
                  </a:schemeClr>
                </a:solidFill>
              </a:rPr>
              <a:t>River </a:t>
            </a:r>
            <a:r>
              <a:rPr lang="en-US" sz="2400" dirty="0" smtClean="0">
                <a:solidFill>
                  <a:schemeClr val="accent3">
                    <a:lumMod val="60000"/>
                    <a:lumOff val="40000"/>
                  </a:schemeClr>
                </a:solidFill>
              </a:rPr>
              <a:t>IS TO water </a:t>
            </a:r>
            <a:r>
              <a:rPr lang="en-US" sz="2400" dirty="0">
                <a:solidFill>
                  <a:schemeClr val="accent3">
                    <a:lumMod val="60000"/>
                    <a:lumOff val="40000"/>
                  </a:schemeClr>
                </a:solidFill>
              </a:rPr>
              <a:t>molecules </a:t>
            </a:r>
            <a:r>
              <a:rPr lang="en-US" sz="2400" dirty="0" smtClean="0">
                <a:solidFill>
                  <a:schemeClr val="accent3">
                    <a:lumMod val="60000"/>
                    <a:lumOff val="40000"/>
                  </a:schemeClr>
                </a:solidFill>
              </a:rPr>
              <a:t>AS wire is to  </a:t>
            </a:r>
            <a:r>
              <a:rPr lang="en-US" sz="2400" dirty="0">
                <a:solidFill>
                  <a:schemeClr val="accent3">
                    <a:lumMod val="60000"/>
                    <a:lumOff val="40000"/>
                  </a:schemeClr>
                </a:solidFill>
              </a:rPr>
              <a:t>___________</a:t>
            </a:r>
          </a:p>
        </p:txBody>
      </p:sp>
      <p:sp>
        <p:nvSpPr>
          <p:cNvPr id="367" name="Shape 367"/>
          <p:cNvSpPr txBox="1"/>
          <p:nvPr/>
        </p:nvSpPr>
        <p:spPr>
          <a:xfrm>
            <a:off x="609600" y="1919462"/>
            <a:ext cx="6733499" cy="1494599"/>
          </a:xfrm>
          <a:prstGeom prst="rect">
            <a:avLst/>
          </a:prstGeom>
        </p:spPr>
        <p:txBody>
          <a:bodyPr lIns="91425" tIns="91425" rIns="91425" bIns="91425" anchor="t" anchorCtr="0">
            <a:noAutofit/>
          </a:bodyPr>
          <a:lstStyle/>
          <a:p>
            <a:pPr>
              <a:spcBef>
                <a:spcPts val="0"/>
              </a:spcBef>
              <a:buNone/>
            </a:pPr>
            <a:r>
              <a:rPr lang="en-US" sz="2400" dirty="0">
                <a:solidFill>
                  <a:schemeClr val="tx1"/>
                </a:solidFill>
              </a:rPr>
              <a:t>If you wanted to design an electrical system that stored static electricity, would you use a conductor or an insulator? Why?</a:t>
            </a:r>
          </a:p>
        </p:txBody>
      </p:sp>
      <p:sp>
        <p:nvSpPr>
          <p:cNvPr id="6" name="Shape 368"/>
          <p:cNvSpPr txBox="1"/>
          <p:nvPr/>
        </p:nvSpPr>
        <p:spPr>
          <a:xfrm>
            <a:off x="1676400" y="2637599"/>
            <a:ext cx="7046400" cy="857400"/>
          </a:xfrm>
          <a:prstGeom prst="rect">
            <a:avLst/>
          </a:prstGeom>
        </p:spPr>
        <p:txBody>
          <a:bodyPr lIns="91425" tIns="91425" rIns="91425" bIns="91425" anchor="t" anchorCtr="0">
            <a:noAutofit/>
          </a:bodyPr>
          <a:lstStyle/>
          <a:p>
            <a:pPr lvl="0" rtl="0">
              <a:spcBef>
                <a:spcPts val="0"/>
              </a:spcBef>
              <a:buNone/>
            </a:pPr>
            <a:endParaRPr sz="2400"/>
          </a:p>
        </p:txBody>
      </p:sp>
      <p:sp>
        <p:nvSpPr>
          <p:cNvPr id="2" name="Rectangle 1"/>
          <p:cNvSpPr/>
          <p:nvPr/>
        </p:nvSpPr>
        <p:spPr>
          <a:xfrm>
            <a:off x="1308538" y="3280652"/>
            <a:ext cx="7427400" cy="1200329"/>
          </a:xfrm>
          <a:prstGeom prst="rect">
            <a:avLst/>
          </a:prstGeom>
        </p:spPr>
        <p:txBody>
          <a:bodyPr wrap="square">
            <a:spAutoFit/>
          </a:bodyPr>
          <a:lstStyle/>
          <a:p>
            <a:pPr lvl="0"/>
            <a:r>
              <a:rPr lang="en-US" sz="2400" dirty="0">
                <a:solidFill>
                  <a:schemeClr val="accent6">
                    <a:lumMod val="40000"/>
                    <a:lumOff val="60000"/>
                  </a:schemeClr>
                </a:solidFill>
              </a:rPr>
              <a:t>To build an static electricity storage system, you would want to use an insulator, because insulators reduce electron flow.</a:t>
            </a:r>
          </a:p>
        </p:txBody>
      </p:sp>
      <p:sp>
        <p:nvSpPr>
          <p:cNvPr id="8" name="Shape 369"/>
          <p:cNvSpPr txBox="1"/>
          <p:nvPr/>
        </p:nvSpPr>
        <p:spPr>
          <a:xfrm>
            <a:off x="6456900" y="5181600"/>
            <a:ext cx="2001300" cy="614979"/>
          </a:xfrm>
          <a:prstGeom prst="rect">
            <a:avLst/>
          </a:prstGeom>
        </p:spPr>
        <p:txBody>
          <a:bodyPr lIns="91425" tIns="91425" rIns="91425" bIns="91425" anchor="t" anchorCtr="0">
            <a:noAutofit/>
          </a:bodyPr>
          <a:lstStyle/>
          <a:p>
            <a:pPr lvl="0" algn="ctr" rtl="0">
              <a:spcBef>
                <a:spcPts val="0"/>
              </a:spcBef>
              <a:buNone/>
            </a:pPr>
            <a:r>
              <a:rPr lang="en-US" sz="2800" dirty="0" smtClean="0">
                <a:solidFill>
                  <a:schemeClr val="accent2"/>
                </a:solidFill>
              </a:rPr>
              <a:t>electrons</a:t>
            </a:r>
            <a:endParaRPr lang="en-US" sz="2800" dirty="0">
              <a:solidFill>
                <a:schemeClr val="accent2"/>
              </a:solidFill>
            </a:endParaRPr>
          </a:p>
        </p:txBody>
      </p:sp>
      <p:sp>
        <p:nvSpPr>
          <p:cNvPr id="3" name="Title 2"/>
          <p:cNvSpPr>
            <a:spLocks noGrp="1"/>
          </p:cNvSpPr>
          <p:nvPr>
            <p:ph type="title"/>
          </p:nvPr>
        </p:nvSpPr>
        <p:spPr/>
        <p:txBody>
          <a:bodyPr/>
          <a:lstStyle/>
          <a:p>
            <a:r>
              <a:rPr lang="en-US" dirty="0" smtClean="0"/>
              <a:t>Review Questions</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idx="1"/>
          </p:nvPr>
        </p:nvSpPr>
        <p:spPr>
          <a:xfrm>
            <a:off x="609600" y="2514600"/>
            <a:ext cx="7772400" cy="3733806"/>
          </a:xfrm>
          <a:prstGeom prst="rect">
            <a:avLst/>
          </a:prstGeom>
        </p:spPr>
        <p:txBody>
          <a:bodyPr lIns="91425" tIns="91425" rIns="91425" bIns="91425" anchor="t" anchorCtr="0">
            <a:noAutofit/>
          </a:bodyPr>
          <a:lstStyle/>
          <a:p>
            <a:pPr marL="0" indent="0">
              <a:spcBef>
                <a:spcPts val="0"/>
              </a:spcBef>
              <a:buNone/>
            </a:pPr>
            <a:r>
              <a:rPr lang="en-US" sz="3600" dirty="0" smtClean="0">
                <a:solidFill>
                  <a:schemeClr val="accent5">
                    <a:lumMod val="40000"/>
                    <a:lumOff val="60000"/>
                  </a:schemeClr>
                </a:solidFill>
              </a:rPr>
              <a:t>Question: </a:t>
            </a:r>
          </a:p>
          <a:p>
            <a:pPr marL="0" indent="0">
              <a:spcBef>
                <a:spcPts val="0"/>
              </a:spcBef>
              <a:buNone/>
            </a:pPr>
            <a:endParaRPr lang="en-US" sz="3600" dirty="0">
              <a:solidFill>
                <a:schemeClr val="accent5">
                  <a:lumMod val="40000"/>
                  <a:lumOff val="60000"/>
                </a:schemeClr>
              </a:solidFill>
            </a:endParaRPr>
          </a:p>
          <a:p>
            <a:pPr marL="0" indent="0">
              <a:spcBef>
                <a:spcPts val="0"/>
              </a:spcBef>
              <a:buNone/>
            </a:pPr>
            <a:r>
              <a:rPr lang="en-US" sz="4400" i="1" dirty="0" smtClean="0">
                <a:solidFill>
                  <a:schemeClr val="accent5">
                    <a:lumMod val="40000"/>
                    <a:lumOff val="60000"/>
                  </a:schemeClr>
                </a:solidFill>
              </a:rPr>
              <a:t>What </a:t>
            </a:r>
            <a:r>
              <a:rPr lang="en-US" sz="4400" i="1" dirty="0">
                <a:solidFill>
                  <a:schemeClr val="accent5">
                    <a:lumMod val="40000"/>
                    <a:lumOff val="60000"/>
                  </a:schemeClr>
                </a:solidFill>
              </a:rPr>
              <a:t>actions from your daily life would not be possible without electricity?</a:t>
            </a:r>
          </a:p>
        </p:txBody>
      </p:sp>
      <p:sp>
        <p:nvSpPr>
          <p:cNvPr id="3" name="Title 2"/>
          <p:cNvSpPr>
            <a:spLocks noGrp="1"/>
          </p:cNvSpPr>
          <p:nvPr>
            <p:ph type="title"/>
          </p:nvPr>
        </p:nvSpPr>
        <p:spPr/>
        <p:txBody>
          <a:bodyPr/>
          <a:lstStyle/>
          <a:p>
            <a:r>
              <a:rPr lang="en-US" dirty="0" smtClean="0">
                <a:solidFill>
                  <a:schemeClr val="accent3"/>
                </a:solidFill>
              </a:rPr>
              <a:t>A power outage has just happened in your city…</a:t>
            </a:r>
            <a:endParaRPr lang="en-US" dirty="0">
              <a:solidFill>
                <a:schemeClr val="accent3"/>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Topic Preview</a:t>
            </a:r>
            <a:endParaRPr lang="en-US" sz="4400" dirty="0"/>
          </a:p>
        </p:txBody>
      </p:sp>
      <p:sp>
        <p:nvSpPr>
          <p:cNvPr id="3" name="Content Placeholder 2"/>
          <p:cNvSpPr>
            <a:spLocks noGrp="1"/>
          </p:cNvSpPr>
          <p:nvPr>
            <p:ph idx="1"/>
          </p:nvPr>
        </p:nvSpPr>
        <p:spPr>
          <a:xfrm>
            <a:off x="1752600" y="2438400"/>
            <a:ext cx="5787490" cy="3587058"/>
          </a:xfrm>
        </p:spPr>
        <p:txBody>
          <a:bodyPr>
            <a:normAutofit/>
          </a:bodyPr>
          <a:lstStyle/>
          <a:p>
            <a:r>
              <a:rPr lang="en-US" sz="3600" dirty="0" smtClean="0"/>
              <a:t> Electricity</a:t>
            </a:r>
            <a:endParaRPr lang="en-US" sz="3600" dirty="0"/>
          </a:p>
          <a:p>
            <a:r>
              <a:rPr lang="en-US" sz="3600" dirty="0" smtClean="0"/>
              <a:t> Conductors</a:t>
            </a:r>
            <a:endParaRPr lang="en-US" sz="3600" dirty="0" smtClean="0"/>
          </a:p>
          <a:p>
            <a:r>
              <a:rPr lang="en-US" sz="3600" dirty="0" smtClean="0"/>
              <a:t> Insulators</a:t>
            </a:r>
            <a:endParaRPr lang="en-US" sz="3600" dirty="0" smtClean="0"/>
          </a:p>
          <a:p>
            <a:r>
              <a:rPr lang="en-US" sz="3600" dirty="0" smtClean="0"/>
              <a:t> Current</a:t>
            </a:r>
            <a:endParaRPr lang="en-US" sz="3600" dirty="0" smtClean="0"/>
          </a:p>
          <a:p>
            <a:r>
              <a:rPr lang="en-US" sz="3600" dirty="0" smtClean="0"/>
              <a:t> Static </a:t>
            </a:r>
            <a:r>
              <a:rPr lang="en-US" sz="3600" dirty="0" smtClean="0"/>
              <a:t>charge</a:t>
            </a:r>
            <a:endParaRPr lang="en-US" sz="3600"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Are Atoms?</a:t>
            </a:r>
            <a:endParaRPr lang="en-US" sz="4400" dirty="0"/>
          </a:p>
        </p:txBody>
      </p:sp>
      <p:grpSp>
        <p:nvGrpSpPr>
          <p:cNvPr id="3" name="Group 2"/>
          <p:cNvGrpSpPr/>
          <p:nvPr/>
        </p:nvGrpSpPr>
        <p:grpSpPr>
          <a:xfrm>
            <a:off x="4556528" y="2971800"/>
            <a:ext cx="3856801" cy="3438651"/>
            <a:chOff x="1748176" y="2383058"/>
            <a:chExt cx="3856801" cy="3438651"/>
          </a:xfrm>
        </p:grpSpPr>
        <p:sp>
          <p:nvSpPr>
            <p:cNvPr id="133" name="Shape 133"/>
            <p:cNvSpPr/>
            <p:nvPr/>
          </p:nvSpPr>
          <p:spPr>
            <a:xfrm rot="5400000">
              <a:off x="3056248" y="2351286"/>
              <a:ext cx="990599" cy="3302100"/>
            </a:xfrm>
            <a:prstGeom prst="ellipse">
              <a:avLst/>
            </a:prstGeom>
            <a:noFill/>
            <a:ln w="25400" cap="flat">
              <a:solidFill>
                <a:schemeClr val="accen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34" name="Shape 134"/>
            <p:cNvSpPr/>
            <p:nvPr/>
          </p:nvSpPr>
          <p:spPr>
            <a:xfrm rot="2700000">
              <a:off x="2903872" y="2398973"/>
              <a:ext cx="990656" cy="3302047"/>
            </a:xfrm>
            <a:prstGeom prst="ellipse">
              <a:avLst/>
            </a:prstGeom>
            <a:noFill/>
            <a:ln w="25400" cap="flat">
              <a:solidFill>
                <a:schemeClr val="accen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35" name="Shape 135"/>
            <p:cNvSpPr/>
            <p:nvPr/>
          </p:nvSpPr>
          <p:spPr>
            <a:xfrm>
              <a:off x="4429486" y="2745034"/>
              <a:ext cx="152399" cy="152399"/>
            </a:xfrm>
            <a:prstGeom prst="ellipse">
              <a:avLst/>
            </a:prstGeom>
            <a:gradFill>
              <a:gsLst>
                <a:gs pos="0">
                  <a:srgbClr val="83D3FF"/>
                </a:gs>
                <a:gs pos="50000">
                  <a:srgbClr val="B5E2FF"/>
                </a:gs>
                <a:gs pos="100000">
                  <a:srgbClr val="DBF0FF"/>
                </a:gs>
              </a:gsLst>
              <a:lin ang="8100018" scaled="0"/>
            </a:gradFill>
            <a:ln w="9525" cap="flat">
              <a:solidFill>
                <a:srgbClr val="0070C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nvGrpSpPr>
            <p:cNvPr id="136" name="Shape 136"/>
            <p:cNvGrpSpPr/>
            <p:nvPr/>
          </p:nvGrpSpPr>
          <p:grpSpPr>
            <a:xfrm>
              <a:off x="3210285" y="3735635"/>
              <a:ext cx="533400" cy="533400"/>
              <a:chOff x="1828800" y="3657600"/>
              <a:chExt cx="533400" cy="533400"/>
            </a:xfrm>
          </p:grpSpPr>
          <p:sp>
            <p:nvSpPr>
              <p:cNvPr id="137" name="Shape 137"/>
              <p:cNvSpPr/>
              <p:nvPr/>
            </p:nvSpPr>
            <p:spPr>
              <a:xfrm>
                <a:off x="1981200" y="3657600"/>
                <a:ext cx="228600" cy="228600"/>
              </a:xfrm>
              <a:prstGeom prst="ellipse">
                <a:avLst/>
              </a:prstGeom>
              <a:gradFill>
                <a:gsLst>
                  <a:gs pos="0">
                    <a:srgbClr val="940002"/>
                  </a:gs>
                  <a:gs pos="50000">
                    <a:srgbClr val="D60002"/>
                  </a:gs>
                  <a:gs pos="100000">
                    <a:srgbClr val="FF0004"/>
                  </a:gs>
                </a:gsLst>
                <a:lin ang="8100018" scaled="0"/>
              </a:gradFill>
              <a:ln>
                <a:noFill/>
              </a:ln>
            </p:spPr>
            <p:txBody>
              <a:bodyPr lIns="91425" tIns="45700" rIns="91425" bIns="45700" anchor="t" anchorCtr="0">
                <a:noAutofit/>
              </a:bodyPr>
              <a:lstStyle/>
              <a:p>
                <a:pPr>
                  <a:spcBef>
                    <a:spcPts val="0"/>
                  </a:spcBef>
                  <a:buNone/>
                </a:pPr>
                <a:endParaRPr/>
              </a:p>
            </p:txBody>
          </p:sp>
          <p:sp>
            <p:nvSpPr>
              <p:cNvPr id="138" name="Shape 138"/>
              <p:cNvSpPr/>
              <p:nvPr/>
            </p:nvSpPr>
            <p:spPr>
              <a:xfrm>
                <a:off x="1828800" y="3810000"/>
                <a:ext cx="228600" cy="228600"/>
              </a:xfrm>
              <a:prstGeom prst="ellipse">
                <a:avLst/>
              </a:prstGeom>
              <a:gradFill>
                <a:gsLst>
                  <a:gs pos="0">
                    <a:srgbClr val="8C8C8C"/>
                  </a:gs>
                  <a:gs pos="50000">
                    <a:srgbClr val="CBCBCB"/>
                  </a:gs>
                  <a:gs pos="100000">
                    <a:srgbClr val="F3F3F3"/>
                  </a:gs>
                </a:gsLst>
                <a:lin ang="8100018" scaled="0"/>
              </a:gradFill>
              <a:ln w="9525" cap="flat">
                <a:solidFill>
                  <a:srgbClr val="BFB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39" name="Shape 139"/>
              <p:cNvSpPr/>
              <p:nvPr/>
            </p:nvSpPr>
            <p:spPr>
              <a:xfrm>
                <a:off x="2133600" y="3886200"/>
                <a:ext cx="228600" cy="228600"/>
              </a:xfrm>
              <a:prstGeom prst="ellipse">
                <a:avLst/>
              </a:prstGeom>
              <a:gradFill>
                <a:gsLst>
                  <a:gs pos="0">
                    <a:srgbClr val="940002"/>
                  </a:gs>
                  <a:gs pos="50000">
                    <a:srgbClr val="D60002"/>
                  </a:gs>
                  <a:gs pos="100000">
                    <a:srgbClr val="FF0004"/>
                  </a:gs>
                </a:gsLst>
                <a:lin ang="8100018" scaled="0"/>
              </a:gradFill>
              <a:ln>
                <a:noFill/>
              </a:ln>
            </p:spPr>
            <p:txBody>
              <a:bodyPr lIns="91425" tIns="45700" rIns="91425" bIns="45700" anchor="t" anchorCtr="0">
                <a:noAutofit/>
              </a:bodyPr>
              <a:lstStyle/>
              <a:p>
                <a:pPr>
                  <a:spcBef>
                    <a:spcPts val="0"/>
                  </a:spcBef>
                  <a:buNone/>
                </a:pPr>
                <a:endParaRPr/>
              </a:p>
            </p:txBody>
          </p:sp>
          <p:sp>
            <p:nvSpPr>
              <p:cNvPr id="140" name="Shape 140"/>
              <p:cNvSpPr/>
              <p:nvPr/>
            </p:nvSpPr>
            <p:spPr>
              <a:xfrm>
                <a:off x="1981200" y="3962400"/>
                <a:ext cx="228600" cy="228600"/>
              </a:xfrm>
              <a:prstGeom prst="ellipse">
                <a:avLst/>
              </a:prstGeom>
              <a:gradFill>
                <a:gsLst>
                  <a:gs pos="0">
                    <a:srgbClr val="8C8C8C"/>
                  </a:gs>
                  <a:gs pos="50000">
                    <a:srgbClr val="CBCBCB"/>
                  </a:gs>
                  <a:gs pos="100000">
                    <a:srgbClr val="F3F3F3"/>
                  </a:gs>
                </a:gsLst>
                <a:lin ang="8100018" scaled="0"/>
              </a:gradFill>
              <a:ln w="9525" cap="flat">
                <a:solidFill>
                  <a:srgbClr val="BFB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41" name="Shape 141"/>
              <p:cNvSpPr/>
              <p:nvPr/>
            </p:nvSpPr>
            <p:spPr>
              <a:xfrm>
                <a:off x="2057400" y="3733800"/>
                <a:ext cx="228600" cy="228600"/>
              </a:xfrm>
              <a:prstGeom prst="ellipse">
                <a:avLst/>
              </a:prstGeom>
              <a:gradFill>
                <a:gsLst>
                  <a:gs pos="0">
                    <a:srgbClr val="8C8C8C"/>
                  </a:gs>
                  <a:gs pos="50000">
                    <a:srgbClr val="CBCBCB"/>
                  </a:gs>
                  <a:gs pos="100000">
                    <a:srgbClr val="F3F3F3"/>
                  </a:gs>
                </a:gsLst>
                <a:lin ang="8100018" scaled="0"/>
              </a:gradFill>
              <a:ln w="9525" cap="flat">
                <a:solidFill>
                  <a:srgbClr val="BFB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42" name="Shape 142"/>
              <p:cNvSpPr/>
              <p:nvPr/>
            </p:nvSpPr>
            <p:spPr>
              <a:xfrm>
                <a:off x="1828800" y="3962400"/>
                <a:ext cx="228600" cy="228600"/>
              </a:xfrm>
              <a:prstGeom prst="ellipse">
                <a:avLst/>
              </a:prstGeom>
              <a:gradFill>
                <a:gsLst>
                  <a:gs pos="0">
                    <a:srgbClr val="940002"/>
                  </a:gs>
                  <a:gs pos="50000">
                    <a:srgbClr val="D60002"/>
                  </a:gs>
                  <a:gs pos="100000">
                    <a:srgbClr val="FF0004"/>
                  </a:gs>
                </a:gsLst>
                <a:lin ang="8100018" scaled="0"/>
              </a:gradFill>
              <a:ln>
                <a:noFill/>
              </a:ln>
            </p:spPr>
            <p:txBody>
              <a:bodyPr lIns="91425" tIns="45700" rIns="91425" bIns="45700" anchor="t" anchorCtr="0">
                <a:noAutofit/>
              </a:bodyPr>
              <a:lstStyle/>
              <a:p>
                <a:pPr>
                  <a:spcBef>
                    <a:spcPts val="0"/>
                  </a:spcBef>
                  <a:buNone/>
                </a:pPr>
                <a:endParaRPr/>
              </a:p>
            </p:txBody>
          </p:sp>
        </p:grpSp>
        <p:sp>
          <p:nvSpPr>
            <p:cNvPr id="143" name="Shape 143"/>
            <p:cNvSpPr/>
            <p:nvPr/>
          </p:nvSpPr>
          <p:spPr>
            <a:xfrm rot="-2700000">
              <a:off x="3056306" y="2383058"/>
              <a:ext cx="990656" cy="3302047"/>
            </a:xfrm>
            <a:prstGeom prst="ellipse">
              <a:avLst/>
            </a:prstGeom>
            <a:noFill/>
            <a:ln w="25400" cap="flat">
              <a:solidFill>
                <a:schemeClr val="accen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44" name="Shape 144"/>
            <p:cNvSpPr/>
            <p:nvPr/>
          </p:nvSpPr>
          <p:spPr>
            <a:xfrm>
              <a:off x="2372085" y="3278435"/>
              <a:ext cx="152399" cy="152399"/>
            </a:xfrm>
            <a:prstGeom prst="ellipse">
              <a:avLst/>
            </a:prstGeom>
            <a:gradFill>
              <a:gsLst>
                <a:gs pos="0">
                  <a:srgbClr val="83D3FF"/>
                </a:gs>
                <a:gs pos="50000">
                  <a:srgbClr val="B5E2FF"/>
                </a:gs>
                <a:gs pos="100000">
                  <a:srgbClr val="DBF0FF"/>
                </a:gs>
              </a:gsLst>
              <a:lin ang="8100018" scaled="0"/>
            </a:gradFill>
            <a:ln w="9525" cap="flat">
              <a:solidFill>
                <a:srgbClr val="0070C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45" name="Shape 145"/>
            <p:cNvSpPr/>
            <p:nvPr/>
          </p:nvSpPr>
          <p:spPr>
            <a:xfrm>
              <a:off x="5081948" y="3967410"/>
              <a:ext cx="152399" cy="152399"/>
            </a:xfrm>
            <a:prstGeom prst="ellipse">
              <a:avLst/>
            </a:prstGeom>
            <a:gradFill>
              <a:gsLst>
                <a:gs pos="0">
                  <a:srgbClr val="83D3FF"/>
                </a:gs>
                <a:gs pos="50000">
                  <a:srgbClr val="B5E2FF"/>
                </a:gs>
                <a:gs pos="100000">
                  <a:srgbClr val="DBF0FF"/>
                </a:gs>
              </a:gsLst>
              <a:lin ang="8100018" scaled="0"/>
            </a:gradFill>
            <a:ln w="9525" cap="flat">
              <a:solidFill>
                <a:srgbClr val="0070C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46" name="Shape 146"/>
            <p:cNvSpPr/>
            <p:nvPr/>
          </p:nvSpPr>
          <p:spPr>
            <a:xfrm>
              <a:off x="3329348" y="3891210"/>
              <a:ext cx="228600" cy="228600"/>
            </a:xfrm>
            <a:prstGeom prst="ellipse">
              <a:avLst/>
            </a:prstGeom>
            <a:gradFill>
              <a:gsLst>
                <a:gs pos="0">
                  <a:srgbClr val="940002"/>
                </a:gs>
                <a:gs pos="50000">
                  <a:srgbClr val="D60002"/>
                </a:gs>
                <a:gs pos="100000">
                  <a:srgbClr val="FF0004"/>
                </a:gs>
              </a:gsLst>
              <a:lin ang="8100018" scaled="0"/>
            </a:gradFill>
            <a:ln>
              <a:noFill/>
            </a:ln>
          </p:spPr>
          <p:txBody>
            <a:bodyPr lIns="91425" tIns="45700" rIns="91425" bIns="45700" anchor="t" anchorCtr="0">
              <a:noAutofit/>
            </a:bodyPr>
            <a:lstStyle/>
            <a:p>
              <a:pPr>
                <a:spcBef>
                  <a:spcPts val="0"/>
                </a:spcBef>
                <a:buNone/>
              </a:pPr>
              <a:endParaRPr/>
            </a:p>
          </p:txBody>
        </p:sp>
        <p:sp>
          <p:nvSpPr>
            <p:cNvPr id="147" name="Shape 147"/>
            <p:cNvSpPr/>
            <p:nvPr/>
          </p:nvSpPr>
          <p:spPr>
            <a:xfrm>
              <a:off x="3024548" y="2519609"/>
              <a:ext cx="990599" cy="3302100"/>
            </a:xfrm>
            <a:prstGeom prst="ellipse">
              <a:avLst/>
            </a:prstGeom>
            <a:noFill/>
            <a:ln w="25400" cap="flat">
              <a:solidFill>
                <a:schemeClr val="accen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48" name="Shape 148"/>
            <p:cNvSpPr/>
            <p:nvPr/>
          </p:nvSpPr>
          <p:spPr>
            <a:xfrm>
              <a:off x="3100748" y="5186610"/>
              <a:ext cx="152399" cy="152399"/>
            </a:xfrm>
            <a:prstGeom prst="ellipse">
              <a:avLst/>
            </a:prstGeom>
            <a:gradFill>
              <a:gsLst>
                <a:gs pos="0">
                  <a:srgbClr val="83D3FF"/>
                </a:gs>
                <a:gs pos="50000">
                  <a:srgbClr val="B5E2FF"/>
                </a:gs>
                <a:gs pos="100000">
                  <a:srgbClr val="DBF0FF"/>
                </a:gs>
              </a:gsLst>
              <a:lin ang="8100018" scaled="0"/>
            </a:gradFill>
            <a:ln w="9525" cap="flat">
              <a:solidFill>
                <a:srgbClr val="0070C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49" name="Shape 149"/>
            <p:cNvSpPr txBox="1"/>
            <p:nvPr/>
          </p:nvSpPr>
          <p:spPr>
            <a:xfrm>
              <a:off x="3288867" y="3797546"/>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50" name="Shape 150"/>
            <p:cNvSpPr txBox="1"/>
            <p:nvPr/>
          </p:nvSpPr>
          <p:spPr>
            <a:xfrm>
              <a:off x="3489527" y="3851205"/>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51" name="Shape 151"/>
            <p:cNvSpPr txBox="1"/>
            <p:nvPr/>
          </p:nvSpPr>
          <p:spPr>
            <a:xfrm>
              <a:off x="3150755" y="3948360"/>
              <a:ext cx="3690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52" name="Shape 152"/>
            <p:cNvSpPr txBox="1"/>
            <p:nvPr/>
          </p:nvSpPr>
          <p:spPr>
            <a:xfrm>
              <a:off x="3303155" y="3618953"/>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53" name="Shape 153"/>
            <p:cNvSpPr txBox="1"/>
            <p:nvPr/>
          </p:nvSpPr>
          <p:spPr>
            <a:xfrm>
              <a:off x="3036455" y="5007221"/>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54" name="Shape 154"/>
            <p:cNvSpPr txBox="1"/>
            <p:nvPr/>
          </p:nvSpPr>
          <p:spPr>
            <a:xfrm>
              <a:off x="4392988" y="2552933"/>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55" name="Shape 155"/>
            <p:cNvSpPr txBox="1"/>
            <p:nvPr/>
          </p:nvSpPr>
          <p:spPr>
            <a:xfrm>
              <a:off x="2343510" y="3089521"/>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57" name="Shape 157"/>
            <p:cNvSpPr txBox="1"/>
            <p:nvPr/>
          </p:nvSpPr>
          <p:spPr>
            <a:xfrm>
              <a:off x="5028677" y="3792276"/>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grpSp>
      <p:sp>
        <p:nvSpPr>
          <p:cNvPr id="4" name="Content Placeholder 3"/>
          <p:cNvSpPr>
            <a:spLocks noGrp="1"/>
          </p:cNvSpPr>
          <p:nvPr>
            <p:ph idx="1"/>
          </p:nvPr>
        </p:nvSpPr>
        <p:spPr>
          <a:xfrm>
            <a:off x="401122" y="1676401"/>
            <a:ext cx="8133278" cy="4876800"/>
          </a:xfrm>
        </p:spPr>
        <p:txBody>
          <a:bodyPr>
            <a:noAutofit/>
          </a:bodyPr>
          <a:lstStyle/>
          <a:p>
            <a:r>
              <a:rPr lang="en-US" sz="3200" dirty="0" smtClean="0"/>
              <a:t>The basic unit of all elements of matter</a:t>
            </a:r>
          </a:p>
          <a:p>
            <a:r>
              <a:rPr lang="en-US" sz="3200" dirty="0" smtClean="0"/>
              <a:t>Made of electrons, protons and neutrons</a:t>
            </a:r>
          </a:p>
          <a:p>
            <a:r>
              <a:rPr lang="en-US" sz="3200" dirty="0" smtClean="0"/>
              <a:t>The nucleus of </a:t>
            </a:r>
            <a:br>
              <a:rPr lang="en-US" sz="3200" dirty="0" smtClean="0"/>
            </a:br>
            <a:r>
              <a:rPr lang="en-US" sz="3200" dirty="0" smtClean="0"/>
              <a:t>an atom is in the </a:t>
            </a:r>
            <a:br>
              <a:rPr lang="en-US" sz="3200" dirty="0" smtClean="0"/>
            </a:br>
            <a:r>
              <a:rPr lang="en-US" sz="3200" dirty="0" smtClean="0"/>
              <a:t>center, which is </a:t>
            </a:r>
            <a:br>
              <a:rPr lang="en-US" sz="3200" dirty="0" smtClean="0"/>
            </a:br>
            <a:r>
              <a:rPr lang="en-US" sz="3200" dirty="0" smtClean="0"/>
              <a:t>where the protons</a:t>
            </a:r>
            <a:br>
              <a:rPr lang="en-US" sz="3200" dirty="0" smtClean="0"/>
            </a:br>
            <a:r>
              <a:rPr lang="en-US" sz="3200" dirty="0" smtClean="0"/>
              <a:t>and neutrons </a:t>
            </a:r>
            <a:br>
              <a:rPr lang="en-US" sz="3200" dirty="0" smtClean="0"/>
            </a:br>
            <a:r>
              <a:rPr lang="en-US" sz="3200" dirty="0" smtClean="0"/>
              <a:t>are located</a:t>
            </a:r>
            <a:endParaRPr lang="en-US" sz="3200"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p:cNvSpPr>
            <a:spLocks noGrp="1"/>
          </p:cNvSpPr>
          <p:nvPr>
            <p:ph type="title"/>
          </p:nvPr>
        </p:nvSpPr>
        <p:spPr>
          <a:xfrm>
            <a:off x="726792" y="453177"/>
            <a:ext cx="7055380" cy="1400530"/>
          </a:xfrm>
        </p:spPr>
        <p:txBody>
          <a:bodyPr/>
          <a:lstStyle/>
          <a:p>
            <a:r>
              <a:rPr lang="en-US" dirty="0" smtClean="0"/>
              <a:t>What Are Electrons (e</a:t>
            </a:r>
            <a:r>
              <a:rPr lang="en-US" baseline="30000" dirty="0" smtClean="0"/>
              <a:t>-</a:t>
            </a:r>
            <a:r>
              <a:rPr lang="en-US" dirty="0" smtClean="0"/>
              <a:t>)?</a:t>
            </a:r>
            <a:endParaRPr lang="en-US" dirty="0"/>
          </a:p>
        </p:txBody>
      </p:sp>
      <p:grpSp>
        <p:nvGrpSpPr>
          <p:cNvPr id="3" name="Group 2"/>
          <p:cNvGrpSpPr/>
          <p:nvPr/>
        </p:nvGrpSpPr>
        <p:grpSpPr>
          <a:xfrm>
            <a:off x="1613886" y="1447800"/>
            <a:ext cx="6159631" cy="3438651"/>
            <a:chOff x="1748176" y="2383058"/>
            <a:chExt cx="6159631" cy="3438651"/>
          </a:xfrm>
        </p:grpSpPr>
        <p:sp>
          <p:nvSpPr>
            <p:cNvPr id="162" name="Shape 162"/>
            <p:cNvSpPr/>
            <p:nvPr/>
          </p:nvSpPr>
          <p:spPr>
            <a:xfrm rot="5400000">
              <a:off x="3056248" y="2351285"/>
              <a:ext cx="990599" cy="3302100"/>
            </a:xfrm>
            <a:prstGeom prst="ellipse">
              <a:avLst/>
            </a:prstGeom>
            <a:noFill/>
            <a:ln w="25400" cap="flat">
              <a:solidFill>
                <a:schemeClr val="accent2"/>
              </a:solidFill>
              <a:prstDash val="solid"/>
              <a:round/>
              <a:headEnd type="none" w="med" len="med"/>
              <a:tailEnd type="none" w="med" len="med"/>
            </a:ln>
          </p:spPr>
          <p:txBody>
            <a:bodyPr lIns="91425" tIns="45700" rIns="91425" bIns="45700" anchor="t" anchorCtr="0">
              <a:noAutofit/>
            </a:bodyPr>
            <a:lstStyle/>
            <a:p>
              <a:pPr lvl="0" rtl="0">
                <a:spcBef>
                  <a:spcPts val="0"/>
                </a:spcBef>
                <a:buNone/>
              </a:pPr>
              <a:endParaRPr/>
            </a:p>
          </p:txBody>
        </p:sp>
        <p:sp>
          <p:nvSpPr>
            <p:cNvPr id="163" name="Shape 163"/>
            <p:cNvSpPr/>
            <p:nvPr/>
          </p:nvSpPr>
          <p:spPr>
            <a:xfrm rot="2700000">
              <a:off x="2903872" y="2398973"/>
              <a:ext cx="990656" cy="3302047"/>
            </a:xfrm>
            <a:prstGeom prst="ellipse">
              <a:avLst/>
            </a:prstGeom>
            <a:noFill/>
            <a:ln w="25400" cap="flat">
              <a:solidFill>
                <a:schemeClr val="accen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64" name="Shape 164"/>
            <p:cNvSpPr/>
            <p:nvPr/>
          </p:nvSpPr>
          <p:spPr>
            <a:xfrm>
              <a:off x="4429486" y="2745034"/>
              <a:ext cx="152399" cy="152399"/>
            </a:xfrm>
            <a:prstGeom prst="ellipse">
              <a:avLst/>
            </a:prstGeom>
            <a:gradFill>
              <a:gsLst>
                <a:gs pos="0">
                  <a:srgbClr val="83D3FF"/>
                </a:gs>
                <a:gs pos="50000">
                  <a:srgbClr val="B5E2FF"/>
                </a:gs>
                <a:gs pos="100000">
                  <a:srgbClr val="DBF0FF"/>
                </a:gs>
              </a:gsLst>
              <a:lin ang="8100018" scaled="0"/>
            </a:gradFill>
            <a:ln w="9525" cap="flat">
              <a:solidFill>
                <a:srgbClr val="0070C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nvGrpSpPr>
            <p:cNvPr id="165" name="Shape 165"/>
            <p:cNvGrpSpPr/>
            <p:nvPr/>
          </p:nvGrpSpPr>
          <p:grpSpPr>
            <a:xfrm>
              <a:off x="3210285" y="3735635"/>
              <a:ext cx="533400" cy="533400"/>
              <a:chOff x="1828800" y="3657600"/>
              <a:chExt cx="533400" cy="533400"/>
            </a:xfrm>
          </p:grpSpPr>
          <p:sp>
            <p:nvSpPr>
              <p:cNvPr id="166" name="Shape 166"/>
              <p:cNvSpPr/>
              <p:nvPr/>
            </p:nvSpPr>
            <p:spPr>
              <a:xfrm>
                <a:off x="1981200" y="3657600"/>
                <a:ext cx="228600" cy="228600"/>
              </a:xfrm>
              <a:prstGeom prst="ellipse">
                <a:avLst/>
              </a:prstGeom>
              <a:gradFill>
                <a:gsLst>
                  <a:gs pos="0">
                    <a:srgbClr val="940002"/>
                  </a:gs>
                  <a:gs pos="50000">
                    <a:srgbClr val="D60002"/>
                  </a:gs>
                  <a:gs pos="100000">
                    <a:srgbClr val="FF0004"/>
                  </a:gs>
                </a:gsLst>
                <a:lin ang="8100018" scaled="0"/>
              </a:gradFill>
              <a:ln>
                <a:noFill/>
              </a:ln>
            </p:spPr>
            <p:txBody>
              <a:bodyPr lIns="91425" tIns="45700" rIns="91425" bIns="45700" anchor="t" anchorCtr="0">
                <a:noAutofit/>
              </a:bodyPr>
              <a:lstStyle/>
              <a:p>
                <a:pPr>
                  <a:spcBef>
                    <a:spcPts val="0"/>
                  </a:spcBef>
                  <a:buNone/>
                </a:pPr>
                <a:endParaRPr/>
              </a:p>
            </p:txBody>
          </p:sp>
          <p:sp>
            <p:nvSpPr>
              <p:cNvPr id="167" name="Shape 167"/>
              <p:cNvSpPr/>
              <p:nvPr/>
            </p:nvSpPr>
            <p:spPr>
              <a:xfrm>
                <a:off x="1828800" y="3810000"/>
                <a:ext cx="228600" cy="228600"/>
              </a:xfrm>
              <a:prstGeom prst="ellipse">
                <a:avLst/>
              </a:prstGeom>
              <a:gradFill>
                <a:gsLst>
                  <a:gs pos="0">
                    <a:srgbClr val="8C8C8C"/>
                  </a:gs>
                  <a:gs pos="50000">
                    <a:srgbClr val="CBCBCB"/>
                  </a:gs>
                  <a:gs pos="100000">
                    <a:srgbClr val="F3F3F3"/>
                  </a:gs>
                </a:gsLst>
                <a:lin ang="8100018" scaled="0"/>
              </a:gradFill>
              <a:ln w="9525" cap="flat">
                <a:solidFill>
                  <a:srgbClr val="BFB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68" name="Shape 168"/>
              <p:cNvSpPr/>
              <p:nvPr/>
            </p:nvSpPr>
            <p:spPr>
              <a:xfrm>
                <a:off x="2133600" y="3886200"/>
                <a:ext cx="228600" cy="228600"/>
              </a:xfrm>
              <a:prstGeom prst="ellipse">
                <a:avLst/>
              </a:prstGeom>
              <a:gradFill>
                <a:gsLst>
                  <a:gs pos="0">
                    <a:srgbClr val="940002"/>
                  </a:gs>
                  <a:gs pos="50000">
                    <a:srgbClr val="D60002"/>
                  </a:gs>
                  <a:gs pos="100000">
                    <a:srgbClr val="FF0004"/>
                  </a:gs>
                </a:gsLst>
                <a:lin ang="8100018" scaled="0"/>
              </a:gradFill>
              <a:ln>
                <a:noFill/>
              </a:ln>
            </p:spPr>
            <p:txBody>
              <a:bodyPr lIns="91425" tIns="45700" rIns="91425" bIns="45700" anchor="t" anchorCtr="0">
                <a:noAutofit/>
              </a:bodyPr>
              <a:lstStyle/>
              <a:p>
                <a:pPr>
                  <a:spcBef>
                    <a:spcPts val="0"/>
                  </a:spcBef>
                  <a:buNone/>
                </a:pPr>
                <a:endParaRPr/>
              </a:p>
            </p:txBody>
          </p:sp>
          <p:sp>
            <p:nvSpPr>
              <p:cNvPr id="169" name="Shape 169"/>
              <p:cNvSpPr/>
              <p:nvPr/>
            </p:nvSpPr>
            <p:spPr>
              <a:xfrm>
                <a:off x="1981200" y="3962400"/>
                <a:ext cx="228600" cy="228600"/>
              </a:xfrm>
              <a:prstGeom prst="ellipse">
                <a:avLst/>
              </a:prstGeom>
              <a:gradFill>
                <a:gsLst>
                  <a:gs pos="0">
                    <a:srgbClr val="8C8C8C"/>
                  </a:gs>
                  <a:gs pos="50000">
                    <a:srgbClr val="CBCBCB"/>
                  </a:gs>
                  <a:gs pos="100000">
                    <a:srgbClr val="F3F3F3"/>
                  </a:gs>
                </a:gsLst>
                <a:lin ang="8100018" scaled="0"/>
              </a:gradFill>
              <a:ln w="9525" cap="flat">
                <a:solidFill>
                  <a:srgbClr val="BFB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70" name="Shape 170"/>
              <p:cNvSpPr/>
              <p:nvPr/>
            </p:nvSpPr>
            <p:spPr>
              <a:xfrm>
                <a:off x="2057400" y="3733800"/>
                <a:ext cx="228600" cy="228600"/>
              </a:xfrm>
              <a:prstGeom prst="ellipse">
                <a:avLst/>
              </a:prstGeom>
              <a:gradFill>
                <a:gsLst>
                  <a:gs pos="0">
                    <a:srgbClr val="8C8C8C"/>
                  </a:gs>
                  <a:gs pos="50000">
                    <a:srgbClr val="CBCBCB"/>
                  </a:gs>
                  <a:gs pos="100000">
                    <a:srgbClr val="F3F3F3"/>
                  </a:gs>
                </a:gsLst>
                <a:lin ang="8100018" scaled="0"/>
              </a:gradFill>
              <a:ln w="9525" cap="flat">
                <a:solidFill>
                  <a:srgbClr val="BFB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71" name="Shape 171"/>
              <p:cNvSpPr/>
              <p:nvPr/>
            </p:nvSpPr>
            <p:spPr>
              <a:xfrm>
                <a:off x="1828800" y="3962400"/>
                <a:ext cx="228600" cy="228600"/>
              </a:xfrm>
              <a:prstGeom prst="ellipse">
                <a:avLst/>
              </a:prstGeom>
              <a:gradFill>
                <a:gsLst>
                  <a:gs pos="0">
                    <a:srgbClr val="940002"/>
                  </a:gs>
                  <a:gs pos="50000">
                    <a:srgbClr val="D60002"/>
                  </a:gs>
                  <a:gs pos="100000">
                    <a:srgbClr val="FF0004"/>
                  </a:gs>
                </a:gsLst>
                <a:lin ang="8100018" scaled="0"/>
              </a:gradFill>
              <a:ln>
                <a:noFill/>
              </a:ln>
            </p:spPr>
            <p:txBody>
              <a:bodyPr lIns="91425" tIns="45700" rIns="91425" bIns="45700" anchor="t" anchorCtr="0">
                <a:noAutofit/>
              </a:bodyPr>
              <a:lstStyle/>
              <a:p>
                <a:pPr>
                  <a:spcBef>
                    <a:spcPts val="0"/>
                  </a:spcBef>
                  <a:buNone/>
                </a:pPr>
                <a:endParaRPr/>
              </a:p>
            </p:txBody>
          </p:sp>
        </p:grpSp>
        <p:sp>
          <p:nvSpPr>
            <p:cNvPr id="172" name="Shape 172"/>
            <p:cNvSpPr/>
            <p:nvPr/>
          </p:nvSpPr>
          <p:spPr>
            <a:xfrm rot="-2700000">
              <a:off x="3056306" y="2383058"/>
              <a:ext cx="990656" cy="3302047"/>
            </a:xfrm>
            <a:prstGeom prst="ellipse">
              <a:avLst/>
            </a:prstGeom>
            <a:noFill/>
            <a:ln w="25400" cap="flat">
              <a:solidFill>
                <a:schemeClr val="accen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73" name="Shape 173"/>
            <p:cNvSpPr/>
            <p:nvPr/>
          </p:nvSpPr>
          <p:spPr>
            <a:xfrm>
              <a:off x="2372085" y="3278435"/>
              <a:ext cx="152399" cy="152399"/>
            </a:xfrm>
            <a:prstGeom prst="ellipse">
              <a:avLst/>
            </a:prstGeom>
            <a:gradFill>
              <a:gsLst>
                <a:gs pos="0">
                  <a:srgbClr val="83D3FF"/>
                </a:gs>
                <a:gs pos="50000">
                  <a:srgbClr val="B5E2FF"/>
                </a:gs>
                <a:gs pos="100000">
                  <a:srgbClr val="DBF0FF"/>
                </a:gs>
              </a:gsLst>
              <a:lin ang="8100018" scaled="0"/>
            </a:gradFill>
            <a:ln w="9525" cap="flat">
              <a:solidFill>
                <a:srgbClr val="0070C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74" name="Shape 174"/>
            <p:cNvSpPr/>
            <p:nvPr/>
          </p:nvSpPr>
          <p:spPr>
            <a:xfrm>
              <a:off x="5081948" y="3967410"/>
              <a:ext cx="152399" cy="152399"/>
            </a:xfrm>
            <a:prstGeom prst="ellipse">
              <a:avLst/>
            </a:prstGeom>
            <a:gradFill>
              <a:gsLst>
                <a:gs pos="0">
                  <a:srgbClr val="83D3FF"/>
                </a:gs>
                <a:gs pos="50000">
                  <a:srgbClr val="B5E2FF"/>
                </a:gs>
                <a:gs pos="100000">
                  <a:srgbClr val="DBF0FF"/>
                </a:gs>
              </a:gsLst>
              <a:lin ang="8100018" scaled="0"/>
            </a:gradFill>
            <a:ln w="9525" cap="flat">
              <a:solidFill>
                <a:srgbClr val="0070C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75" name="Shape 175"/>
            <p:cNvSpPr/>
            <p:nvPr/>
          </p:nvSpPr>
          <p:spPr>
            <a:xfrm>
              <a:off x="3329348" y="3891210"/>
              <a:ext cx="228600" cy="228600"/>
            </a:xfrm>
            <a:prstGeom prst="ellipse">
              <a:avLst/>
            </a:prstGeom>
            <a:gradFill>
              <a:gsLst>
                <a:gs pos="0">
                  <a:srgbClr val="940002"/>
                </a:gs>
                <a:gs pos="50000">
                  <a:srgbClr val="D60002"/>
                </a:gs>
                <a:gs pos="100000">
                  <a:srgbClr val="FF0004"/>
                </a:gs>
              </a:gsLst>
              <a:lin ang="8100018" scaled="0"/>
            </a:gradFill>
            <a:ln>
              <a:noFill/>
            </a:ln>
          </p:spPr>
          <p:txBody>
            <a:bodyPr lIns="91425" tIns="45700" rIns="91425" bIns="45700" anchor="t" anchorCtr="0">
              <a:noAutofit/>
            </a:bodyPr>
            <a:lstStyle/>
            <a:p>
              <a:pPr>
                <a:spcBef>
                  <a:spcPts val="0"/>
                </a:spcBef>
                <a:buNone/>
              </a:pPr>
              <a:endParaRPr/>
            </a:p>
          </p:txBody>
        </p:sp>
        <p:sp>
          <p:nvSpPr>
            <p:cNvPr id="176" name="Shape 176"/>
            <p:cNvSpPr/>
            <p:nvPr/>
          </p:nvSpPr>
          <p:spPr>
            <a:xfrm>
              <a:off x="3024548" y="2519609"/>
              <a:ext cx="990599" cy="3302100"/>
            </a:xfrm>
            <a:prstGeom prst="ellipse">
              <a:avLst/>
            </a:prstGeom>
            <a:noFill/>
            <a:ln w="25400" cap="flat">
              <a:solidFill>
                <a:schemeClr val="accen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77" name="Shape 177"/>
            <p:cNvSpPr/>
            <p:nvPr/>
          </p:nvSpPr>
          <p:spPr>
            <a:xfrm>
              <a:off x="3100748" y="5186610"/>
              <a:ext cx="152399" cy="152399"/>
            </a:xfrm>
            <a:prstGeom prst="ellipse">
              <a:avLst/>
            </a:prstGeom>
            <a:gradFill>
              <a:gsLst>
                <a:gs pos="0">
                  <a:srgbClr val="83D3FF"/>
                </a:gs>
                <a:gs pos="50000">
                  <a:srgbClr val="B5E2FF"/>
                </a:gs>
                <a:gs pos="100000">
                  <a:srgbClr val="DBF0FF"/>
                </a:gs>
              </a:gsLst>
              <a:lin ang="8100018" scaled="0"/>
            </a:gradFill>
            <a:ln w="9525" cap="flat">
              <a:solidFill>
                <a:srgbClr val="0070C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cxnSp>
          <p:nvCxnSpPr>
            <p:cNvPr id="178" name="Shape 178"/>
            <p:cNvCxnSpPr/>
            <p:nvPr/>
          </p:nvCxnSpPr>
          <p:spPr>
            <a:xfrm rot="10800000">
              <a:off x="3362925" y="5262724"/>
              <a:ext cx="2296199" cy="193200"/>
            </a:xfrm>
            <a:prstGeom prst="straightConnector1">
              <a:avLst/>
            </a:prstGeom>
            <a:noFill/>
            <a:ln w="28575" cap="flat">
              <a:solidFill>
                <a:srgbClr val="000000"/>
              </a:solidFill>
              <a:prstDash val="solid"/>
              <a:round/>
              <a:headEnd type="none" w="med" len="med"/>
              <a:tailEnd type="none" w="lg" len="lg"/>
            </a:ln>
          </p:spPr>
        </p:cxnSp>
        <p:sp>
          <p:nvSpPr>
            <p:cNvPr id="179" name="Shape 179"/>
            <p:cNvSpPr txBox="1"/>
            <p:nvPr/>
          </p:nvSpPr>
          <p:spPr>
            <a:xfrm>
              <a:off x="5790491" y="2835459"/>
              <a:ext cx="1811399"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dirty="0">
                  <a:solidFill>
                    <a:schemeClr val="accent5">
                      <a:lumMod val="40000"/>
                      <a:lumOff val="60000"/>
                    </a:schemeClr>
                  </a:solidFill>
                </a:rPr>
                <a:t>p</a:t>
              </a:r>
              <a:r>
                <a:rPr lang="en-US" sz="2400" b="0" i="0" u="none" strike="noStrike" cap="none" baseline="0" dirty="0" smtClean="0">
                  <a:solidFill>
                    <a:schemeClr val="accent5">
                      <a:lumMod val="40000"/>
                      <a:lumOff val="60000"/>
                    </a:schemeClr>
                  </a:solidFill>
                </a:rPr>
                <a:t>roton </a:t>
              </a:r>
              <a:r>
                <a:rPr lang="en-US" sz="2400" b="0" i="0" u="none" strike="noStrike" cap="none" baseline="0" dirty="0">
                  <a:solidFill>
                    <a:schemeClr val="accent5">
                      <a:lumMod val="40000"/>
                      <a:lumOff val="60000"/>
                    </a:schemeClr>
                  </a:solidFill>
                </a:rPr>
                <a:t>(</a:t>
              </a:r>
              <a:r>
                <a:rPr lang="en-US" sz="2400" b="0" i="0" u="none" strike="noStrike" cap="none" baseline="0" dirty="0">
                  <a:solidFill>
                    <a:srgbClr val="FFFF00"/>
                  </a:solidFill>
                </a:rPr>
                <a:t>+</a:t>
              </a:r>
              <a:r>
                <a:rPr lang="en-US" sz="2400" b="0" i="0" u="none" strike="noStrike" cap="none" baseline="0" dirty="0">
                  <a:solidFill>
                    <a:schemeClr val="accent5">
                      <a:lumMod val="40000"/>
                      <a:lumOff val="60000"/>
                    </a:schemeClr>
                  </a:solidFill>
                </a:rPr>
                <a:t>)</a:t>
              </a:r>
            </a:p>
          </p:txBody>
        </p:sp>
        <p:sp>
          <p:nvSpPr>
            <p:cNvPr id="180" name="Shape 180"/>
            <p:cNvSpPr txBox="1"/>
            <p:nvPr/>
          </p:nvSpPr>
          <p:spPr>
            <a:xfrm>
              <a:off x="3288867" y="3797546"/>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81" name="Shape 181"/>
            <p:cNvSpPr txBox="1"/>
            <p:nvPr/>
          </p:nvSpPr>
          <p:spPr>
            <a:xfrm>
              <a:off x="3489527" y="3851205"/>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82" name="Shape 182"/>
            <p:cNvSpPr txBox="1"/>
            <p:nvPr/>
          </p:nvSpPr>
          <p:spPr>
            <a:xfrm>
              <a:off x="3150755" y="3948360"/>
              <a:ext cx="3690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83" name="Shape 183"/>
            <p:cNvSpPr txBox="1"/>
            <p:nvPr/>
          </p:nvSpPr>
          <p:spPr>
            <a:xfrm>
              <a:off x="3303155" y="3618953"/>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84" name="Shape 184"/>
            <p:cNvSpPr txBox="1"/>
            <p:nvPr/>
          </p:nvSpPr>
          <p:spPr>
            <a:xfrm>
              <a:off x="3036455" y="5007221"/>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85" name="Shape 185"/>
            <p:cNvSpPr txBox="1"/>
            <p:nvPr/>
          </p:nvSpPr>
          <p:spPr>
            <a:xfrm>
              <a:off x="4392988" y="2552933"/>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86" name="Shape 186"/>
            <p:cNvSpPr txBox="1"/>
            <p:nvPr/>
          </p:nvSpPr>
          <p:spPr>
            <a:xfrm>
              <a:off x="2343510" y="3089521"/>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sp>
          <p:nvSpPr>
            <p:cNvPr id="187" name="Shape 187"/>
            <p:cNvSpPr txBox="1"/>
            <p:nvPr/>
          </p:nvSpPr>
          <p:spPr>
            <a:xfrm>
              <a:off x="5718707" y="5197659"/>
              <a:ext cx="21891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dirty="0" smtClean="0">
                  <a:solidFill>
                    <a:schemeClr val="accent5">
                      <a:lumMod val="40000"/>
                      <a:lumOff val="60000"/>
                    </a:schemeClr>
                  </a:solidFill>
                </a:rPr>
                <a:t>electron </a:t>
              </a:r>
              <a:r>
                <a:rPr lang="en-US" sz="2400" b="0" i="0" u="none" strike="noStrike" cap="none" baseline="0" dirty="0">
                  <a:solidFill>
                    <a:schemeClr val="accent5">
                      <a:lumMod val="40000"/>
                      <a:lumOff val="60000"/>
                    </a:schemeClr>
                  </a:solidFill>
                </a:rPr>
                <a:t>(</a:t>
              </a:r>
              <a:r>
                <a:rPr lang="en-US" sz="2400" b="0" i="0" u="none" strike="noStrike" cap="none" baseline="0" dirty="0">
                  <a:solidFill>
                    <a:srgbClr val="FFFF00"/>
                  </a:solidFill>
                </a:rPr>
                <a:t>-</a:t>
              </a:r>
              <a:r>
                <a:rPr lang="en-US" sz="2400" b="0" i="0" u="none" strike="noStrike" cap="none" baseline="0" dirty="0">
                  <a:solidFill>
                    <a:schemeClr val="accent5">
                      <a:lumMod val="40000"/>
                      <a:lumOff val="60000"/>
                    </a:schemeClr>
                  </a:solidFill>
                </a:rPr>
                <a:t>)</a:t>
              </a:r>
            </a:p>
          </p:txBody>
        </p:sp>
        <p:sp>
          <p:nvSpPr>
            <p:cNvPr id="189" name="Shape 189"/>
            <p:cNvSpPr txBox="1"/>
            <p:nvPr/>
          </p:nvSpPr>
          <p:spPr>
            <a:xfrm>
              <a:off x="5028677" y="3792276"/>
              <a:ext cx="576300" cy="461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Calibri"/>
                  <a:ea typeface="Calibri"/>
                  <a:cs typeface="Calibri"/>
                  <a:sym typeface="Calibri"/>
                </a:rPr>
                <a:t>-</a:t>
              </a:r>
            </a:p>
          </p:txBody>
        </p:sp>
        <p:cxnSp>
          <p:nvCxnSpPr>
            <p:cNvPr id="190" name="Shape 190"/>
            <p:cNvCxnSpPr/>
            <p:nvPr/>
          </p:nvCxnSpPr>
          <p:spPr>
            <a:xfrm flipH="1">
              <a:off x="3809699" y="3135475"/>
              <a:ext cx="1991400" cy="944700"/>
            </a:xfrm>
            <a:prstGeom prst="straightConnector1">
              <a:avLst/>
            </a:prstGeom>
            <a:noFill/>
            <a:ln w="28575" cap="flat">
              <a:solidFill>
                <a:srgbClr val="000000"/>
              </a:solidFill>
              <a:prstDash val="solid"/>
              <a:round/>
              <a:headEnd type="none" w="med" len="med"/>
              <a:tailEnd type="none" w="lg" len="lg"/>
            </a:ln>
          </p:spPr>
        </p:cxnSp>
      </p:grpSp>
      <p:sp>
        <p:nvSpPr>
          <p:cNvPr id="4" name="Content Placeholder 3"/>
          <p:cNvSpPr>
            <a:spLocks noGrp="1"/>
          </p:cNvSpPr>
          <p:nvPr>
            <p:ph idx="1"/>
          </p:nvPr>
        </p:nvSpPr>
        <p:spPr>
          <a:xfrm>
            <a:off x="516012" y="5230621"/>
            <a:ext cx="8001000" cy="1334502"/>
          </a:xfrm>
        </p:spPr>
        <p:txBody>
          <a:bodyPr>
            <a:normAutofit/>
          </a:bodyPr>
          <a:lstStyle/>
          <a:p>
            <a:r>
              <a:rPr lang="en-US" sz="3600" dirty="0" smtClean="0"/>
              <a:t>Have a negative electric charge</a:t>
            </a:r>
          </a:p>
          <a:p>
            <a:r>
              <a:rPr lang="en-US" sz="3600" dirty="0" smtClean="0"/>
              <a:t>Are attracted to protons</a:t>
            </a:r>
            <a:endParaRPr lang="en-US" sz="3600"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6" name="Shape 196"/>
          <p:cNvPicPr preferRelativeResize="0"/>
          <p:nvPr/>
        </p:nvPicPr>
        <p:blipFill>
          <a:blip r:embed="rId3"/>
          <a:stretch>
            <a:fillRect/>
          </a:stretch>
        </p:blipFill>
        <p:spPr>
          <a:xfrm>
            <a:off x="3505200" y="1676400"/>
            <a:ext cx="4232275" cy="3661799"/>
          </a:xfrm>
          <a:prstGeom prst="rect">
            <a:avLst/>
          </a:prstGeom>
          <a:noFill/>
          <a:ln>
            <a:noFill/>
          </a:ln>
        </p:spPr>
      </p:pic>
      <p:sp>
        <p:nvSpPr>
          <p:cNvPr id="5" name="Title 4"/>
          <p:cNvSpPr>
            <a:spLocks noGrp="1"/>
          </p:cNvSpPr>
          <p:nvPr>
            <p:ph type="title"/>
          </p:nvPr>
        </p:nvSpPr>
        <p:spPr/>
        <p:txBody>
          <a:bodyPr/>
          <a:lstStyle/>
          <a:p>
            <a:r>
              <a:rPr lang="en-US" dirty="0" smtClean="0"/>
              <a:t>Electricity is…</a:t>
            </a:r>
            <a:endParaRPr lang="en-US" dirty="0"/>
          </a:p>
        </p:txBody>
      </p:sp>
      <p:sp>
        <p:nvSpPr>
          <p:cNvPr id="7" name="Content Placeholder 6"/>
          <p:cNvSpPr>
            <a:spLocks noGrp="1"/>
          </p:cNvSpPr>
          <p:nvPr>
            <p:ph idx="1"/>
          </p:nvPr>
        </p:nvSpPr>
        <p:spPr>
          <a:xfrm>
            <a:off x="484710" y="5715000"/>
            <a:ext cx="8163900" cy="749017"/>
          </a:xfrm>
        </p:spPr>
        <p:txBody>
          <a:bodyPr>
            <a:normAutofit/>
          </a:bodyPr>
          <a:lstStyle/>
          <a:p>
            <a:pPr marL="0" indent="0">
              <a:buNone/>
            </a:pPr>
            <a:r>
              <a:rPr lang="en-US" sz="3600" dirty="0" smtClean="0"/>
              <a:t>…the presence or flow of electrons</a:t>
            </a:r>
            <a:endParaRPr lang="en-US" sz="3600"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Conductors</a:t>
            </a:r>
            <a:endParaRPr lang="en-US" dirty="0"/>
          </a:p>
        </p:txBody>
      </p:sp>
      <p:sp>
        <p:nvSpPr>
          <p:cNvPr id="4" name="Content Placeholder 3"/>
          <p:cNvSpPr>
            <a:spLocks noGrp="1"/>
          </p:cNvSpPr>
          <p:nvPr>
            <p:ph idx="1"/>
          </p:nvPr>
        </p:nvSpPr>
        <p:spPr>
          <a:xfrm>
            <a:off x="484710" y="2133600"/>
            <a:ext cx="7973490" cy="4114806"/>
          </a:xfrm>
        </p:spPr>
        <p:txBody>
          <a:bodyPr>
            <a:normAutofit/>
          </a:bodyPr>
          <a:lstStyle/>
          <a:p>
            <a:r>
              <a:rPr lang="en-US" sz="3600" dirty="0" smtClean="0"/>
              <a:t>Materials in which electricity (electrons) can easily flow</a:t>
            </a:r>
          </a:p>
          <a:p>
            <a:r>
              <a:rPr lang="en-US" sz="3600" dirty="0" smtClean="0"/>
              <a:t>When current is applied, electrons move in the same direction</a:t>
            </a:r>
          </a:p>
          <a:p>
            <a:r>
              <a:rPr lang="en-US" sz="3600" dirty="0" smtClean="0"/>
              <a:t>Metals make good conductors</a:t>
            </a:r>
            <a:endParaRPr lang="en-US" sz="3600" dirty="0"/>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a:blip r:embed="rId3"/>
          <a:stretch>
            <a:fillRect/>
          </a:stretch>
        </p:blipFill>
        <p:spPr>
          <a:xfrm rot="-5400000">
            <a:off x="2946074" y="1824525"/>
            <a:ext cx="3651750" cy="5489100"/>
          </a:xfrm>
          <a:prstGeom prst="rect">
            <a:avLst/>
          </a:prstGeom>
        </p:spPr>
      </p:pic>
      <p:sp>
        <p:nvSpPr>
          <p:cNvPr id="2" name="Title 1"/>
          <p:cNvSpPr>
            <a:spLocks noGrp="1"/>
          </p:cNvSpPr>
          <p:nvPr>
            <p:ph type="title"/>
          </p:nvPr>
        </p:nvSpPr>
        <p:spPr/>
        <p:txBody>
          <a:bodyPr/>
          <a:lstStyle/>
          <a:p>
            <a:r>
              <a:rPr lang="en-US" sz="4400" dirty="0" smtClean="0"/>
              <a:t>Example: </a:t>
            </a:r>
            <a:r>
              <a:rPr lang="en-US" sz="4400" dirty="0" smtClean="0">
                <a:solidFill>
                  <a:srgbClr val="FFFF00"/>
                </a:solidFill>
              </a:rPr>
              <a:t>Copper</a:t>
            </a:r>
            <a:endParaRPr lang="en-US" sz="4400" dirty="0">
              <a:solidFill>
                <a:srgbClr val="FFFF00"/>
              </a:solidFill>
            </a:endParaRPr>
          </a:p>
        </p:txBody>
      </p:sp>
      <p:sp>
        <p:nvSpPr>
          <p:cNvPr id="3" name="Content Placeholder 2"/>
          <p:cNvSpPr>
            <a:spLocks noGrp="1"/>
          </p:cNvSpPr>
          <p:nvPr>
            <p:ph idx="1"/>
          </p:nvPr>
        </p:nvSpPr>
        <p:spPr>
          <a:xfrm>
            <a:off x="827700" y="1752600"/>
            <a:ext cx="7554300" cy="995075"/>
          </a:xfrm>
        </p:spPr>
        <p:txBody>
          <a:bodyPr>
            <a:normAutofit/>
          </a:bodyPr>
          <a:lstStyle/>
          <a:p>
            <a:r>
              <a:rPr lang="en-US" sz="3600" dirty="0" smtClean="0"/>
              <a:t>Conducts electricity</a:t>
            </a:r>
            <a:endParaRPr lang="en-US" sz="3600"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Insulators</a:t>
            </a:r>
            <a:endParaRPr lang="en-US" dirty="0"/>
          </a:p>
        </p:txBody>
      </p:sp>
      <p:sp>
        <p:nvSpPr>
          <p:cNvPr id="3" name="Content Placeholder 2"/>
          <p:cNvSpPr>
            <a:spLocks noGrp="1"/>
          </p:cNvSpPr>
          <p:nvPr>
            <p:ph idx="1"/>
          </p:nvPr>
        </p:nvSpPr>
        <p:spPr>
          <a:xfrm>
            <a:off x="484710" y="2438400"/>
            <a:ext cx="7973490" cy="3810006"/>
          </a:xfrm>
        </p:spPr>
        <p:txBody>
          <a:bodyPr>
            <a:noAutofit/>
          </a:bodyPr>
          <a:lstStyle/>
          <a:p>
            <a:pPr>
              <a:spcBef>
                <a:spcPts val="1200"/>
              </a:spcBef>
            </a:pPr>
            <a:r>
              <a:rPr lang="en-US" sz="3200" dirty="0" smtClean="0"/>
              <a:t>A material in which electricity can </a:t>
            </a:r>
            <a:r>
              <a:rPr lang="en-US" sz="3200" dirty="0" smtClean="0">
                <a:solidFill>
                  <a:schemeClr val="accent3"/>
                </a:solidFill>
              </a:rPr>
              <a:t>not</a:t>
            </a:r>
            <a:r>
              <a:rPr lang="en-US" sz="3200" dirty="0" smtClean="0"/>
              <a:t> easily flow</a:t>
            </a:r>
          </a:p>
          <a:p>
            <a:pPr>
              <a:spcBef>
                <a:spcPts val="1200"/>
              </a:spcBef>
            </a:pPr>
            <a:r>
              <a:rPr lang="en-US" sz="3200" dirty="0" smtClean="0"/>
              <a:t>Glass, wood and rubber make good insulators</a:t>
            </a:r>
          </a:p>
          <a:p>
            <a:pPr>
              <a:spcBef>
                <a:spcPts val="1200"/>
              </a:spcBef>
            </a:pPr>
            <a:r>
              <a:rPr lang="en-US" sz="3200" dirty="0" smtClean="0"/>
              <a:t>Often used for safety purposes, such as covering electrical wires</a:t>
            </a:r>
            <a:endParaRPr lang="en-US" sz="3200" dirty="0"/>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600</TotalTime>
  <Words>1798</Words>
  <Application>Microsoft Office PowerPoint</Application>
  <PresentationFormat>On-screen Show (4:3)</PresentationFormat>
  <Paragraphs>167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Electricity</vt:lpstr>
      <vt:lpstr>A power outage has just happened in your city…</vt:lpstr>
      <vt:lpstr>Topic Preview</vt:lpstr>
      <vt:lpstr>What Are Atoms?</vt:lpstr>
      <vt:lpstr>What Are Electrons (e-)?</vt:lpstr>
      <vt:lpstr>Electricity is…</vt:lpstr>
      <vt:lpstr>Conductors</vt:lpstr>
      <vt:lpstr>Example: Copper</vt:lpstr>
      <vt:lpstr>Insulators</vt:lpstr>
      <vt:lpstr>Example: Rubber</vt:lpstr>
      <vt:lpstr>Electrons travel  easily through conductors  and poorly through insulators</vt:lpstr>
      <vt:lpstr>Current</vt:lpstr>
      <vt:lpstr>Current</vt:lpstr>
      <vt:lpstr>Static Charge</vt:lpstr>
      <vt:lpstr>Static Charge</vt:lpstr>
      <vt:lpstr>Review Questions</vt:lpstr>
      <vt:lpstr>Review Questions</vt:lpstr>
      <vt:lpstr>Review Questions</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SAMSON, CARLEIGH CLAYTON</dc:creator>
  <cp:lastModifiedBy>Denise</cp:lastModifiedBy>
  <cp:revision>42</cp:revision>
  <dcterms:modified xsi:type="dcterms:W3CDTF">2014-12-17T03:24:55Z</dcterms:modified>
</cp:coreProperties>
</file>