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16"/>
  </p:notesMasterIdLst>
  <p:sldIdLst>
    <p:sldId id="307" r:id="rId2"/>
    <p:sldId id="257" r:id="rId3"/>
    <p:sldId id="282" r:id="rId4"/>
    <p:sldId id="283" r:id="rId5"/>
    <p:sldId id="285" r:id="rId6"/>
    <p:sldId id="306" r:id="rId7"/>
    <p:sldId id="290" r:id="rId8"/>
    <p:sldId id="289" r:id="rId9"/>
    <p:sldId id="258" r:id="rId10"/>
    <p:sldId id="302" r:id="rId11"/>
    <p:sldId id="304" r:id="rId12"/>
    <p:sldId id="301" r:id="rId13"/>
    <p:sldId id="303" r:id="rId14"/>
    <p:sldId id="305"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33" autoAdjust="0"/>
    <p:restoredTop sz="80409" autoAdjust="0"/>
  </p:normalViewPr>
  <p:slideViewPr>
    <p:cSldViewPr snapToGrid="0" snapToObjects="1">
      <p:cViewPr varScale="1">
        <p:scale>
          <a:sx n="66" d="100"/>
          <a:sy n="66" d="100"/>
        </p:scale>
        <p:origin x="2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87183899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ommons.wikimedia.org/wiki/File:Scholven_Powerplant.jp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commons.wikimedia.org/wiki/File:Cree_800_lumen_LED_2700K.jpg" TargetMode="External"/><Relationship Id="rId5" Type="http://schemas.openxmlformats.org/officeDocument/2006/relationships/hyperlink" Target="http://commons.wikimedia.org/wiki/File:Residential_Buildings_Bergen_Norway_2009_1.JPG" TargetMode="External"/><Relationship Id="rId4" Type="http://schemas.openxmlformats.org/officeDocument/2006/relationships/hyperlink" Target="http://commons.wikimedia.org/wiki/File:Electricity_Pylon-Tower_at_Norden_Bridge_-_geograph.org.uk_-_1601275.jp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poweruk.com/images/fluorescent.gi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commons.wikimedia.org/wiki/File:Cree_800_lumen_LED_2700K.jpg" TargetMode="External"/><Relationship Id="rId4" Type="http://schemas.openxmlformats.org/officeDocument/2006/relationships/hyperlink" Target="http://www.mpoweruk.com/legal.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ommons.wikimedia.org/wiki/File:Cars_movie's_car.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ueleconomy.gov/feg/images/energy_requirements_combined.jp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fueleconomy.gov/feg/ORNL-disclaimer.ht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jbreKn4PoA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mmons.wikimedia.org/wiki/File:Arrow_(PSF).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mmons.wikimedia.org/wiki/File:Scholven_Powerplant.jp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commons.wikimedia.org/wiki/File:Residential_Buildings_Bergen_Norway_2009_1.JPG" TargetMode="External"/><Relationship Id="rId4" Type="http://schemas.openxmlformats.org/officeDocument/2006/relationships/hyperlink" Target="http://commons.wikimedia.org/wiki/File:Electricity_Pylon-Tower_at_Norden_Bridge_-_geograph.org.uk_-_1601275.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File:Sun_in_X-Ray.p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commons.wikimedia.org/wiki/File:Yellow_kettle_with_boiling_water_on_stovetop.jpeg" TargetMode="External"/><Relationship Id="rId4" Type="http://schemas.openxmlformats.org/officeDocument/2006/relationships/hyperlink" Target="http://commons.wikimedia.org/wiki/File:Guitar_1.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ffice.microsoft.com/en-us/images/results.aspx?qu=fire&amp;ex=1#ai:MP900407468|mt: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ffice.microsoft.com/en-us/images/results.aspx?qu=fire&amp;ex=1#ai:MP900407468|mt: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ons.wikimedia.org/wiki/File:Bouncing_ball_strobe_edit.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effectLst/>
                <a:latin typeface="+mn-lt"/>
                <a:ea typeface="+mn-ea"/>
                <a:cs typeface="+mn-cs"/>
              </a:rPr>
              <a:t>Energy Conversion Presentation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effectLst/>
                <a:latin typeface="+mn-lt"/>
                <a:ea typeface="+mn-ea"/>
                <a:cs typeface="+mn-cs"/>
              </a:rPr>
              <a:t>Exploring Energy: Energy Conversion lesson</a:t>
            </a:r>
            <a:r>
              <a:rPr lang="en-US" sz="1100" b="0" kern="1200" baseline="0" dirty="0" smtClean="0">
                <a:solidFill>
                  <a:schemeClr val="tx1"/>
                </a:solidFill>
                <a:effectLst/>
                <a:latin typeface="+mn-lt"/>
                <a:ea typeface="+mn-ea"/>
                <a:cs typeface="+mn-cs"/>
              </a:rPr>
              <a:t> &gt; TeachEngineering.org</a:t>
            </a:r>
            <a:endParaRPr lang="en-US" b="0" dirty="0" smtClean="0"/>
          </a:p>
        </p:txBody>
      </p:sp>
    </p:spTree>
    <p:extLst>
      <p:ext uri="{BB962C8B-B14F-4D97-AF65-F5344CB8AC3E}">
        <p14:creationId xmlns:p14="http://schemas.microsoft.com/office/powerpoint/2010/main" val="311600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smtClean="0"/>
              <a:t>Image sources:</a:t>
            </a:r>
          </a:p>
          <a:p>
            <a:pPr lvl="0" rtl="0">
              <a:buNone/>
            </a:pPr>
            <a:r>
              <a:rPr lang="en" dirty="0" smtClean="0"/>
              <a:t>(</a:t>
            </a:r>
            <a:r>
              <a:rPr lang="en-US" sz="1100" b="0" i="0" kern="1200" dirty="0" err="1" smtClean="0">
                <a:solidFill>
                  <a:schemeClr val="tx1"/>
                </a:solidFill>
                <a:effectLst/>
                <a:latin typeface="+mn-lt"/>
                <a:ea typeface="+mn-ea"/>
                <a:cs typeface="+mn-cs"/>
              </a:rPr>
              <a:t>Scholven</a:t>
            </a:r>
            <a:r>
              <a:rPr lang="en-US" sz="1100" b="0" i="0" kern="1200" dirty="0" smtClean="0">
                <a:solidFill>
                  <a:schemeClr val="tx1"/>
                </a:solidFill>
                <a:effectLst/>
                <a:latin typeface="+mn-lt"/>
                <a:ea typeface="+mn-ea"/>
                <a:cs typeface="+mn-cs"/>
              </a:rPr>
              <a:t> </a:t>
            </a:r>
            <a:r>
              <a:rPr lang="en-US" sz="1100" b="0" i="0" kern="1200" dirty="0" err="1" smtClean="0">
                <a:solidFill>
                  <a:schemeClr val="tx1"/>
                </a:solidFill>
                <a:effectLst/>
                <a:latin typeface="+mn-lt"/>
                <a:ea typeface="+mn-ea"/>
                <a:cs typeface="+mn-cs"/>
              </a:rPr>
              <a:t>Powerplant</a:t>
            </a:r>
            <a:r>
              <a:rPr lang="en-US" sz="1100" b="0" i="0" kern="1200" dirty="0" smtClean="0">
                <a:solidFill>
                  <a:schemeClr val="tx1"/>
                </a:solidFill>
                <a:effectLst/>
                <a:latin typeface="+mn-lt"/>
                <a:ea typeface="+mn-ea"/>
                <a:cs typeface="+mn-cs"/>
              </a:rPr>
              <a:t>) 2007 Sebastian </a:t>
            </a:r>
            <a:r>
              <a:rPr lang="en-US" sz="1100" b="0" i="0" kern="1200" dirty="0" err="1" smtClean="0">
                <a:solidFill>
                  <a:schemeClr val="tx1"/>
                </a:solidFill>
                <a:effectLst/>
                <a:latin typeface="+mn-lt"/>
                <a:ea typeface="+mn-ea"/>
                <a:cs typeface="+mn-cs"/>
              </a:rPr>
              <a:t>Schlüter</a:t>
            </a:r>
            <a:r>
              <a:rPr lang="en-US" sz="1100" b="0" i="0" kern="1200" dirty="0" smtClean="0">
                <a:solidFill>
                  <a:schemeClr val="tx1"/>
                </a:solidFill>
                <a:effectLst/>
                <a:latin typeface="+mn-lt"/>
                <a:ea typeface="+mn-ea"/>
                <a:cs typeface="+mn-cs"/>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http://commons.wikimedia.org/wiki/File:Scholven_Powerplant.jpg</a:t>
            </a:r>
            <a:endParaRPr lang="en-US" dirty="0" smtClean="0"/>
          </a:p>
          <a:p>
            <a:r>
              <a:rPr lang="en-US" dirty="0" smtClean="0"/>
              <a:t>(electricity pylon tower) 2005</a:t>
            </a:r>
            <a:r>
              <a:rPr lang="en-US" baseline="0" dirty="0" smtClean="0"/>
              <a:t> Robert Wade</a:t>
            </a:r>
            <a:r>
              <a:rPr lang="en-US" dirty="0" smtClean="0"/>
              <a:t>,</a:t>
            </a:r>
            <a:r>
              <a:rPr lang="en-US" dirty="0" smtClean="0">
                <a:latin typeface="Arial" pitchFamily="34" charset="0"/>
                <a:ea typeface="ヒラギノ角ゴ Pro W3"/>
                <a:cs typeface="ヒラギノ角ゴ Pro W3"/>
              </a:rPr>
              <a:t> Wikimedia Commons. </a:t>
            </a:r>
            <a:r>
              <a:rPr lang="en-US" dirty="0" smtClean="0">
                <a:hlinkClick r:id="rId4"/>
              </a:rPr>
              <a:t>http://commons.wikimedia.org/wiki/File:Electricity_Pylon-Tower_at_Norden_Bridge_-_geograph.org.uk_-_1601275.jpg</a:t>
            </a:r>
            <a:endParaRPr lang="en" dirty="0" smtClean="0"/>
          </a:p>
          <a:p>
            <a:r>
              <a:rPr lang="en" dirty="0" smtClean="0"/>
              <a:t>(residential</a:t>
            </a:r>
            <a:r>
              <a:rPr lang="en" baseline="0" dirty="0" smtClean="0"/>
              <a:t> buildings in Norway) 2009 Sveter,</a:t>
            </a:r>
            <a:r>
              <a:rPr lang="en" dirty="0" smtClean="0"/>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5"/>
              </a:rPr>
              <a:t>http://commons.wikimedia.org/wiki/File:Residential_Buildings_Bergen_Norway_2009_1.JPG</a:t>
            </a:r>
            <a:endParaRPr lang="en-US" dirty="0" smtClean="0"/>
          </a:p>
          <a:p>
            <a:r>
              <a:rPr lang="en-US" dirty="0" smtClean="0"/>
              <a:t>(light</a:t>
            </a:r>
            <a:r>
              <a:rPr lang="en-US" baseline="0" dirty="0" smtClean="0"/>
              <a:t> bulb) 2013 </a:t>
            </a:r>
            <a:r>
              <a:rPr lang="en-US" baseline="0" dirty="0" err="1" smtClean="0"/>
              <a:t>Wtshymanski</a:t>
            </a:r>
            <a:r>
              <a:rPr lang="en-US" baseline="0" dirty="0" smtClean="0"/>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6"/>
              </a:rPr>
              <a:t>http://commons.wikimedia.org/wiki/File:Cree_800_lumen_LED_2700K.jpg</a:t>
            </a:r>
            <a:endParaRPr lang="en" dirty="0" smtClean="0"/>
          </a:p>
          <a:p>
            <a:pPr lvl="0" rtl="0">
              <a:buNone/>
            </a:pPr>
            <a:r>
              <a:rPr lang="en" dirty="0" smtClean="0"/>
              <a:t> </a:t>
            </a:r>
            <a:endParaRPr lang="en" dirty="0"/>
          </a:p>
        </p:txBody>
      </p:sp>
    </p:spTree>
    <p:extLst>
      <p:ext uri="{BB962C8B-B14F-4D97-AF65-F5344CB8AC3E}">
        <p14:creationId xmlns:p14="http://schemas.microsoft.com/office/powerpoint/2010/main" val="394696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Arial" pitchFamily="34" charset="0"/>
                <a:ea typeface="ヒラギノ角ゴ Pro W3"/>
                <a:cs typeface="ヒラギノ角ゴ Pro W3"/>
              </a:rPr>
              <a:t>At this point in the lesson,</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discuss the broader implications of energy conversion and energy</a:t>
            </a:r>
            <a:r>
              <a:rPr lang="en-US" baseline="0" dirty="0" smtClean="0">
                <a:latin typeface="Arial" pitchFamily="34" charset="0"/>
                <a:ea typeface="ヒラギノ角ゴ Pro W3"/>
                <a:cs typeface="ヒラギノ角ゴ Pro W3"/>
              </a:rPr>
              <a:t> efficiency. If we had a more efficient power plant, distribution grid, or light bulb we could do more with less and we wouldn’t need 188 joules of energy to create 900 lumens of light. We already have more efficient light bulbs than the incandescent bulb used in this example (compact fluorescent and LED bulbs) and engineers are always working on ways to make power plants and distribution grids more efficient. This discussion could be used to foreshadow future lessons on energy consumption, or energy efficiency.</a:t>
            </a:r>
          </a:p>
          <a:p>
            <a:r>
              <a:rPr lang="en-US" baseline="0" dirty="0" smtClean="0">
                <a:latin typeface="Arial" pitchFamily="34" charset="0"/>
                <a:ea typeface="ヒラギノ角ゴ Pro W3"/>
                <a:cs typeface="ヒラギノ角ゴ Pro W3"/>
              </a:rPr>
              <a:t>~</a:t>
            </a:r>
            <a:endParaRPr lang="en-US" dirty="0" smtClean="0">
              <a:latin typeface="Arial" pitchFamily="34" charset="0"/>
              <a:ea typeface="ヒラギノ角ゴ Pro W3"/>
              <a:cs typeface="ヒラギノ角ゴ Pro W3"/>
            </a:endParaRPr>
          </a:p>
          <a:p>
            <a:r>
              <a:rPr lang="en-US" dirty="0" smtClean="0">
                <a:latin typeface="Arial" pitchFamily="34" charset="0"/>
                <a:ea typeface="ヒラギノ角ゴ Pro W3"/>
                <a:cs typeface="ヒラギノ角ゴ Pro W3"/>
              </a:rPr>
              <a:t>Image source</a:t>
            </a:r>
            <a:r>
              <a:rPr lang="en-US" baseline="0" dirty="0" smtClean="0">
                <a:latin typeface="Arial" pitchFamily="34" charset="0"/>
                <a:ea typeface="ヒラギノ角ゴ Pro W3"/>
                <a:cs typeface="ヒラギノ角ゴ Pro W3"/>
              </a:rPr>
              <a:t> (diagram shows </a:t>
            </a:r>
            <a:r>
              <a:rPr lang="en-US" sz="1100" b="0" i="0" kern="1200" dirty="0" smtClean="0">
                <a:solidFill>
                  <a:schemeClr val="tx1"/>
                </a:solidFill>
                <a:effectLst/>
                <a:latin typeface="+mn-lt"/>
                <a:ea typeface="+mn-ea"/>
                <a:cs typeface="+mn-cs"/>
              </a:rPr>
              <a:t>inefficiencies involved in converting a primary energy supply into useful light)</a:t>
            </a:r>
            <a:r>
              <a:rPr lang="en-US" sz="1100" b="0" i="0" kern="1200" baseline="0" dirty="0" smtClean="0">
                <a:solidFill>
                  <a:schemeClr val="tx1"/>
                </a:solidFill>
                <a:effectLst/>
                <a:latin typeface="+mn-lt"/>
                <a:ea typeface="+mn-ea"/>
                <a:cs typeface="+mn-cs"/>
              </a:rPr>
              <a:t> </a:t>
            </a:r>
            <a:r>
              <a:rPr lang="en-US" sz="1100" b="0" i="0" kern="1200" dirty="0" err="1" smtClean="0">
                <a:solidFill>
                  <a:schemeClr val="tx1"/>
                </a:solidFill>
                <a:effectLst/>
                <a:latin typeface="+mn-lt"/>
                <a:ea typeface="+mn-ea"/>
                <a:cs typeface="+mn-cs"/>
              </a:rPr>
              <a:t>Woodbank</a:t>
            </a:r>
            <a:r>
              <a:rPr lang="en-US" sz="1100" b="0" i="0" kern="1200" dirty="0" smtClean="0">
                <a:solidFill>
                  <a:schemeClr val="tx1"/>
                </a:solidFill>
                <a:effectLst/>
                <a:latin typeface="+mn-lt"/>
                <a:ea typeface="+mn-ea"/>
                <a:cs typeface="+mn-cs"/>
              </a:rPr>
              <a:t> Communications Ltd</a:t>
            </a:r>
            <a:r>
              <a:rPr lang="en-US" sz="1100" b="0" i="0" kern="1200" baseline="0" dirty="0" smtClean="0">
                <a:solidFill>
                  <a:schemeClr val="tx1"/>
                </a:solidFill>
                <a:effectLst/>
                <a:latin typeface="+mn-lt"/>
                <a:ea typeface="+mn-ea"/>
                <a:cs typeface="+mn-cs"/>
              </a:rPr>
              <a:t> </a:t>
            </a:r>
            <a:r>
              <a:rPr lang="en-US" dirty="0" smtClean="0">
                <a:hlinkClick r:id="rId3"/>
              </a:rPr>
              <a:t>http://www.mpoweruk.com/images/fluorescent.gif</a:t>
            </a:r>
            <a:r>
              <a:rPr lang="en-US" sz="1100" b="0" i="0" kern="1200" baseline="0" dirty="0" smtClean="0">
                <a:solidFill>
                  <a:schemeClr val="tx1"/>
                </a:solidFill>
                <a:effectLst/>
                <a:latin typeface="+mn-lt"/>
                <a:ea typeface="+mn-ea"/>
                <a:cs typeface="+mn-cs"/>
              </a:rPr>
              <a:t> for educational use ==&gt; </a:t>
            </a:r>
            <a:r>
              <a:rPr lang="en-US" dirty="0" smtClean="0">
                <a:hlinkClick r:id="rId4"/>
              </a:rPr>
              <a:t>http://www.mpoweruk.com/legal.htm</a:t>
            </a:r>
            <a:r>
              <a:rPr lang="en-US" dirty="0" smtClean="0"/>
              <a:t> (terms &amp; conditions)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(light</a:t>
            </a:r>
            <a:r>
              <a:rPr lang="en-US" baseline="0" dirty="0" smtClean="0"/>
              <a:t> bulb) 2013 </a:t>
            </a:r>
            <a:r>
              <a:rPr lang="en-US" baseline="0" dirty="0" err="1" smtClean="0"/>
              <a:t>Wtshymanski</a:t>
            </a:r>
            <a:r>
              <a:rPr lang="en-US" baseline="0" dirty="0" smtClean="0"/>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5"/>
              </a:rPr>
              <a:t>http://commons.wikimedia.org/wiki/File:Cree_800_lumen_LED_2700K.jpg</a:t>
            </a:r>
            <a:endParaRPr lang="en" dirty="0" smtClean="0"/>
          </a:p>
        </p:txBody>
      </p:sp>
    </p:spTree>
    <p:extLst>
      <p:ext uri="{BB962C8B-B14F-4D97-AF65-F5344CB8AC3E}">
        <p14:creationId xmlns:p14="http://schemas.microsoft.com/office/powerpoint/2010/main" val="283070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Arial" pitchFamily="34" charset="0"/>
                <a:ea typeface="ヒラギノ角ゴ Pro W3"/>
                <a:cs typeface="ヒラギノ角ゴ Pro W3"/>
              </a:rPr>
              <a:t>Image source (blue</a:t>
            </a:r>
            <a:r>
              <a:rPr lang="en-US" baseline="0" dirty="0" smtClean="0">
                <a:latin typeface="Arial" pitchFamily="34" charset="0"/>
                <a:ea typeface="ヒラギノ角ゴ Pro W3"/>
                <a:cs typeface="ヒラギノ角ゴ Pro W3"/>
              </a:rPr>
              <a:t> sports car) 2008 </a:t>
            </a:r>
            <a:r>
              <a:rPr lang="en-US" baseline="0" dirty="0" err="1" smtClean="0">
                <a:latin typeface="Arial" pitchFamily="34" charset="0"/>
                <a:ea typeface="ヒラギノ角ゴ Pro W3"/>
                <a:cs typeface="ヒラギノ角ゴ Pro W3"/>
              </a:rPr>
              <a:t>foshie</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3"/>
              </a:rPr>
              <a:t>http://commons.wikimedia.org/wiki/File:Cars_movie%27s_car.jpg</a:t>
            </a:r>
            <a:endParaRPr lang="en-US" dirty="0"/>
          </a:p>
        </p:txBody>
      </p:sp>
    </p:spTree>
    <p:extLst>
      <p:ext uri="{BB962C8B-B14F-4D97-AF65-F5344CB8AC3E}">
        <p14:creationId xmlns:p14="http://schemas.microsoft.com/office/powerpoint/2010/main" val="2196174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Arial" pitchFamily="34" charset="0"/>
                <a:ea typeface="ヒラギノ角ゴ Pro W3"/>
                <a:cs typeface="ヒラギノ角ゴ Pro W3"/>
              </a:rPr>
              <a:t>Like the “Lost” Light</a:t>
            </a:r>
            <a:r>
              <a:rPr lang="en-US" baseline="0" dirty="0" smtClean="0">
                <a:latin typeface="Arial" pitchFamily="34" charset="0"/>
                <a:ea typeface="ヒラギノ角ゴ Pro W3"/>
                <a:cs typeface="ヒラギノ角ゴ Pro W3"/>
              </a:rPr>
              <a:t> Bulb Energy</a:t>
            </a:r>
            <a:r>
              <a:rPr lang="en-US" dirty="0" smtClean="0">
                <a:latin typeface="Arial" pitchFamily="34" charset="0"/>
                <a:ea typeface="ヒラギノ角ゴ Pro W3"/>
                <a:cs typeface="ヒラギノ角ゴ Pro W3"/>
              </a:rPr>
              <a:t> slide, talk about energy efficiency. Automotive</a:t>
            </a:r>
            <a:r>
              <a:rPr lang="en-US" baseline="0" dirty="0" smtClean="0">
                <a:latin typeface="Arial" pitchFamily="34" charset="0"/>
                <a:ea typeface="ヒラギノ角ゴ Pro W3"/>
                <a:cs typeface="ヒラギノ角ゴ Pro W3"/>
              </a:rPr>
              <a:t> engineers try to minimize these losses so a car can go further on a gallon of gas.</a:t>
            </a:r>
          </a:p>
          <a:p>
            <a:r>
              <a:rPr lang="en-US" baseline="0" dirty="0" smtClean="0">
                <a:latin typeface="Arial" pitchFamily="34" charset="0"/>
                <a:ea typeface="ヒラギノ角ゴ Pro W3"/>
                <a:cs typeface="ヒラギノ角ゴ Pro W3"/>
              </a:rPr>
              <a:t>~</a:t>
            </a:r>
            <a:endParaRPr lang="en-US" dirty="0" smtClean="0">
              <a:latin typeface="Arial" pitchFamily="34" charset="0"/>
              <a:ea typeface="ヒラギノ角ゴ Pro W3"/>
              <a:cs typeface="ヒラギノ角ゴ Pro W3"/>
            </a:endParaRPr>
          </a:p>
          <a:p>
            <a:r>
              <a:rPr lang="en-US" dirty="0" smtClean="0">
                <a:latin typeface="Arial" pitchFamily="34" charset="0"/>
                <a:ea typeface="ヒラギノ角ゴ Pro W3"/>
                <a:cs typeface="ヒラギノ角ゴ Pro W3"/>
              </a:rPr>
              <a:t>Image source (diagram of e</a:t>
            </a:r>
            <a:r>
              <a:rPr lang="en-US" baseline="0" dirty="0" smtClean="0">
                <a:latin typeface="Arial" pitchFamily="34" charset="0"/>
                <a:ea typeface="ヒラギノ角ゴ Pro W3"/>
                <a:cs typeface="ヒラギノ角ゴ Pro W3"/>
              </a:rPr>
              <a:t>nergy losses in a typical car) </a:t>
            </a:r>
            <a:r>
              <a:rPr lang="en-US" dirty="0" smtClean="0">
                <a:latin typeface="Arial" pitchFamily="34" charset="0"/>
                <a:ea typeface="ヒラギノ角ゴ Pro W3"/>
                <a:cs typeface="ヒラギノ角ゴ Pro W3"/>
              </a:rPr>
              <a:t>Oak Ridge National Laboratory (U.S. Government) </a:t>
            </a:r>
            <a:r>
              <a:rPr lang="en-US" dirty="0" smtClean="0">
                <a:hlinkClick r:id="rId3"/>
              </a:rPr>
              <a:t>http://www.fueleconomy.gov/feg/images/energy_requirements_combined.jpg</a:t>
            </a:r>
            <a:r>
              <a:rPr lang="en-US" dirty="0" smtClean="0"/>
              <a:t>  </a:t>
            </a:r>
            <a:r>
              <a:rPr lang="en-US" dirty="0" smtClean="0">
                <a:hlinkClick r:id="rId4"/>
              </a:rPr>
              <a:t>http://www.fueleconomy.gov/feg/ORNL-disclaimer.htm</a:t>
            </a:r>
            <a:r>
              <a:rPr lang="en-US" dirty="0" smtClean="0"/>
              <a:t> (disclaimers; educational</a:t>
            </a:r>
            <a:r>
              <a:rPr lang="en-US" baseline="0" dirty="0" smtClean="0"/>
              <a:t> purposes</a:t>
            </a:r>
            <a:r>
              <a:rPr lang="en-US" dirty="0" smtClean="0"/>
              <a:t>)</a:t>
            </a:r>
            <a:endParaRPr lang="en-US" dirty="0"/>
          </a:p>
        </p:txBody>
      </p:sp>
    </p:spTree>
    <p:extLst>
      <p:ext uri="{BB962C8B-B14F-4D97-AF65-F5344CB8AC3E}">
        <p14:creationId xmlns:p14="http://schemas.microsoft.com/office/powerpoint/2010/main" val="31648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As an alternative, assign students to explain the exploding water heater video (or other demonstration) from the beginning of the first lesson of this unit, writing about it in more detail than they did after the first lesson. See the four-minute video, </a:t>
            </a:r>
            <a:r>
              <a:rPr lang="en-US" sz="1100" i="1" u="sng" kern="1200" dirty="0" err="1" smtClean="0">
                <a:solidFill>
                  <a:schemeClr val="tx1"/>
                </a:solidFill>
                <a:effectLst/>
                <a:latin typeface="+mn-lt"/>
                <a:ea typeface="+mn-ea"/>
                <a:cs typeface="+mn-cs"/>
              </a:rPr>
              <a:t>MythBusters</a:t>
            </a:r>
            <a:r>
              <a:rPr lang="en-US" sz="1100" i="1" u="sng" kern="1200" dirty="0" smtClean="0">
                <a:solidFill>
                  <a:schemeClr val="tx1"/>
                </a:solidFill>
                <a:effectLst/>
                <a:latin typeface="+mn-lt"/>
                <a:ea typeface="+mn-ea"/>
                <a:cs typeface="+mn-cs"/>
              </a:rPr>
              <a:t>-Exploding Water Heater</a:t>
            </a:r>
            <a:r>
              <a:rPr lang="en-US" sz="1100" kern="1200" dirty="0" smtClean="0">
                <a:solidFill>
                  <a:schemeClr val="tx1"/>
                </a:solidFill>
                <a:effectLst/>
                <a:latin typeface="+mn-lt"/>
                <a:ea typeface="+mn-ea"/>
                <a:cs typeface="+mn-cs"/>
              </a:rPr>
              <a:t>, at </a:t>
            </a:r>
            <a:r>
              <a:rPr lang="en-US" sz="1100" u="sng" kern="1200" dirty="0" smtClean="0">
                <a:solidFill>
                  <a:schemeClr val="tx1"/>
                </a:solidFill>
                <a:effectLst/>
                <a:latin typeface="+mn-lt"/>
                <a:ea typeface="+mn-ea"/>
                <a:cs typeface="+mn-cs"/>
                <a:hlinkClick r:id="rId3"/>
              </a:rPr>
              <a:t>https://www.youtube.com/watch?v=jbreKn4PoAc</a:t>
            </a:r>
            <a:r>
              <a:rPr lang="en-US" sz="1100" kern="1200" dirty="0" smtClean="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356437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b="0" dirty="0" smtClean="0"/>
              <a:t>Review the concepts students learned in the previous lesson in the unit.</a:t>
            </a:r>
            <a:endParaRPr b="0" dirty="0"/>
          </a:p>
        </p:txBody>
      </p:sp>
    </p:spTree>
    <p:extLst>
      <p:ext uri="{BB962C8B-B14F-4D97-AF65-F5344CB8AC3E}">
        <p14:creationId xmlns:p14="http://schemas.microsoft.com/office/powerpoint/2010/main" val="53656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Arial" pitchFamily="34" charset="0"/>
                <a:ea typeface="ヒラギノ角ゴ Pro W3"/>
                <a:cs typeface="ヒラギノ角ゴ Pro W3"/>
              </a:rPr>
              <a:t>Image sources:</a:t>
            </a:r>
          </a:p>
          <a:p>
            <a:r>
              <a:rPr lang="en-US" baseline="0" dirty="0" smtClean="0">
                <a:latin typeface="Arial" pitchFamily="34" charset="0"/>
                <a:ea typeface="ヒラギノ角ゴ Pro W3"/>
                <a:cs typeface="ヒラギノ角ゴ Pro W3"/>
              </a:rPr>
              <a:t>(</a:t>
            </a:r>
            <a:r>
              <a:rPr lang="en-US" dirty="0" err="1" smtClean="0">
                <a:latin typeface="Arial" pitchFamily="34" charset="0"/>
                <a:ea typeface="ヒラギノ角ゴ Pro W3"/>
                <a:cs typeface="ヒラギノ角ゴ Pro W3"/>
              </a:rPr>
              <a:t>Kalmak</a:t>
            </a:r>
            <a:r>
              <a:rPr lang="en-US" dirty="0" smtClean="0">
                <a:latin typeface="Arial" pitchFamily="34" charset="0"/>
                <a:ea typeface="ヒラギノ角ゴ Pro W3"/>
                <a:cs typeface="ヒラギノ角ゴ Pro W3"/>
              </a:rPr>
              <a:t> archer) 1876, Thomas Edward Gordon, Wikimedia Commons http://commons.wikimedia.org/wiki/File:Kalmak_archer.jpg</a:t>
            </a:r>
          </a:p>
          <a:p>
            <a:r>
              <a:rPr lang="en-US" dirty="0" smtClean="0">
                <a:latin typeface="Arial" pitchFamily="34" charset="0"/>
                <a:ea typeface="ヒラギノ角ゴ Pro W3"/>
                <a:cs typeface="ヒラギノ角ゴ Pro W3"/>
              </a:rPr>
              <a:t>(arrow)</a:t>
            </a:r>
            <a:r>
              <a:rPr lang="en-US" baseline="0" dirty="0" smtClean="0">
                <a:latin typeface="Arial" pitchFamily="34" charset="0"/>
                <a:ea typeface="ヒラギノ角ゴ Pro W3"/>
                <a:cs typeface="ヒラギノ角ゴ Pro W3"/>
              </a:rPr>
              <a:t> 2008 Pearson Scott </a:t>
            </a:r>
            <a:r>
              <a:rPr lang="en-US" baseline="0" dirty="0" err="1" smtClean="0">
                <a:latin typeface="Arial" pitchFamily="34" charset="0"/>
                <a:ea typeface="ヒラギノ角ゴ Pro W3"/>
                <a:cs typeface="ヒラギノ角ゴ Pro W3"/>
              </a:rPr>
              <a:t>Foresman</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http://commons.wikimedia.org/wiki/File:Arrow_(PSF).png</a:t>
            </a:r>
            <a:endParaRPr lang="en-US" dirty="0"/>
          </a:p>
        </p:txBody>
      </p:sp>
    </p:spTree>
    <p:extLst>
      <p:ext uri="{BB962C8B-B14F-4D97-AF65-F5344CB8AC3E}">
        <p14:creationId xmlns:p14="http://schemas.microsoft.com/office/powerpoint/2010/main" val="94803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smtClean="0"/>
              <a:t>Image sources:</a:t>
            </a:r>
          </a:p>
          <a:p>
            <a:pPr lvl="0" rtl="0">
              <a:buNone/>
            </a:pPr>
            <a:r>
              <a:rPr lang="en" dirty="0" smtClean="0"/>
              <a:t>(</a:t>
            </a:r>
            <a:r>
              <a:rPr lang="en-US" dirty="0" smtClean="0"/>
              <a:t>p</a:t>
            </a:r>
            <a:r>
              <a:rPr lang="en-US" dirty="0" smtClean="0">
                <a:latin typeface="Arial" pitchFamily="34" charset="0"/>
                <a:ea typeface="ヒラギノ角ゴ Pro W3"/>
                <a:cs typeface="ヒラギノ角ゴ Pro W3"/>
              </a:rPr>
              <a:t>layer</a:t>
            </a:r>
            <a:r>
              <a:rPr lang="en-US" baseline="0" dirty="0" smtClean="0">
                <a:latin typeface="Arial" pitchFamily="34" charset="0"/>
                <a:ea typeface="ヒラギノ角ゴ Pro W3"/>
                <a:cs typeface="ヒラギノ角ゴ Pro W3"/>
              </a:rPr>
              <a:t> shooting a basketball) 2004 </a:t>
            </a:r>
            <a:r>
              <a:rPr lang="en-US" sz="1100" b="0" i="0" kern="1200" dirty="0" smtClean="0">
                <a:solidFill>
                  <a:schemeClr val="tx1"/>
                </a:solidFill>
                <a:effectLst/>
                <a:latin typeface="+mn-lt"/>
                <a:ea typeface="+mn-ea"/>
                <a:cs typeface="+mn-cs"/>
              </a:rPr>
              <a:t>Mark </a:t>
            </a:r>
            <a:r>
              <a:rPr lang="en-US" sz="1100" b="0" i="0" kern="1200" dirty="0" err="1" smtClean="0">
                <a:solidFill>
                  <a:schemeClr val="tx1"/>
                </a:solidFill>
                <a:effectLst/>
                <a:latin typeface="+mn-lt"/>
                <a:ea typeface="+mn-ea"/>
                <a:cs typeface="+mn-cs"/>
              </a:rPr>
              <a:t>Rebilas</a:t>
            </a:r>
            <a:r>
              <a:rPr lang="en-US" sz="1100" b="0" i="0" kern="1200" dirty="0" smtClean="0">
                <a:solidFill>
                  <a:schemeClr val="tx1"/>
                </a:solidFill>
                <a:effectLst/>
                <a:latin typeface="+mn-lt"/>
                <a:ea typeface="+mn-ea"/>
                <a:cs typeface="+mn-cs"/>
              </a:rPr>
              <a:t>,</a:t>
            </a:r>
            <a:r>
              <a:rPr lang="en-US" sz="1100" b="0" i="0" kern="1200" baseline="0" dirty="0" smtClean="0">
                <a:solidFill>
                  <a:schemeClr val="tx1"/>
                </a:solidFill>
                <a:effectLst/>
                <a:latin typeface="+mn-lt"/>
                <a:ea typeface="+mn-ea"/>
                <a:cs typeface="+mn-cs"/>
              </a:rPr>
              <a:t> Wikimedia Commons http://commons.wikimedia.org/wiki/File:Basketball_shot.jpg</a:t>
            </a:r>
            <a:endParaRPr lang="en-US" baseline="0" dirty="0" smtClean="0">
              <a:latin typeface="Arial" pitchFamily="34" charset="0"/>
              <a:ea typeface="ヒラギノ角ゴ Pro W3"/>
              <a:cs typeface="ヒラギノ角ゴ Pro W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latin typeface="Arial" pitchFamily="34" charset="0"/>
                <a:ea typeface="ヒラギノ角ゴ Pro W3"/>
                <a:cs typeface="ヒラギノ角ゴ Pro W3"/>
              </a:rPr>
              <a:t>bungee jumper over a river canyon) 1996 </a:t>
            </a:r>
            <a:r>
              <a:rPr lang="en-US" sz="1100" b="0" i="0" kern="1200" dirty="0" smtClean="0">
                <a:solidFill>
                  <a:schemeClr val="tx1"/>
                </a:solidFill>
                <a:effectLst/>
                <a:latin typeface="+mn-lt"/>
                <a:ea typeface="+mn-ea"/>
                <a:cs typeface="+mn-cs"/>
              </a:rPr>
              <a:t>Spy007au</a:t>
            </a:r>
            <a:r>
              <a:rPr lang="en-US" baseline="0" dirty="0" smtClean="0">
                <a:latin typeface="Arial" pitchFamily="34" charset="0"/>
                <a:ea typeface="ヒラギノ角ゴ Pro W3"/>
                <a:cs typeface="ヒラギノ角ゴ Pro W3"/>
              </a:rPr>
              <a:t>, Wikipedia htt</a:t>
            </a:r>
            <a:r>
              <a:rPr lang="en-US" dirty="0" smtClean="0">
                <a:latin typeface="Arial" pitchFamily="34" charset="0"/>
                <a:ea typeface="ヒラギノ角ゴ Pro W3"/>
                <a:cs typeface="ヒラギノ角ゴ Pro W3"/>
              </a:rPr>
              <a:t>p://en.wikipedia.org/wiki/File:Bill%27s_Bungy_Jump.jpg</a:t>
            </a:r>
            <a:endParaRPr lang="en" dirty="0"/>
          </a:p>
        </p:txBody>
      </p:sp>
    </p:spTree>
    <p:extLst>
      <p:ext uri="{BB962C8B-B14F-4D97-AF65-F5344CB8AC3E}">
        <p14:creationId xmlns:p14="http://schemas.microsoft.com/office/powerpoint/2010/main" val="197178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What does it mean when a teacher says, you have a lot of potential? It means that you can do something that you are not currently doing. </a:t>
            </a:r>
            <a:endParaRPr lang="en" dirty="0" smtClean="0"/>
          </a:p>
          <a:p>
            <a:pPr lvl="0" rtl="0">
              <a:buNone/>
            </a:pPr>
            <a:r>
              <a:rPr lang="en" dirty="0" smtClean="0"/>
              <a:t>Image sources:</a:t>
            </a:r>
          </a:p>
          <a:p>
            <a:pPr lvl="0" rtl="0">
              <a:buNone/>
            </a:pPr>
            <a:r>
              <a:rPr lang="en" dirty="0" smtClean="0"/>
              <a:t>(</a:t>
            </a:r>
            <a:r>
              <a:rPr lang="en-US" sz="1100" b="0" i="0" kern="1200" dirty="0" err="1" smtClean="0">
                <a:solidFill>
                  <a:schemeClr val="tx1"/>
                </a:solidFill>
                <a:effectLst/>
                <a:latin typeface="+mn-lt"/>
                <a:ea typeface="+mn-ea"/>
                <a:cs typeface="+mn-cs"/>
              </a:rPr>
              <a:t>Scholven</a:t>
            </a:r>
            <a:r>
              <a:rPr lang="en-US" sz="1100" b="0" i="0" kern="1200" dirty="0" smtClean="0">
                <a:solidFill>
                  <a:schemeClr val="tx1"/>
                </a:solidFill>
                <a:effectLst/>
                <a:latin typeface="+mn-lt"/>
                <a:ea typeface="+mn-ea"/>
                <a:cs typeface="+mn-cs"/>
              </a:rPr>
              <a:t> </a:t>
            </a:r>
            <a:r>
              <a:rPr lang="en-US" sz="1100" b="0" i="0" kern="1200" dirty="0" err="1" smtClean="0">
                <a:solidFill>
                  <a:schemeClr val="tx1"/>
                </a:solidFill>
                <a:effectLst/>
                <a:latin typeface="+mn-lt"/>
                <a:ea typeface="+mn-ea"/>
                <a:cs typeface="+mn-cs"/>
              </a:rPr>
              <a:t>Powerplant</a:t>
            </a:r>
            <a:r>
              <a:rPr lang="en-US" sz="1100" b="0" i="0" kern="1200" dirty="0" smtClean="0">
                <a:solidFill>
                  <a:schemeClr val="tx1"/>
                </a:solidFill>
                <a:effectLst/>
                <a:latin typeface="+mn-lt"/>
                <a:ea typeface="+mn-ea"/>
                <a:cs typeface="+mn-cs"/>
              </a:rPr>
              <a:t>) 2007 Sebastian </a:t>
            </a:r>
            <a:r>
              <a:rPr lang="en-US" sz="1100" b="0" i="0" kern="1200" dirty="0" err="1" smtClean="0">
                <a:solidFill>
                  <a:schemeClr val="tx1"/>
                </a:solidFill>
                <a:effectLst/>
                <a:latin typeface="+mn-lt"/>
                <a:ea typeface="+mn-ea"/>
                <a:cs typeface="+mn-cs"/>
              </a:rPr>
              <a:t>Schlüter</a:t>
            </a:r>
            <a:r>
              <a:rPr lang="en-US" sz="1100" b="0" i="0" kern="1200" dirty="0" smtClean="0">
                <a:solidFill>
                  <a:schemeClr val="tx1"/>
                </a:solidFill>
                <a:effectLst/>
                <a:latin typeface="+mn-lt"/>
                <a:ea typeface="+mn-ea"/>
                <a:cs typeface="+mn-cs"/>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http://commons.wikimedia.org/wiki/File:Scholven_Powerplant.jpg</a:t>
            </a:r>
            <a:endParaRPr lang="en-US" dirty="0" smtClean="0"/>
          </a:p>
          <a:p>
            <a:r>
              <a:rPr lang="en-US" dirty="0" smtClean="0"/>
              <a:t>(electricity pylon tower) 2005</a:t>
            </a:r>
            <a:r>
              <a:rPr lang="en-US" baseline="0" dirty="0" smtClean="0"/>
              <a:t> Robert Wade</a:t>
            </a:r>
            <a:r>
              <a:rPr lang="en-US" dirty="0" smtClean="0"/>
              <a:t>,</a:t>
            </a:r>
            <a:r>
              <a:rPr lang="en-US" dirty="0" smtClean="0">
                <a:latin typeface="Arial" pitchFamily="34" charset="0"/>
                <a:ea typeface="ヒラギノ角ゴ Pro W3"/>
                <a:cs typeface="ヒラギノ角ゴ Pro W3"/>
              </a:rPr>
              <a:t> Wikimedia Commons. </a:t>
            </a:r>
            <a:r>
              <a:rPr lang="en-US" dirty="0" smtClean="0">
                <a:hlinkClick r:id="rId4"/>
              </a:rPr>
              <a:t>http://commons.wikimedia.org/wiki/File:Electricity_Pylon-Tower_at_Norden_Bridge_-_geograph.org.uk_-_1601275.jpg</a:t>
            </a:r>
            <a:endParaRPr lang="en" dirty="0" smtClean="0"/>
          </a:p>
          <a:p>
            <a:r>
              <a:rPr lang="en" dirty="0" smtClean="0"/>
              <a:t>(residential</a:t>
            </a:r>
            <a:r>
              <a:rPr lang="en" baseline="0" dirty="0" smtClean="0"/>
              <a:t> buildings in Norway) 2009 Sveter,</a:t>
            </a:r>
            <a:r>
              <a:rPr lang="en" dirty="0" smtClean="0"/>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5"/>
              </a:rPr>
              <a:t>http://commons.wikimedia.org/wiki/File:Residential_Buildings_Bergen_Norway_2009_1.JPG</a:t>
            </a:r>
            <a:endParaRPr lang="en-US" dirty="0" smtClean="0"/>
          </a:p>
          <a:p>
            <a:endParaRPr lang="en" dirty="0" smtClean="0"/>
          </a:p>
        </p:txBody>
      </p:sp>
    </p:spTree>
    <p:extLst>
      <p:ext uri="{BB962C8B-B14F-4D97-AF65-F5344CB8AC3E}">
        <p14:creationId xmlns:p14="http://schemas.microsoft.com/office/powerpoint/2010/main" val="2393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ヒラギノ角ゴ Pro W3"/>
                <a:cs typeface="ヒラギノ角ゴ Pro W3"/>
              </a:rPr>
              <a:t>Image sources:</a:t>
            </a:r>
          </a:p>
          <a:p>
            <a:pPr eaLnBrk="1" hangingPunct="1"/>
            <a:r>
              <a:rPr lang="en-US" dirty="0" smtClean="0">
                <a:latin typeface="Arial" pitchFamily="34" charset="0"/>
                <a:ea typeface="ヒラギノ角ゴ Pro W3"/>
                <a:cs typeface="ヒラギノ角ゴ Pro W3"/>
              </a:rPr>
              <a:t>(glowing orange sun) 2006 </a:t>
            </a:r>
            <a:r>
              <a:rPr lang="en-US" sz="1100" b="0" i="0" kern="1200" dirty="0" smtClean="0">
                <a:solidFill>
                  <a:schemeClr val="tx1"/>
                </a:solidFill>
                <a:effectLst/>
                <a:latin typeface="+mn-lt"/>
                <a:ea typeface="+mn-ea"/>
                <a:cs typeface="+mn-cs"/>
              </a:rPr>
              <a:t>NASA Goddard Laboratory for Atmospheres</a:t>
            </a:r>
            <a:r>
              <a:rPr lang="en-US" dirty="0" smtClean="0">
                <a:latin typeface="Arial" pitchFamily="34" charset="0"/>
                <a:ea typeface="ヒラギノ角ゴ Pro W3"/>
                <a:cs typeface="ヒラギノ角ゴ Pro W3"/>
              </a:rPr>
              <a:t>, Wikimedia Commons</a:t>
            </a:r>
            <a:r>
              <a:rPr lang="en-US" baseline="0" dirty="0" smtClean="0">
                <a:latin typeface="Arial" pitchFamily="34" charset="0"/>
                <a:ea typeface="ヒラギノ角ゴ Pro W3"/>
                <a:cs typeface="ヒラギノ角ゴ Pro W3"/>
              </a:rPr>
              <a:t> </a:t>
            </a:r>
            <a:r>
              <a:rPr lang="en-US" dirty="0" smtClean="0">
                <a:hlinkClick r:id="rId3"/>
              </a:rPr>
              <a:t>http://commons.wikimedia.org/wiki/File:Sun_in_X-Ray.png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ヒラギノ角ゴ Pro W3"/>
                <a:cs typeface="ヒラギノ角ゴ Pro W3"/>
              </a:rPr>
              <a:t>(guitar) 2007</a:t>
            </a:r>
            <a:r>
              <a:rPr lang="en-US" baseline="0" dirty="0" smtClean="0">
                <a:latin typeface="Arial" pitchFamily="34" charset="0"/>
                <a:ea typeface="ヒラギノ角ゴ Pro W3"/>
                <a:cs typeface="ヒラギノ角ゴ Pro W3"/>
              </a:rPr>
              <a:t> PJ</a:t>
            </a:r>
            <a:r>
              <a:rPr lang="en-US" dirty="0" smtClean="0">
                <a:latin typeface="Arial" pitchFamily="34" charset="0"/>
                <a:ea typeface="ヒラギノ角ゴ Pro W3"/>
                <a:cs typeface="ヒラギノ角ゴ Pro W3"/>
              </a:rPr>
              <a:t>,</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a:t>
            </a:r>
            <a:r>
              <a:rPr lang="en-US" baseline="0" dirty="0" smtClean="0">
                <a:latin typeface="+mn-lt"/>
                <a:ea typeface="+mn-ea"/>
                <a:cs typeface="+mn-cs"/>
              </a:rPr>
              <a:t> </a:t>
            </a:r>
            <a:r>
              <a:rPr lang="en-US" dirty="0" smtClean="0">
                <a:hlinkClick r:id="rId4"/>
              </a:rPr>
              <a:t>http://commons.wikimedia.org/wiki/File:Guitar_1.jpg</a:t>
            </a:r>
            <a:endParaRPr lang="en" dirty="0" smtClean="0"/>
          </a:p>
          <a:p>
            <a:r>
              <a:rPr lang="en-US" dirty="0" smtClean="0">
                <a:latin typeface="Arial" pitchFamily="34" charset="0"/>
                <a:ea typeface="ヒラギノ角ゴ Pro W3"/>
                <a:cs typeface="ヒラギノ角ゴ Pro W3"/>
              </a:rPr>
              <a:t>(yellow</a:t>
            </a:r>
            <a:r>
              <a:rPr lang="en-US" baseline="0" dirty="0" smtClean="0">
                <a:latin typeface="Arial" pitchFamily="34" charset="0"/>
                <a:ea typeface="ヒラギノ角ゴ Pro W3"/>
                <a:cs typeface="ヒラギノ角ゴ Pro W3"/>
              </a:rPr>
              <a:t> kettle on stove burner) 2013 Sage Ross, </a:t>
            </a:r>
            <a:r>
              <a:rPr lang="en-US" dirty="0" smtClean="0">
                <a:latin typeface="Arial" pitchFamily="34" charset="0"/>
                <a:ea typeface="ヒラギノ角ゴ Pro W3"/>
                <a:cs typeface="ヒラギノ角ゴ Pro W3"/>
              </a:rPr>
              <a:t>Wikimedia Commons </a:t>
            </a:r>
            <a:r>
              <a:rPr lang="en-US" baseline="0" dirty="0" smtClean="0">
                <a:latin typeface="Arial" pitchFamily="34" charset="0"/>
                <a:ea typeface="ヒラギノ角ゴ Pro W3"/>
                <a:cs typeface="ヒラギノ角ゴ Pro W3"/>
              </a:rPr>
              <a:t> </a:t>
            </a:r>
            <a:r>
              <a:rPr lang="en-US" dirty="0" smtClean="0">
                <a:hlinkClick r:id="rId5"/>
              </a:rPr>
              <a:t>http://commons.wikimedia.org/wiki/File:Yellow_kettle_with_boiling_water_on_stovetop.jpeg</a:t>
            </a:r>
            <a:endParaRPr lang="en" dirty="0" smtClean="0"/>
          </a:p>
        </p:txBody>
      </p:sp>
    </p:spTree>
    <p:extLst>
      <p:ext uri="{BB962C8B-B14F-4D97-AF65-F5344CB8AC3E}">
        <p14:creationId xmlns:p14="http://schemas.microsoft.com/office/powerpoint/2010/main" val="4259947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source: (pizza and wood fire) Microsoft clipart </a:t>
            </a:r>
            <a:r>
              <a:rPr lang="en-US" sz="1100" u="sng" kern="1200" dirty="0" smtClean="0">
                <a:solidFill>
                  <a:schemeClr val="tx1"/>
                </a:solidFill>
                <a:effectLst/>
                <a:latin typeface="+mn-lt"/>
                <a:ea typeface="+mn-ea"/>
                <a:cs typeface="+mn-cs"/>
                <a:hlinkClick r:id="rId3"/>
              </a:rPr>
              <a:t>http://office.microsoft.com/en-us/images/results.aspx?qu=fire&amp;ex=1#ai:MP900407468|mt:2|</a:t>
            </a:r>
            <a:endParaRPr lang="en-US" dirty="0" smtClean="0"/>
          </a:p>
        </p:txBody>
      </p:sp>
    </p:spTree>
    <p:extLst>
      <p:ext uri="{BB962C8B-B14F-4D97-AF65-F5344CB8AC3E}">
        <p14:creationId xmlns:p14="http://schemas.microsoft.com/office/powerpoint/2010/main" val="410081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Image</a:t>
            </a:r>
            <a:r>
              <a:rPr lang="en-US" baseline="0" dirty="0" smtClean="0"/>
              <a:t> source: (pizza and wood fire) Microsoft clipart </a:t>
            </a:r>
            <a:r>
              <a:rPr lang="en-US" sz="1100" u="sng" kern="1200" dirty="0" smtClean="0">
                <a:solidFill>
                  <a:schemeClr val="tx1"/>
                </a:solidFill>
                <a:effectLst/>
                <a:latin typeface="+mn-lt"/>
                <a:ea typeface="+mn-ea"/>
                <a:cs typeface="+mn-cs"/>
                <a:hlinkClick r:id="rId3"/>
              </a:rPr>
              <a:t>http://office.microsoft.com/en-us/images/results.aspx?qu=fire&amp;ex=1#ai:MP900407468|mt:2|</a:t>
            </a:r>
            <a:endParaRPr lang="en-US" dirty="0"/>
          </a:p>
        </p:txBody>
      </p:sp>
    </p:spTree>
    <p:extLst>
      <p:ext uri="{BB962C8B-B14F-4D97-AF65-F5344CB8AC3E}">
        <p14:creationId xmlns:p14="http://schemas.microsoft.com/office/powerpoint/2010/main" val="110920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Explain that “lost” energy doesn’t disappear, it just gets converted to a form that may not be desired</a:t>
            </a:r>
            <a:r>
              <a:rPr lang="en-US" baseline="0" dirty="0" smtClean="0"/>
              <a:t> or u</a:t>
            </a:r>
            <a:r>
              <a:rPr lang="en-US" dirty="0" smtClean="0"/>
              <a:t>seful to us. Energy is</a:t>
            </a:r>
            <a:r>
              <a:rPr lang="en-US" baseline="0" dirty="0" smtClean="0"/>
              <a:t> never created or destroyed, it just changes form.</a:t>
            </a:r>
            <a:endParaRPr lang="en-US" dirty="0" smtClean="0"/>
          </a:p>
          <a:p>
            <a:r>
              <a:rPr lang="en-US" dirty="0" smtClean="0"/>
              <a:t>Energy</a:t>
            </a:r>
            <a:r>
              <a:rPr lang="en-US" baseline="0" dirty="0" smtClean="0"/>
              <a:t> transfer demonstrations</a:t>
            </a:r>
            <a:r>
              <a:rPr lang="en-US" dirty="0" smtClean="0"/>
              <a:t>:</a:t>
            </a:r>
          </a:p>
          <a:p>
            <a:pPr marL="171450" indent="-171450">
              <a:buFontTx/>
              <a:buChar char="-"/>
            </a:pPr>
            <a:r>
              <a:rPr lang="en-US" dirty="0" smtClean="0"/>
              <a:t>Bounce</a:t>
            </a:r>
            <a:r>
              <a:rPr lang="en-US" baseline="0" dirty="0" smtClean="0"/>
              <a:t> a</a:t>
            </a:r>
            <a:r>
              <a:rPr lang="en-US" dirty="0" smtClean="0"/>
              <a:t> tennis ball.</a:t>
            </a:r>
            <a:r>
              <a:rPr lang="en-US" baseline="0" dirty="0" smtClean="0"/>
              <a:t> Note the changes in gravitational potential energy and kinetic energy. Note that each time it hits the floor some of the energy is converted to sound and heat (although the increase in heat in the tennis ball isn’t really noticeable). Because of the energy lost to sound and heat each bounce is lower than the last.</a:t>
            </a:r>
            <a:endParaRPr lang="en-US" dirty="0" smtClean="0"/>
          </a:p>
          <a:p>
            <a:pPr marL="171450" indent="-171450">
              <a:buFontTx/>
              <a:buChar char="-"/>
            </a:pPr>
            <a:r>
              <a:rPr lang="en-US" dirty="0" smtClean="0"/>
              <a:t>Hit</a:t>
            </a:r>
            <a:r>
              <a:rPr lang="en-US" baseline="0" dirty="0" smtClean="0"/>
              <a:t> large steel ball bearings (~2” diameter works well) together with a piece of paper between them. The heat of collision is enough to char the paper. Students will be able to see and smell that the paper has been burned where the bearings collided.</a:t>
            </a:r>
            <a:endParaRPr lang="en-US" dirty="0" smtClean="0"/>
          </a:p>
          <a:p>
            <a:r>
              <a:rPr lang="en-US" dirty="0" smtClean="0"/>
              <a:t>~</a:t>
            </a:r>
          </a:p>
          <a:p>
            <a:r>
              <a:rPr lang="en-US" dirty="0" smtClean="0">
                <a:latin typeface="Arial" pitchFamily="34" charset="0"/>
                <a:ea typeface="ヒラギノ角ゴ Pro W3"/>
                <a:cs typeface="ヒラギノ角ゴ Pro W3"/>
              </a:rPr>
              <a:t>Image source</a:t>
            </a:r>
            <a:r>
              <a:rPr lang="en-US" baseline="0" dirty="0" smtClean="0">
                <a:latin typeface="Arial" pitchFamily="34" charset="0"/>
                <a:ea typeface="ヒラギノ角ゴ Pro W3"/>
                <a:cs typeface="ヒラギノ角ゴ Pro W3"/>
              </a:rPr>
              <a:t> (movement track of a bouncing basketball) 2007 Michael </a:t>
            </a:r>
            <a:r>
              <a:rPr lang="en-US" baseline="0" dirty="0" err="1" smtClean="0">
                <a:latin typeface="Arial" pitchFamily="34" charset="0"/>
                <a:ea typeface="ヒラギノ角ゴ Pro W3"/>
                <a:cs typeface="ヒラギノ角ゴ Pro W3"/>
              </a:rPr>
              <a:t>Maggs</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http://commons.wikimedia.org/wiki/File:Bouncing_ball_strobe_edit.jpg</a:t>
            </a:r>
            <a:endParaRPr dirty="0"/>
          </a:p>
        </p:txBody>
      </p:sp>
    </p:spTree>
    <p:extLst>
      <p:ext uri="{BB962C8B-B14F-4D97-AF65-F5344CB8AC3E}">
        <p14:creationId xmlns:p14="http://schemas.microsoft.com/office/powerpoint/2010/main" val="3732095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142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499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8462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337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275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0036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15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004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1572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37428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62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592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01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659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635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3930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299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77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12/12/2014</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2138965"/>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85800" y="2665412"/>
            <a:ext cx="6883400" cy="2422525"/>
          </a:xfrm>
        </p:spPr>
        <p:txBody>
          <a:bodyPr>
            <a:normAutofit/>
          </a:bodyPr>
          <a:lstStyle/>
          <a:p>
            <a:r>
              <a:rPr lang="en-US" sz="6600" b="1" cap="none" dirty="0" smtClean="0"/>
              <a:t>Energy Conversion</a:t>
            </a:r>
            <a:endParaRPr lang="en-US" sz="6600" b="1" cap="none" dirty="0"/>
          </a:p>
        </p:txBody>
      </p:sp>
      <p:sp>
        <p:nvSpPr>
          <p:cNvPr id="5" name="Subtitle 4"/>
          <p:cNvSpPr>
            <a:spLocks noGrp="1"/>
          </p:cNvSpPr>
          <p:nvPr>
            <p:ph type="subTitle" idx="4294967295"/>
          </p:nvPr>
        </p:nvSpPr>
        <p:spPr>
          <a:xfrm>
            <a:off x="749300" y="2471738"/>
            <a:ext cx="7010400" cy="1404937"/>
          </a:xfrm>
        </p:spPr>
        <p:txBody>
          <a:bodyPr>
            <a:normAutofit/>
          </a:bodyPr>
          <a:lstStyle/>
          <a:p>
            <a:pPr marL="0" indent="0">
              <a:buNone/>
            </a:pPr>
            <a:r>
              <a:rPr lang="en-US" sz="3200" dirty="0" smtClean="0">
                <a:solidFill>
                  <a:schemeClr val="accent3"/>
                </a:solidFill>
              </a:rPr>
              <a:t>Exploring Energy</a:t>
            </a:r>
            <a:endParaRPr lang="en-US" sz="3200" dirty="0">
              <a:solidFill>
                <a:schemeClr val="accent3"/>
              </a:solidFill>
            </a:endParaRPr>
          </a:p>
        </p:txBody>
      </p:sp>
    </p:spTree>
    <p:extLst>
      <p:ext uri="{BB962C8B-B14F-4D97-AF65-F5344CB8AC3E}">
        <p14:creationId xmlns:p14="http://schemas.microsoft.com/office/powerpoint/2010/main" val="1591165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12" name="Shape 110"/>
          <p:cNvSpPr txBox="1"/>
          <p:nvPr/>
        </p:nvSpPr>
        <p:spPr>
          <a:xfrm>
            <a:off x="357735" y="4356690"/>
            <a:ext cx="1981199"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0" i="0" u="none" strike="noStrike" cap="none" baseline="0" dirty="0" smtClean="0">
                <a:solidFill>
                  <a:schemeClr val="tx1"/>
                </a:solidFill>
                <a:latin typeface="Arial"/>
                <a:ea typeface="Arial"/>
                <a:cs typeface="Arial"/>
                <a:sym typeface="Arial"/>
              </a:rPr>
              <a:t>power plant</a:t>
            </a:r>
            <a:endParaRPr lang="en" sz="2000" b="0" i="0" u="none" strike="noStrike" cap="none" baseline="0" dirty="0">
              <a:solidFill>
                <a:schemeClr val="tx1"/>
              </a:solidFill>
              <a:latin typeface="Arial"/>
              <a:ea typeface="Arial"/>
              <a:cs typeface="Arial"/>
              <a:sym typeface="Arial"/>
            </a:endParaRPr>
          </a:p>
        </p:txBody>
      </p:sp>
      <p:sp>
        <p:nvSpPr>
          <p:cNvPr id="13" name="Shape 111"/>
          <p:cNvSpPr txBox="1"/>
          <p:nvPr/>
        </p:nvSpPr>
        <p:spPr>
          <a:xfrm>
            <a:off x="2480882" y="6253021"/>
            <a:ext cx="2215774"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0" i="0" u="none" strike="noStrike" cap="none" baseline="0" dirty="0" smtClean="0">
                <a:solidFill>
                  <a:schemeClr val="tx1"/>
                </a:solidFill>
                <a:latin typeface="Arial"/>
                <a:ea typeface="Arial"/>
                <a:cs typeface="Arial"/>
                <a:sym typeface="Arial"/>
              </a:rPr>
              <a:t>electricity </a:t>
            </a:r>
            <a:r>
              <a:rPr lang="en" sz="2000" b="0" i="0" u="none" strike="noStrike" cap="none" baseline="0" dirty="0">
                <a:solidFill>
                  <a:schemeClr val="tx1"/>
                </a:solidFill>
                <a:latin typeface="Arial"/>
                <a:ea typeface="Arial"/>
                <a:cs typeface="Arial"/>
                <a:sym typeface="Arial"/>
              </a:rPr>
              <a:t>towers</a:t>
            </a:r>
          </a:p>
        </p:txBody>
      </p:sp>
      <p:sp>
        <p:nvSpPr>
          <p:cNvPr id="15" name="Shape 113"/>
          <p:cNvSpPr txBox="1"/>
          <p:nvPr/>
        </p:nvSpPr>
        <p:spPr>
          <a:xfrm>
            <a:off x="4654392" y="3802443"/>
            <a:ext cx="1862295"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0" i="0" u="none" strike="noStrike" cap="none" baseline="0" dirty="0" smtClean="0">
                <a:solidFill>
                  <a:schemeClr val="tx1"/>
                </a:solidFill>
                <a:latin typeface="Arial"/>
                <a:ea typeface="Arial"/>
                <a:cs typeface="Arial"/>
                <a:sym typeface="Arial"/>
              </a:rPr>
              <a:t>houses</a:t>
            </a:r>
            <a:endParaRPr lang="en" sz="2000" b="0" i="0" u="none" strike="noStrike" cap="none" baseline="0" dirty="0">
              <a:solidFill>
                <a:schemeClr val="tx1"/>
              </a:solidFill>
              <a:latin typeface="Arial"/>
              <a:ea typeface="Arial"/>
              <a:cs typeface="Arial"/>
              <a:sym typeface="Arial"/>
            </a:endParaRPr>
          </a:p>
        </p:txBody>
      </p:sp>
      <p:sp>
        <p:nvSpPr>
          <p:cNvPr id="27" name="Title 1"/>
          <p:cNvSpPr txBox="1">
            <a:spLocks/>
          </p:cNvSpPr>
          <p:nvPr/>
        </p:nvSpPr>
        <p:spPr>
          <a:xfrm>
            <a:off x="0" y="274636"/>
            <a:ext cx="9144000" cy="1515539"/>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1pPr>
            <a:lvl2pPr marL="0" marR="0" indent="304800" algn="ctr" rtl="0">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4400" dirty="0" smtClean="0">
                <a:solidFill>
                  <a:schemeClr val="tx1"/>
                </a:solidFill>
              </a:rPr>
              <a:t>Energy Transfer Example 1: </a:t>
            </a:r>
            <a:r>
              <a:rPr lang="en-US" sz="4400" dirty="0" smtClean="0">
                <a:solidFill>
                  <a:schemeClr val="accent3">
                    <a:lumMod val="60000"/>
                    <a:lumOff val="40000"/>
                  </a:schemeClr>
                </a:solidFill>
              </a:rPr>
              <a:t>Light Bulb</a:t>
            </a:r>
            <a:endParaRPr lang="en-US" sz="4400" dirty="0">
              <a:solidFill>
                <a:schemeClr val="accent3">
                  <a:lumMod val="60000"/>
                  <a:lumOff val="40000"/>
                </a:schemeClr>
              </a:solidFill>
            </a:endParaRPr>
          </a:p>
        </p:txBody>
      </p:sp>
      <p:sp>
        <p:nvSpPr>
          <p:cNvPr id="29" name="Shape 111"/>
          <p:cNvSpPr txBox="1"/>
          <p:nvPr/>
        </p:nvSpPr>
        <p:spPr>
          <a:xfrm>
            <a:off x="6634687" y="5907787"/>
            <a:ext cx="2194560"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US" sz="2000" b="0" i="0" u="none" strike="noStrike" cap="none" dirty="0" smtClean="0">
                <a:solidFill>
                  <a:schemeClr val="tx1"/>
                </a:solidFill>
                <a:latin typeface="Arial"/>
                <a:ea typeface="Arial"/>
                <a:cs typeface="Arial"/>
                <a:sym typeface="Arial"/>
              </a:rPr>
              <a:t>60-watt light bulb</a:t>
            </a:r>
            <a:endParaRPr lang="en" sz="2000" b="0" i="0" u="none" strike="noStrike" cap="none" baseline="0" dirty="0">
              <a:solidFill>
                <a:schemeClr val="tx1"/>
              </a:solidFill>
              <a:latin typeface="Arial"/>
              <a:ea typeface="Arial"/>
              <a:cs typeface="Arial"/>
              <a:sym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868" r="13506"/>
          <a:stretch/>
        </p:blipFill>
        <p:spPr>
          <a:xfrm>
            <a:off x="350117" y="2513511"/>
            <a:ext cx="2151783" cy="1828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859" y="4424221"/>
            <a:ext cx="1371600" cy="182880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1248" t="16661"/>
          <a:stretch/>
        </p:blipFill>
        <p:spPr>
          <a:xfrm>
            <a:off x="4403806" y="2285111"/>
            <a:ext cx="2440741" cy="152409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2420" y="4047790"/>
            <a:ext cx="1295400" cy="1828800"/>
          </a:xfrm>
          <a:prstGeom prst="rect">
            <a:avLst/>
          </a:prstGeom>
        </p:spPr>
      </p:pic>
      <p:sp>
        <p:nvSpPr>
          <p:cNvPr id="14" name="Right Arrow 13"/>
          <p:cNvSpPr/>
          <p:nvPr/>
        </p:nvSpPr>
        <p:spPr>
          <a:xfrm rot="3335446">
            <a:off x="2219454" y="3729992"/>
            <a:ext cx="822655" cy="54495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3335446">
            <a:off x="6548791" y="3576505"/>
            <a:ext cx="822655" cy="54495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8017499">
            <a:off x="3992479" y="3775314"/>
            <a:ext cx="822655" cy="54495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2057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9" grpId="0"/>
      <p:bldP spid="14"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543925" cy="899070"/>
          </a:xfrm>
        </p:spPr>
        <p:txBody>
          <a:bodyPr>
            <a:normAutofit/>
          </a:bodyPr>
          <a:lstStyle/>
          <a:p>
            <a:r>
              <a:rPr lang="en-US" sz="4400" cap="none" dirty="0" smtClean="0">
                <a:solidFill>
                  <a:schemeClr val="tx1"/>
                </a:solidFill>
              </a:rPr>
              <a:t>“Lost” Light Bulb Energy</a:t>
            </a:r>
            <a:endParaRPr lang="en-US" sz="4400" cap="none" dirty="0">
              <a:solidFill>
                <a:schemeClr val="tx1"/>
              </a:solidFill>
            </a:endParaRPr>
          </a:p>
        </p:txBody>
      </p:sp>
      <p:pic>
        <p:nvPicPr>
          <p:cNvPr id="4" name="Picture 3"/>
          <p:cNvPicPr>
            <a:picLocks noChangeAspect="1"/>
          </p:cNvPicPr>
          <p:nvPr/>
        </p:nvPicPr>
        <p:blipFill rotWithShape="1">
          <a:blip r:embed="rId3"/>
          <a:srcRect b="41533"/>
          <a:stretch/>
        </p:blipFill>
        <p:spPr>
          <a:xfrm>
            <a:off x="152169" y="1920875"/>
            <a:ext cx="8826282" cy="3651250"/>
          </a:xfrm>
          <a:prstGeom prst="rect">
            <a:avLst/>
          </a:prstGeom>
        </p:spPr>
      </p:pic>
      <p:sp>
        <p:nvSpPr>
          <p:cNvPr id="5" name="Shape 111"/>
          <p:cNvSpPr txBox="1"/>
          <p:nvPr/>
        </p:nvSpPr>
        <p:spPr>
          <a:xfrm>
            <a:off x="5984071" y="5572125"/>
            <a:ext cx="3017053" cy="400049"/>
          </a:xfrm>
          <a:prstGeom prst="rect">
            <a:avLst/>
          </a:prstGeom>
          <a:noFill/>
          <a:ln>
            <a:noFill/>
          </a:ln>
        </p:spPr>
        <p:txBody>
          <a:bodyPr lIns="91425" tIns="45700" rIns="91425" bIns="45700" anchor="t" anchorCtr="0">
            <a:noAutofit/>
          </a:bodyPr>
          <a:lstStyle/>
          <a:p>
            <a:pPr lvl="0" algn="r">
              <a:spcBef>
                <a:spcPts val="1000"/>
              </a:spcBef>
              <a:buClr>
                <a:schemeClr val="dk1"/>
              </a:buClr>
              <a:buSzPct val="25000"/>
            </a:pPr>
            <a:r>
              <a:rPr lang="en" sz="1200" i="1" dirty="0" smtClean="0">
                <a:solidFill>
                  <a:schemeClr val="tx1"/>
                </a:solidFill>
              </a:rPr>
              <a:t>Source:</a:t>
            </a:r>
            <a:r>
              <a:rPr lang="en" sz="1200" b="0" i="0" u="none" strike="noStrike" cap="none" baseline="0" dirty="0" smtClean="0">
                <a:solidFill>
                  <a:schemeClr val="tx1"/>
                </a:solidFill>
                <a:sym typeface="Arial"/>
              </a:rPr>
              <a:t> Woodbank Communications Ltd.</a:t>
            </a:r>
            <a:endParaRPr lang="en" sz="1200" b="0" i="0" u="none" strike="noStrike" cap="none" baseline="0" dirty="0">
              <a:solidFill>
                <a:schemeClr val="tx1"/>
              </a:solidFill>
              <a:sym typeface="Aria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2597" y="459332"/>
            <a:ext cx="1295400" cy="1828800"/>
          </a:xfrm>
          <a:prstGeom prst="rect">
            <a:avLst/>
          </a:prstGeom>
        </p:spPr>
      </p:pic>
    </p:spTree>
    <p:extLst>
      <p:ext uri="{BB962C8B-B14F-4D97-AF65-F5344CB8AC3E}">
        <p14:creationId xmlns:p14="http://schemas.microsoft.com/office/powerpoint/2010/main" val="15775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87834"/>
          </a:xfrm>
        </p:spPr>
        <p:txBody>
          <a:bodyPr>
            <a:noAutofit/>
          </a:bodyPr>
          <a:lstStyle/>
          <a:p>
            <a:r>
              <a:rPr lang="en-US" sz="4400" cap="none" dirty="0" smtClean="0">
                <a:solidFill>
                  <a:schemeClr val="tx1"/>
                </a:solidFill>
              </a:rPr>
              <a:t>Energy Transfer Example 2: </a:t>
            </a:r>
            <a:r>
              <a:rPr lang="en-US" sz="4400" cap="none" dirty="0" smtClean="0">
                <a:solidFill>
                  <a:schemeClr val="accent1"/>
                </a:solidFill>
              </a:rPr>
              <a:t>Car</a:t>
            </a:r>
            <a:endParaRPr lang="en-US" sz="4400" cap="none"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26" y="1939895"/>
            <a:ext cx="7765605" cy="4572000"/>
          </a:xfrm>
          <a:prstGeom prst="rect">
            <a:avLst/>
          </a:prstGeom>
        </p:spPr>
      </p:pic>
      <p:sp>
        <p:nvSpPr>
          <p:cNvPr id="4" name="TextBox 3"/>
          <p:cNvSpPr txBox="1"/>
          <p:nvPr/>
        </p:nvSpPr>
        <p:spPr>
          <a:xfrm>
            <a:off x="4731657" y="1289791"/>
            <a:ext cx="3562918" cy="523220"/>
          </a:xfrm>
          <a:prstGeom prst="rect">
            <a:avLst/>
          </a:prstGeom>
          <a:noFill/>
        </p:spPr>
        <p:txBody>
          <a:bodyPr wrap="square" rtlCol="0">
            <a:spAutoFit/>
          </a:bodyPr>
          <a:lstStyle/>
          <a:p>
            <a:r>
              <a:rPr lang="en-US" sz="2800" b="1" dirty="0" smtClean="0">
                <a:solidFill>
                  <a:schemeClr val="bg2">
                    <a:lumMod val="20000"/>
                    <a:lumOff val="80000"/>
                  </a:schemeClr>
                </a:solidFill>
              </a:rPr>
              <a:t>chemical</a:t>
            </a:r>
            <a:r>
              <a:rPr lang="en-US" sz="2800" b="1" dirty="0" smtClean="0">
                <a:solidFill>
                  <a:schemeClr val="bg2">
                    <a:lumMod val="20000"/>
                    <a:lumOff val="80000"/>
                  </a:schemeClr>
                </a:solidFill>
                <a:sym typeface="Wingdings" panose="05000000000000000000" pitchFamily="2" charset="2"/>
              </a:rPr>
              <a:t></a:t>
            </a:r>
            <a:r>
              <a:rPr lang="en-US" sz="2800" b="1" dirty="0" smtClean="0">
                <a:solidFill>
                  <a:schemeClr val="bg2">
                    <a:lumMod val="20000"/>
                    <a:lumOff val="80000"/>
                  </a:schemeClr>
                </a:solidFill>
              </a:rPr>
              <a:t> kinetic</a:t>
            </a:r>
          </a:p>
        </p:txBody>
      </p:sp>
    </p:spTree>
    <p:extLst>
      <p:ext uri="{BB962C8B-B14F-4D97-AF65-F5344CB8AC3E}">
        <p14:creationId xmlns:p14="http://schemas.microsoft.com/office/powerpoint/2010/main" val="43265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71775"/>
          </a:xfrm>
        </p:spPr>
        <p:txBody>
          <a:bodyPr>
            <a:normAutofit/>
          </a:bodyPr>
          <a:lstStyle/>
          <a:p>
            <a:r>
              <a:rPr lang="en-US" sz="4400" cap="none" dirty="0" smtClean="0">
                <a:solidFill>
                  <a:schemeClr val="tx1"/>
                </a:solidFill>
              </a:rPr>
              <a:t>“Lost” Car Energy</a:t>
            </a:r>
            <a:endParaRPr lang="en-US" sz="4400" cap="none" dirty="0">
              <a:solidFill>
                <a:schemeClr val="tx1"/>
              </a:solidFill>
            </a:endParaRPr>
          </a:p>
        </p:txBody>
      </p:sp>
      <p:pic>
        <p:nvPicPr>
          <p:cNvPr id="1028" name="Picture 4" descr="Energy Requirements for Combined City/Highway Driving: Engine Losses (70%-72%), Parasitic Losses (5%-6%), Power to Wheels (17%-21%), Drivetrain Losses (5%-6%), Idle Losses (3%)."/>
          <p:cNvPicPr>
            <a:picLocks noChangeAspect="1" noChangeArrowheads="1"/>
          </p:cNvPicPr>
          <p:nvPr/>
        </p:nvPicPr>
        <p:blipFill rotWithShape="1">
          <a:blip r:embed="rId3">
            <a:extLst>
              <a:ext uri="{28A0092B-C50C-407E-A947-70E740481C1C}">
                <a14:useLocalDpi xmlns:a14="http://schemas.microsoft.com/office/drawing/2010/main" val="0"/>
              </a:ext>
            </a:extLst>
          </a:blip>
          <a:srcRect t="9020" b="8794"/>
          <a:stretch/>
        </p:blipFill>
        <p:spPr bwMode="auto">
          <a:xfrm>
            <a:off x="457200" y="1687399"/>
            <a:ext cx="8055204" cy="468512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602514" y="1959429"/>
            <a:ext cx="2249716" cy="1306285"/>
          </a:xfrm>
          <a:prstGeom prst="rect">
            <a:avLst/>
          </a:prstGeom>
          <a:solidFill>
            <a:schemeClr val="tx1"/>
          </a:solidFill>
        </p:spPr>
        <p:txBody>
          <a:bodyPr wrap="square" rtlCol="0">
            <a:noAutofit/>
          </a:bodyPr>
          <a:lstStyle/>
          <a:p>
            <a:endParaRPr lang="en-US" sz="2800" b="1" dirty="0" smtClean="0">
              <a:solidFill>
                <a:schemeClr val="bg2">
                  <a:lumMod val="20000"/>
                  <a:lumOff val="80000"/>
                </a:schemeClr>
              </a:solidFill>
            </a:endParaRPr>
          </a:p>
        </p:txBody>
      </p:sp>
      <p:sp>
        <p:nvSpPr>
          <p:cNvPr id="5" name="TextBox 4"/>
          <p:cNvSpPr txBox="1"/>
          <p:nvPr/>
        </p:nvSpPr>
        <p:spPr>
          <a:xfrm>
            <a:off x="6386287" y="3806702"/>
            <a:ext cx="1959427" cy="939470"/>
          </a:xfrm>
          <a:prstGeom prst="rect">
            <a:avLst/>
          </a:prstGeom>
          <a:solidFill>
            <a:schemeClr val="tx1"/>
          </a:solidFill>
        </p:spPr>
        <p:txBody>
          <a:bodyPr wrap="square" rtlCol="0">
            <a:noAutofit/>
          </a:bodyPr>
          <a:lstStyle/>
          <a:p>
            <a:endParaRPr lang="en-US" sz="2800" b="1" dirty="0" smtClean="0">
              <a:solidFill>
                <a:schemeClr val="bg2">
                  <a:lumMod val="20000"/>
                  <a:lumOff val="80000"/>
                </a:schemeClr>
              </a:solidFill>
            </a:endParaRPr>
          </a:p>
        </p:txBody>
      </p:sp>
      <p:sp>
        <p:nvSpPr>
          <p:cNvPr id="6" name="TextBox 5"/>
          <p:cNvSpPr txBox="1"/>
          <p:nvPr/>
        </p:nvSpPr>
        <p:spPr>
          <a:xfrm>
            <a:off x="6190340" y="5414045"/>
            <a:ext cx="2155373" cy="939470"/>
          </a:xfrm>
          <a:prstGeom prst="rect">
            <a:avLst/>
          </a:prstGeom>
          <a:solidFill>
            <a:schemeClr val="tx1"/>
          </a:solidFill>
        </p:spPr>
        <p:txBody>
          <a:bodyPr wrap="square" rtlCol="0">
            <a:noAutofit/>
          </a:bodyPr>
          <a:lstStyle/>
          <a:p>
            <a:endParaRPr lang="en-US" sz="2800" b="1" dirty="0" smtClean="0">
              <a:solidFill>
                <a:schemeClr val="bg2">
                  <a:lumMod val="20000"/>
                  <a:lumOff val="80000"/>
                </a:schemeClr>
              </a:solidFill>
            </a:endParaRPr>
          </a:p>
        </p:txBody>
      </p:sp>
      <p:sp>
        <p:nvSpPr>
          <p:cNvPr id="7" name="TextBox 6"/>
          <p:cNvSpPr txBox="1"/>
          <p:nvPr/>
        </p:nvSpPr>
        <p:spPr>
          <a:xfrm>
            <a:off x="457200" y="5617028"/>
            <a:ext cx="2126346" cy="406401"/>
          </a:xfrm>
          <a:prstGeom prst="rect">
            <a:avLst/>
          </a:prstGeom>
          <a:solidFill>
            <a:schemeClr val="tx1"/>
          </a:solidFill>
        </p:spPr>
        <p:txBody>
          <a:bodyPr wrap="square" rtlCol="0">
            <a:noAutofit/>
          </a:bodyPr>
          <a:lstStyle/>
          <a:p>
            <a:endParaRPr lang="en-US" sz="2800" b="1" dirty="0" smtClean="0">
              <a:solidFill>
                <a:schemeClr val="bg2">
                  <a:lumMod val="20000"/>
                  <a:lumOff val="80000"/>
                </a:schemeClr>
              </a:solidFill>
            </a:endParaRPr>
          </a:p>
        </p:txBody>
      </p:sp>
    </p:spTree>
    <p:extLst>
      <p:ext uri="{BB962C8B-B14F-4D97-AF65-F5344CB8AC3E}">
        <p14:creationId xmlns:p14="http://schemas.microsoft.com/office/powerpoint/2010/main" val="14930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55834"/>
            <a:ext cx="8229600" cy="2181845"/>
          </a:xfrm>
        </p:spPr>
        <p:txBody>
          <a:bodyPr>
            <a:noAutofit/>
          </a:bodyPr>
          <a:lstStyle/>
          <a:p>
            <a:pPr marL="0" indent="0">
              <a:buNone/>
            </a:pPr>
            <a:r>
              <a:rPr lang="en-US" sz="4300" b="1" i="1" dirty="0" smtClean="0">
                <a:solidFill>
                  <a:schemeClr val="bg2">
                    <a:lumMod val="20000"/>
                    <a:lumOff val="80000"/>
                  </a:schemeClr>
                </a:solidFill>
              </a:rPr>
              <a:t>Write about something you saw today that would not be possible without energy transfer.</a:t>
            </a:r>
          </a:p>
          <a:p>
            <a:pPr marL="0" indent="0">
              <a:buNone/>
            </a:pPr>
            <a:endParaRPr lang="en-US" sz="800" b="1" dirty="0" smtClean="0"/>
          </a:p>
        </p:txBody>
      </p:sp>
      <p:sp>
        <p:nvSpPr>
          <p:cNvPr id="4" name="Title 1"/>
          <p:cNvSpPr>
            <a:spLocks noGrp="1"/>
          </p:cNvSpPr>
          <p:nvPr>
            <p:ph type="title"/>
          </p:nvPr>
        </p:nvSpPr>
        <p:spPr>
          <a:xfrm>
            <a:off x="457200" y="274637"/>
            <a:ext cx="8229600" cy="871775"/>
          </a:xfrm>
        </p:spPr>
        <p:txBody>
          <a:bodyPr>
            <a:normAutofit/>
          </a:bodyPr>
          <a:lstStyle/>
          <a:p>
            <a:r>
              <a:rPr lang="en-US" sz="4400" cap="none" dirty="0" smtClean="0">
                <a:solidFill>
                  <a:schemeClr val="tx1"/>
                </a:solidFill>
              </a:rPr>
              <a:t>Assignment</a:t>
            </a:r>
            <a:endParaRPr lang="en-US" sz="4400" cap="none" dirty="0">
              <a:solidFill>
                <a:schemeClr val="tx1"/>
              </a:solidFill>
            </a:endParaRPr>
          </a:p>
        </p:txBody>
      </p:sp>
      <p:sp>
        <p:nvSpPr>
          <p:cNvPr id="5" name="Text Placeholder 2"/>
          <p:cNvSpPr txBox="1">
            <a:spLocks/>
          </p:cNvSpPr>
          <p:nvPr/>
        </p:nvSpPr>
        <p:spPr>
          <a:xfrm>
            <a:off x="1011003" y="3627620"/>
            <a:ext cx="6841226" cy="2961333"/>
          </a:xfrm>
          <a:prstGeom prst="rect">
            <a:avLst/>
          </a:prstGeom>
          <a:noFill/>
          <a:ln>
            <a:noFill/>
          </a:ln>
        </p:spPr>
        <p:txBody>
          <a:bodyPr vert="horz" lIns="91425" tIns="91425" rIns="91425" bIns="91425"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143000" indent="-22860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600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9pPr>
          </a:lstStyle>
          <a:p>
            <a:pPr marL="0" indent="0">
              <a:buFont typeface="Arial"/>
              <a:buNone/>
            </a:pPr>
            <a:r>
              <a:rPr lang="en-US" sz="3200" b="1" dirty="0" smtClean="0"/>
              <a:t>Include your observations about:</a:t>
            </a:r>
          </a:p>
          <a:p>
            <a:r>
              <a:rPr lang="en-US" sz="2800" b="1" dirty="0" smtClean="0"/>
              <a:t>What was the original source of energy?</a:t>
            </a:r>
          </a:p>
          <a:p>
            <a:r>
              <a:rPr lang="en-US" sz="2800" b="1" dirty="0" smtClean="0"/>
              <a:t>What was the final use of the energy?</a:t>
            </a:r>
          </a:p>
          <a:p>
            <a:r>
              <a:rPr lang="en-US" sz="2800" b="1" dirty="0" smtClean="0"/>
              <a:t>How was energy transferred?</a:t>
            </a:r>
          </a:p>
          <a:p>
            <a:r>
              <a:rPr lang="en-US" sz="2800" b="1" dirty="0" smtClean="0"/>
              <a:t>How </a:t>
            </a:r>
            <a:r>
              <a:rPr lang="en-US" sz="2800" b="1" dirty="0" smtClean="0"/>
              <a:t>was energy “</a:t>
            </a:r>
            <a:r>
              <a:rPr lang="en-US" sz="2800" b="1" dirty="0" smtClean="0"/>
              <a:t>lost”?</a:t>
            </a:r>
            <a:endParaRPr lang="en-US" sz="2800" b="1" dirty="0"/>
          </a:p>
        </p:txBody>
      </p:sp>
    </p:spTree>
    <p:extLst>
      <p:ext uri="{BB962C8B-B14F-4D97-AF65-F5344CB8AC3E}">
        <p14:creationId xmlns:p14="http://schemas.microsoft.com/office/powerpoint/2010/main" val="34832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803259"/>
            <a:ext cx="8229600" cy="788400"/>
          </a:xfrm>
          <a:prstGeom prst="rect">
            <a:avLst/>
          </a:prstGeom>
        </p:spPr>
        <p:txBody>
          <a:bodyPr lIns="91425" tIns="91425" rIns="91425" bIns="91425" anchor="b" anchorCtr="0">
            <a:noAutofit/>
          </a:bodyPr>
          <a:lstStyle/>
          <a:p>
            <a:pPr lvl="0" rtl="0">
              <a:buNone/>
            </a:pPr>
            <a:r>
              <a:rPr lang="en" sz="4000" cap="none" dirty="0" smtClean="0">
                <a:solidFill>
                  <a:schemeClr val="tx1"/>
                </a:solidFill>
              </a:rPr>
              <a:t>What Did We Learn Last Time ?</a:t>
            </a:r>
            <a:endParaRPr lang="en" sz="4000" cap="none" dirty="0">
              <a:solidFill>
                <a:schemeClr val="tx1"/>
              </a:solidFill>
            </a:endParaRPr>
          </a:p>
        </p:txBody>
      </p:sp>
      <p:sp>
        <p:nvSpPr>
          <p:cNvPr id="75" name="Shape 75"/>
          <p:cNvSpPr txBox="1">
            <a:spLocks noGrp="1"/>
          </p:cNvSpPr>
          <p:nvPr>
            <p:ph type="body" idx="1"/>
          </p:nvPr>
        </p:nvSpPr>
        <p:spPr>
          <a:xfrm>
            <a:off x="457200" y="1723262"/>
            <a:ext cx="8229600" cy="3528102"/>
          </a:xfrm>
          <a:prstGeom prst="rect">
            <a:avLst/>
          </a:prstGeom>
        </p:spPr>
        <p:txBody>
          <a:bodyPr lIns="91425" tIns="91425" rIns="91425" bIns="91425" anchor="t" anchorCtr="0">
            <a:noAutofit/>
          </a:bodyPr>
          <a:lstStyle/>
          <a:p>
            <a:pPr lvl="0" rtl="0">
              <a:buNone/>
            </a:pPr>
            <a:r>
              <a:rPr lang="en-US" sz="2800" b="1" dirty="0" smtClean="0"/>
              <a:t>Motion energy is </a:t>
            </a:r>
            <a:r>
              <a:rPr lang="en-US" sz="2800" b="1" dirty="0" smtClean="0">
                <a:solidFill>
                  <a:schemeClr val="tx1"/>
                </a:solidFill>
              </a:rPr>
              <a:t>called ___________________ energy</a:t>
            </a:r>
          </a:p>
          <a:p>
            <a:pPr marL="0" indent="0">
              <a:buNone/>
            </a:pPr>
            <a:endParaRPr lang="en-US" sz="2800" b="1" dirty="0"/>
          </a:p>
          <a:p>
            <a:pPr marL="0" indent="0">
              <a:buNone/>
            </a:pPr>
            <a:r>
              <a:rPr lang="en-US" sz="2800" b="1" dirty="0" smtClean="0"/>
              <a:t>It depends on the ________ and _______ of an object.</a:t>
            </a:r>
            <a:endParaRPr lang="en-US" sz="2800" b="1" dirty="0"/>
          </a:p>
          <a:p>
            <a:pPr lvl="0" rtl="0">
              <a:buNone/>
            </a:pPr>
            <a:endParaRPr lang="en-US" sz="2800" b="1" dirty="0"/>
          </a:p>
          <a:p>
            <a:pPr lvl="0" rtl="0">
              <a:buNone/>
            </a:pPr>
            <a:r>
              <a:rPr lang="en-US" sz="2800" b="1" dirty="0" smtClean="0"/>
              <a:t>Stored energy is called ___________________ energy.</a:t>
            </a:r>
            <a:endParaRPr lang="en" sz="2800" b="1" dirty="0"/>
          </a:p>
          <a:p>
            <a:pPr marL="0" indent="0">
              <a:buNone/>
            </a:pPr>
            <a:r>
              <a:rPr lang="en" sz="2800" b="1" dirty="0" smtClean="0"/>
              <a:t>Energy can be stored in many forms, such as:</a:t>
            </a:r>
            <a:endParaRPr lang="en" sz="2800" b="1" dirty="0"/>
          </a:p>
        </p:txBody>
      </p:sp>
      <p:sp>
        <p:nvSpPr>
          <p:cNvPr id="4" name="Shape 75"/>
          <p:cNvSpPr txBox="1">
            <a:spLocks/>
          </p:cNvSpPr>
          <p:nvPr/>
        </p:nvSpPr>
        <p:spPr>
          <a:xfrm>
            <a:off x="4695148" y="1584278"/>
            <a:ext cx="1739518" cy="82973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3200" b="1" dirty="0" smtClean="0">
                <a:solidFill>
                  <a:schemeClr val="accent1">
                    <a:lumMod val="60000"/>
                    <a:lumOff val="40000"/>
                  </a:schemeClr>
                </a:solidFill>
              </a:rPr>
              <a:t>kinetic</a:t>
            </a:r>
            <a:endParaRPr lang="en" sz="3200" b="1" dirty="0">
              <a:solidFill>
                <a:schemeClr val="accent1">
                  <a:lumMod val="60000"/>
                  <a:lumOff val="40000"/>
                </a:schemeClr>
              </a:solidFill>
            </a:endParaRPr>
          </a:p>
        </p:txBody>
      </p:sp>
      <p:sp>
        <p:nvSpPr>
          <p:cNvPr id="5" name="Shape 75"/>
          <p:cNvSpPr txBox="1">
            <a:spLocks/>
          </p:cNvSpPr>
          <p:nvPr/>
        </p:nvSpPr>
        <p:spPr>
          <a:xfrm>
            <a:off x="3348180" y="2682431"/>
            <a:ext cx="1456266" cy="82973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3200" b="1" dirty="0" smtClean="0">
                <a:solidFill>
                  <a:schemeClr val="accent2">
                    <a:lumMod val="60000"/>
                    <a:lumOff val="40000"/>
                  </a:schemeClr>
                </a:solidFill>
              </a:rPr>
              <a:t>mass</a:t>
            </a:r>
            <a:endParaRPr lang="en" sz="3200" b="1" dirty="0">
              <a:solidFill>
                <a:schemeClr val="accent2">
                  <a:lumMod val="60000"/>
                  <a:lumOff val="40000"/>
                </a:schemeClr>
              </a:solidFill>
            </a:endParaRPr>
          </a:p>
        </p:txBody>
      </p:sp>
      <p:sp>
        <p:nvSpPr>
          <p:cNvPr id="6" name="Shape 75"/>
          <p:cNvSpPr txBox="1">
            <a:spLocks/>
          </p:cNvSpPr>
          <p:nvPr/>
        </p:nvSpPr>
        <p:spPr>
          <a:xfrm>
            <a:off x="5317067" y="2672094"/>
            <a:ext cx="1456266" cy="82973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3200" b="1" dirty="0" smtClean="0">
                <a:solidFill>
                  <a:schemeClr val="accent3">
                    <a:lumMod val="60000"/>
                    <a:lumOff val="40000"/>
                  </a:schemeClr>
                </a:solidFill>
              </a:rPr>
              <a:t>speed</a:t>
            </a:r>
            <a:endParaRPr lang="en" sz="3200" b="1" dirty="0">
              <a:solidFill>
                <a:schemeClr val="accent3">
                  <a:lumMod val="60000"/>
                  <a:lumOff val="40000"/>
                </a:schemeClr>
              </a:solidFill>
            </a:endParaRPr>
          </a:p>
        </p:txBody>
      </p:sp>
      <p:sp>
        <p:nvSpPr>
          <p:cNvPr id="7" name="Shape 75"/>
          <p:cNvSpPr txBox="1">
            <a:spLocks/>
          </p:cNvSpPr>
          <p:nvPr/>
        </p:nvSpPr>
        <p:spPr>
          <a:xfrm>
            <a:off x="4605865" y="3802578"/>
            <a:ext cx="2515371" cy="82973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3200" b="1" dirty="0" smtClean="0">
                <a:solidFill>
                  <a:schemeClr val="accent4">
                    <a:lumMod val="60000"/>
                    <a:lumOff val="40000"/>
                  </a:schemeClr>
                </a:solidFill>
              </a:rPr>
              <a:t>potential</a:t>
            </a:r>
            <a:endParaRPr lang="en" sz="3200" b="1" dirty="0">
              <a:solidFill>
                <a:schemeClr val="accent4">
                  <a:lumMod val="60000"/>
                  <a:lumOff val="40000"/>
                </a:schemeClr>
              </a:solidFill>
            </a:endParaRPr>
          </a:p>
        </p:txBody>
      </p:sp>
      <p:sp>
        <p:nvSpPr>
          <p:cNvPr id="8" name="Shape 75"/>
          <p:cNvSpPr txBox="1">
            <a:spLocks/>
          </p:cNvSpPr>
          <p:nvPr/>
        </p:nvSpPr>
        <p:spPr>
          <a:xfrm>
            <a:off x="491056" y="5238664"/>
            <a:ext cx="4350327" cy="130786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3200" b="1" dirty="0" smtClean="0">
                <a:solidFill>
                  <a:schemeClr val="accent6"/>
                </a:solidFill>
              </a:rPr>
              <a:t>g</a:t>
            </a:r>
            <a:r>
              <a:rPr lang="en" sz="3200" b="1" dirty="0" smtClean="0">
                <a:solidFill>
                  <a:schemeClr val="accent6"/>
                </a:solidFill>
              </a:rPr>
              <a:t>ravitational energy</a:t>
            </a:r>
          </a:p>
          <a:p>
            <a:pPr marL="0" indent="0">
              <a:buNone/>
            </a:pPr>
            <a:r>
              <a:rPr lang="en-US" sz="3200" b="1" dirty="0" smtClean="0">
                <a:solidFill>
                  <a:schemeClr val="accent5"/>
                </a:solidFill>
              </a:rPr>
              <a:t>c</a:t>
            </a:r>
            <a:r>
              <a:rPr lang="en" sz="3200" b="1" dirty="0" smtClean="0">
                <a:solidFill>
                  <a:schemeClr val="accent5"/>
                </a:solidFill>
              </a:rPr>
              <a:t>hemical energy</a:t>
            </a:r>
            <a:endParaRPr lang="en" sz="3200" b="1" dirty="0">
              <a:solidFill>
                <a:schemeClr val="accent5"/>
              </a:solidFill>
            </a:endParaRPr>
          </a:p>
        </p:txBody>
      </p:sp>
      <p:sp>
        <p:nvSpPr>
          <p:cNvPr id="9" name="Shape 75"/>
          <p:cNvSpPr txBox="1">
            <a:spLocks/>
          </p:cNvSpPr>
          <p:nvPr/>
        </p:nvSpPr>
        <p:spPr>
          <a:xfrm>
            <a:off x="4687447" y="5238664"/>
            <a:ext cx="4350327" cy="130786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 sz="3200" b="1" dirty="0" smtClean="0">
                <a:solidFill>
                  <a:schemeClr val="accent3">
                    <a:lumMod val="60000"/>
                    <a:lumOff val="40000"/>
                  </a:schemeClr>
                </a:solidFill>
              </a:rPr>
              <a:t>heat/thermal energy</a:t>
            </a:r>
          </a:p>
          <a:p>
            <a:pPr marL="0" indent="0">
              <a:buNone/>
            </a:pPr>
            <a:r>
              <a:rPr lang="en" sz="3200" b="1" dirty="0" smtClean="0">
                <a:solidFill>
                  <a:schemeClr val="accent4">
                    <a:lumMod val="60000"/>
                    <a:lumOff val="40000"/>
                  </a:schemeClr>
                </a:solidFill>
              </a:rPr>
              <a:t>elastic energy</a:t>
            </a:r>
            <a:endParaRPr lang="en" sz="3200" b="1" dirty="0">
              <a:solidFill>
                <a:schemeClr val="accent4">
                  <a:lumMod val="60000"/>
                  <a:lumOff val="40000"/>
                </a:schemeClr>
              </a:solidFill>
            </a:endParaRPr>
          </a:p>
        </p:txBody>
      </p:sp>
      <p:sp>
        <p:nvSpPr>
          <p:cNvPr id="10" name="Shape 80"/>
          <p:cNvSpPr txBox="1">
            <a:spLocks/>
          </p:cNvSpPr>
          <p:nvPr/>
        </p:nvSpPr>
        <p:spPr>
          <a:xfrm>
            <a:off x="457200" y="100448"/>
            <a:ext cx="4035972" cy="713120"/>
          </a:xfrm>
          <a:prstGeom prst="rect">
            <a:avLst/>
          </a:prstGeom>
          <a:noFill/>
          <a:ln>
            <a:noFill/>
          </a:ln>
          <a:effectLst/>
        </p:spPr>
        <p:txBody>
          <a:bodyPr vert="horz" lIns="91425" tIns="91425" rIns="91425" bIns="91425" rtlCol="0" anchor="b" anchorCtr="0">
            <a:noAutofit/>
          </a:bodyPr>
          <a:lstStyle>
            <a:lvl1pPr algn="l" defTabSz="457200" rtl="0" eaLnBrk="1" latinLnBrk="0" hangingPunct="1">
              <a:spcBef>
                <a:spcPts val="0"/>
              </a:spcBef>
              <a:buSzPct val="100000"/>
              <a:buFont typeface="Arial"/>
              <a:buNone/>
              <a:defRPr sz="3600" b="1" kern="1200" cap="all">
                <a:ln w="3175" cmpd="sng">
                  <a:noFill/>
                </a:ln>
                <a:solidFill>
                  <a:schemeClr val="dk1"/>
                </a:solidFill>
                <a:effectLst/>
                <a:latin typeface="Arial"/>
                <a:ea typeface="Arial"/>
                <a:cs typeface="Arial"/>
                <a:sym typeface="Arial"/>
              </a:defRPr>
            </a:lvl1pPr>
            <a:lvl2pPr algn="l" rtl="0" eaLnBrk="1" hangingPunct="1">
              <a:spcBef>
                <a:spcPts val="0"/>
              </a:spcBef>
              <a:buSzPct val="100000"/>
              <a:buFont typeface="Arial"/>
              <a:buNone/>
              <a:defRPr sz="3600" b="1">
                <a:solidFill>
                  <a:schemeClr val="dk1"/>
                </a:solidFill>
                <a:latin typeface="Arial"/>
                <a:ea typeface="Arial"/>
                <a:cs typeface="Arial"/>
                <a:sym typeface="Arial"/>
              </a:defRPr>
            </a:lvl2pPr>
            <a:lvl3pPr algn="l" rtl="0" eaLnBrk="1" hangingPunct="1">
              <a:spcBef>
                <a:spcPts val="0"/>
              </a:spcBef>
              <a:buSzPct val="100000"/>
              <a:buFont typeface="Arial"/>
              <a:buNone/>
              <a:defRPr sz="3600" b="1">
                <a:solidFill>
                  <a:schemeClr val="dk1"/>
                </a:solidFill>
                <a:latin typeface="Arial"/>
                <a:ea typeface="Arial"/>
                <a:cs typeface="Arial"/>
                <a:sym typeface="Arial"/>
              </a:defRPr>
            </a:lvl3pPr>
            <a:lvl4pPr algn="l" rtl="0" eaLnBrk="1" hangingPunct="1">
              <a:spcBef>
                <a:spcPts val="0"/>
              </a:spcBef>
              <a:buSzPct val="100000"/>
              <a:buFont typeface="Arial"/>
              <a:buNone/>
              <a:defRPr sz="3600" b="1">
                <a:solidFill>
                  <a:schemeClr val="dk1"/>
                </a:solidFill>
                <a:latin typeface="Arial"/>
                <a:ea typeface="Arial"/>
                <a:cs typeface="Arial"/>
                <a:sym typeface="Arial"/>
              </a:defRPr>
            </a:lvl4pPr>
            <a:lvl5pPr algn="l" rtl="0" eaLnBrk="1" hangingPunct="1">
              <a:spcBef>
                <a:spcPts val="0"/>
              </a:spcBef>
              <a:buSzPct val="100000"/>
              <a:buFont typeface="Arial"/>
              <a:buNone/>
              <a:defRPr sz="3600" b="1">
                <a:solidFill>
                  <a:schemeClr val="dk1"/>
                </a:solidFill>
                <a:latin typeface="Arial"/>
                <a:ea typeface="Arial"/>
                <a:cs typeface="Arial"/>
                <a:sym typeface="Arial"/>
              </a:defRPr>
            </a:lvl5pPr>
            <a:lvl6pPr algn="l" rtl="0" eaLnBrk="1" hangingPunct="1">
              <a:spcBef>
                <a:spcPts val="0"/>
              </a:spcBef>
              <a:buSzPct val="100000"/>
              <a:buFont typeface="Arial"/>
              <a:buNone/>
              <a:defRPr sz="3600" b="1">
                <a:solidFill>
                  <a:schemeClr val="dk1"/>
                </a:solidFill>
                <a:latin typeface="Arial"/>
                <a:ea typeface="Arial"/>
                <a:cs typeface="Arial"/>
                <a:sym typeface="Arial"/>
              </a:defRPr>
            </a:lvl6pPr>
            <a:lvl7pPr algn="l" rtl="0" eaLnBrk="1" hangingPunct="1">
              <a:spcBef>
                <a:spcPts val="0"/>
              </a:spcBef>
              <a:buSzPct val="100000"/>
              <a:buFont typeface="Arial"/>
              <a:buNone/>
              <a:defRPr sz="3600" b="1">
                <a:solidFill>
                  <a:schemeClr val="dk1"/>
                </a:solidFill>
                <a:latin typeface="Arial"/>
                <a:ea typeface="Arial"/>
                <a:cs typeface="Arial"/>
                <a:sym typeface="Arial"/>
              </a:defRPr>
            </a:lvl7pPr>
            <a:lvl8pPr algn="l" rtl="0" eaLnBrk="1" hangingPunct="1">
              <a:spcBef>
                <a:spcPts val="0"/>
              </a:spcBef>
              <a:buSzPct val="100000"/>
              <a:buFont typeface="Arial"/>
              <a:buNone/>
              <a:defRPr sz="3600" b="1">
                <a:solidFill>
                  <a:schemeClr val="dk1"/>
                </a:solidFill>
                <a:latin typeface="Arial"/>
                <a:ea typeface="Arial"/>
                <a:cs typeface="Arial"/>
                <a:sym typeface="Arial"/>
              </a:defRPr>
            </a:lvl8pPr>
            <a:lvl9pPr algn="l" rtl="0" eaLnBrk="1" hangingPunct="1">
              <a:spcBef>
                <a:spcPts val="0"/>
              </a:spcBef>
              <a:buSzPct val="100000"/>
              <a:buFont typeface="Arial"/>
              <a:buNone/>
              <a:defRPr sz="3600" b="1">
                <a:solidFill>
                  <a:schemeClr val="dk1"/>
                </a:solidFill>
                <a:latin typeface="Arial"/>
                <a:ea typeface="Arial"/>
                <a:cs typeface="Arial"/>
                <a:sym typeface="Arial"/>
              </a:defRPr>
            </a:lvl9pPr>
          </a:lstStyle>
          <a:p>
            <a:r>
              <a:rPr lang="en" sz="3200" cap="none" dirty="0" smtClean="0">
                <a:solidFill>
                  <a:schemeClr val="accent1">
                    <a:lumMod val="40000"/>
                    <a:lumOff val="60000"/>
                  </a:schemeClr>
                </a:solidFill>
              </a:rPr>
              <a:t>Concept Review:</a:t>
            </a:r>
            <a:endParaRPr lang="en" sz="3200" cap="none" dirty="0">
              <a:solidFill>
                <a:schemeClr val="accent1">
                  <a:lumMod val="40000"/>
                  <a:lumOff val="60000"/>
                </a:schemeClr>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39521"/>
          </a:xfrm>
        </p:spPr>
        <p:txBody>
          <a:bodyPr>
            <a:noAutofit/>
          </a:bodyPr>
          <a:lstStyle/>
          <a:p>
            <a:r>
              <a:rPr lang="en-US" sz="4400" cap="none" dirty="0" smtClean="0">
                <a:solidFill>
                  <a:schemeClr val="tx1"/>
                </a:solidFill>
              </a:rPr>
              <a:t>Energy Transfer</a:t>
            </a:r>
            <a:endParaRPr lang="en-US" sz="4400" cap="none" dirty="0">
              <a:solidFill>
                <a:schemeClr val="tx1"/>
              </a:solidFill>
            </a:endParaRPr>
          </a:p>
        </p:txBody>
      </p:sp>
      <p:sp>
        <p:nvSpPr>
          <p:cNvPr id="3" name="Text Placeholder 2"/>
          <p:cNvSpPr>
            <a:spLocks noGrp="1"/>
          </p:cNvSpPr>
          <p:nvPr>
            <p:ph type="body" idx="1"/>
          </p:nvPr>
        </p:nvSpPr>
        <p:spPr>
          <a:xfrm>
            <a:off x="457200" y="1142038"/>
            <a:ext cx="8229600" cy="2681518"/>
          </a:xfrm>
        </p:spPr>
        <p:txBody>
          <a:bodyPr>
            <a:normAutofit/>
          </a:bodyPr>
          <a:lstStyle/>
          <a:p>
            <a:pPr marL="0" indent="0">
              <a:buNone/>
            </a:pPr>
            <a:r>
              <a:rPr lang="en-US" sz="3200" b="1" dirty="0" smtClean="0"/>
              <a:t>Energy can be transferred from one </a:t>
            </a:r>
            <a:r>
              <a:rPr lang="en-US" sz="3200" b="1" dirty="0" smtClean="0">
                <a:solidFill>
                  <a:schemeClr val="bg2">
                    <a:lumMod val="20000"/>
                    <a:lumOff val="80000"/>
                  </a:schemeClr>
                </a:solidFill>
              </a:rPr>
              <a:t>form</a:t>
            </a:r>
            <a:r>
              <a:rPr lang="en-US" sz="3200" b="1" dirty="0" smtClean="0"/>
              <a:t> to another, from one </a:t>
            </a:r>
            <a:r>
              <a:rPr lang="en-US" sz="3200" b="1" dirty="0" smtClean="0">
                <a:solidFill>
                  <a:schemeClr val="bg2">
                    <a:lumMod val="20000"/>
                    <a:lumOff val="80000"/>
                  </a:schemeClr>
                </a:solidFill>
              </a:rPr>
              <a:t>object</a:t>
            </a:r>
            <a:r>
              <a:rPr lang="en-US" sz="3200" b="1" dirty="0" smtClean="0"/>
              <a:t> to another, or even from one </a:t>
            </a:r>
            <a:r>
              <a:rPr lang="en-US" sz="3200" b="1" dirty="0" smtClean="0">
                <a:solidFill>
                  <a:schemeClr val="bg2">
                    <a:lumMod val="20000"/>
                    <a:lumOff val="80000"/>
                  </a:schemeClr>
                </a:solidFill>
              </a:rPr>
              <a:t>place</a:t>
            </a:r>
            <a:r>
              <a:rPr lang="en-US" sz="3200" b="1" dirty="0" smtClean="0"/>
              <a:t> to another.</a:t>
            </a:r>
          </a:p>
        </p:txBody>
      </p:sp>
      <p:sp>
        <p:nvSpPr>
          <p:cNvPr id="6" name="Right Arrow 5"/>
          <p:cNvSpPr/>
          <p:nvPr/>
        </p:nvSpPr>
        <p:spPr>
          <a:xfrm>
            <a:off x="2899416" y="3162860"/>
            <a:ext cx="1299645" cy="67501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8" name="TextBox 7"/>
          <p:cNvSpPr txBox="1"/>
          <p:nvPr/>
        </p:nvSpPr>
        <p:spPr>
          <a:xfrm>
            <a:off x="2899416" y="5299345"/>
            <a:ext cx="2610494" cy="400110"/>
          </a:xfrm>
          <a:prstGeom prst="rect">
            <a:avLst/>
          </a:prstGeom>
          <a:noFill/>
        </p:spPr>
        <p:txBody>
          <a:bodyPr wrap="square" rtlCol="0">
            <a:spAutoFit/>
          </a:bodyPr>
          <a:lstStyle/>
          <a:p>
            <a:r>
              <a:rPr lang="en-US" sz="2000" b="1" dirty="0" smtClean="0">
                <a:solidFill>
                  <a:schemeClr val="accent6"/>
                </a:solidFill>
              </a:rPr>
              <a:t>potential </a:t>
            </a:r>
            <a:r>
              <a:rPr lang="en-US" sz="2000" b="1" dirty="0" smtClean="0">
                <a:solidFill>
                  <a:schemeClr val="accent6"/>
                </a:solidFill>
                <a:sym typeface="Wingdings" panose="05000000000000000000" pitchFamily="2" charset="2"/>
              </a:rPr>
              <a:t></a:t>
            </a:r>
            <a:r>
              <a:rPr lang="en-US" sz="2000" b="1" dirty="0" smtClean="0">
                <a:solidFill>
                  <a:schemeClr val="accent6"/>
                </a:solidFill>
              </a:rPr>
              <a:t> kinetic</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5746"/>
          <a:stretch/>
        </p:blipFill>
        <p:spPr>
          <a:xfrm>
            <a:off x="541843" y="2905770"/>
            <a:ext cx="1984634" cy="2881089"/>
          </a:xfrm>
          <a:prstGeom prst="rect">
            <a:avLst/>
          </a:prstGeom>
        </p:spPr>
      </p:pic>
      <p:grpSp>
        <p:nvGrpSpPr>
          <p:cNvPr id="11" name="Group 10"/>
          <p:cNvGrpSpPr/>
          <p:nvPr/>
        </p:nvGrpSpPr>
        <p:grpSpPr>
          <a:xfrm>
            <a:off x="4388467" y="3242193"/>
            <a:ext cx="3392230" cy="538830"/>
            <a:chOff x="1404025" y="5173350"/>
            <a:chExt cx="6006083" cy="1140025"/>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64989" y="5398975"/>
              <a:ext cx="5145119" cy="914400"/>
            </a:xfrm>
            <a:prstGeom prst="rect">
              <a:avLst/>
            </a:prstGeom>
          </p:spPr>
        </p:pic>
        <p:cxnSp>
          <p:nvCxnSpPr>
            <p:cNvPr id="13" name="Straight Connector 12"/>
            <p:cNvCxnSpPr/>
            <p:nvPr/>
          </p:nvCxnSpPr>
          <p:spPr>
            <a:xfrm>
              <a:off x="1828793" y="5173350"/>
              <a:ext cx="9482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79765" y="5539500"/>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04025" y="6028367"/>
              <a:ext cx="9482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77790" y="6131275"/>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06641" y="5331355"/>
              <a:ext cx="7681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02913" y="5761161"/>
              <a:ext cx="23691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02597" y="5856175"/>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903044" y="5727334"/>
            <a:ext cx="2461953" cy="400110"/>
          </a:xfrm>
          <a:prstGeom prst="rect">
            <a:avLst/>
          </a:prstGeom>
          <a:noFill/>
        </p:spPr>
        <p:txBody>
          <a:bodyPr wrap="square" rtlCol="0">
            <a:spAutoFit/>
          </a:bodyPr>
          <a:lstStyle/>
          <a:p>
            <a:r>
              <a:rPr lang="en-US" sz="2000" b="1" dirty="0" smtClean="0">
                <a:solidFill>
                  <a:schemeClr val="accent5"/>
                </a:solidFill>
              </a:rPr>
              <a:t>kinetic </a:t>
            </a:r>
            <a:r>
              <a:rPr lang="en-US" sz="2000" b="1" dirty="0" smtClean="0">
                <a:solidFill>
                  <a:schemeClr val="accent5"/>
                </a:solidFill>
                <a:sym typeface="Wingdings" panose="05000000000000000000" pitchFamily="2" charset="2"/>
              </a:rPr>
              <a:t></a:t>
            </a:r>
            <a:r>
              <a:rPr lang="en-US" sz="2000" b="1" dirty="0" smtClean="0">
                <a:solidFill>
                  <a:schemeClr val="accent5"/>
                </a:solidFill>
              </a:rPr>
              <a:t> potential</a:t>
            </a:r>
          </a:p>
        </p:txBody>
      </p:sp>
      <p:sp>
        <p:nvSpPr>
          <p:cNvPr id="21" name="TextBox 20"/>
          <p:cNvSpPr txBox="1"/>
          <p:nvPr/>
        </p:nvSpPr>
        <p:spPr>
          <a:xfrm>
            <a:off x="5947415" y="5291487"/>
            <a:ext cx="3069585" cy="400110"/>
          </a:xfrm>
          <a:prstGeom prst="rect">
            <a:avLst/>
          </a:prstGeom>
          <a:noFill/>
        </p:spPr>
        <p:txBody>
          <a:bodyPr wrap="square" rtlCol="0">
            <a:spAutoFit/>
          </a:bodyPr>
          <a:lstStyle/>
          <a:p>
            <a:r>
              <a:rPr lang="en-US" sz="2000" b="1" dirty="0" smtClean="0">
                <a:solidFill>
                  <a:schemeClr val="accent3"/>
                </a:solidFill>
              </a:rPr>
              <a:t>potential </a:t>
            </a:r>
            <a:r>
              <a:rPr lang="en-US" sz="2000" b="1" dirty="0" smtClean="0">
                <a:solidFill>
                  <a:schemeClr val="accent3"/>
                </a:solidFill>
                <a:sym typeface="Wingdings" panose="05000000000000000000" pitchFamily="2" charset="2"/>
              </a:rPr>
              <a:t></a:t>
            </a:r>
            <a:r>
              <a:rPr lang="en-US" sz="2000" b="1" dirty="0" smtClean="0">
                <a:solidFill>
                  <a:schemeClr val="accent3"/>
                </a:solidFill>
              </a:rPr>
              <a:t> potential</a:t>
            </a:r>
          </a:p>
        </p:txBody>
      </p:sp>
      <p:sp>
        <p:nvSpPr>
          <p:cNvPr id="22" name="TextBox 21"/>
          <p:cNvSpPr txBox="1"/>
          <p:nvPr/>
        </p:nvSpPr>
        <p:spPr>
          <a:xfrm>
            <a:off x="5951044" y="5719476"/>
            <a:ext cx="2674290" cy="400110"/>
          </a:xfrm>
          <a:prstGeom prst="rect">
            <a:avLst/>
          </a:prstGeom>
          <a:noFill/>
        </p:spPr>
        <p:txBody>
          <a:bodyPr wrap="square" rtlCol="0">
            <a:spAutoFit/>
          </a:bodyPr>
          <a:lstStyle/>
          <a:p>
            <a:r>
              <a:rPr lang="en-US" sz="2000" b="1" dirty="0" smtClean="0">
                <a:solidFill>
                  <a:schemeClr val="accent4"/>
                </a:solidFill>
              </a:rPr>
              <a:t>kinetic </a:t>
            </a:r>
            <a:r>
              <a:rPr lang="en-US" sz="2000" b="1" dirty="0" smtClean="0">
                <a:solidFill>
                  <a:schemeClr val="accent4"/>
                </a:solidFill>
                <a:sym typeface="Wingdings" panose="05000000000000000000" pitchFamily="2" charset="2"/>
              </a:rPr>
              <a:t></a:t>
            </a:r>
            <a:r>
              <a:rPr lang="en-US" sz="2000" b="1" dirty="0" smtClean="0">
                <a:solidFill>
                  <a:schemeClr val="accent4"/>
                </a:solidFill>
              </a:rPr>
              <a:t> kinetic</a:t>
            </a:r>
          </a:p>
        </p:txBody>
      </p:sp>
      <p:sp>
        <p:nvSpPr>
          <p:cNvPr id="23" name="Text Placeholder 2"/>
          <p:cNvSpPr txBox="1">
            <a:spLocks/>
          </p:cNvSpPr>
          <p:nvPr/>
        </p:nvSpPr>
        <p:spPr>
          <a:xfrm>
            <a:off x="2798515" y="4031529"/>
            <a:ext cx="4195286" cy="1088971"/>
          </a:xfrm>
          <a:prstGeom prst="rect">
            <a:avLst/>
          </a:prstGeom>
          <a:noFill/>
          <a:ln>
            <a:noFill/>
          </a:ln>
        </p:spPr>
        <p:txBody>
          <a:bodyPr vert="horz" lIns="91425" tIns="91425" rIns="91425" bIns="91425"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143000" indent="-22860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600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9pPr>
          </a:lstStyle>
          <a:p>
            <a:pPr marL="0" indent="0">
              <a:buFont typeface="Arial"/>
              <a:buNone/>
            </a:pPr>
            <a:r>
              <a:rPr lang="en-US" sz="2800" b="1" dirty="0" smtClean="0"/>
              <a:t>Energy can be transferred in many ways.</a:t>
            </a:r>
            <a:endParaRPr lang="en-US" sz="2800" b="1" dirty="0"/>
          </a:p>
        </p:txBody>
      </p:sp>
    </p:spTree>
    <p:extLst>
      <p:ext uri="{BB962C8B-B14F-4D97-AF65-F5344CB8AC3E}">
        <p14:creationId xmlns:p14="http://schemas.microsoft.com/office/powerpoint/2010/main" val="322232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p:nvPr/>
        </p:nvSpPr>
        <p:spPr>
          <a:xfrm>
            <a:off x="311280" y="820264"/>
            <a:ext cx="1836836" cy="83436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Shadows Into Light Two"/>
              <a:buNone/>
            </a:pPr>
            <a:r>
              <a:rPr lang="en-US" sz="3600" b="1" dirty="0" smtClean="0">
                <a:solidFill>
                  <a:schemeClr val="tx1"/>
                </a:solidFill>
                <a:latin typeface="Shadows Into Light Two"/>
                <a:ea typeface="Shadows Into Light Two"/>
                <a:cs typeface="Shadows Into Light Two"/>
                <a:sym typeface="Shadows Into Light Two"/>
              </a:rPr>
              <a:t>Force</a:t>
            </a:r>
            <a:endParaRPr lang="en" sz="3600" b="1" dirty="0">
              <a:solidFill>
                <a:schemeClr val="tx1"/>
              </a:solidFill>
              <a:latin typeface="Shadows Into Light Two"/>
              <a:ea typeface="Shadows Into Light Two"/>
              <a:cs typeface="Shadows Into Light Two"/>
              <a:sym typeface="Shadows Into Light Two"/>
            </a:endParaRPr>
          </a:p>
        </p:txBody>
      </p:sp>
      <p:sp>
        <p:nvSpPr>
          <p:cNvPr id="49" name="Shape 49"/>
          <p:cNvSpPr txBox="1"/>
          <p:nvPr/>
        </p:nvSpPr>
        <p:spPr>
          <a:xfrm>
            <a:off x="2365829" y="391886"/>
            <a:ext cx="6473371" cy="239287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1200"/>
              </a:spcAft>
              <a:buClr>
                <a:srgbClr val="000000"/>
              </a:buClr>
              <a:buSzPct val="25000"/>
              <a:buFont typeface="Shadows Into Light Two"/>
              <a:buNone/>
            </a:pPr>
            <a:r>
              <a:rPr lang="en-US" sz="2400" b="1" dirty="0" smtClean="0">
                <a:solidFill>
                  <a:schemeClr val="tx1"/>
                </a:solidFill>
                <a:latin typeface="Shadows Into Light Two"/>
                <a:ea typeface="Shadows Into Light Two"/>
                <a:cs typeface="Shadows Into Light Two"/>
                <a:sym typeface="Shadows Into Light Two"/>
              </a:rPr>
              <a:t>Energy can be transferred </a:t>
            </a:r>
            <a:r>
              <a:rPr lang="en-US" sz="2400" b="1" dirty="0" smtClean="0">
                <a:solidFill>
                  <a:schemeClr val="accent2">
                    <a:lumMod val="40000"/>
                    <a:lumOff val="60000"/>
                  </a:schemeClr>
                </a:solidFill>
                <a:latin typeface="Shadows Into Light Two"/>
                <a:ea typeface="Shadows Into Light Two"/>
                <a:cs typeface="Shadows Into Light Two"/>
                <a:sym typeface="Shadows Into Light Two"/>
              </a:rPr>
              <a:t>from one object to another</a:t>
            </a:r>
            <a:r>
              <a:rPr lang="en-US" sz="2400" b="1" dirty="0" smtClean="0">
                <a:solidFill>
                  <a:srgbClr val="FF0000"/>
                </a:solidFill>
                <a:latin typeface="Shadows Into Light Two"/>
                <a:ea typeface="Shadows Into Light Two"/>
                <a:cs typeface="Shadows Into Light Two"/>
                <a:sym typeface="Shadows Into Light Two"/>
              </a:rPr>
              <a:t> </a:t>
            </a:r>
            <a:r>
              <a:rPr lang="en-US" sz="2400" b="1" dirty="0" smtClean="0">
                <a:solidFill>
                  <a:schemeClr val="tx1"/>
                </a:solidFill>
                <a:latin typeface="Shadows Into Light Two"/>
                <a:ea typeface="Shadows Into Light Two"/>
                <a:cs typeface="Shadows Into Light Two"/>
                <a:sym typeface="Shadows Into Light Two"/>
              </a:rPr>
              <a:t>by a force (by the objects pushing or pulling on each other).</a:t>
            </a:r>
          </a:p>
          <a:p>
            <a:pPr marL="0" marR="0" lvl="0" indent="0" algn="l" rtl="0">
              <a:lnSpc>
                <a:spcPct val="100000"/>
              </a:lnSpc>
              <a:spcBef>
                <a:spcPts val="0"/>
              </a:spcBef>
              <a:spcAft>
                <a:spcPts val="1200"/>
              </a:spcAft>
              <a:buClr>
                <a:srgbClr val="000000"/>
              </a:buClr>
              <a:buSzPct val="25000"/>
              <a:buFont typeface="Shadows Into Light Two"/>
              <a:buNone/>
            </a:pPr>
            <a:r>
              <a:rPr lang="en-US" sz="2400" b="1" dirty="0" smtClean="0">
                <a:solidFill>
                  <a:schemeClr val="tx1"/>
                </a:solidFill>
                <a:latin typeface="Shadows Into Light Two"/>
                <a:ea typeface="Shadows Into Light Two"/>
                <a:cs typeface="Shadows Into Light Two"/>
                <a:sym typeface="Shadows Into Light Two"/>
              </a:rPr>
              <a:t>A force can also transfer energy </a:t>
            </a:r>
            <a:r>
              <a:rPr lang="en-US" sz="2400" b="1" dirty="0" smtClean="0">
                <a:solidFill>
                  <a:schemeClr val="accent3">
                    <a:lumMod val="60000"/>
                    <a:lumOff val="40000"/>
                  </a:schemeClr>
                </a:solidFill>
                <a:latin typeface="Shadows Into Light Two"/>
                <a:ea typeface="Shadows Into Light Two"/>
                <a:cs typeface="Shadows Into Light Two"/>
                <a:sym typeface="Shadows Into Light Two"/>
              </a:rPr>
              <a:t>from one form to another.</a:t>
            </a:r>
          </a:p>
        </p:txBody>
      </p:sp>
      <p:cxnSp>
        <p:nvCxnSpPr>
          <p:cNvPr id="51" name="Shape 51"/>
          <p:cNvCxnSpPr/>
          <p:nvPr/>
        </p:nvCxnSpPr>
        <p:spPr>
          <a:xfrm>
            <a:off x="2101223" y="648704"/>
            <a:ext cx="10799" cy="1189800"/>
          </a:xfrm>
          <a:prstGeom prst="straightConnector1">
            <a:avLst/>
          </a:prstGeom>
          <a:noFill/>
          <a:ln w="19050" cap="flat">
            <a:solidFill>
              <a:schemeClr val="accent3"/>
            </a:solidFill>
            <a:prstDash val="solid"/>
            <a:round/>
            <a:headEnd type="none" w="med" len="med"/>
            <a:tailEnd type="none" w="med" len="med"/>
          </a:ln>
        </p:spPr>
      </p:cxnSp>
      <p:pic>
        <p:nvPicPr>
          <p:cNvPr id="2" name="Picture 1"/>
          <p:cNvPicPr>
            <a:picLocks noChangeAspect="1"/>
          </p:cNvPicPr>
          <p:nvPr/>
        </p:nvPicPr>
        <p:blipFill>
          <a:blip r:embed="rId3"/>
          <a:stretch>
            <a:fillRect/>
          </a:stretch>
        </p:blipFill>
        <p:spPr>
          <a:xfrm>
            <a:off x="2483950" y="2784764"/>
            <a:ext cx="2472267" cy="3708401"/>
          </a:xfrm>
          <a:prstGeom prst="rect">
            <a:avLst/>
          </a:prstGeom>
        </p:spPr>
      </p:pic>
      <p:pic>
        <p:nvPicPr>
          <p:cNvPr id="4" name="Picture 3"/>
          <p:cNvPicPr>
            <a:picLocks noChangeAspect="1"/>
          </p:cNvPicPr>
          <p:nvPr/>
        </p:nvPicPr>
        <p:blipFill>
          <a:blip r:embed="rId4"/>
          <a:stretch>
            <a:fillRect/>
          </a:stretch>
        </p:blipFill>
        <p:spPr>
          <a:xfrm>
            <a:off x="5226188" y="2784764"/>
            <a:ext cx="2589700" cy="3708401"/>
          </a:xfrm>
          <a:prstGeom prst="rect">
            <a:avLst/>
          </a:prstGeom>
        </p:spPr>
      </p:pic>
    </p:spTree>
    <p:extLst>
      <p:ext uri="{BB962C8B-B14F-4D97-AF65-F5344CB8AC3E}">
        <p14:creationId xmlns:p14="http://schemas.microsoft.com/office/powerpoint/2010/main" val="753251987"/>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p:nvPr/>
        </p:nvSpPr>
        <p:spPr>
          <a:xfrm>
            <a:off x="96985" y="1037978"/>
            <a:ext cx="2493110" cy="1253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Shadows Into Light Two"/>
              <a:buNone/>
            </a:pPr>
            <a:r>
              <a:rPr lang="en-US" sz="3600" b="1" dirty="0" smtClean="0">
                <a:solidFill>
                  <a:schemeClr val="tx1"/>
                </a:solidFill>
                <a:latin typeface="Shadows Into Light Two"/>
                <a:ea typeface="Shadows Into Light Two"/>
                <a:cs typeface="Shadows Into Light Two"/>
                <a:sym typeface="Shadows Into Light Two"/>
              </a:rPr>
              <a:t>Electricity</a:t>
            </a:r>
            <a:endParaRPr lang="en" sz="3600" b="1" dirty="0">
              <a:solidFill>
                <a:schemeClr val="tx1"/>
              </a:solidFill>
              <a:latin typeface="Shadows Into Light Two"/>
              <a:ea typeface="Shadows Into Light Two"/>
              <a:cs typeface="Shadows Into Light Two"/>
              <a:sym typeface="Shadows Into Light Two"/>
            </a:endParaRPr>
          </a:p>
        </p:txBody>
      </p:sp>
      <p:sp>
        <p:nvSpPr>
          <p:cNvPr id="49" name="Shape 49"/>
          <p:cNvSpPr txBox="1"/>
          <p:nvPr/>
        </p:nvSpPr>
        <p:spPr>
          <a:xfrm>
            <a:off x="2673010" y="507293"/>
            <a:ext cx="6374011" cy="191600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hadows Into Light Two"/>
              <a:buNone/>
            </a:pPr>
            <a:r>
              <a:rPr lang="en-US" sz="2400" b="1" dirty="0" smtClean="0">
                <a:solidFill>
                  <a:schemeClr val="tx1"/>
                </a:solidFill>
                <a:latin typeface="Shadows Into Light Two"/>
                <a:ea typeface="Shadows Into Light Two"/>
                <a:cs typeface="Shadows Into Light Two"/>
                <a:sym typeface="Shadows Into Light Two"/>
              </a:rPr>
              <a:t>Electricity is the flow of electric charge through a conductor. Energy can be transferred </a:t>
            </a:r>
            <a:r>
              <a:rPr lang="en-US" sz="2400" b="1" dirty="0" smtClean="0">
                <a:solidFill>
                  <a:schemeClr val="accent1">
                    <a:lumMod val="60000"/>
                    <a:lumOff val="40000"/>
                  </a:schemeClr>
                </a:solidFill>
                <a:latin typeface="Shadows Into Light Two"/>
                <a:ea typeface="Shadows Into Light Two"/>
                <a:cs typeface="Shadows Into Light Two"/>
                <a:sym typeface="Shadows Into Light Two"/>
              </a:rPr>
              <a:t>from one place to another </a:t>
            </a:r>
            <a:r>
              <a:rPr lang="en-US" sz="2400" b="1" dirty="0" smtClean="0">
                <a:solidFill>
                  <a:schemeClr val="tx1"/>
                </a:solidFill>
                <a:latin typeface="Shadows Into Light Two"/>
                <a:ea typeface="Shadows Into Light Two"/>
                <a:cs typeface="Shadows Into Light Two"/>
                <a:sym typeface="Shadows Into Light Two"/>
              </a:rPr>
              <a:t>and </a:t>
            </a:r>
            <a:r>
              <a:rPr lang="en-US" sz="2400" b="1" dirty="0" smtClean="0">
                <a:solidFill>
                  <a:schemeClr val="accent4">
                    <a:lumMod val="60000"/>
                    <a:lumOff val="40000"/>
                  </a:schemeClr>
                </a:solidFill>
                <a:latin typeface="Shadows Into Light Two"/>
                <a:ea typeface="Shadows Into Light Two"/>
                <a:cs typeface="Shadows Into Light Two"/>
                <a:sym typeface="Shadows Into Light Two"/>
              </a:rPr>
              <a:t>from one form to another </a:t>
            </a:r>
            <a:r>
              <a:rPr lang="en-US" sz="2400" b="1" dirty="0" smtClean="0">
                <a:solidFill>
                  <a:schemeClr val="tx1"/>
                </a:solidFill>
                <a:latin typeface="Shadows Into Light Two"/>
                <a:ea typeface="Shadows Into Light Two"/>
                <a:cs typeface="Shadows Into Light Two"/>
                <a:sym typeface="Shadows Into Light Two"/>
              </a:rPr>
              <a:t>by electricity.</a:t>
            </a:r>
            <a:endParaRPr lang="en" sz="2400" b="1" dirty="0">
              <a:solidFill>
                <a:schemeClr val="tx1"/>
              </a:solidFill>
              <a:latin typeface="Shadows Into Light Two"/>
              <a:ea typeface="Shadows Into Light Two"/>
              <a:cs typeface="Shadows Into Light Two"/>
              <a:sym typeface="Shadows Into Light Two"/>
            </a:endParaRPr>
          </a:p>
        </p:txBody>
      </p:sp>
      <p:cxnSp>
        <p:nvCxnSpPr>
          <p:cNvPr id="51" name="Shape 51"/>
          <p:cNvCxnSpPr/>
          <p:nvPr/>
        </p:nvCxnSpPr>
        <p:spPr>
          <a:xfrm>
            <a:off x="2590095" y="634191"/>
            <a:ext cx="10799" cy="1189800"/>
          </a:xfrm>
          <a:prstGeom prst="straightConnector1">
            <a:avLst/>
          </a:prstGeom>
          <a:noFill/>
          <a:ln w="19050" cap="flat">
            <a:solidFill>
              <a:schemeClr val="accent3"/>
            </a:solidFill>
            <a:prstDash val="solid"/>
            <a:round/>
            <a:headEnd type="none" w="med" len="med"/>
            <a:tailEnd type="none" w="med" len="med"/>
          </a:ln>
        </p:spPr>
      </p:cxnSp>
      <p:sp>
        <p:nvSpPr>
          <p:cNvPr id="12" name="Shape 110"/>
          <p:cNvSpPr txBox="1"/>
          <p:nvPr/>
        </p:nvSpPr>
        <p:spPr>
          <a:xfrm>
            <a:off x="511911" y="4894617"/>
            <a:ext cx="1981199"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1" i="0" u="none" strike="noStrike" cap="none" baseline="0" dirty="0" smtClean="0">
                <a:solidFill>
                  <a:schemeClr val="tx1"/>
                </a:solidFill>
                <a:latin typeface="Arial"/>
                <a:ea typeface="Arial"/>
                <a:cs typeface="Arial"/>
                <a:sym typeface="Arial"/>
              </a:rPr>
              <a:t>power plant</a:t>
            </a:r>
            <a:endParaRPr lang="en" sz="2000" b="1" i="0" u="none" strike="noStrike" cap="none" baseline="0" dirty="0">
              <a:solidFill>
                <a:schemeClr val="tx1"/>
              </a:solidFill>
              <a:latin typeface="Arial"/>
              <a:ea typeface="Arial"/>
              <a:cs typeface="Arial"/>
              <a:sym typeface="Arial"/>
            </a:endParaRPr>
          </a:p>
        </p:txBody>
      </p:sp>
      <p:sp>
        <p:nvSpPr>
          <p:cNvPr id="13" name="Shape 111"/>
          <p:cNvSpPr txBox="1"/>
          <p:nvPr/>
        </p:nvSpPr>
        <p:spPr>
          <a:xfrm>
            <a:off x="3287712" y="5758833"/>
            <a:ext cx="2590800" cy="400049"/>
          </a:xfrm>
          <a:prstGeom prst="rect">
            <a:avLst/>
          </a:prstGeom>
          <a:noFill/>
          <a:ln>
            <a:noFill/>
          </a:ln>
        </p:spPr>
        <p:txBody>
          <a:bodyPr lIns="91425" tIns="45700" rIns="91425" bIns="45700" anchor="t" anchorCtr="0">
            <a:noAutofit/>
          </a:bodyPr>
          <a:lstStyle/>
          <a:p>
            <a:pPr marL="0" marR="0" lvl="0" indent="0" algn="l" rtl="0">
              <a:spcBef>
                <a:spcPts val="1000"/>
              </a:spcBef>
              <a:buClr>
                <a:schemeClr val="dk1"/>
              </a:buClr>
              <a:buSzPct val="25000"/>
              <a:buFont typeface="Arial"/>
              <a:buNone/>
            </a:pPr>
            <a:r>
              <a:rPr lang="en" sz="2000" b="1" i="0" u="none" strike="noStrike" cap="none" baseline="0" dirty="0" smtClean="0">
                <a:solidFill>
                  <a:schemeClr val="tx1"/>
                </a:solidFill>
                <a:latin typeface="Arial"/>
                <a:ea typeface="Arial"/>
                <a:cs typeface="Arial"/>
                <a:sym typeface="Arial"/>
              </a:rPr>
              <a:t>electricity towers</a:t>
            </a:r>
            <a:endParaRPr lang="en" sz="2000" b="1" i="0" u="none" strike="noStrike" cap="none" baseline="0" dirty="0">
              <a:solidFill>
                <a:schemeClr val="tx1"/>
              </a:solidFill>
              <a:latin typeface="Arial"/>
              <a:ea typeface="Arial"/>
              <a:cs typeface="Arial"/>
              <a:sym typeface="Arial"/>
            </a:endParaRPr>
          </a:p>
        </p:txBody>
      </p:sp>
      <p:sp>
        <p:nvSpPr>
          <p:cNvPr id="15" name="Shape 113"/>
          <p:cNvSpPr txBox="1"/>
          <p:nvPr/>
        </p:nvSpPr>
        <p:spPr>
          <a:xfrm>
            <a:off x="6172200" y="5159375"/>
            <a:ext cx="2140527"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1" i="0" u="none" strike="noStrike" cap="none" baseline="0" dirty="0" smtClean="0">
                <a:solidFill>
                  <a:schemeClr val="tx1"/>
                </a:solidFill>
                <a:latin typeface="Arial"/>
                <a:ea typeface="Arial"/>
                <a:cs typeface="Arial"/>
                <a:sym typeface="Arial"/>
              </a:rPr>
              <a:t>houses</a:t>
            </a:r>
            <a:endParaRPr lang="en" sz="2000" b="1" i="0" u="none" strike="noStrike" cap="none" baseline="0" dirty="0">
              <a:solidFill>
                <a:schemeClr val="tx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17" y="3256278"/>
            <a:ext cx="2527325" cy="16459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903" y="3015633"/>
            <a:ext cx="2057400" cy="2743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6741" y="3277565"/>
            <a:ext cx="2750075" cy="1828800"/>
          </a:xfrm>
          <a:prstGeom prst="rect">
            <a:avLst/>
          </a:prstGeom>
        </p:spPr>
      </p:pic>
      <p:sp>
        <p:nvSpPr>
          <p:cNvPr id="16" name="Right Arrow 15"/>
          <p:cNvSpPr/>
          <p:nvPr/>
        </p:nvSpPr>
        <p:spPr>
          <a:xfrm>
            <a:off x="5281633" y="3865609"/>
            <a:ext cx="596879" cy="67501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2755269" y="3829635"/>
            <a:ext cx="596879" cy="67501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0439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72818"/>
          </a:xfrm>
        </p:spPr>
        <p:txBody>
          <a:bodyPr>
            <a:noAutofit/>
          </a:bodyPr>
          <a:lstStyle/>
          <a:p>
            <a:r>
              <a:rPr lang="en-US" sz="4400" cap="none" dirty="0" smtClean="0">
                <a:solidFill>
                  <a:schemeClr val="tx1"/>
                </a:solidFill>
              </a:rPr>
              <a:t>Energy Can Also Be Transferred in Other Ways</a:t>
            </a:r>
            <a:endParaRPr lang="en-US" sz="4400" cap="none" dirty="0">
              <a:solidFill>
                <a:schemeClr val="tx1"/>
              </a:solidFill>
            </a:endParaRPr>
          </a:p>
        </p:txBody>
      </p:sp>
      <p:sp>
        <p:nvSpPr>
          <p:cNvPr id="5" name="TextBox 4"/>
          <p:cNvSpPr txBox="1"/>
          <p:nvPr/>
        </p:nvSpPr>
        <p:spPr>
          <a:xfrm>
            <a:off x="2209425" y="4734311"/>
            <a:ext cx="832279" cy="461665"/>
          </a:xfrm>
          <a:prstGeom prst="rect">
            <a:avLst/>
          </a:prstGeom>
          <a:noFill/>
        </p:spPr>
        <p:txBody>
          <a:bodyPr wrap="none" rtlCol="0">
            <a:spAutoFit/>
          </a:bodyPr>
          <a:lstStyle/>
          <a:p>
            <a:r>
              <a:rPr lang="en-US" sz="2400" b="1" dirty="0" smtClean="0">
                <a:solidFill>
                  <a:schemeClr val="tx1"/>
                </a:solidFill>
              </a:rPr>
              <a:t>light</a:t>
            </a:r>
            <a:endParaRPr lang="en-US" sz="2400" b="1" dirty="0">
              <a:solidFill>
                <a:schemeClr val="tx1"/>
              </a:solidFill>
            </a:endParaRPr>
          </a:p>
        </p:txBody>
      </p:sp>
      <p:sp>
        <p:nvSpPr>
          <p:cNvPr id="9" name="TextBox 8"/>
          <p:cNvSpPr txBox="1"/>
          <p:nvPr/>
        </p:nvSpPr>
        <p:spPr>
          <a:xfrm>
            <a:off x="4166160" y="6062550"/>
            <a:ext cx="1140056" cy="461665"/>
          </a:xfrm>
          <a:prstGeom prst="rect">
            <a:avLst/>
          </a:prstGeom>
          <a:noFill/>
        </p:spPr>
        <p:txBody>
          <a:bodyPr wrap="none" rtlCol="0">
            <a:spAutoFit/>
          </a:bodyPr>
          <a:lstStyle/>
          <a:p>
            <a:r>
              <a:rPr lang="en-US" sz="2400" b="1" dirty="0" smtClean="0">
                <a:solidFill>
                  <a:schemeClr val="tx1"/>
                </a:solidFill>
              </a:rPr>
              <a:t>sound</a:t>
            </a:r>
            <a:endParaRPr lang="en-US" sz="2400" b="1" dirty="0">
              <a:solidFill>
                <a:schemeClr val="tx1"/>
              </a:solidFill>
            </a:endParaRPr>
          </a:p>
        </p:txBody>
      </p:sp>
      <p:sp>
        <p:nvSpPr>
          <p:cNvPr id="10" name="TextBox 9"/>
          <p:cNvSpPr txBox="1"/>
          <p:nvPr/>
        </p:nvSpPr>
        <p:spPr>
          <a:xfrm>
            <a:off x="6180865" y="5614190"/>
            <a:ext cx="817853" cy="461665"/>
          </a:xfrm>
          <a:prstGeom prst="rect">
            <a:avLst/>
          </a:prstGeom>
          <a:noFill/>
        </p:spPr>
        <p:txBody>
          <a:bodyPr wrap="none" rtlCol="0">
            <a:spAutoFit/>
          </a:bodyPr>
          <a:lstStyle/>
          <a:p>
            <a:r>
              <a:rPr lang="en-US" sz="2400" b="1" dirty="0" smtClean="0">
                <a:solidFill>
                  <a:schemeClr val="tx1"/>
                </a:solidFill>
              </a:rPr>
              <a:t>heat</a:t>
            </a:r>
            <a:endParaRPr lang="en-US" sz="2400" b="1" dirty="0">
              <a:solidFill>
                <a:schemeClr val="tx1"/>
              </a:solidFill>
            </a:endParaRPr>
          </a:p>
        </p:txBody>
      </p:sp>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02485" y="2743730"/>
            <a:ext cx="2667000" cy="1932609"/>
          </a:xfrm>
          <a:prstGeom prst="rect">
            <a:avLst/>
          </a:prstGeom>
          <a:noFill/>
          <a:ln w="9525">
            <a:noFill/>
            <a:miter lim="800000"/>
            <a:headEnd/>
            <a:tailEnd/>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0671" r="14093"/>
          <a:stretch/>
        </p:blipFill>
        <p:spPr>
          <a:xfrm>
            <a:off x="5537293" y="2868103"/>
            <a:ext cx="2122627" cy="2743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103" y="3740177"/>
            <a:ext cx="1162050" cy="2282190"/>
          </a:xfrm>
          <a:prstGeom prst="rect">
            <a:avLst/>
          </a:prstGeom>
        </p:spPr>
      </p:pic>
    </p:spTree>
    <p:extLst>
      <p:ext uri="{BB962C8B-B14F-4D97-AF65-F5344CB8AC3E}">
        <p14:creationId xmlns:p14="http://schemas.microsoft.com/office/powerpoint/2010/main" val="3774963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indent="0">
              <a:buNone/>
            </a:pPr>
            <a:r>
              <a:rPr lang="en-US" sz="4000" b="1" dirty="0" smtClean="0"/>
              <a:t>Energy </a:t>
            </a:r>
            <a:r>
              <a:rPr lang="en-US" sz="4000" b="1" dirty="0"/>
              <a:t>t</a:t>
            </a:r>
            <a:r>
              <a:rPr lang="en-US" sz="4000" b="1" dirty="0" smtClean="0"/>
              <a:t>ransfer is very useful…</a:t>
            </a:r>
            <a:endParaRPr lang="en-US" sz="4000" b="1" dirty="0"/>
          </a:p>
          <a:p>
            <a:endParaRPr lang="en-US" dirty="0" smtClean="0"/>
          </a:p>
        </p:txBody>
      </p:sp>
      <p:sp>
        <p:nvSpPr>
          <p:cNvPr id="5" name="Title 1"/>
          <p:cNvSpPr>
            <a:spLocks noGrp="1"/>
          </p:cNvSpPr>
          <p:nvPr>
            <p:ph type="title"/>
          </p:nvPr>
        </p:nvSpPr>
        <p:spPr>
          <a:xfrm>
            <a:off x="457200" y="274637"/>
            <a:ext cx="8229600" cy="839521"/>
          </a:xfrm>
        </p:spPr>
        <p:txBody>
          <a:bodyPr>
            <a:noAutofit/>
          </a:bodyPr>
          <a:lstStyle/>
          <a:p>
            <a:r>
              <a:rPr lang="en-US" sz="4400" cap="none" dirty="0" smtClean="0">
                <a:solidFill>
                  <a:schemeClr val="tx1"/>
                </a:solidFill>
              </a:rPr>
              <a:t>Energy Transfer</a:t>
            </a:r>
            <a:endParaRPr lang="en-US" sz="4400" cap="none" dirty="0">
              <a:solidFill>
                <a:schemeClr val="tx1"/>
              </a:solidFill>
            </a:endParaRPr>
          </a:p>
        </p:txBody>
      </p:sp>
      <p:pic>
        <p:nvPicPr>
          <p:cNvPr id="4" name="Picture 3" descr="brick ovens,fires,food,pizza pies,baked,fresh"/>
          <p:cNvPicPr/>
          <p:nvPr/>
        </p:nvPicPr>
        <p:blipFill rotWithShape="1">
          <a:blip r:embed="rId3">
            <a:extLst>
              <a:ext uri="{28A0092B-C50C-407E-A947-70E740481C1C}">
                <a14:useLocalDpi xmlns:a14="http://schemas.microsoft.com/office/drawing/2010/main" val="0"/>
              </a:ext>
            </a:extLst>
          </a:blip>
          <a:srcRect l="2113" r="3559"/>
          <a:stretch/>
        </p:blipFill>
        <p:spPr bwMode="auto">
          <a:xfrm>
            <a:off x="5413827" y="2982682"/>
            <a:ext cx="3077031" cy="3374571"/>
          </a:xfrm>
          <a:prstGeom prst="rect">
            <a:avLst/>
          </a:prstGeom>
          <a:noFill/>
          <a:ln>
            <a:noFill/>
          </a:ln>
        </p:spPr>
      </p:pic>
    </p:spTree>
    <p:extLst>
      <p:ext uri="{BB962C8B-B14F-4D97-AF65-F5344CB8AC3E}">
        <p14:creationId xmlns:p14="http://schemas.microsoft.com/office/powerpoint/2010/main" val="130362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8514"/>
            <a:ext cx="8229600" cy="5029260"/>
          </a:xfrm>
        </p:spPr>
        <p:txBody>
          <a:bodyPr>
            <a:normAutofit/>
          </a:bodyPr>
          <a:lstStyle/>
          <a:p>
            <a:pPr marL="0" indent="0">
              <a:buNone/>
            </a:pPr>
            <a:r>
              <a:rPr lang="en-US" sz="4000" b="1" dirty="0" smtClean="0">
                <a:solidFill>
                  <a:schemeClr val="accent3">
                    <a:lumMod val="60000"/>
                    <a:lumOff val="40000"/>
                  </a:schemeClr>
                </a:solidFill>
              </a:rPr>
              <a:t>Energy transfer is very useful… </a:t>
            </a:r>
            <a:r>
              <a:rPr lang="en-US" sz="4000" b="1" dirty="0" smtClean="0"/>
              <a:t>but the transfer is never perfect.</a:t>
            </a:r>
          </a:p>
          <a:p>
            <a:pPr marL="0" indent="0">
              <a:buNone/>
            </a:pPr>
            <a:endParaRPr lang="en-US" sz="4000" b="1" dirty="0" smtClean="0"/>
          </a:p>
          <a:p>
            <a:pPr marL="0" indent="0">
              <a:buNone/>
            </a:pPr>
            <a:r>
              <a:rPr lang="en-US" sz="4000" b="1" dirty="0" smtClean="0"/>
              <a:t>Some energy always </a:t>
            </a:r>
            <a:br>
              <a:rPr lang="en-US" sz="4000" b="1" dirty="0" smtClean="0"/>
            </a:br>
            <a:r>
              <a:rPr lang="en-US" sz="4000" b="1" dirty="0" smtClean="0"/>
              <a:t>goes places we </a:t>
            </a:r>
            <a:br>
              <a:rPr lang="en-US" sz="4000" b="1" dirty="0" smtClean="0"/>
            </a:br>
            <a:r>
              <a:rPr lang="en-US" sz="4000" b="1" dirty="0" smtClean="0"/>
              <a:t>don’t want it to go.</a:t>
            </a:r>
          </a:p>
        </p:txBody>
      </p:sp>
      <p:sp>
        <p:nvSpPr>
          <p:cNvPr id="5" name="Title 1"/>
          <p:cNvSpPr>
            <a:spLocks noGrp="1"/>
          </p:cNvSpPr>
          <p:nvPr>
            <p:ph type="title"/>
          </p:nvPr>
        </p:nvSpPr>
        <p:spPr>
          <a:xfrm>
            <a:off x="457200" y="274637"/>
            <a:ext cx="8229600" cy="839521"/>
          </a:xfrm>
        </p:spPr>
        <p:txBody>
          <a:bodyPr>
            <a:noAutofit/>
          </a:bodyPr>
          <a:lstStyle/>
          <a:p>
            <a:r>
              <a:rPr lang="en-US" sz="4400" cap="none" dirty="0" smtClean="0">
                <a:solidFill>
                  <a:schemeClr val="tx1"/>
                </a:solidFill>
              </a:rPr>
              <a:t>Energy Transfer</a:t>
            </a:r>
            <a:endParaRPr lang="en-US" sz="4400" cap="none" dirty="0">
              <a:solidFill>
                <a:schemeClr val="tx1"/>
              </a:solidFill>
            </a:endParaRPr>
          </a:p>
        </p:txBody>
      </p:sp>
      <p:pic>
        <p:nvPicPr>
          <p:cNvPr id="4" name="Picture 3" descr="brick ovens,fires,food,pizza pies,baked,fresh"/>
          <p:cNvPicPr/>
          <p:nvPr/>
        </p:nvPicPr>
        <p:blipFill rotWithShape="1">
          <a:blip r:embed="rId3">
            <a:extLst>
              <a:ext uri="{28A0092B-C50C-407E-A947-70E740481C1C}">
                <a14:useLocalDpi xmlns:a14="http://schemas.microsoft.com/office/drawing/2010/main" val="0"/>
              </a:ext>
            </a:extLst>
          </a:blip>
          <a:srcRect l="2113" r="3559"/>
          <a:stretch/>
        </p:blipFill>
        <p:spPr bwMode="auto">
          <a:xfrm>
            <a:off x="5413827" y="2968168"/>
            <a:ext cx="3077031" cy="3374571"/>
          </a:xfrm>
          <a:prstGeom prst="rect">
            <a:avLst/>
          </a:prstGeom>
          <a:noFill/>
          <a:ln>
            <a:noFill/>
          </a:ln>
        </p:spPr>
      </p:pic>
    </p:spTree>
    <p:extLst>
      <p:ext uri="{BB962C8B-B14F-4D97-AF65-F5344CB8AC3E}">
        <p14:creationId xmlns:p14="http://schemas.microsoft.com/office/powerpoint/2010/main" val="217112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417277"/>
            <a:ext cx="8229600" cy="1143000"/>
          </a:xfrm>
          <a:prstGeom prst="rect">
            <a:avLst/>
          </a:prstGeom>
        </p:spPr>
        <p:txBody>
          <a:bodyPr lIns="91425" tIns="91425" rIns="91425" bIns="91425" anchor="b" anchorCtr="0">
            <a:noAutofit/>
          </a:bodyPr>
          <a:lstStyle/>
          <a:p>
            <a:pPr>
              <a:buNone/>
            </a:pPr>
            <a:r>
              <a:rPr lang="en" sz="4000" cap="none" dirty="0" smtClean="0">
                <a:solidFill>
                  <a:schemeClr val="tx1"/>
                </a:solidFill>
              </a:rPr>
              <a:t>Energy Transfers Are Not Perfect </a:t>
            </a:r>
            <a:endParaRPr lang="en" sz="4000" cap="none" dirty="0">
              <a:solidFill>
                <a:schemeClr val="tx1"/>
              </a:solidFill>
            </a:endParaRPr>
          </a:p>
        </p:txBody>
      </p:sp>
      <p:sp>
        <p:nvSpPr>
          <p:cNvPr id="81" name="Shape 81"/>
          <p:cNvSpPr txBox="1">
            <a:spLocks noGrp="1"/>
          </p:cNvSpPr>
          <p:nvPr>
            <p:ph type="body" idx="1"/>
          </p:nvPr>
        </p:nvSpPr>
        <p:spPr>
          <a:xfrm>
            <a:off x="457200" y="5192380"/>
            <a:ext cx="8229600" cy="1187924"/>
          </a:xfrm>
          <a:prstGeom prst="rect">
            <a:avLst/>
          </a:prstGeom>
        </p:spPr>
        <p:txBody>
          <a:bodyPr lIns="91425" tIns="91425" rIns="91425" bIns="91425" anchor="t" anchorCtr="0">
            <a:noAutofit/>
          </a:bodyPr>
          <a:lstStyle/>
          <a:p>
            <a:pPr marL="0" indent="0">
              <a:buNone/>
            </a:pPr>
            <a:r>
              <a:rPr lang="en-US" sz="2800" b="1" dirty="0" smtClean="0"/>
              <a:t>When energy is transferred, some energy is usually “lost” as __________ </a:t>
            </a:r>
            <a:r>
              <a:rPr lang="en-US" sz="2800" b="1" dirty="0"/>
              <a:t>, </a:t>
            </a:r>
            <a:r>
              <a:rPr lang="en-US" sz="2800" b="1" dirty="0" smtClean="0"/>
              <a:t>___________ or __________.</a:t>
            </a:r>
          </a:p>
        </p:txBody>
      </p:sp>
      <p:sp>
        <p:nvSpPr>
          <p:cNvPr id="82" name="Shape 82"/>
          <p:cNvSpPr/>
          <p:nvPr/>
        </p:nvSpPr>
        <p:spPr>
          <a:xfrm>
            <a:off x="1807025" y="1734353"/>
            <a:ext cx="5543100" cy="3233738"/>
          </a:xfrm>
          <a:prstGeom prst="rect">
            <a:avLst/>
          </a:prstGeom>
          <a:blipFill>
            <a:blip r:embed="rId3"/>
            <a:stretch>
              <a:fillRect/>
            </a:stretch>
          </a:blipFill>
          <a:ln>
            <a:noFill/>
          </a:ln>
        </p:spPr>
      </p:sp>
      <p:sp>
        <p:nvSpPr>
          <p:cNvPr id="5" name="Shape 81"/>
          <p:cNvSpPr txBox="1">
            <a:spLocks/>
          </p:cNvSpPr>
          <p:nvPr/>
        </p:nvSpPr>
        <p:spPr>
          <a:xfrm>
            <a:off x="457200" y="5554021"/>
            <a:ext cx="2743200" cy="60199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Font typeface="Arial"/>
              <a:buNone/>
            </a:pPr>
            <a:r>
              <a:rPr lang="en-US" b="1" dirty="0">
                <a:solidFill>
                  <a:schemeClr val="accent3"/>
                </a:solidFill>
              </a:rPr>
              <a:t> </a:t>
            </a:r>
            <a:r>
              <a:rPr lang="en-US" b="1" dirty="0" smtClean="0">
                <a:solidFill>
                  <a:schemeClr val="accent3"/>
                </a:solidFill>
              </a:rPr>
              <a:t>               heat</a:t>
            </a:r>
            <a:endParaRPr lang="en-US" b="1" dirty="0">
              <a:solidFill>
                <a:schemeClr val="accent3"/>
              </a:solidFill>
            </a:endParaRPr>
          </a:p>
        </p:txBody>
      </p:sp>
      <p:sp>
        <p:nvSpPr>
          <p:cNvPr id="6" name="Shape 80"/>
          <p:cNvSpPr txBox="1">
            <a:spLocks/>
          </p:cNvSpPr>
          <p:nvPr/>
        </p:nvSpPr>
        <p:spPr>
          <a:xfrm>
            <a:off x="457200" y="163512"/>
            <a:ext cx="3061648" cy="713120"/>
          </a:xfrm>
          <a:prstGeom prst="rect">
            <a:avLst/>
          </a:prstGeom>
          <a:noFill/>
          <a:ln>
            <a:noFill/>
          </a:ln>
          <a:effectLst/>
        </p:spPr>
        <p:txBody>
          <a:bodyPr vert="horz" lIns="91425" tIns="91425" rIns="91425" bIns="91425" rtlCol="0" anchor="b" anchorCtr="0">
            <a:noAutofit/>
          </a:bodyPr>
          <a:lstStyle>
            <a:lvl1pPr algn="l" defTabSz="457200" rtl="0" eaLnBrk="1" latinLnBrk="0" hangingPunct="1">
              <a:spcBef>
                <a:spcPts val="0"/>
              </a:spcBef>
              <a:buSzPct val="100000"/>
              <a:buFont typeface="Arial"/>
              <a:buNone/>
              <a:defRPr sz="3600" b="1" kern="1200" cap="all">
                <a:ln w="3175" cmpd="sng">
                  <a:noFill/>
                </a:ln>
                <a:solidFill>
                  <a:schemeClr val="dk1"/>
                </a:solidFill>
                <a:effectLst/>
                <a:latin typeface="Arial"/>
                <a:ea typeface="Arial"/>
                <a:cs typeface="Arial"/>
                <a:sym typeface="Arial"/>
              </a:defRPr>
            </a:lvl1pPr>
            <a:lvl2pPr algn="l" rtl="0" eaLnBrk="1" hangingPunct="1">
              <a:spcBef>
                <a:spcPts val="0"/>
              </a:spcBef>
              <a:buSzPct val="100000"/>
              <a:buFont typeface="Arial"/>
              <a:buNone/>
              <a:defRPr sz="3600" b="1">
                <a:solidFill>
                  <a:schemeClr val="dk1"/>
                </a:solidFill>
                <a:latin typeface="Arial"/>
                <a:ea typeface="Arial"/>
                <a:cs typeface="Arial"/>
                <a:sym typeface="Arial"/>
              </a:defRPr>
            </a:lvl2pPr>
            <a:lvl3pPr algn="l" rtl="0" eaLnBrk="1" hangingPunct="1">
              <a:spcBef>
                <a:spcPts val="0"/>
              </a:spcBef>
              <a:buSzPct val="100000"/>
              <a:buFont typeface="Arial"/>
              <a:buNone/>
              <a:defRPr sz="3600" b="1">
                <a:solidFill>
                  <a:schemeClr val="dk1"/>
                </a:solidFill>
                <a:latin typeface="Arial"/>
                <a:ea typeface="Arial"/>
                <a:cs typeface="Arial"/>
                <a:sym typeface="Arial"/>
              </a:defRPr>
            </a:lvl3pPr>
            <a:lvl4pPr algn="l" rtl="0" eaLnBrk="1" hangingPunct="1">
              <a:spcBef>
                <a:spcPts val="0"/>
              </a:spcBef>
              <a:buSzPct val="100000"/>
              <a:buFont typeface="Arial"/>
              <a:buNone/>
              <a:defRPr sz="3600" b="1">
                <a:solidFill>
                  <a:schemeClr val="dk1"/>
                </a:solidFill>
                <a:latin typeface="Arial"/>
                <a:ea typeface="Arial"/>
                <a:cs typeface="Arial"/>
                <a:sym typeface="Arial"/>
              </a:defRPr>
            </a:lvl4pPr>
            <a:lvl5pPr algn="l" rtl="0" eaLnBrk="1" hangingPunct="1">
              <a:spcBef>
                <a:spcPts val="0"/>
              </a:spcBef>
              <a:buSzPct val="100000"/>
              <a:buFont typeface="Arial"/>
              <a:buNone/>
              <a:defRPr sz="3600" b="1">
                <a:solidFill>
                  <a:schemeClr val="dk1"/>
                </a:solidFill>
                <a:latin typeface="Arial"/>
                <a:ea typeface="Arial"/>
                <a:cs typeface="Arial"/>
                <a:sym typeface="Arial"/>
              </a:defRPr>
            </a:lvl5pPr>
            <a:lvl6pPr algn="l" rtl="0" eaLnBrk="1" hangingPunct="1">
              <a:spcBef>
                <a:spcPts val="0"/>
              </a:spcBef>
              <a:buSzPct val="100000"/>
              <a:buFont typeface="Arial"/>
              <a:buNone/>
              <a:defRPr sz="3600" b="1">
                <a:solidFill>
                  <a:schemeClr val="dk1"/>
                </a:solidFill>
                <a:latin typeface="Arial"/>
                <a:ea typeface="Arial"/>
                <a:cs typeface="Arial"/>
                <a:sym typeface="Arial"/>
              </a:defRPr>
            </a:lvl6pPr>
            <a:lvl7pPr algn="l" rtl="0" eaLnBrk="1" hangingPunct="1">
              <a:spcBef>
                <a:spcPts val="0"/>
              </a:spcBef>
              <a:buSzPct val="100000"/>
              <a:buFont typeface="Arial"/>
              <a:buNone/>
              <a:defRPr sz="3600" b="1">
                <a:solidFill>
                  <a:schemeClr val="dk1"/>
                </a:solidFill>
                <a:latin typeface="Arial"/>
                <a:ea typeface="Arial"/>
                <a:cs typeface="Arial"/>
                <a:sym typeface="Arial"/>
              </a:defRPr>
            </a:lvl7pPr>
            <a:lvl8pPr algn="l" rtl="0" eaLnBrk="1" hangingPunct="1">
              <a:spcBef>
                <a:spcPts val="0"/>
              </a:spcBef>
              <a:buSzPct val="100000"/>
              <a:buFont typeface="Arial"/>
              <a:buNone/>
              <a:defRPr sz="3600" b="1">
                <a:solidFill>
                  <a:schemeClr val="dk1"/>
                </a:solidFill>
                <a:latin typeface="Arial"/>
                <a:ea typeface="Arial"/>
                <a:cs typeface="Arial"/>
                <a:sym typeface="Arial"/>
              </a:defRPr>
            </a:lvl8pPr>
            <a:lvl9pPr algn="l" rtl="0" eaLnBrk="1" hangingPunct="1">
              <a:spcBef>
                <a:spcPts val="0"/>
              </a:spcBef>
              <a:buSzPct val="100000"/>
              <a:buFont typeface="Arial"/>
              <a:buNone/>
              <a:defRPr sz="3600" b="1">
                <a:solidFill>
                  <a:schemeClr val="dk1"/>
                </a:solidFill>
                <a:latin typeface="Arial"/>
                <a:ea typeface="Arial"/>
                <a:cs typeface="Arial"/>
                <a:sym typeface="Arial"/>
              </a:defRPr>
            </a:lvl9pPr>
          </a:lstStyle>
          <a:p>
            <a:r>
              <a:rPr lang="en" cap="none" dirty="0" smtClean="0">
                <a:solidFill>
                  <a:schemeClr val="accent1">
                    <a:lumMod val="60000"/>
                    <a:lumOff val="40000"/>
                  </a:schemeClr>
                </a:solidFill>
              </a:rPr>
              <a:t>Remember:</a:t>
            </a:r>
            <a:endParaRPr lang="en" cap="none" dirty="0">
              <a:solidFill>
                <a:schemeClr val="accent1">
                  <a:lumMod val="60000"/>
                  <a:lumOff val="40000"/>
                </a:schemeClr>
              </a:solidFill>
            </a:endParaRPr>
          </a:p>
        </p:txBody>
      </p:sp>
      <p:sp>
        <p:nvSpPr>
          <p:cNvPr id="7" name="Shape 81"/>
          <p:cNvSpPr txBox="1">
            <a:spLocks/>
          </p:cNvSpPr>
          <p:nvPr/>
        </p:nvSpPr>
        <p:spPr>
          <a:xfrm>
            <a:off x="4209393" y="5537957"/>
            <a:ext cx="1481959" cy="60199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Font typeface="Arial"/>
              <a:buNone/>
            </a:pPr>
            <a:r>
              <a:rPr lang="en-US" b="1" dirty="0" smtClean="0">
                <a:solidFill>
                  <a:schemeClr val="accent3"/>
                </a:solidFill>
              </a:rPr>
              <a:t>sound</a:t>
            </a:r>
            <a:endParaRPr lang="en-US" b="1" dirty="0">
              <a:solidFill>
                <a:schemeClr val="accent3"/>
              </a:solidFill>
            </a:endParaRPr>
          </a:p>
        </p:txBody>
      </p:sp>
      <p:sp>
        <p:nvSpPr>
          <p:cNvPr id="8" name="Shape 81"/>
          <p:cNvSpPr txBox="1">
            <a:spLocks/>
          </p:cNvSpPr>
          <p:nvPr/>
        </p:nvSpPr>
        <p:spPr>
          <a:xfrm>
            <a:off x="6653049" y="5545718"/>
            <a:ext cx="1135117" cy="60199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Font typeface="Arial"/>
              <a:buNone/>
            </a:pPr>
            <a:r>
              <a:rPr lang="en-US" b="1" dirty="0" smtClean="0">
                <a:solidFill>
                  <a:schemeClr val="accent3"/>
                </a:solidFill>
              </a:rPr>
              <a:t>light</a:t>
            </a:r>
            <a:endParaRPr lang="en-US" b="1" dirty="0">
              <a:solidFill>
                <a:schemeClr val="accent3"/>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p:bldP spid="5"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2489</TotalTime>
  <Words>1122</Words>
  <Application>Microsoft Office PowerPoint</Application>
  <PresentationFormat>On-screen Show (4:3)</PresentationFormat>
  <Paragraphs>107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Shadows Into Light Two</vt:lpstr>
      <vt:lpstr>Wingdings</vt:lpstr>
      <vt:lpstr>ヒラギノ角ゴ Pro W3</vt:lpstr>
      <vt:lpstr>Celestial</vt:lpstr>
      <vt:lpstr>Energy Conversion</vt:lpstr>
      <vt:lpstr>What Did We Learn Last Time ?</vt:lpstr>
      <vt:lpstr>Energy Transfer</vt:lpstr>
      <vt:lpstr>PowerPoint Presentation</vt:lpstr>
      <vt:lpstr>PowerPoint Presentation</vt:lpstr>
      <vt:lpstr>Energy Can Also Be Transferred in Other Ways</vt:lpstr>
      <vt:lpstr>Energy Transfer</vt:lpstr>
      <vt:lpstr>Energy Transfer</vt:lpstr>
      <vt:lpstr>Energy Transfers Are Not Perfect </vt:lpstr>
      <vt:lpstr>PowerPoint Presentation</vt:lpstr>
      <vt:lpstr>“Lost” Light Bulb Energy</vt:lpstr>
      <vt:lpstr>Energy Transfer Example 2: Car</vt:lpstr>
      <vt:lpstr>“Lost” Car Energy</vt:lpstr>
      <vt:lpstr>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did we learn last time ?</dc:title>
  <dc:creator>Irene</dc:creator>
  <cp:lastModifiedBy>Denise</cp:lastModifiedBy>
  <cp:revision>85</cp:revision>
  <dcterms:modified xsi:type="dcterms:W3CDTF">2014-12-13T00:04:20Z</dcterms:modified>
</cp:coreProperties>
</file>