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9" r:id="rId3"/>
    <p:sldId id="260" r:id="rId4"/>
    <p:sldId id="257" r:id="rId5"/>
    <p:sldId id="258" r:id="rId6"/>
    <p:sldId id="263" r:id="rId7"/>
    <p:sldId id="261" r:id="rId8"/>
    <p:sldId id="262" r:id="rId9"/>
  </p:sldIdLst>
  <p:sldSz cx="9144000" cy="5143500" type="screen16x9"/>
  <p:notesSz cx="6858000" cy="9144000"/>
  <p:embeddedFontLst>
    <p:embeddedFont>
      <p:font typeface="Open Sans" panose="020B0806030504020204" pitchFamily="3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64AA"/>
    <a:srgbClr val="9FCC3B"/>
    <a:srgbClr val="6091BA"/>
    <a:srgbClr val="F8A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411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438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506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8406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6871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457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46375" y="125128"/>
            <a:ext cx="9190377" cy="5438551"/>
          </a:xfrm>
          <a:prstGeom prst="rect">
            <a:avLst/>
          </a:prstGeom>
          <a:noFill/>
          <a:ln>
            <a:noFill/>
          </a:ln>
        </p:spPr>
      </p:pic>
      <p:pic>
        <p:nvPicPr>
          <p:cNvPr id="56" name="Google Shape;56;p13"/>
          <p:cNvPicPr preferRelativeResize="0"/>
          <p:nvPr/>
        </p:nvPicPr>
        <p:blipFill>
          <a:blip r:embed="rId4">
            <a:alphaModFix/>
          </a:blip>
          <a:stretch>
            <a:fillRect/>
          </a:stretch>
        </p:blipFill>
        <p:spPr>
          <a:xfrm>
            <a:off x="160536" y="4663675"/>
            <a:ext cx="8822928" cy="402275"/>
          </a:xfrm>
          <a:prstGeom prst="rect">
            <a:avLst/>
          </a:prstGeom>
          <a:noFill/>
          <a:ln>
            <a:noFill/>
          </a:ln>
        </p:spPr>
      </p:pic>
      <p:pic>
        <p:nvPicPr>
          <p:cNvPr id="57" name="Google Shape;57;p13"/>
          <p:cNvPicPr preferRelativeResize="0"/>
          <p:nvPr/>
        </p:nvPicPr>
        <p:blipFill>
          <a:blip r:embed="rId5">
            <a:alphaModFix/>
          </a:blip>
          <a:stretch>
            <a:fillRect/>
          </a:stretch>
        </p:blipFill>
        <p:spPr>
          <a:xfrm>
            <a:off x="484463" y="2670200"/>
            <a:ext cx="8175075" cy="813975"/>
          </a:xfrm>
          <a:prstGeom prst="rect">
            <a:avLst/>
          </a:prstGeom>
          <a:noFill/>
          <a:ln>
            <a:noFill/>
          </a:ln>
        </p:spPr>
      </p:pic>
      <p:sp>
        <p:nvSpPr>
          <p:cNvPr id="58" name="Google Shape;58;p13"/>
          <p:cNvSpPr txBox="1"/>
          <p:nvPr/>
        </p:nvSpPr>
        <p:spPr>
          <a:xfrm>
            <a:off x="862625" y="2877750"/>
            <a:ext cx="74178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FFFFFF"/>
                </a:solidFill>
                <a:latin typeface="Open Sans"/>
                <a:ea typeface="Open Sans"/>
                <a:cs typeface="Open Sans"/>
                <a:sym typeface="Open Sans"/>
              </a:rPr>
              <a:t>Oh Baby!  Calculations and Contractions / Activity Overview</a:t>
            </a:r>
            <a:endParaRPr sz="1600" b="1" dirty="0">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4165" y="989066"/>
            <a:ext cx="6689504" cy="12686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3" name="Rectangle 2"/>
          <p:cNvSpPr/>
          <p:nvPr/>
        </p:nvSpPr>
        <p:spPr>
          <a:xfrm>
            <a:off x="508002" y="1007479"/>
            <a:ext cx="4868331" cy="2893100"/>
          </a:xfrm>
          <a:prstGeom prst="rect">
            <a:avLst/>
          </a:prstGeom>
        </p:spPr>
        <p:txBody>
          <a:bodyPr wrap="square">
            <a:spAutoFit/>
          </a:bodyPr>
          <a:lstStyle/>
          <a:p>
            <a:r>
              <a:rPr lang="en-US" dirty="0">
                <a:latin typeface="Open Sans"/>
                <a:ea typeface="Open Sans"/>
                <a:cs typeface="Open Sans"/>
                <a:sym typeface="Open Sans"/>
              </a:rPr>
              <a:t>Everyone knows that a typical pregnancy lasts about 40 weeks and that for a full-term pregnancy, the onset of regular contractions is a sign of labor.  In the majority of pregnancies the process is fairly straightforward:</a:t>
            </a:r>
          </a:p>
          <a:p>
            <a:pPr marL="285750" indent="-285750">
              <a:buFont typeface="Arial" panose="020B0604020202020204" pitchFamily="34" charset="0"/>
              <a:buChar char="•"/>
            </a:pPr>
            <a:r>
              <a:rPr lang="en-US" dirty="0">
                <a:latin typeface="Open Sans"/>
                <a:ea typeface="Open Sans"/>
                <a:cs typeface="Open Sans"/>
                <a:sym typeface="Open Sans"/>
              </a:rPr>
              <a:t>The hormone oxytocin is released from the mother’s pituitary gland.</a:t>
            </a:r>
          </a:p>
          <a:p>
            <a:pPr marL="285750" indent="-285750">
              <a:buFont typeface="Arial" panose="020B0604020202020204" pitchFamily="34" charset="0"/>
              <a:buChar char="•"/>
            </a:pPr>
            <a:r>
              <a:rPr lang="en-US" dirty="0">
                <a:latin typeface="Open Sans"/>
                <a:ea typeface="Open Sans"/>
                <a:cs typeface="Open Sans"/>
                <a:sym typeface="Open Sans"/>
              </a:rPr>
              <a:t>The cervix dilates.</a:t>
            </a:r>
          </a:p>
          <a:p>
            <a:pPr marL="285750" indent="-285750">
              <a:buFont typeface="Arial" panose="020B0604020202020204" pitchFamily="34" charset="0"/>
              <a:buChar char="•"/>
            </a:pPr>
            <a:r>
              <a:rPr lang="en-US" dirty="0">
                <a:latin typeface="Open Sans"/>
                <a:ea typeface="Open Sans"/>
                <a:cs typeface="Open Sans"/>
                <a:sym typeface="Open Sans"/>
              </a:rPr>
              <a:t>Contractions, along with pushing, force the baby out of the uterus and into the birth canal.</a:t>
            </a:r>
          </a:p>
          <a:p>
            <a:pPr marL="285750" indent="-285750">
              <a:buFont typeface="Arial" panose="020B0604020202020204" pitchFamily="34" charset="0"/>
              <a:buChar char="•"/>
            </a:pPr>
            <a:r>
              <a:rPr lang="en-US" dirty="0">
                <a:latin typeface="Open Sans"/>
                <a:ea typeface="Open Sans"/>
                <a:cs typeface="Open Sans"/>
                <a:sym typeface="Open Sans"/>
              </a:rPr>
              <a:t>The placenta is delivered about 20 minutes after the baby.  </a:t>
            </a:r>
          </a:p>
          <a:p>
            <a:pPr marL="285750" indent="-285750">
              <a:buFont typeface="Arial" panose="020B0604020202020204" pitchFamily="34" charset="0"/>
              <a:buChar char="•"/>
            </a:pPr>
            <a:endParaRPr lang="en-US" dirty="0">
              <a:latin typeface="Open Sans"/>
              <a:ea typeface="Open Sans"/>
              <a:cs typeface="Open Sans"/>
              <a:sym typeface="Open Sans"/>
            </a:endParaRPr>
          </a:p>
          <a:p>
            <a:endParaRPr lang="en-US" dirty="0"/>
          </a:p>
        </p:txBody>
      </p:sp>
      <p:sp>
        <p:nvSpPr>
          <p:cNvPr id="2" name="Rectangle 1"/>
          <p:cNvSpPr/>
          <p:nvPr/>
        </p:nvSpPr>
        <p:spPr>
          <a:xfrm>
            <a:off x="508002" y="545814"/>
            <a:ext cx="8297331" cy="461665"/>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The Phenomenon of Childbirth</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323" t="22058" r="3470" b="20165"/>
          <a:stretch/>
        </p:blipFill>
        <p:spPr>
          <a:xfrm>
            <a:off x="5672667" y="643466"/>
            <a:ext cx="3132666" cy="2971800"/>
          </a:xfrm>
          <a:prstGeom prst="rect">
            <a:avLst/>
          </a:prstGeom>
          <a:ln w="38100">
            <a:solidFill>
              <a:srgbClr val="6091BA"/>
            </a:solidFill>
          </a:ln>
        </p:spPr>
      </p:pic>
      <p:sp>
        <p:nvSpPr>
          <p:cNvPr id="9" name="Google Shape;67;p14"/>
          <p:cNvSpPr txBox="1"/>
          <p:nvPr/>
        </p:nvSpPr>
        <p:spPr>
          <a:xfrm>
            <a:off x="5668265" y="3751349"/>
            <a:ext cx="2832267" cy="803718"/>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dirty="0">
                <a:solidFill>
                  <a:srgbClr val="B7B7B7"/>
                </a:solidFill>
                <a:latin typeface="Open Sans"/>
                <a:ea typeface="Open Sans"/>
                <a:cs typeface="Open Sans"/>
                <a:sym typeface="Open Sans"/>
              </a:rPr>
              <a:t>Copyright </a:t>
            </a:r>
            <a:r>
              <a:rPr lang="en-US" sz="1100" dirty="0">
                <a:solidFill>
                  <a:srgbClr val="B7B7B7"/>
                </a:solidFill>
                <a:latin typeface="Open Sans"/>
                <a:ea typeface="Open Sans"/>
                <a:cs typeface="Open Sans"/>
                <a:sym typeface="Symbol" panose="05050102010706020507" pitchFamily="18" charset="2"/>
              </a:rPr>
              <a:t> 2021 Megan Kavanaugh, used with permission by Diane Walsh, RET, University of Connecticut</a:t>
            </a:r>
            <a:endParaRPr lang="en-US" sz="1100" dirty="0">
              <a:solidFill>
                <a:srgbClr val="B7B7B7"/>
              </a:solidFill>
              <a:latin typeface="Open Sans"/>
              <a:ea typeface="Open Sans"/>
              <a:cs typeface="Open Sans"/>
              <a:sym typeface="Open Sans"/>
            </a:endParaRPr>
          </a:p>
        </p:txBody>
      </p:sp>
    </p:spTree>
    <p:extLst>
      <p:ext uri="{BB962C8B-B14F-4D97-AF65-F5344CB8AC3E}">
        <p14:creationId xmlns:p14="http://schemas.microsoft.com/office/powerpoint/2010/main" val="676335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3" name="Rectangle 2"/>
          <p:cNvSpPr/>
          <p:nvPr/>
        </p:nvSpPr>
        <p:spPr>
          <a:xfrm>
            <a:off x="516469" y="1007479"/>
            <a:ext cx="4741331" cy="4185761"/>
          </a:xfrm>
          <a:prstGeom prst="rect">
            <a:avLst/>
          </a:prstGeom>
        </p:spPr>
        <p:txBody>
          <a:bodyPr wrap="square">
            <a:spAutoFit/>
          </a:bodyPr>
          <a:lstStyle/>
          <a:p>
            <a:r>
              <a:rPr lang="en-US" dirty="0">
                <a:latin typeface="Open Sans"/>
                <a:ea typeface="Open Sans"/>
                <a:cs typeface="Open Sans"/>
                <a:sym typeface="Open Sans"/>
              </a:rPr>
              <a:t>The uterus is the strongest muscle in a woman’s body.  So how do contractions help during childbirth?  The upper part of the uterus (the fundus) tightens while the cervix and lower uterus stretches and relaxes.  This periodic tightening and relaxing propels the baby down and out of the uterus into the birth canal.  </a:t>
            </a:r>
          </a:p>
          <a:p>
            <a:endParaRPr lang="en-US" dirty="0">
              <a:latin typeface="Open Sans"/>
              <a:ea typeface="Open Sans"/>
              <a:cs typeface="Open Sans"/>
              <a:sym typeface="Open Sans"/>
            </a:endParaRPr>
          </a:p>
          <a:p>
            <a:r>
              <a:rPr lang="en-US" dirty="0">
                <a:latin typeface="Open Sans"/>
                <a:ea typeface="Open Sans"/>
                <a:cs typeface="Open Sans"/>
                <a:sym typeface="Open Sans"/>
              </a:rPr>
              <a:t>The most common method of measuring contractions is with a tocotransducer strapped to the mother’s abdomen.  The tocotransducer has a pressure-sensitive gauge that measures displacement.</a:t>
            </a: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pPr marL="285750" indent="-285750">
              <a:buFont typeface="Arial" panose="020B0604020202020204" pitchFamily="34" charset="0"/>
              <a:buChar char="•"/>
            </a:pPr>
            <a:endParaRPr lang="en-US" dirty="0">
              <a:latin typeface="Open Sans"/>
              <a:ea typeface="Open Sans"/>
              <a:cs typeface="Open Sans"/>
              <a:sym typeface="Open Sans"/>
            </a:endParaRPr>
          </a:p>
          <a:p>
            <a:endParaRPr lang="en-US" dirty="0"/>
          </a:p>
        </p:txBody>
      </p:sp>
      <p:sp>
        <p:nvSpPr>
          <p:cNvPr id="2" name="Rectangle 1"/>
          <p:cNvSpPr/>
          <p:nvPr/>
        </p:nvSpPr>
        <p:spPr>
          <a:xfrm>
            <a:off x="508002" y="545814"/>
            <a:ext cx="8297331" cy="461665"/>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The Force of Contractions</a:t>
            </a:r>
            <a:endParaRPr lang="en-US" sz="2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016" r="11628" b="26256"/>
          <a:stretch/>
        </p:blipFill>
        <p:spPr>
          <a:xfrm>
            <a:off x="5454874" y="626479"/>
            <a:ext cx="3416150" cy="3175000"/>
          </a:xfrm>
          <a:prstGeom prst="rect">
            <a:avLst/>
          </a:prstGeom>
          <a:ln w="38100">
            <a:solidFill>
              <a:srgbClr val="6091BA"/>
            </a:solidFill>
          </a:ln>
        </p:spPr>
      </p:pic>
      <p:sp>
        <p:nvSpPr>
          <p:cNvPr id="6" name="Google Shape;67;p14"/>
          <p:cNvSpPr txBox="1"/>
          <p:nvPr/>
        </p:nvSpPr>
        <p:spPr>
          <a:xfrm>
            <a:off x="5275733" y="3918061"/>
            <a:ext cx="3814402" cy="803718"/>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dirty="0">
                <a:solidFill>
                  <a:srgbClr val="B7B7B7"/>
                </a:solidFill>
                <a:latin typeface="Open Sans"/>
                <a:ea typeface="Open Sans"/>
                <a:cs typeface="Open Sans"/>
                <a:sym typeface="Open Sans"/>
              </a:rPr>
              <a:t>Copyright </a:t>
            </a:r>
            <a:r>
              <a:rPr lang="en-US" sz="1100" dirty="0">
                <a:solidFill>
                  <a:srgbClr val="B7B7B7"/>
                </a:solidFill>
                <a:latin typeface="Open Sans"/>
                <a:ea typeface="Open Sans"/>
                <a:cs typeface="Open Sans"/>
                <a:sym typeface="Symbol" panose="05050102010706020507" pitchFamily="18" charset="2"/>
              </a:rPr>
              <a:t> 2021 Megan Kavanaugh, used with permission by Diane Walsh, RET, University of Connecticut</a:t>
            </a:r>
            <a:endParaRPr lang="en-US" sz="1100" dirty="0">
              <a:solidFill>
                <a:srgbClr val="B7B7B7"/>
              </a:solidFill>
              <a:latin typeface="Open Sans"/>
              <a:ea typeface="Open Sans"/>
              <a:cs typeface="Open Sans"/>
              <a:sym typeface="Open Sans"/>
            </a:endParaRPr>
          </a:p>
        </p:txBody>
      </p:sp>
    </p:spTree>
    <p:extLst>
      <p:ext uri="{BB962C8B-B14F-4D97-AF65-F5344CB8AC3E}">
        <p14:creationId xmlns:p14="http://schemas.microsoft.com/office/powerpoint/2010/main" val="179645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4505833"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a:solidFill>
                  <a:srgbClr val="6091BA"/>
                </a:solidFill>
                <a:latin typeface="Open Sans"/>
                <a:ea typeface="Open Sans"/>
                <a:cs typeface="Open Sans"/>
                <a:sym typeface="Open Sans"/>
              </a:rPr>
              <a:t>Introduction to Fetal Monitoring</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400" dirty="0">
                <a:solidFill>
                  <a:srgbClr val="000000"/>
                </a:solidFill>
                <a:latin typeface="Open Sans"/>
                <a:ea typeface="Open Sans"/>
                <a:cs typeface="Open Sans"/>
                <a:sym typeface="Open Sans"/>
              </a:rPr>
              <a:t>A typical fetal monitor measures maternal heart rate, fetal heart rate, along with relative measurements (duration and frequency) of uterine contractions during labor.  Some devices also monitor maternal temperature, blood oxygenation, and/or blood pressure.</a:t>
            </a:r>
            <a:br>
              <a:rPr lang="en-US" sz="1400" dirty="0">
                <a:solidFill>
                  <a:srgbClr val="000000"/>
                </a:solidFill>
                <a:latin typeface="Open Sans"/>
                <a:ea typeface="Open Sans"/>
                <a:cs typeface="Open Sans"/>
                <a:sym typeface="Open Sans"/>
              </a:rPr>
            </a:br>
            <a:br>
              <a:rPr lang="en-US" sz="1400" dirty="0">
                <a:solidFill>
                  <a:srgbClr val="000000"/>
                </a:solidFill>
                <a:latin typeface="Open Sans"/>
                <a:ea typeface="Open Sans"/>
                <a:cs typeface="Open Sans"/>
                <a:sym typeface="Open Sans"/>
              </a:rPr>
            </a:br>
            <a:r>
              <a:rPr lang="en-US" sz="1400" dirty="0">
                <a:solidFill>
                  <a:srgbClr val="000000"/>
                </a:solidFill>
                <a:latin typeface="Open Sans"/>
                <a:ea typeface="Open Sans"/>
                <a:cs typeface="Open Sans"/>
                <a:sym typeface="Open Sans"/>
              </a:rPr>
              <a:t>Obstetricians are particularly interested in the response of the fetus during contractions.</a:t>
            </a:r>
            <a:endParaRPr sz="1400" dirty="0">
              <a:solidFill>
                <a:srgbClr val="000000"/>
              </a:solidFill>
              <a:latin typeface="Open Sans"/>
              <a:ea typeface="Open Sans"/>
              <a:cs typeface="Open Sans"/>
              <a:sym typeface="Open Sans"/>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Photos should be a </a:t>
            </a:r>
            <a:endParaRPr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square like this.</a:t>
            </a:r>
            <a:endParaRPr b="1" dirty="0">
              <a:solidFill>
                <a:srgbClr val="FFFFFF"/>
              </a:solidFill>
              <a:latin typeface="Open Sans"/>
              <a:ea typeface="Open Sans"/>
              <a:cs typeface="Open Sans"/>
              <a:sym typeface="Open Sans"/>
            </a:endParaRPr>
          </a:p>
        </p:txBody>
      </p:sp>
      <p:sp>
        <p:nvSpPr>
          <p:cNvPr id="67" name="Google Shape;67;p14"/>
          <p:cNvSpPr txBox="1"/>
          <p:nvPr/>
        </p:nvSpPr>
        <p:spPr>
          <a:xfrm>
            <a:off x="5668266" y="3751349"/>
            <a:ext cx="2791500" cy="572400"/>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dirty="0">
                <a:solidFill>
                  <a:srgbClr val="B7B7B7"/>
                </a:solidFill>
                <a:latin typeface="Open Sans"/>
                <a:ea typeface="Open Sans"/>
                <a:cs typeface="Open Sans"/>
                <a:sym typeface="Open Sans"/>
              </a:rPr>
              <a:t>"Fetal Monitor" by ahhyeah is licensed under CC BY-NC-ND 2.0</a:t>
            </a:r>
          </a:p>
        </p:txBody>
      </p:sp>
      <p:pic>
        <p:nvPicPr>
          <p:cNvPr id="3" name="Picture 2" descr="Fetal Monitor | Douglas Porter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849" y="1049904"/>
            <a:ext cx="3834451" cy="2558862"/>
          </a:xfrm>
          <a:prstGeom prst="rect">
            <a:avLst/>
          </a:prstGeom>
          <a:ln w="38100">
            <a:solidFill>
              <a:srgbClr val="6091BA"/>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7" name="Google Shape;67;p14"/>
          <p:cNvSpPr txBox="1"/>
          <p:nvPr/>
        </p:nvSpPr>
        <p:spPr>
          <a:xfrm>
            <a:off x="3048001" y="3691680"/>
            <a:ext cx="3035299" cy="503292"/>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dirty="0">
                <a:solidFill>
                  <a:srgbClr val="333333"/>
                </a:solidFill>
                <a:latin typeface="Open Sans" panose="020B0604020202020204" charset="0"/>
                <a:ea typeface="Open Sans" panose="020B0604020202020204" charset="0"/>
                <a:cs typeface="Open Sans" panose="020B0604020202020204" charset="0"/>
              </a:rPr>
              <a:t>"Decision points" by Lars Plougmann is licensed with CC BY-SA 2.0. </a:t>
            </a:r>
            <a:endParaRPr sz="1100" dirty="0">
              <a:solidFill>
                <a:srgbClr val="B7B7B7"/>
              </a:solidFill>
              <a:latin typeface="Open Sans" panose="020B0604020202020204" charset="0"/>
              <a:ea typeface="Open Sans" panose="020B0604020202020204" charset="0"/>
              <a:cs typeface="Open Sans" panose="020B0604020202020204" charset="0"/>
              <a:sym typeface="Open Sans"/>
            </a:endParaRPr>
          </a:p>
        </p:txBody>
      </p:sp>
      <p:pic>
        <p:nvPicPr>
          <p:cNvPr id="1026" name="Picture 2" descr="Decision po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733" y="279810"/>
            <a:ext cx="2971800" cy="3962401"/>
          </a:xfrm>
          <a:prstGeom prst="rect">
            <a:avLst/>
          </a:prstGeom>
          <a:noFill/>
          <a:ln w="38100">
            <a:solidFill>
              <a:srgbClr val="6091BA"/>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508002" y="1077803"/>
            <a:ext cx="4809065" cy="2031325"/>
          </a:xfrm>
          <a:prstGeom prst="rect">
            <a:avLst/>
          </a:prstGeom>
        </p:spPr>
        <p:txBody>
          <a:bodyPr wrap="square">
            <a:spAutoFit/>
          </a:bodyPr>
          <a:lstStyle/>
          <a:p>
            <a:r>
              <a:rPr lang="en-US" dirty="0">
                <a:latin typeface="Open Sans"/>
                <a:ea typeface="Open Sans"/>
                <a:cs typeface="Open Sans"/>
                <a:sym typeface="Open Sans"/>
              </a:rPr>
              <a:t>An abnormal fetal heart rate pattern may signal fetal distress.  The monitor helps detect the possibility of an underlying problem allowing a physician to intervene.  FHR deceleration along with a contraction followed by a rapid return may indicate a compressed umbilical cord which can block oxygen to the fetus.  A physician may be able to correct the situation by recommending the mother change positions.  In other cases, an immediate Cesarean delivery may be necessary.</a:t>
            </a:r>
            <a:endParaRPr lang="en-US" dirty="0"/>
          </a:p>
        </p:txBody>
      </p:sp>
      <p:sp>
        <p:nvSpPr>
          <p:cNvPr id="2" name="Rectangle 1"/>
          <p:cNvSpPr/>
          <p:nvPr/>
        </p:nvSpPr>
        <p:spPr>
          <a:xfrm>
            <a:off x="508002" y="545814"/>
            <a:ext cx="3522118" cy="461665"/>
          </a:xfrm>
          <a:prstGeom prst="rect">
            <a:avLst/>
          </a:prstGeom>
        </p:spPr>
        <p:txBody>
          <a:bodyPr wrap="none">
            <a:spAutoFit/>
          </a:bodyPr>
          <a:lstStyle/>
          <a:p>
            <a:r>
              <a:rPr lang="en-US" sz="2400" b="1" dirty="0">
                <a:solidFill>
                  <a:srgbClr val="6091BA"/>
                </a:solidFill>
                <a:latin typeface="Open Sans"/>
                <a:ea typeface="Open Sans"/>
                <a:cs typeface="Open Sans"/>
                <a:sym typeface="Open Sans"/>
              </a:rPr>
              <a:t>Signs of Fetal Distress</a:t>
            </a:r>
            <a:endParaRPr lang="en-US" sz="2400" dirty="0"/>
          </a:p>
        </p:txBody>
      </p:sp>
    </p:spTree>
    <p:extLst>
      <p:ext uri="{BB962C8B-B14F-4D97-AF65-F5344CB8AC3E}">
        <p14:creationId xmlns:p14="http://schemas.microsoft.com/office/powerpoint/2010/main" val="302326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3" name="Rectangle 2"/>
          <p:cNvSpPr/>
          <p:nvPr/>
        </p:nvSpPr>
        <p:spPr>
          <a:xfrm>
            <a:off x="355602" y="374237"/>
            <a:ext cx="4724398" cy="1677382"/>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Free the Moms</a:t>
            </a:r>
          </a:p>
          <a:p>
            <a:endParaRPr lang="en-US" sz="900" b="1" dirty="0">
              <a:solidFill>
                <a:srgbClr val="6091BA"/>
              </a:solidFill>
              <a:latin typeface="Open Sans"/>
              <a:ea typeface="Open Sans"/>
              <a:cs typeface="Open Sans"/>
              <a:sym typeface="Open Sans"/>
            </a:endParaRPr>
          </a:p>
          <a:p>
            <a:r>
              <a:rPr lang="en-US" dirty="0">
                <a:latin typeface="Open Sans"/>
                <a:ea typeface="Open Sans"/>
                <a:cs typeface="Open Sans"/>
                <a:sym typeface="Open Sans"/>
              </a:rPr>
              <a:t>Traditional fetal monitors require a laboring mother to be tethered to the monitor, which means resting in a bed. In recent years, researchers are developing smaller flexible sensors and wireless communication which would allow a mother to be ambulatory.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342" y="374237"/>
            <a:ext cx="2507057" cy="3338396"/>
          </a:xfrm>
          <a:prstGeom prst="rect">
            <a:avLst/>
          </a:prstGeom>
          <a:ln w="38100">
            <a:solidFill>
              <a:srgbClr val="6091BA"/>
            </a:solidFill>
          </a:ln>
        </p:spPr>
      </p:pic>
      <p:sp>
        <p:nvSpPr>
          <p:cNvPr id="4" name="Rectangle 3"/>
          <p:cNvSpPr/>
          <p:nvPr/>
        </p:nvSpPr>
        <p:spPr>
          <a:xfrm>
            <a:off x="5554133" y="3833045"/>
            <a:ext cx="2887134" cy="676339"/>
          </a:xfrm>
          <a:prstGeom prst="rect">
            <a:avLst/>
          </a:prstGeom>
        </p:spPr>
        <p:txBody>
          <a:bodyPr wrap="square">
            <a:spAutoFit/>
          </a:bodyPr>
          <a:lstStyle/>
          <a:p>
            <a:pPr lvl="0">
              <a:lnSpc>
                <a:spcPct val="115000"/>
              </a:lnSpc>
            </a:pPr>
            <a:r>
              <a:rPr lang="en-US" sz="1100" dirty="0">
                <a:solidFill>
                  <a:srgbClr val="B7B7B7"/>
                </a:solidFill>
                <a:latin typeface="Open Sans"/>
                <a:ea typeface="Open Sans"/>
                <a:cs typeface="Open Sans"/>
                <a:sym typeface="Open Sans"/>
              </a:rPr>
              <a:t>Copyright </a:t>
            </a:r>
            <a:r>
              <a:rPr lang="en-US" sz="1100" dirty="0">
                <a:solidFill>
                  <a:srgbClr val="B7B7B7"/>
                </a:solidFill>
                <a:latin typeface="Open Sans"/>
                <a:ea typeface="Open Sans"/>
                <a:cs typeface="Open Sans"/>
                <a:sym typeface="Symbol" panose="05050102010706020507" pitchFamily="18" charset="2"/>
              </a:rPr>
              <a:t> 2021 Kendra Haves-</a:t>
            </a:r>
            <a:r>
              <a:rPr lang="en-US" sz="1100" dirty="0" err="1">
                <a:solidFill>
                  <a:srgbClr val="B7B7B7"/>
                </a:solidFill>
                <a:latin typeface="Open Sans"/>
                <a:ea typeface="Open Sans"/>
                <a:cs typeface="Open Sans"/>
                <a:sym typeface="Symbol" panose="05050102010706020507" pitchFamily="18" charset="2"/>
              </a:rPr>
              <a:t>McColgan</a:t>
            </a:r>
            <a:r>
              <a:rPr lang="en-US" sz="1100" dirty="0">
                <a:solidFill>
                  <a:srgbClr val="B7B7B7"/>
                </a:solidFill>
                <a:latin typeface="Open Sans"/>
                <a:ea typeface="Open Sans"/>
                <a:cs typeface="Open Sans"/>
                <a:sym typeface="Symbol" panose="05050102010706020507" pitchFamily="18" charset="2"/>
              </a:rPr>
              <a:t>, used with permission by Diane Walsh, RET, University of Connecticut</a:t>
            </a:r>
            <a:endParaRPr lang="en-US" sz="1100" dirty="0">
              <a:solidFill>
                <a:srgbClr val="B7B7B7"/>
              </a:solidFill>
              <a:latin typeface="Open Sans"/>
              <a:ea typeface="Open Sans"/>
              <a:cs typeface="Open Sans"/>
              <a:sym typeface="Open Sans"/>
            </a:endParaRPr>
          </a:p>
        </p:txBody>
      </p:sp>
    </p:spTree>
    <p:extLst>
      <p:ext uri="{BB962C8B-B14F-4D97-AF65-F5344CB8AC3E}">
        <p14:creationId xmlns:p14="http://schemas.microsoft.com/office/powerpoint/2010/main" val="1081321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3" name="Rectangle 2"/>
          <p:cNvSpPr/>
          <p:nvPr/>
        </p:nvSpPr>
        <p:spPr>
          <a:xfrm>
            <a:off x="508002" y="1007479"/>
            <a:ext cx="7399865" cy="523220"/>
          </a:xfrm>
          <a:prstGeom prst="rect">
            <a:avLst/>
          </a:prstGeom>
        </p:spPr>
        <p:txBody>
          <a:bodyPr wrap="square">
            <a:spAutoFit/>
          </a:bodyPr>
          <a:lstStyle/>
          <a:p>
            <a:endParaRPr lang="en-US" dirty="0">
              <a:latin typeface="Open Sans"/>
              <a:ea typeface="Open Sans"/>
              <a:cs typeface="Open Sans"/>
              <a:sym typeface="Open Sans"/>
            </a:endParaRPr>
          </a:p>
          <a:p>
            <a:endParaRPr lang="en-US" dirty="0"/>
          </a:p>
        </p:txBody>
      </p:sp>
      <p:sp>
        <p:nvSpPr>
          <p:cNvPr id="2" name="Rectangle 1"/>
          <p:cNvSpPr/>
          <p:nvPr/>
        </p:nvSpPr>
        <p:spPr>
          <a:xfrm>
            <a:off x="262469" y="181937"/>
            <a:ext cx="8297331" cy="830997"/>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Activity Sections</a:t>
            </a:r>
          </a:p>
          <a:p>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1106412363"/>
              </p:ext>
            </p:extLst>
          </p:nvPr>
        </p:nvGraphicFramePr>
        <p:xfrm>
          <a:off x="389467" y="708340"/>
          <a:ext cx="8432800" cy="3846726"/>
        </p:xfrm>
        <a:graphic>
          <a:graphicData uri="http://schemas.openxmlformats.org/drawingml/2006/table">
            <a:tbl>
              <a:tblPr firstRow="1" bandRow="1">
                <a:tableStyleId>{5C22544A-7EE6-4342-B048-85BDC9FD1C3A}</a:tableStyleId>
              </a:tblPr>
              <a:tblGrid>
                <a:gridCol w="4216400">
                  <a:extLst>
                    <a:ext uri="{9D8B030D-6E8A-4147-A177-3AD203B41FA5}">
                      <a16:colId xmlns:a16="http://schemas.microsoft.com/office/drawing/2014/main" val="873224909"/>
                    </a:ext>
                  </a:extLst>
                </a:gridCol>
                <a:gridCol w="4216400">
                  <a:extLst>
                    <a:ext uri="{9D8B030D-6E8A-4147-A177-3AD203B41FA5}">
                      <a16:colId xmlns:a16="http://schemas.microsoft.com/office/drawing/2014/main" val="145530156"/>
                    </a:ext>
                  </a:extLst>
                </a:gridCol>
              </a:tblGrid>
              <a:tr h="1923363">
                <a:tc>
                  <a:txBody>
                    <a:bodyPr/>
                    <a:lstStyle/>
                    <a:p>
                      <a:r>
                        <a:rPr lang="en-US" dirty="0">
                          <a:solidFill>
                            <a:srgbClr val="8D64AA"/>
                          </a:solidFill>
                        </a:rPr>
                        <a:t>Part 1:  Introduction to </a:t>
                      </a:r>
                      <a:br>
                        <a:rPr lang="en-US" dirty="0">
                          <a:solidFill>
                            <a:srgbClr val="8D64AA"/>
                          </a:solidFill>
                        </a:rPr>
                      </a:br>
                      <a:r>
                        <a:rPr lang="en-US" dirty="0">
                          <a:solidFill>
                            <a:srgbClr val="8D64AA"/>
                          </a:solidFill>
                        </a:rPr>
                        <a:t>Force-Sensitive Resistors</a:t>
                      </a:r>
                    </a:p>
                    <a:p>
                      <a:r>
                        <a:rPr lang="en-US" sz="1100" dirty="0">
                          <a:solidFill>
                            <a:schemeClr val="tx1"/>
                          </a:solidFill>
                        </a:rPr>
                        <a:t>Discover the relationship between</a:t>
                      </a:r>
                      <a:r>
                        <a:rPr lang="en-US" sz="1100" baseline="0" dirty="0">
                          <a:solidFill>
                            <a:schemeClr val="tx1"/>
                          </a:solidFill>
                        </a:rPr>
                        <a:t> </a:t>
                      </a:r>
                      <a:br>
                        <a:rPr lang="en-US" sz="1100" baseline="0" dirty="0">
                          <a:solidFill>
                            <a:schemeClr val="tx1"/>
                          </a:solidFill>
                        </a:rPr>
                      </a:br>
                      <a:r>
                        <a:rPr lang="en-US" sz="1100" baseline="0" dirty="0">
                          <a:solidFill>
                            <a:schemeClr val="tx1"/>
                          </a:solidFill>
                        </a:rPr>
                        <a:t>physical pressure and resistance.</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8D64AA"/>
                          </a:solidFill>
                        </a:rPr>
                        <a:t>Part 2:  Voltage-</a:t>
                      </a:r>
                      <a:br>
                        <a:rPr lang="en-US" dirty="0">
                          <a:solidFill>
                            <a:srgbClr val="8D64AA"/>
                          </a:solidFill>
                        </a:rPr>
                      </a:br>
                      <a:r>
                        <a:rPr lang="en-US" dirty="0">
                          <a:solidFill>
                            <a:srgbClr val="8D64AA"/>
                          </a:solidFill>
                        </a:rPr>
                        <a:t>Divider</a:t>
                      </a:r>
                      <a:r>
                        <a:rPr lang="en-US" baseline="0" dirty="0">
                          <a:solidFill>
                            <a:srgbClr val="8D64AA"/>
                          </a:solidFill>
                        </a:rPr>
                        <a:t> Circuit</a:t>
                      </a:r>
                      <a:br>
                        <a:rPr lang="en-US" baseline="0" dirty="0">
                          <a:solidFill>
                            <a:srgbClr val="8D64AA"/>
                          </a:solidFill>
                        </a:rPr>
                      </a:br>
                      <a:r>
                        <a:rPr lang="en-US" sz="1100" dirty="0">
                          <a:solidFill>
                            <a:schemeClr val="tx1"/>
                          </a:solidFill>
                        </a:rPr>
                        <a:t>Learn about</a:t>
                      </a:r>
                      <a:r>
                        <a:rPr lang="en-US" sz="1100" baseline="0" dirty="0">
                          <a:solidFill>
                            <a:schemeClr val="tx1"/>
                          </a:solidFill>
                        </a:rPr>
                        <a:t> pull-up resistors </a:t>
                      </a:r>
                      <a:br>
                        <a:rPr lang="en-US" sz="1100" baseline="0" dirty="0">
                          <a:solidFill>
                            <a:schemeClr val="tx1"/>
                          </a:solidFill>
                        </a:rPr>
                      </a:br>
                      <a:r>
                        <a:rPr lang="en-US" sz="1100" baseline="0" dirty="0">
                          <a:solidFill>
                            <a:schemeClr val="tx1"/>
                          </a:solidFill>
                        </a:rPr>
                        <a:t>and how a voltage divider </a:t>
                      </a:r>
                      <a:br>
                        <a:rPr lang="en-US" sz="1100" baseline="0" dirty="0">
                          <a:solidFill>
                            <a:schemeClr val="tx1"/>
                          </a:solidFill>
                        </a:rPr>
                      </a:br>
                      <a:r>
                        <a:rPr lang="en-US" sz="1100" baseline="0" dirty="0">
                          <a:solidFill>
                            <a:schemeClr val="tx1"/>
                          </a:solidFill>
                        </a:rPr>
                        <a:t>circuit helps measure the </a:t>
                      </a:r>
                      <a:br>
                        <a:rPr lang="en-US" sz="1100" baseline="0" dirty="0">
                          <a:solidFill>
                            <a:schemeClr val="tx1"/>
                          </a:solidFill>
                        </a:rPr>
                      </a:br>
                      <a:r>
                        <a:rPr lang="en-US" sz="1100" baseline="0" dirty="0">
                          <a:solidFill>
                            <a:schemeClr val="tx1"/>
                          </a:solidFill>
                        </a:rPr>
                        <a:t>resistance across the FSR</a:t>
                      </a:r>
                      <a:br>
                        <a:rPr lang="en-US" sz="1100" baseline="0" dirty="0">
                          <a:solidFill>
                            <a:schemeClr val="tx1"/>
                          </a:solidFill>
                        </a:rPr>
                      </a:br>
                      <a:r>
                        <a:rPr lang="en-US" sz="1100" baseline="0" dirty="0">
                          <a:solidFill>
                            <a:schemeClr val="tx1"/>
                          </a:solidFill>
                        </a:rPr>
                        <a:t>in proportion to the voltage.</a:t>
                      </a:r>
                      <a:endParaRPr lang="en-US" sz="1100" dirty="0">
                        <a:solidFill>
                          <a:srgbClr val="8D64AA"/>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8412606"/>
                  </a:ext>
                </a:extLst>
              </a:tr>
              <a:tr h="19233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1" dirty="0">
                          <a:solidFill>
                            <a:srgbClr val="8D64AA"/>
                          </a:solidFill>
                        </a:rPr>
                        <a:t>Part 3:  Serial </a:t>
                      </a:r>
                      <a:br>
                        <a:rPr lang="en-US" b="1" dirty="0">
                          <a:solidFill>
                            <a:srgbClr val="8D64AA"/>
                          </a:solidFill>
                        </a:rPr>
                      </a:br>
                      <a:r>
                        <a:rPr lang="en-US" b="1" dirty="0">
                          <a:solidFill>
                            <a:srgbClr val="8D64AA"/>
                          </a:solidFill>
                        </a:rPr>
                        <a:t>Communication </a:t>
                      </a:r>
                      <a:br>
                        <a:rPr lang="en-US" b="1" dirty="0">
                          <a:solidFill>
                            <a:srgbClr val="8D64AA"/>
                          </a:solidFill>
                        </a:rPr>
                      </a:br>
                      <a:r>
                        <a:rPr lang="en-US" b="1" dirty="0">
                          <a:solidFill>
                            <a:srgbClr val="8D64AA"/>
                          </a:solidFill>
                        </a:rPr>
                        <a:t>between Arduino </a:t>
                      </a:r>
                      <a:br>
                        <a:rPr lang="en-US" b="1" dirty="0">
                          <a:solidFill>
                            <a:srgbClr val="8D64AA"/>
                          </a:solidFill>
                        </a:rPr>
                      </a:br>
                      <a:r>
                        <a:rPr lang="en-US" b="1" dirty="0">
                          <a:solidFill>
                            <a:srgbClr val="8D64AA"/>
                          </a:solidFill>
                        </a:rPr>
                        <a:t>and Android App</a:t>
                      </a:r>
                      <a:br>
                        <a:rPr lang="en-US" b="1" dirty="0">
                          <a:solidFill>
                            <a:srgbClr val="8D64AA"/>
                          </a:solidFill>
                        </a:rPr>
                      </a:br>
                      <a:r>
                        <a:rPr lang="en-US" sz="1100" dirty="0">
                          <a:solidFill>
                            <a:schemeClr val="tx1"/>
                          </a:solidFill>
                        </a:rPr>
                        <a:t>Add Bluetooth and learn </a:t>
                      </a:r>
                      <a:br>
                        <a:rPr lang="en-US" sz="1100" dirty="0">
                          <a:solidFill>
                            <a:schemeClr val="tx1"/>
                          </a:solidFill>
                        </a:rPr>
                      </a:br>
                      <a:r>
                        <a:rPr lang="en-US" sz="1100" dirty="0">
                          <a:solidFill>
                            <a:schemeClr val="tx1"/>
                          </a:solidFill>
                        </a:rPr>
                        <a:t>about serial communication</a:t>
                      </a:r>
                      <a:br>
                        <a:rPr lang="en-US" sz="1100" baseline="0" dirty="0">
                          <a:solidFill>
                            <a:schemeClr val="tx1"/>
                          </a:solidFill>
                        </a:rPr>
                      </a:br>
                      <a:r>
                        <a:rPr lang="en-US" sz="1100" baseline="0" dirty="0">
                          <a:solidFill>
                            <a:schemeClr val="tx1"/>
                          </a:solidFill>
                        </a:rPr>
                        <a:t>between an Arduino </a:t>
                      </a:r>
                      <a:br>
                        <a:rPr lang="en-US" sz="1100" baseline="0" dirty="0">
                          <a:solidFill>
                            <a:schemeClr val="tx1"/>
                          </a:solidFill>
                        </a:rPr>
                      </a:br>
                      <a:r>
                        <a:rPr lang="en-US" sz="1100" baseline="0" dirty="0">
                          <a:solidFill>
                            <a:schemeClr val="tx1"/>
                          </a:solidFill>
                        </a:rPr>
                        <a:t>microcontroller and an </a:t>
                      </a:r>
                      <a:br>
                        <a:rPr lang="en-US" sz="1100" baseline="0" dirty="0">
                          <a:solidFill>
                            <a:schemeClr val="tx1"/>
                          </a:solidFill>
                        </a:rPr>
                      </a:br>
                      <a:r>
                        <a:rPr lang="en-US" sz="1100" baseline="0" dirty="0">
                          <a:solidFill>
                            <a:schemeClr val="tx1"/>
                          </a:solidFill>
                        </a:rPr>
                        <a:t>Android device.</a:t>
                      </a:r>
                      <a:endParaRPr lang="en-US" sz="1100" b="1" dirty="0">
                        <a:solidFill>
                          <a:srgbClr val="8D64AA"/>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1" dirty="0">
                          <a:solidFill>
                            <a:srgbClr val="8D64AA"/>
                          </a:solidFill>
                        </a:rPr>
                        <a:t>Part 4:  Scrolling</a:t>
                      </a:r>
                      <a:br>
                        <a:rPr lang="en-US" b="1" dirty="0">
                          <a:solidFill>
                            <a:srgbClr val="8D64AA"/>
                          </a:solidFill>
                        </a:rPr>
                      </a:br>
                      <a:r>
                        <a:rPr lang="en-US" b="1" dirty="0">
                          <a:solidFill>
                            <a:srgbClr val="8D64AA"/>
                          </a:solidFill>
                        </a:rPr>
                        <a:t>Chart</a:t>
                      </a:r>
                      <a:br>
                        <a:rPr lang="en-US" b="1" dirty="0">
                          <a:solidFill>
                            <a:srgbClr val="8D64AA"/>
                          </a:solidFill>
                        </a:rPr>
                      </a:br>
                      <a:r>
                        <a:rPr lang="en-US" sz="1100" dirty="0">
                          <a:solidFill>
                            <a:schemeClr val="tx1"/>
                          </a:solidFill>
                        </a:rPr>
                        <a:t>Code an algorithm to</a:t>
                      </a:r>
                      <a:br>
                        <a:rPr lang="en-US" sz="1100" dirty="0">
                          <a:solidFill>
                            <a:schemeClr val="tx1"/>
                          </a:solidFill>
                        </a:rPr>
                      </a:br>
                      <a:r>
                        <a:rPr lang="en-US" sz="1100" dirty="0">
                          <a:solidFill>
                            <a:schemeClr val="tx1"/>
                          </a:solidFill>
                        </a:rPr>
                        <a:t>plot the (simulated) uterine </a:t>
                      </a:r>
                      <a:br>
                        <a:rPr lang="en-US" sz="1100" dirty="0">
                          <a:solidFill>
                            <a:schemeClr val="tx1"/>
                          </a:solidFill>
                        </a:rPr>
                      </a:br>
                      <a:r>
                        <a:rPr lang="en-US" sz="1100" dirty="0">
                          <a:solidFill>
                            <a:schemeClr val="tx1"/>
                          </a:solidFill>
                        </a:rPr>
                        <a:t>contractions (physical</a:t>
                      </a:r>
                      <a:r>
                        <a:rPr lang="en-US" sz="1100" baseline="0" dirty="0">
                          <a:solidFill>
                            <a:schemeClr val="tx1"/>
                          </a:solidFill>
                        </a:rPr>
                        <a:t> pressure </a:t>
                      </a:r>
                      <a:br>
                        <a:rPr lang="en-US" sz="1100" baseline="0" dirty="0">
                          <a:solidFill>
                            <a:schemeClr val="tx1"/>
                          </a:solidFill>
                        </a:rPr>
                      </a:br>
                      <a:r>
                        <a:rPr lang="en-US" sz="1100" baseline="0" dirty="0">
                          <a:solidFill>
                            <a:schemeClr val="tx1"/>
                          </a:solidFill>
                        </a:rPr>
                        <a:t>versus time) on a scrolling graph.  </a:t>
                      </a:r>
                      <a:br>
                        <a:rPr lang="en-US" sz="1100" baseline="0" dirty="0">
                          <a:solidFill>
                            <a:schemeClr val="tx1"/>
                          </a:solidFill>
                        </a:rPr>
                      </a:br>
                      <a:r>
                        <a:rPr lang="en-US" sz="1100" baseline="0" dirty="0">
                          <a:solidFill>
                            <a:schemeClr val="tx1"/>
                          </a:solidFill>
                        </a:rPr>
                        <a:t>Develop an algorithm that uses</a:t>
                      </a:r>
                      <a:br>
                        <a:rPr lang="en-US" sz="1100" baseline="0" dirty="0">
                          <a:solidFill>
                            <a:schemeClr val="tx1"/>
                          </a:solidFill>
                        </a:rPr>
                      </a:br>
                      <a:r>
                        <a:rPr lang="en-US" sz="1100" baseline="0" dirty="0">
                          <a:solidFill>
                            <a:schemeClr val="tx1"/>
                          </a:solidFill>
                        </a:rPr>
                        <a:t>sequencing, selection, and </a:t>
                      </a:r>
                      <a:br>
                        <a:rPr lang="en-US" sz="1100" baseline="0" dirty="0">
                          <a:solidFill>
                            <a:schemeClr val="tx1"/>
                          </a:solidFill>
                        </a:rPr>
                      </a:br>
                      <a:r>
                        <a:rPr lang="en-US" sz="1100" baseline="0" dirty="0">
                          <a:solidFill>
                            <a:schemeClr val="tx1"/>
                          </a:solidFill>
                        </a:rPr>
                        <a:t>iteration.  </a:t>
                      </a:r>
                      <a:endParaRPr lang="en-US" sz="1100" b="1" dirty="0">
                        <a:solidFill>
                          <a:srgbClr val="8D64AA"/>
                        </a:solidFill>
                      </a:endParaRPr>
                    </a:p>
                    <a:p>
                      <a:endParaRPr lang="en-US" dirty="0">
                        <a:solidFill>
                          <a:srgbClr val="8D64AA"/>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962820"/>
                  </a:ext>
                </a:extLst>
              </a:tr>
            </a:tbl>
          </a:graphicData>
        </a:graphic>
      </p:graphicFrame>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24773"/>
          <a:stretch/>
        </p:blipFill>
        <p:spPr>
          <a:xfrm rot="5400000">
            <a:off x="2863466" y="928085"/>
            <a:ext cx="1550001" cy="1545336"/>
          </a:xfrm>
          <a:prstGeom prst="rect">
            <a:avLst/>
          </a:prstGeom>
          <a:ln w="38100">
            <a:solidFill>
              <a:srgbClr val="9FCC3B"/>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551" t="8957" r="21975"/>
          <a:stretch/>
        </p:blipFill>
        <p:spPr>
          <a:xfrm rot="5400000">
            <a:off x="6913182" y="710601"/>
            <a:ext cx="1582459" cy="1947846"/>
          </a:xfrm>
          <a:prstGeom prst="rect">
            <a:avLst/>
          </a:prstGeom>
          <a:ln w="38100">
            <a:solidFill>
              <a:srgbClr val="9FCC3B"/>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951" y="2774893"/>
            <a:ext cx="2236803" cy="1677602"/>
          </a:xfrm>
          <a:prstGeom prst="rect">
            <a:avLst/>
          </a:prstGeom>
          <a:ln w="38100">
            <a:solidFill>
              <a:srgbClr val="9FCC3B"/>
            </a:solidFill>
          </a:ln>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5627"/>
          <a:stretch/>
        </p:blipFill>
        <p:spPr>
          <a:xfrm>
            <a:off x="6894820" y="2774893"/>
            <a:ext cx="1783515" cy="1187156"/>
          </a:xfrm>
          <a:prstGeom prst="rect">
            <a:avLst/>
          </a:prstGeom>
          <a:ln w="38100">
            <a:solidFill>
              <a:srgbClr val="9FCC3B"/>
            </a:solidFill>
          </a:ln>
        </p:spPr>
      </p:pic>
    </p:spTree>
    <p:extLst>
      <p:ext uri="{BB962C8B-B14F-4D97-AF65-F5344CB8AC3E}">
        <p14:creationId xmlns:p14="http://schemas.microsoft.com/office/powerpoint/2010/main" val="338306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3" name="Rectangle 2"/>
          <p:cNvSpPr/>
          <p:nvPr/>
        </p:nvSpPr>
        <p:spPr>
          <a:xfrm>
            <a:off x="508002" y="1007479"/>
            <a:ext cx="7399865" cy="523220"/>
          </a:xfrm>
          <a:prstGeom prst="rect">
            <a:avLst/>
          </a:prstGeom>
        </p:spPr>
        <p:txBody>
          <a:bodyPr wrap="square">
            <a:spAutoFit/>
          </a:bodyPr>
          <a:lstStyle/>
          <a:p>
            <a:endParaRPr lang="en-US" dirty="0">
              <a:latin typeface="Open Sans"/>
              <a:ea typeface="Open Sans"/>
              <a:cs typeface="Open Sans"/>
              <a:sym typeface="Open Sans"/>
            </a:endParaRPr>
          </a:p>
          <a:p>
            <a:endParaRPr lang="en-US" dirty="0"/>
          </a:p>
        </p:txBody>
      </p:sp>
      <p:sp>
        <p:nvSpPr>
          <p:cNvPr id="2" name="Rectangle 1"/>
          <p:cNvSpPr/>
          <p:nvPr/>
        </p:nvSpPr>
        <p:spPr>
          <a:xfrm>
            <a:off x="262469" y="181937"/>
            <a:ext cx="8297331" cy="830997"/>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Activity Extensions</a:t>
            </a:r>
          </a:p>
          <a:p>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630342785"/>
              </p:ext>
            </p:extLst>
          </p:nvPr>
        </p:nvGraphicFramePr>
        <p:xfrm>
          <a:off x="389467" y="708340"/>
          <a:ext cx="8432800" cy="3846726"/>
        </p:xfrm>
        <a:graphic>
          <a:graphicData uri="http://schemas.openxmlformats.org/drawingml/2006/table">
            <a:tbl>
              <a:tblPr firstRow="1" bandRow="1">
                <a:tableStyleId>{5C22544A-7EE6-4342-B048-85BDC9FD1C3A}</a:tableStyleId>
              </a:tblPr>
              <a:tblGrid>
                <a:gridCol w="4216400">
                  <a:extLst>
                    <a:ext uri="{9D8B030D-6E8A-4147-A177-3AD203B41FA5}">
                      <a16:colId xmlns:a16="http://schemas.microsoft.com/office/drawing/2014/main" val="873224909"/>
                    </a:ext>
                  </a:extLst>
                </a:gridCol>
                <a:gridCol w="4216400">
                  <a:extLst>
                    <a:ext uri="{9D8B030D-6E8A-4147-A177-3AD203B41FA5}">
                      <a16:colId xmlns:a16="http://schemas.microsoft.com/office/drawing/2014/main" val="145530156"/>
                    </a:ext>
                  </a:extLst>
                </a:gridCol>
              </a:tblGrid>
              <a:tr h="1923363">
                <a:tc>
                  <a:txBody>
                    <a:bodyPr/>
                    <a:lstStyle/>
                    <a:p>
                      <a:r>
                        <a:rPr lang="en-US" dirty="0">
                          <a:solidFill>
                            <a:srgbClr val="8D64AA"/>
                          </a:solidFill>
                        </a:rPr>
                        <a:t>Extension 1:  DIY FSR</a:t>
                      </a:r>
                    </a:p>
                    <a:p>
                      <a:r>
                        <a:rPr lang="en-US" sz="1100" dirty="0">
                          <a:solidFill>
                            <a:schemeClr val="tx1"/>
                          </a:solidFill>
                        </a:rPr>
                        <a:t>Build a homemade force-</a:t>
                      </a:r>
                      <a:br>
                        <a:rPr lang="en-US" sz="1100" dirty="0">
                          <a:solidFill>
                            <a:schemeClr val="tx1"/>
                          </a:solidFill>
                        </a:rPr>
                      </a:br>
                      <a:r>
                        <a:rPr lang="en-US" sz="1100" dirty="0">
                          <a:solidFill>
                            <a:schemeClr val="tx1"/>
                          </a:solidFill>
                        </a:rPr>
                        <a:t>sensitive</a:t>
                      </a:r>
                      <a:r>
                        <a:rPr lang="en-US" sz="1100" baseline="0" dirty="0">
                          <a:solidFill>
                            <a:schemeClr val="tx1"/>
                          </a:solidFill>
                        </a:rPr>
                        <a:t> resistor out of </a:t>
                      </a:r>
                      <a:br>
                        <a:rPr lang="en-US" sz="1100" baseline="0" dirty="0">
                          <a:solidFill>
                            <a:schemeClr val="tx1"/>
                          </a:solidFill>
                        </a:rPr>
                      </a:br>
                      <a:r>
                        <a:rPr lang="en-US" sz="1100" baseline="0" dirty="0">
                          <a:solidFill>
                            <a:schemeClr val="tx1"/>
                          </a:solidFill>
                        </a:rPr>
                        <a:t>conductive foam and copper</a:t>
                      </a:r>
                      <a:br>
                        <a:rPr lang="en-US" sz="1100" baseline="0" dirty="0">
                          <a:solidFill>
                            <a:schemeClr val="tx1"/>
                          </a:solidFill>
                        </a:rPr>
                      </a:br>
                      <a:r>
                        <a:rPr lang="en-US" sz="1100" baseline="0" dirty="0">
                          <a:solidFill>
                            <a:schemeClr val="tx1"/>
                          </a:solidFill>
                        </a:rPr>
                        <a:t>flashing or pennies!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8D64AA"/>
                          </a:solidFill>
                        </a:rPr>
                        <a:t>Extension 3:  </a:t>
                      </a:r>
                      <a:r>
                        <a:rPr lang="en-US" sz="1400" baseline="0" dirty="0">
                          <a:solidFill>
                            <a:srgbClr val="8D64AA"/>
                          </a:solidFill>
                        </a:rPr>
                        <a:t>Add a simulated FHR </a:t>
                      </a:r>
                      <a:br>
                        <a:rPr lang="en-US" sz="1400" baseline="0" dirty="0">
                          <a:solidFill>
                            <a:srgbClr val="8D64AA"/>
                          </a:solidFill>
                        </a:rPr>
                      </a:br>
                      <a:r>
                        <a:rPr lang="en-US" sz="1400" baseline="0" dirty="0">
                          <a:solidFill>
                            <a:srgbClr val="8D64AA"/>
                          </a:solidFill>
                        </a:rPr>
                        <a:t>with alarms to the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aseline="0" dirty="0">
                          <a:solidFill>
                            <a:schemeClr val="tx1"/>
                          </a:solidFill>
                        </a:rPr>
                        <a:t>Use a random number generator to create</a:t>
                      </a:r>
                      <a:br>
                        <a:rPr lang="en-US" sz="1100" baseline="0" dirty="0">
                          <a:solidFill>
                            <a:schemeClr val="tx1"/>
                          </a:solidFill>
                        </a:rPr>
                      </a:br>
                      <a:r>
                        <a:rPr lang="en-US" sz="1100" baseline="0" dirty="0">
                          <a:solidFill>
                            <a:schemeClr val="tx1"/>
                          </a:solidFill>
                        </a:rPr>
                        <a:t>a simulated FHR that is within normal range.</a:t>
                      </a:r>
                      <a:br>
                        <a:rPr lang="en-US" sz="1100" baseline="0" dirty="0">
                          <a:solidFill>
                            <a:schemeClr val="tx1"/>
                          </a:solidFill>
                        </a:rPr>
                      </a:br>
                      <a:r>
                        <a:rPr lang="en-US" sz="1100" baseline="0" dirty="0">
                          <a:solidFill>
                            <a:schemeClr val="tx1"/>
                          </a:solidFill>
                        </a:rPr>
                        <a:t>Then when a contraction reaches a certain</a:t>
                      </a:r>
                      <a:br>
                        <a:rPr lang="en-US" sz="1100" baseline="0" dirty="0">
                          <a:solidFill>
                            <a:schemeClr val="tx1"/>
                          </a:solidFill>
                        </a:rPr>
                      </a:br>
                      <a:r>
                        <a:rPr lang="en-US" sz="1100" baseline="0" dirty="0">
                          <a:solidFill>
                            <a:schemeClr val="tx1"/>
                          </a:solidFill>
                        </a:rPr>
                        <a:t>pressure, drop the FHR out of normal range,</a:t>
                      </a:r>
                      <a:br>
                        <a:rPr lang="en-US" sz="1100" baseline="0" dirty="0">
                          <a:solidFill>
                            <a:schemeClr val="tx1"/>
                          </a:solidFill>
                        </a:rPr>
                      </a:br>
                      <a:r>
                        <a:rPr lang="en-US" sz="1100" baseline="0" dirty="0">
                          <a:solidFill>
                            <a:schemeClr val="tx1"/>
                          </a:solidFill>
                        </a:rPr>
                        <a:t>triggering an alarm.</a:t>
                      </a:r>
                      <a:endParaRPr lang="en-US"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8412606"/>
                  </a:ext>
                </a:extLst>
              </a:tr>
              <a:tr h="19233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8D64AA"/>
                          </a:solidFill>
                        </a:rPr>
                        <a:t>Extension 2:  </a:t>
                      </a:r>
                      <a:r>
                        <a:rPr lang="en-US" sz="1400" b="1" baseline="0" dirty="0">
                          <a:solidFill>
                            <a:srgbClr val="8D64AA"/>
                          </a:solidFill>
                        </a:rPr>
                        <a:t>Design a </a:t>
                      </a:r>
                      <a:br>
                        <a:rPr lang="en-US" sz="1400" b="1" baseline="0" dirty="0">
                          <a:solidFill>
                            <a:srgbClr val="8D64AA"/>
                          </a:solidFill>
                        </a:rPr>
                      </a:br>
                      <a:r>
                        <a:rPr lang="en-US" sz="1400" b="1" baseline="0" dirty="0">
                          <a:solidFill>
                            <a:srgbClr val="8D64AA"/>
                          </a:solidFill>
                        </a:rPr>
                        <a:t>strapless sensor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baseline="0" dirty="0">
                          <a:solidFill>
                            <a:schemeClr val="tx1"/>
                          </a:solidFill>
                        </a:rPr>
                        <a:t>Design a way to attach the </a:t>
                      </a:r>
                      <a:br>
                        <a:rPr lang="en-US" sz="1100" b="1" baseline="0" dirty="0">
                          <a:solidFill>
                            <a:schemeClr val="tx1"/>
                          </a:solidFill>
                        </a:rPr>
                      </a:br>
                      <a:r>
                        <a:rPr lang="en-US" sz="1100" b="1" baseline="0" dirty="0">
                          <a:solidFill>
                            <a:schemeClr val="tx1"/>
                          </a:solidFill>
                        </a:rPr>
                        <a:t>sensor to the mother’s </a:t>
                      </a:r>
                      <a:br>
                        <a:rPr lang="en-US" sz="1100" b="1" baseline="0" dirty="0">
                          <a:solidFill>
                            <a:schemeClr val="tx1"/>
                          </a:solidFill>
                        </a:rPr>
                      </a:br>
                      <a:r>
                        <a:rPr lang="en-US" sz="1100" b="1" baseline="0" dirty="0">
                          <a:solidFill>
                            <a:schemeClr val="tx1"/>
                          </a:solidFill>
                        </a:rPr>
                        <a:t>abdomen without using </a:t>
                      </a:r>
                      <a:br>
                        <a:rPr lang="en-US" sz="1100" b="1" baseline="0" dirty="0">
                          <a:solidFill>
                            <a:schemeClr val="tx1"/>
                          </a:solidFill>
                        </a:rPr>
                      </a:br>
                      <a:r>
                        <a:rPr lang="en-US" sz="1100" b="1" baseline="0" dirty="0">
                          <a:solidFill>
                            <a:schemeClr val="tx1"/>
                          </a:solidFill>
                        </a:rPr>
                        <a:t>straps. </a:t>
                      </a:r>
                      <a:endParaRPr lang="en-US" sz="1100" b="1" dirty="0">
                        <a:solidFill>
                          <a:schemeClr val="tx1"/>
                        </a:solidFill>
                      </a:endParaRPr>
                    </a:p>
                    <a:p>
                      <a:endParaRPr lang="en-US" sz="1100"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a:solidFill>
                          <a:srgbClr val="8D64AA"/>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099937"/>
                  </a:ext>
                </a:extLst>
              </a:tr>
            </a:tbl>
          </a:graphicData>
        </a:graphic>
      </p:graphicFrame>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30700"/>
          <a:stretch/>
        </p:blipFill>
        <p:spPr>
          <a:xfrm rot="5400000">
            <a:off x="2766468" y="759829"/>
            <a:ext cx="1661065" cy="1797677"/>
          </a:xfrm>
          <a:prstGeom prst="rect">
            <a:avLst/>
          </a:prstGeom>
          <a:ln w="38100">
            <a:solidFill>
              <a:srgbClr val="9FCC3B"/>
            </a:solidFill>
          </a:ln>
        </p:spPr>
      </p:pic>
      <p:sp>
        <p:nvSpPr>
          <p:cNvPr id="10" name="TextBox 9"/>
          <p:cNvSpPr txBox="1"/>
          <p:nvPr/>
        </p:nvSpPr>
        <p:spPr>
          <a:xfrm>
            <a:off x="7569198" y="930534"/>
            <a:ext cx="1117600" cy="1200329"/>
          </a:xfrm>
          <a:prstGeom prst="rect">
            <a:avLst/>
          </a:prstGeom>
          <a:noFill/>
        </p:spPr>
        <p:txBody>
          <a:bodyPr wrap="square" rtlCol="0">
            <a:spAutoFit/>
          </a:bodyPr>
          <a:lstStyle/>
          <a:p>
            <a:r>
              <a:rPr lang="en-US" sz="7200" dirty="0">
                <a:sym typeface="Webdings" panose="05030102010509060703" pitchFamily="18" charset="2"/>
              </a:rPr>
              <a:t></a:t>
            </a:r>
            <a:endParaRPr lang="en-US" sz="72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0247" t="44444" r="52222" b="35309"/>
          <a:stretch/>
        </p:blipFill>
        <p:spPr>
          <a:xfrm>
            <a:off x="2635349" y="2788339"/>
            <a:ext cx="1873471" cy="1622794"/>
          </a:xfrm>
          <a:prstGeom prst="rect">
            <a:avLst/>
          </a:prstGeom>
          <a:ln w="38100">
            <a:solidFill>
              <a:srgbClr val="9FCC3B"/>
            </a:solidFill>
          </a:ln>
        </p:spPr>
      </p:pic>
      <p:sp>
        <p:nvSpPr>
          <p:cNvPr id="12" name="Action Button: Help 11">
            <a:hlinkClick r:id="" action="ppaction://noaction" highlightClick="1"/>
          </p:cNvPr>
          <p:cNvSpPr/>
          <p:nvPr/>
        </p:nvSpPr>
        <p:spPr>
          <a:xfrm>
            <a:off x="5632609" y="2788339"/>
            <a:ext cx="1799826" cy="1622794"/>
          </a:xfrm>
          <a:prstGeom prst="actionButtonHelp">
            <a:avLst/>
          </a:prstGeom>
          <a:solidFill>
            <a:srgbClr val="8D64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51418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3584</TotalTime>
  <Words>712</Words>
  <Application>Microsoft Office PowerPoint</Application>
  <PresentationFormat>On-screen Show (16:9)</PresentationFormat>
  <Paragraphs>45</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Open Sans</vt:lpstr>
      <vt:lpstr>Simple Light</vt:lpstr>
      <vt:lpstr>PowerPoint Presentation</vt:lpstr>
      <vt:lpstr>PowerPoint Presentation</vt:lpstr>
      <vt:lpstr>PowerPoint Presentation</vt:lpstr>
      <vt:lpstr>Introduction to Fetal Monitoring A typical fetal monitor measures maternal heart rate, fetal heart rate, along with relative measurements (duration and frequency) of uterine contractions during labor.  Some devices also monitor maternal temperature, blood oxygenation, and/or blood pressure.  Obstetricians are particularly interested in the response of the fetus during contractions.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Walsh, Diane</dc:creator>
  <cp:lastModifiedBy>Zain Alexander Iqbal</cp:lastModifiedBy>
  <cp:revision>51</cp:revision>
  <dcterms:modified xsi:type="dcterms:W3CDTF">2022-12-21T19:22:56Z</dcterms:modified>
</cp:coreProperties>
</file>