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
  </p:notesMasterIdLst>
  <p:sldIdLst>
    <p:sldId id="256" r:id="rId2"/>
    <p:sldId id="261" r:id="rId3"/>
    <p:sldId id="263" r:id="rId4"/>
    <p:sldId id="262" r:id="rId5"/>
  </p:sldIdLst>
  <p:sldSz cx="9144000" cy="5143500" type="screen16x9"/>
  <p:notesSz cx="6858000" cy="9144000"/>
  <p:embeddedFontLst>
    <p:embeddedFont>
      <p:font typeface="Open Sans" panose="020B0806030504020204" pitchFamily="34" charset="0"/>
      <p:regular r:id="rId7"/>
      <p:bold r:id="rId8"/>
      <p:italic r:id="rId9"/>
      <p:boldItalic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1BA"/>
    <a:srgbClr val="F8A81B"/>
    <a:srgbClr val="8D64AA"/>
    <a:srgbClr val="9FCC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79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0604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292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46375" y="0"/>
            <a:ext cx="9190377" cy="5438551"/>
          </a:xfrm>
          <a:prstGeom prst="rect">
            <a:avLst/>
          </a:prstGeom>
          <a:noFill/>
          <a:ln>
            <a:noFill/>
          </a:ln>
        </p:spPr>
      </p:pic>
      <p:pic>
        <p:nvPicPr>
          <p:cNvPr id="56" name="Google Shape;56;p13"/>
          <p:cNvPicPr preferRelativeResize="0"/>
          <p:nvPr/>
        </p:nvPicPr>
        <p:blipFill>
          <a:blip r:embed="rId4">
            <a:alphaModFix/>
          </a:blip>
          <a:stretch>
            <a:fillRect/>
          </a:stretch>
        </p:blipFill>
        <p:spPr>
          <a:xfrm>
            <a:off x="160536" y="4663675"/>
            <a:ext cx="8822928" cy="402275"/>
          </a:xfrm>
          <a:prstGeom prst="rect">
            <a:avLst/>
          </a:prstGeom>
          <a:noFill/>
          <a:ln>
            <a:noFill/>
          </a:ln>
        </p:spPr>
      </p:pic>
      <p:pic>
        <p:nvPicPr>
          <p:cNvPr id="57" name="Google Shape;57;p13"/>
          <p:cNvPicPr preferRelativeResize="0"/>
          <p:nvPr/>
        </p:nvPicPr>
        <p:blipFill>
          <a:blip r:embed="rId5">
            <a:alphaModFix/>
          </a:blip>
          <a:stretch>
            <a:fillRect/>
          </a:stretch>
        </p:blipFill>
        <p:spPr>
          <a:xfrm>
            <a:off x="484463" y="2670200"/>
            <a:ext cx="8175075" cy="813975"/>
          </a:xfrm>
          <a:prstGeom prst="rect">
            <a:avLst/>
          </a:prstGeom>
          <a:noFill/>
          <a:ln>
            <a:noFill/>
          </a:ln>
        </p:spPr>
      </p:pic>
      <p:sp>
        <p:nvSpPr>
          <p:cNvPr id="58" name="Google Shape;58;p13"/>
          <p:cNvSpPr txBox="1"/>
          <p:nvPr/>
        </p:nvSpPr>
        <p:spPr>
          <a:xfrm>
            <a:off x="862625" y="2877750"/>
            <a:ext cx="74178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FFFFFF"/>
                </a:solidFill>
                <a:latin typeface="Open Sans"/>
                <a:ea typeface="Open Sans"/>
                <a:cs typeface="Open Sans"/>
                <a:sym typeface="Open Sans"/>
              </a:rPr>
              <a:t>Oh Baby!  Calculations and Contractions / Activity Part 4</a:t>
            </a:r>
            <a:endParaRPr sz="1600" b="1" dirty="0">
              <a:solidFill>
                <a:srgbClr val="FFFFFF"/>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E09C74A4-8775-7F8F-86DD-72A7036E5E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061" y="955766"/>
            <a:ext cx="6689504" cy="12686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7" name="Google Shape;67;p14"/>
          <p:cNvSpPr txBox="1"/>
          <p:nvPr/>
        </p:nvSpPr>
        <p:spPr>
          <a:xfrm>
            <a:off x="5020731" y="2935496"/>
            <a:ext cx="3437467" cy="706492"/>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dirty="0">
                <a:solidFill>
                  <a:srgbClr val="333333"/>
                </a:solidFill>
                <a:latin typeface="Open Sans" panose="020B0604020202020204" charset="0"/>
                <a:ea typeface="Open Sans" panose="020B0604020202020204" charset="0"/>
                <a:cs typeface="Open Sans" panose="020B0604020202020204" charset="0"/>
              </a:rPr>
              <a:t>“Spikes" by Lateral Support is licensed with CC BY 2.0. To view a copy of this license, visit https://creativecommons.org/licenses/by/2.0/</a:t>
            </a:r>
            <a:endParaRPr sz="1100" dirty="0">
              <a:solidFill>
                <a:srgbClr val="B7B7B7"/>
              </a:solidFill>
              <a:latin typeface="Open Sans" panose="020B0604020202020204" charset="0"/>
              <a:ea typeface="Open Sans" panose="020B0604020202020204" charset="0"/>
              <a:cs typeface="Open Sans" panose="020B0604020202020204" charset="0"/>
              <a:sym typeface="Open Sans"/>
            </a:endParaRPr>
          </a:p>
        </p:txBody>
      </p:sp>
      <p:sp>
        <p:nvSpPr>
          <p:cNvPr id="3" name="Rectangle 2"/>
          <p:cNvSpPr/>
          <p:nvPr/>
        </p:nvSpPr>
        <p:spPr>
          <a:xfrm>
            <a:off x="355601" y="348838"/>
            <a:ext cx="3644161" cy="3477875"/>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Units of Measure</a:t>
            </a:r>
          </a:p>
          <a:p>
            <a:r>
              <a:rPr lang="en-US" dirty="0">
                <a:latin typeface="Open Sans"/>
                <a:ea typeface="Open Sans"/>
                <a:cs typeface="Open Sans"/>
                <a:sym typeface="Open Sans"/>
              </a:rPr>
              <a:t>Heart rate (maternal and fetal) is measured in beats per minute (BPM).  External uterine contractions are only relative measurements and do not have units.  Internal monitoring of contractions is measured in mmHg.  However, the external uterine contractions sensor still shows a pattern to indicate the duration and frequency of the contractions.  The x-axis is an indicator of time.  </a:t>
            </a: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p:txBody>
      </p:sp>
      <p:pic>
        <p:nvPicPr>
          <p:cNvPr id="2050" name="Picture 2" descr="spikes"/>
          <p:cNvPicPr>
            <a:picLocks noChangeAspect="1" noChangeArrowheads="1"/>
          </p:cNvPicPr>
          <p:nvPr/>
        </p:nvPicPr>
        <p:blipFill rotWithShape="1">
          <a:blip r:embed="rId3">
            <a:extLst>
              <a:ext uri="{28A0092B-C50C-407E-A947-70E740481C1C}">
                <a14:useLocalDpi xmlns:a14="http://schemas.microsoft.com/office/drawing/2010/main" val="0"/>
              </a:ext>
            </a:extLst>
          </a:blip>
          <a:srcRect l="14290" t="20225" r="4459" b="30050"/>
          <a:stretch/>
        </p:blipFill>
        <p:spPr bwMode="auto">
          <a:xfrm>
            <a:off x="4106331" y="682014"/>
            <a:ext cx="4800452" cy="1950938"/>
          </a:xfrm>
          <a:prstGeom prst="rect">
            <a:avLst/>
          </a:prstGeom>
          <a:noFill/>
          <a:ln w="38100">
            <a:solidFill>
              <a:srgbClr val="6091B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952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7" name="Google Shape;67;p14"/>
          <p:cNvSpPr txBox="1"/>
          <p:nvPr/>
        </p:nvSpPr>
        <p:spPr>
          <a:xfrm>
            <a:off x="5020731" y="2935496"/>
            <a:ext cx="3437467" cy="706492"/>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dirty="0">
                <a:solidFill>
                  <a:srgbClr val="333333"/>
                </a:solidFill>
                <a:latin typeface="Open Sans" panose="020B0604020202020204" charset="0"/>
                <a:ea typeface="Open Sans" panose="020B0604020202020204" charset="0"/>
                <a:cs typeface="Open Sans" panose="020B0604020202020204" charset="0"/>
              </a:rPr>
              <a:t>X</a:t>
            </a:r>
            <a:endParaRPr sz="1100" dirty="0">
              <a:solidFill>
                <a:srgbClr val="B7B7B7"/>
              </a:solidFill>
              <a:latin typeface="Open Sans" panose="020B0604020202020204" charset="0"/>
              <a:ea typeface="Open Sans" panose="020B0604020202020204" charset="0"/>
              <a:cs typeface="Open Sans" panose="020B0604020202020204" charset="0"/>
              <a:sym typeface="Open Sans"/>
            </a:endParaRPr>
          </a:p>
        </p:txBody>
      </p:sp>
      <p:sp>
        <p:nvSpPr>
          <p:cNvPr id="3" name="Rectangle 2"/>
          <p:cNvSpPr/>
          <p:nvPr/>
        </p:nvSpPr>
        <p:spPr>
          <a:xfrm>
            <a:off x="355602" y="348838"/>
            <a:ext cx="4038598" cy="5632311"/>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Scrolling Graph</a:t>
            </a:r>
          </a:p>
          <a:p>
            <a:r>
              <a:rPr lang="en-US" dirty="0">
                <a:latin typeface="Open Sans"/>
                <a:ea typeface="Open Sans"/>
                <a:cs typeface="Open Sans"/>
                <a:sym typeface="Open Sans"/>
              </a:rPr>
              <a:t>In this activity you will plot the incoming sensor values by connecting sequential points using the DrawLine command in MIT App Inventor 2.  When the screen width limit is reached, the graph should scroll to the left with each successive new sensor value.</a:t>
            </a:r>
          </a:p>
          <a:p>
            <a:endParaRPr lang="en-US" dirty="0">
              <a:latin typeface="Open Sans"/>
              <a:ea typeface="Open Sans"/>
              <a:cs typeface="Open Sans"/>
              <a:sym typeface="Open Sans"/>
            </a:endParaRPr>
          </a:p>
          <a:p>
            <a:r>
              <a:rPr lang="en-US" dirty="0">
                <a:latin typeface="Open Sans"/>
                <a:ea typeface="Open Sans"/>
                <a:cs typeface="Open Sans"/>
                <a:sym typeface="Open Sans"/>
              </a:rPr>
              <a:t>The computer science skills you will practice in this activity are:</a:t>
            </a:r>
          </a:p>
          <a:p>
            <a:pPr marL="285750" indent="-285750">
              <a:buFont typeface="Arial" panose="020B0604020202020204" pitchFamily="34" charset="0"/>
              <a:buChar char="•"/>
            </a:pPr>
            <a:r>
              <a:rPr lang="en-US" dirty="0">
                <a:latin typeface="Open Sans"/>
                <a:ea typeface="Open Sans"/>
                <a:cs typeface="Open Sans"/>
                <a:sym typeface="Open Sans"/>
              </a:rPr>
              <a:t>Sequencing: creating an algorithm as a step-by-step process where the order of the steps matter.</a:t>
            </a:r>
          </a:p>
          <a:p>
            <a:pPr marL="285750" indent="-285750">
              <a:buFont typeface="Arial" panose="020B0604020202020204" pitchFamily="34" charset="0"/>
              <a:buChar char="•"/>
            </a:pPr>
            <a:r>
              <a:rPr lang="en-US" dirty="0">
                <a:latin typeface="Open Sans"/>
                <a:ea typeface="Open Sans"/>
                <a:cs typeface="Open Sans"/>
                <a:sym typeface="Open Sans"/>
              </a:rPr>
              <a:t>Selection:  creating conditional statements that determine which parts of the algorithm will run such as IF, THEN, ELSE.</a:t>
            </a:r>
          </a:p>
          <a:p>
            <a:pPr marL="285750" indent="-285750">
              <a:buFont typeface="Arial" panose="020B0604020202020204" pitchFamily="34" charset="0"/>
              <a:buChar char="•"/>
            </a:pPr>
            <a:r>
              <a:rPr lang="en-US" dirty="0">
                <a:latin typeface="Open Sans"/>
                <a:ea typeface="Open Sans"/>
                <a:cs typeface="Open Sans"/>
                <a:sym typeface="Open Sans"/>
              </a:rPr>
              <a:t>Iteration:  loops that repeat a given number of times or until a condition is met.</a:t>
            </a: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00" y="731310"/>
            <a:ext cx="4523612" cy="2841623"/>
          </a:xfrm>
          <a:prstGeom prst="rect">
            <a:avLst/>
          </a:prstGeom>
          <a:ln w="38100">
            <a:solidFill>
              <a:srgbClr val="6091BA"/>
            </a:solidFill>
          </a:ln>
        </p:spPr>
      </p:pic>
      <p:sp>
        <p:nvSpPr>
          <p:cNvPr id="4" name="Rectangle 3"/>
          <p:cNvSpPr/>
          <p:nvPr/>
        </p:nvSpPr>
        <p:spPr>
          <a:xfrm>
            <a:off x="4859864" y="3664836"/>
            <a:ext cx="3539069" cy="481670"/>
          </a:xfrm>
          <a:prstGeom prst="rect">
            <a:avLst/>
          </a:prstGeom>
        </p:spPr>
        <p:txBody>
          <a:bodyPr wrap="square">
            <a:spAutoFit/>
          </a:bodyPr>
          <a:lstStyle/>
          <a:p>
            <a:pPr lvl="0">
              <a:lnSpc>
                <a:spcPct val="115000"/>
              </a:lnSpc>
            </a:pPr>
            <a:r>
              <a:rPr lang="en-US" sz="1100" dirty="0">
                <a:solidFill>
                  <a:srgbClr val="333333"/>
                </a:solidFill>
                <a:latin typeface="Open Sans" panose="020B0604020202020204" charset="0"/>
                <a:ea typeface="Open Sans" panose="020B0604020202020204" charset="0"/>
                <a:cs typeface="Open Sans" panose="020B0604020202020204" charset="0"/>
              </a:rPr>
              <a:t>Android app showing a graph of uterine contractions (pressure versus time).</a:t>
            </a:r>
            <a:endParaRPr lang="en-US" sz="1100" dirty="0">
              <a:solidFill>
                <a:srgbClr val="B7B7B7"/>
              </a:solidFill>
              <a:latin typeface="Open Sans" panose="020B0604020202020204" charset="0"/>
              <a:ea typeface="Open Sans" panose="020B0604020202020204" charset="0"/>
              <a:cs typeface="Open Sans" panose="020B0604020202020204" charset="0"/>
              <a:sym typeface="Open Sans"/>
            </a:endParaRPr>
          </a:p>
        </p:txBody>
      </p:sp>
    </p:spTree>
    <p:extLst>
      <p:ext uri="{BB962C8B-B14F-4D97-AF65-F5344CB8AC3E}">
        <p14:creationId xmlns:p14="http://schemas.microsoft.com/office/powerpoint/2010/main" val="251413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3" name="Rectangle 2"/>
          <p:cNvSpPr/>
          <p:nvPr/>
        </p:nvSpPr>
        <p:spPr>
          <a:xfrm>
            <a:off x="304800" y="313267"/>
            <a:ext cx="2922147" cy="5139869"/>
          </a:xfrm>
          <a:prstGeom prst="rect">
            <a:avLst/>
          </a:prstGeom>
        </p:spPr>
        <p:txBody>
          <a:bodyPr wrap="square">
            <a:spAutoFit/>
          </a:bodyPr>
          <a:lstStyle/>
          <a:p>
            <a:r>
              <a:rPr lang="en-US" sz="2400" b="1" dirty="0">
                <a:solidFill>
                  <a:srgbClr val="6091BA"/>
                </a:solidFill>
                <a:latin typeface="Open Sans"/>
                <a:ea typeface="Open Sans"/>
                <a:cs typeface="Open Sans"/>
                <a:sym typeface="Open Sans"/>
              </a:rPr>
              <a:t>Designing a Better Monitor</a:t>
            </a:r>
          </a:p>
          <a:p>
            <a:r>
              <a:rPr lang="en-US" dirty="0">
                <a:latin typeface="Open Sans"/>
                <a:ea typeface="Open Sans"/>
                <a:cs typeface="Open Sans"/>
                <a:sym typeface="Open Sans"/>
              </a:rPr>
              <a:t>Extension:  You will be making a wireless uterine contractions monitor that allows the mother to get up and walk around the room.  How can you attach the force sensor to the mother’s abdomen?  Where will the Arduino board and circuit be?  How far can the patient walk away from the Android device?   </a:t>
            </a:r>
          </a:p>
          <a:p>
            <a:endParaRPr lang="en-US" dirty="0">
              <a:latin typeface="Open Sans"/>
              <a:ea typeface="Open Sans"/>
              <a:cs typeface="Open Sans"/>
              <a:sym typeface="Open Sans"/>
            </a:endParaRPr>
          </a:p>
          <a:p>
            <a:r>
              <a:rPr lang="en-US" dirty="0">
                <a:latin typeface="Open Sans"/>
                <a:ea typeface="Open Sans"/>
                <a:cs typeface="Open Sans"/>
                <a:sym typeface="Open Sans"/>
              </a:rPr>
              <a:t>For advanced learners:  Can you add a simulated fetal heart rate that drops during contractions and displays and/or sounds an alarm?</a:t>
            </a: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a:p>
            <a:endParaRPr lang="en-US" dirty="0">
              <a:latin typeface="Open Sans"/>
              <a:ea typeface="Open Sans"/>
              <a:cs typeface="Open Sans"/>
              <a:sym typeface="Open Sans"/>
            </a:endParaRPr>
          </a:p>
        </p:txBody>
      </p:sp>
      <p:pic>
        <p:nvPicPr>
          <p:cNvPr id="2" name="MiniScroll4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7400" y="313267"/>
            <a:ext cx="5494867" cy="3090863"/>
          </a:xfrm>
          <a:prstGeom prst="rect">
            <a:avLst/>
          </a:prstGeom>
          <a:ln w="38100">
            <a:solidFill>
              <a:srgbClr val="6091BA"/>
            </a:solidFill>
          </a:ln>
        </p:spPr>
      </p:pic>
    </p:spTree>
    <p:extLst>
      <p:ext uri="{BB962C8B-B14F-4D97-AF65-F5344CB8AC3E}">
        <p14:creationId xmlns:p14="http://schemas.microsoft.com/office/powerpoint/2010/main" val="3593271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2899</TotalTime>
  <Words>330</Words>
  <Application>Microsoft Office PowerPoint</Application>
  <PresentationFormat>On-screen Show (16:9)</PresentationFormat>
  <Paragraphs>25</Paragraphs>
  <Slides>4</Slides>
  <Notes>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Open Sans</vt:lpstr>
      <vt:lpstr>Arial</vt:lpstr>
      <vt:lpstr>Simple Light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Walsh, Diane</dc:creator>
  <cp:lastModifiedBy>Zain Alexander Iqbal</cp:lastModifiedBy>
  <cp:revision>33</cp:revision>
  <dcterms:modified xsi:type="dcterms:W3CDTF">2022-12-21T21:27:46Z</dcterms:modified>
</cp:coreProperties>
</file>