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66" r:id="rId3"/>
    <p:sldId id="268" r:id="rId4"/>
    <p:sldId id="269" r:id="rId5"/>
    <p:sldId id="270" r:id="rId6"/>
    <p:sldId id="275" r:id="rId7"/>
    <p:sldId id="274" r:id="rId8"/>
    <p:sldId id="267" r:id="rId9"/>
    <p:sldId id="271" r:id="rId10"/>
    <p:sldId id="273" r:id="rId11"/>
    <p:sldId id="272" r:id="rId12"/>
    <p:sldId id="276" r:id="rId13"/>
    <p:sldId id="277" r:id="rId14"/>
  </p:sldIdLst>
  <p:sldSz cx="9144000" cy="5143500" type="screen16x9"/>
  <p:notesSz cx="6858000" cy="9144000"/>
  <p:embeddedFontLst>
    <p:embeddedFont>
      <p:font typeface="Open Sans" panose="020B0806030504020204" pitchFamily="3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1264" autoAdjust="0"/>
  </p:normalViewPr>
  <p:slideViewPr>
    <p:cSldViewPr snapToGrid="0">
      <p:cViewPr varScale="1">
        <p:scale>
          <a:sx n="107" d="100"/>
          <a:sy n="107" d="100"/>
        </p:scale>
        <p:origin x="173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0E245-C9C7-DD48-8600-78FCBB7176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94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note of the FFT in the top right—this shows the distribution of frequencies (types of brain waves)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0E245-C9C7-DD48-8600-78FCBB7176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93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Note: Hypsarrhythmia is the term for a </a:t>
            </a:r>
            <a:r>
              <a:rPr lang="en-US" b="0" i="0" dirty="0">
                <a:solidFill>
                  <a:srgbClr val="BDC1C6"/>
                </a:solidFill>
                <a:effectLst/>
                <a:latin typeface="Roboto" panose="02000000000000000000" pitchFamily="2" charset="0"/>
              </a:rPr>
              <a:t>very chaotic and disorganized brain electrical activity with no recognizable pattern,</a:t>
            </a: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Optional: Have students compare other EEG results, such as: </a:t>
            </a:r>
            <a:r>
              <a:rPr lang="en-US" sz="1100" dirty="0"/>
              <a:t>https://www.ncbi.nlm.nih.gov/books/NBK499867/figure/article-28842.image.f2/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8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D57C-BAB8-4B4F-8A75-B323177F8311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0EE1-C743-8A4F-A56B-16B8AC5D3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6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46375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536" y="4663675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463" y="2670200"/>
            <a:ext cx="817507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2625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Analyze Brain Waves</a:t>
            </a:r>
            <a:endParaRPr sz="16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65493E-FD19-272C-0CE2-673C96D1EE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08" y="1527055"/>
            <a:ext cx="8546609" cy="10393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7F90D-2A91-8B48-95CD-4CCCB125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 Spectral Density (PSD)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B03236-BBE6-B94F-A771-8BC61B386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 example below, there are two peaks at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 = 40 Hz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 = 75 Hz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peaks show us that most of the original signal’s power comes from waveforms with frequency 40 Hz and 75 Hz</a:t>
            </a:r>
          </a:p>
        </p:txBody>
      </p:sp>
      <p:pic>
        <p:nvPicPr>
          <p:cNvPr id="2054" name="Picture 6" descr="See the source image">
            <a:extLst>
              <a:ext uri="{FF2B5EF4-FFF2-40B4-BE49-F238E27FC236}">
                <a16:creationId xmlns:a16="http://schemas.microsoft.com/office/drawing/2014/main" id="{47D5C595-27A6-9344-984F-253C9CF65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171" y="2425919"/>
            <a:ext cx="2947659" cy="220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538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F2C8-66BE-9A49-A574-E6D296C9B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Bandpass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7309F-3906-1E4A-9978-745DCE0FA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bandpass filter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may be used to “filter out” parts of the original signal that are not within a range (or band) of specified frequencies</a:t>
            </a:r>
          </a:p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we are analyzing an EEG signal, we can choose to only view wave components that are within the frequency range of a specific type of brain wave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Example: We can choose the band 9 Hz – 13 Hz if we wish to view the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alpha wave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components</a:t>
            </a:r>
          </a:p>
        </p:txBody>
      </p:sp>
    </p:spTree>
    <p:extLst>
      <p:ext uri="{BB962C8B-B14F-4D97-AF65-F5344CB8AC3E}">
        <p14:creationId xmlns:p14="http://schemas.microsoft.com/office/powerpoint/2010/main" val="2043375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F2C8-66BE-9A49-A574-E6D296C9B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Bandpass Filter</a:t>
            </a:r>
          </a:p>
        </p:txBody>
      </p:sp>
      <p:pic>
        <p:nvPicPr>
          <p:cNvPr id="7172" name="Picture 4" descr="See the source image">
            <a:extLst>
              <a:ext uri="{FF2B5EF4-FFF2-40B4-BE49-F238E27FC236}">
                <a16:creationId xmlns:a16="http://schemas.microsoft.com/office/drawing/2014/main" id="{1C821229-206E-954C-B5A3-567F23E91C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214" y="1309400"/>
            <a:ext cx="4645573" cy="28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606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73C98-DDF5-ACAF-A481-B10B55A00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1880171" cy="3078104"/>
          </a:xfrm>
        </p:spPr>
        <p:txBody>
          <a:bodyPr/>
          <a:lstStyle/>
          <a:p>
            <a:r>
              <a:rPr lang="en-US" dirty="0"/>
              <a:t>Compare EEG Results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11E2447-6473-254B-BEF4-361A0241F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41148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910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CDCF-5D27-6045-B6CF-5B4A442B5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Brain Wave Review</a:t>
            </a:r>
          </a:p>
        </p:txBody>
      </p:sp>
      <p:pic>
        <p:nvPicPr>
          <p:cNvPr id="9220" name="Picture 4" descr="See the source image">
            <a:extLst>
              <a:ext uri="{FF2B5EF4-FFF2-40B4-BE49-F238E27FC236}">
                <a16:creationId xmlns:a16="http://schemas.microsoft.com/office/drawing/2014/main" id="{263ED21C-16A1-1940-A4F8-F8589BEBF0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601" y="1202397"/>
            <a:ext cx="5358798" cy="352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8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968AF-4D92-E846-9C3B-98930233D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EEG, EKG, and EMG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48DEA-68B6-2646-8A69-9642653F2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can measure the electrical activity of our nervous system, heart, and muscles using EEG, EKG, and EMG, respectively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EEG stands for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electroencephalogram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and it is used to measure brain waves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EKG (or ECG) stands for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electrocardiogram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and it is used to measure electrical signals in the heart muscle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EMG stands for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electromyogram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and it is used to measure electrical signals in the muscles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this lecture, we will focus on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EEG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and how we can analyze the measured waves</a:t>
            </a:r>
          </a:p>
        </p:txBody>
      </p:sp>
    </p:spTree>
    <p:extLst>
      <p:ext uri="{BB962C8B-B14F-4D97-AF65-F5344CB8AC3E}">
        <p14:creationId xmlns:p14="http://schemas.microsoft.com/office/powerpoint/2010/main" val="596779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24CBA-C2AB-0F4F-8A68-46279E1AC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Toolbox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66CE1-D4A9-B645-BF85-3F80AD67D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 that we know about the different types of brain waves, how do we take a brain wave dataset and determine which waves are present?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can use the following mathematical processes to “break down” a raw EEG signal and analyze it:</a:t>
            </a:r>
          </a:p>
          <a:p>
            <a:pPr lvl="2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Fast Fourier Transform (FFT)</a:t>
            </a:r>
          </a:p>
          <a:p>
            <a:pPr lvl="2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 Spectral Density (PSD)</a:t>
            </a:r>
          </a:p>
          <a:p>
            <a:pPr lvl="2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Bandpass Filter</a:t>
            </a:r>
          </a:p>
        </p:txBody>
      </p:sp>
    </p:spTree>
    <p:extLst>
      <p:ext uri="{BB962C8B-B14F-4D97-AF65-F5344CB8AC3E}">
        <p14:creationId xmlns:p14="http://schemas.microsoft.com/office/powerpoint/2010/main" val="1783058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1DE67-21F9-A045-BE0C-CCE43A7D4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Fast Fourier Transform (FFT)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BA00D-B5C8-374A-8AD0-1A25B2694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Sinusoids observed in the real world are not “perfect,” but they can be modeled using combinations of sinusoids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Example: The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black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signal below is modeled using a combination of the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pink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signals below it</a:t>
            </a: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E11E08C9-F63F-6E4A-99D1-6AA9CCDCE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297" y="2795752"/>
            <a:ext cx="2953407" cy="193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633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1DE67-21F9-A045-BE0C-CCE43A7D4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Fast Fourier Transform (FFT)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BA00D-B5C8-374A-8AD0-1A25B2694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Fast Fourier Transform (FFT)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 be used to visualize the different frequencies of a signal’s component sinusoids</a:t>
            </a:r>
          </a:p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we measure the raw EEG of a brain wave, we use the FFT to plot all the component frequencies observed in the wave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the FFT output, we can see which frequencies are “dominant” (appear the most) in the raw signal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we notice that a frequency of ~ 1 Hz is dominant, we can conclude that the person is likely in a deep sleep since this frequency is representative of the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delta wave</a:t>
            </a:r>
          </a:p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won’t worry about the details of the FFT—just know what it’s used for!</a:t>
            </a:r>
          </a:p>
        </p:txBody>
      </p:sp>
    </p:spTree>
    <p:extLst>
      <p:ext uri="{BB962C8B-B14F-4D97-AF65-F5344CB8AC3E}">
        <p14:creationId xmlns:p14="http://schemas.microsoft.com/office/powerpoint/2010/main" val="2518410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1DE67-21F9-A045-BE0C-CCE43A7D4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Fast Fourier Transform (FFT) Example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934489E4-7292-B047-BED1-3C40E6BFD3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68" y="1551928"/>
            <a:ext cx="6893865" cy="203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079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599AF-84C9-794D-81C2-F6CF9BC7C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 of a Real-Time EEG with FFT</a:t>
            </a:r>
          </a:p>
        </p:txBody>
      </p:sp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496C2018-6A0B-0145-8C73-6410CB2D8F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331" y="1369219"/>
            <a:ext cx="4351338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66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7F90D-2A91-8B48-95CD-4CCCB125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 Spectral Density (PSD)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76E4C-DEDE-5849-AE7A-573AA3750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power spectral density (PSD) </a:t>
            </a:r>
            <a:r>
              <a:rPr lang="en-US" dirty="0">
                <a:solidFill>
                  <a:schemeClr val="tx1"/>
                </a:solidFill>
              </a:rPr>
              <a:t>is the distribution of the signal’s power over the frequency</a:t>
            </a:r>
          </a:p>
          <a:p>
            <a:r>
              <a:rPr lang="en-US" dirty="0">
                <a:solidFill>
                  <a:schemeClr val="tx1"/>
                </a:solidFill>
              </a:rPr>
              <a:t>When we want to analyze which types of brain waves are dominant in a raw EEG signal, we can calculate and plot the PSD of the signal to visualize which waves “occur” most often in the signal</a:t>
            </a:r>
          </a:p>
        </p:txBody>
      </p:sp>
    </p:spTree>
    <p:extLst>
      <p:ext uri="{BB962C8B-B14F-4D97-AF65-F5344CB8AC3E}">
        <p14:creationId xmlns:p14="http://schemas.microsoft.com/office/powerpoint/2010/main" val="158379650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625</Words>
  <Application>Microsoft Office PowerPoint</Application>
  <PresentationFormat>On-screen Show (16:9)</PresentationFormat>
  <Paragraphs>43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Roboto</vt:lpstr>
      <vt:lpstr>Open Sans</vt:lpstr>
      <vt:lpstr>Simple Light</vt:lpstr>
      <vt:lpstr>PowerPoint Presentation</vt:lpstr>
      <vt:lpstr>Brain Wave Review</vt:lpstr>
      <vt:lpstr>EEG, EKG, and EMG</vt:lpstr>
      <vt:lpstr>Our Toolbox</vt:lpstr>
      <vt:lpstr>Fast Fourier Transform (FFT)</vt:lpstr>
      <vt:lpstr>Fast Fourier Transform (FFT)</vt:lpstr>
      <vt:lpstr>Fast Fourier Transform (FFT) Example</vt:lpstr>
      <vt:lpstr>Example of a Real-Time EEG with FFT</vt:lpstr>
      <vt:lpstr>Power Spectral Density (PSD)</vt:lpstr>
      <vt:lpstr>Power Spectral Density (PSD) Example</vt:lpstr>
      <vt:lpstr>Bandpass Filter</vt:lpstr>
      <vt:lpstr>Bandpass Filter</vt:lpstr>
      <vt:lpstr>Compare EEG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Zain Alexander Iqbal</cp:lastModifiedBy>
  <cp:revision>6</cp:revision>
  <dcterms:modified xsi:type="dcterms:W3CDTF">2023-06-07T17:46:49Z</dcterms:modified>
</cp:coreProperties>
</file>