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64AA"/>
    <a:srgbClr val="A0CC3A"/>
    <a:srgbClr val="6091BA"/>
    <a:srgbClr val="F8A8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726"/>
  </p:normalViewPr>
  <p:slideViewPr>
    <p:cSldViewPr snapToGrid="0">
      <p:cViewPr varScale="1">
        <p:scale>
          <a:sx n="86" d="100"/>
          <a:sy n="86" d="100"/>
        </p:scale>
        <p:origin x="116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9D57C-BAB8-4B4F-8A75-B323177F831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A0EE1-C743-8A4F-A56B-16B8AC5D3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91BA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37000"/>
          </a:blip>
          <a:srcRect t="4925" b="-5448"/>
          <a:stretch/>
        </p:blipFill>
        <p:spPr>
          <a:xfrm>
            <a:off x="-46375" y="0"/>
            <a:ext cx="9190377" cy="543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536" y="4663675"/>
            <a:ext cx="8822928" cy="40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463" y="2670200"/>
            <a:ext cx="8175075" cy="813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862625" y="2877750"/>
            <a:ext cx="74178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Applications of ECG and EMG</a:t>
            </a:r>
            <a:endParaRPr sz="16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19" y="1261232"/>
            <a:ext cx="6206883" cy="11771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CDCF-5D27-6045-B6CF-5B4A442B5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ECG and EMG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1515A-A473-014F-9C1B-2DE0F37A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Electrocardiography (ECG)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measures the electrical activity of the heartbeat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Electromyography (EMG)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measures the electrical activity of muscles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use and study </a:t>
            </a:r>
            <a:r>
              <a:rPr lang="en-US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ECG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EMG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evaluate the health of a patient’s heart and their muscles to better understand their physiology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Electrodes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are sent through the body in both tests and measured afterwards to see the how the heart or muscles are functioning</a:t>
            </a:r>
          </a:p>
        </p:txBody>
      </p:sp>
    </p:spTree>
    <p:extLst>
      <p:ext uri="{BB962C8B-B14F-4D97-AF65-F5344CB8AC3E}">
        <p14:creationId xmlns:p14="http://schemas.microsoft.com/office/powerpoint/2010/main" val="2849729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6C299-1AD1-6044-AE1A-8279E81BB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 we use ECG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8035B-6B89-6643-B686-0E8E7B4AB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measure the underlying rate and rhythm mechanism of the heart and diagnose: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Impaired blood flow to the heart muscle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Abnormal cardiac rhythm disturbances</a:t>
            </a:r>
          </a:p>
          <a:p>
            <a:r>
              <a:rPr lang="en-US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orientation of the heart (how it is placed) in the chest cavity and diagnose: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Damage to the various parts of the heart muscle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Increased thickness (hypertrophy) of the heart muscle</a:t>
            </a:r>
          </a:p>
          <a:p>
            <a:pPr marL="285750" indent="-285750"/>
            <a:r>
              <a:rPr lang="en-US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of these signal heart malfunction or disease, but ECG data can help doctors detect abnormalities and mitigate the problem.</a:t>
            </a:r>
          </a:p>
        </p:txBody>
      </p:sp>
    </p:spTree>
    <p:extLst>
      <p:ext uri="{BB962C8B-B14F-4D97-AF65-F5344CB8AC3E}">
        <p14:creationId xmlns:p14="http://schemas.microsoft.com/office/powerpoint/2010/main" val="1315519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CE190-A5E3-0B4B-8138-7CCC98A61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Heart Arrhythmia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5D9AD-EE6F-1646-A6EF-A82B569BC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Heart Arrhythmia 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present when the heart beats at an irregular rate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can lead to stroke and heart failure</a:t>
            </a:r>
          </a:p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analyzing the data below, doctors can prescribe medication to prevent complications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0D6D50-8827-BC49-8841-9A626FEABE57}"/>
              </a:ext>
            </a:extLst>
          </p:cNvPr>
          <p:cNvSpPr/>
          <p:nvPr/>
        </p:nvSpPr>
        <p:spPr>
          <a:xfrm>
            <a:off x="2568349" y="4733925"/>
            <a:ext cx="4572000" cy="20774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5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</a:t>
            </a:r>
            <a:r>
              <a:rPr lang="en-US" sz="75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en.wikipedia.org</a:t>
            </a:r>
            <a:r>
              <a:rPr lang="en-US" sz="75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/wiki/</a:t>
            </a:r>
            <a:r>
              <a:rPr lang="en-US" sz="75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Heart_arrhythmia</a:t>
            </a:r>
            <a:r>
              <a:rPr lang="en-US" sz="75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#/media/</a:t>
            </a:r>
            <a:r>
              <a:rPr lang="en-US" sz="75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File:Ventricular_fibrillation.png</a:t>
            </a:r>
            <a:endParaRPr lang="en-US" sz="75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EA798E-73CD-1D4E-B036-465137FB0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45" y="2972133"/>
            <a:ext cx="3161110" cy="176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04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7A58E-022D-554D-B790-0B068B71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Ventricular Hypertrophy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80B81-BAD9-5241-97C0-FC846D603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Ventricular Hypertrophy 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occurs when the heart muscle thickens preventing it from pumping efficiently.</a:t>
            </a:r>
          </a:p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not identified quickly, it can lead to heart failure, cardiac arrest, and ischemic stroke.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41A503-8205-544F-B955-599395707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369" y="2805115"/>
            <a:ext cx="3195262" cy="18276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7D6DE2-F8B2-8B44-A94D-5003D1E43746}"/>
              </a:ext>
            </a:extLst>
          </p:cNvPr>
          <p:cNvSpPr txBox="1"/>
          <p:nvPr/>
        </p:nvSpPr>
        <p:spPr>
          <a:xfrm>
            <a:off x="2381664" y="4765781"/>
            <a:ext cx="4950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</a:t>
            </a:r>
            <a:r>
              <a:rPr lang="en-US" sz="9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litfl.com</a:t>
            </a:r>
            <a:r>
              <a:rPr lang="en-US" sz="9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/wp-content/uploads/2018/08/ECG-Left-ventricular-hypertrophy-LVH-2.jpg</a:t>
            </a:r>
          </a:p>
        </p:txBody>
      </p:sp>
    </p:spTree>
    <p:extLst>
      <p:ext uri="{BB962C8B-B14F-4D97-AF65-F5344CB8AC3E}">
        <p14:creationId xmlns:p14="http://schemas.microsoft.com/office/powerpoint/2010/main" val="2989907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2837D-E199-4343-9134-7E3FA3899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 we use EMG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ABF96-A7B7-0044-9721-3BFAB94A1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analyzing EMG data, doctors can tell if muscle weakness is due to problems within the muscle or if there is an underlying nerve condition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EMG data can help diagnose muscular dystrophy, inflammation of muscles, pinched nerves, peripheral nerve damage, and even ALS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presence, size, and shape of the wave form provide information about what is occurring in the muscle</a:t>
            </a:r>
          </a:p>
        </p:txBody>
      </p:sp>
    </p:spTree>
    <p:extLst>
      <p:ext uri="{BB962C8B-B14F-4D97-AF65-F5344CB8AC3E}">
        <p14:creationId xmlns:p14="http://schemas.microsoft.com/office/powerpoint/2010/main" val="4222637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36526-0A2B-5948-936C-74B8FE92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ALS (Amyotrophic Lateral Sclerosis)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ABC4D-0D34-9B42-B882-066EE9596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Amyotrophic Lateral Sclerosis (ALS) 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a deadly neurological condition associated with weakening muscles and physical deformity</a:t>
            </a:r>
          </a:p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Although there is no cure, early detection and treatment can help slow progression of the disease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5595C-4839-2344-9183-7154048C7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260" y="2450744"/>
            <a:ext cx="2707481" cy="21819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FFBE6F-68E3-DC4D-82E6-F54A330D093F}"/>
              </a:ext>
            </a:extLst>
          </p:cNvPr>
          <p:cNvSpPr txBox="1"/>
          <p:nvPr/>
        </p:nvSpPr>
        <p:spPr>
          <a:xfrm>
            <a:off x="1818168" y="4765781"/>
            <a:ext cx="62023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</a:t>
            </a:r>
            <a:r>
              <a:rPr lang="en-US" sz="9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www.researchgate.net</a:t>
            </a:r>
            <a:r>
              <a:rPr lang="en-US" sz="9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/figure/EMG-data-pattern-of-a-normal-person-and-the-ALS-patient_fig7_275201881</a:t>
            </a:r>
          </a:p>
        </p:txBody>
      </p:sp>
    </p:spTree>
    <p:extLst>
      <p:ext uri="{BB962C8B-B14F-4D97-AF65-F5344CB8AC3E}">
        <p14:creationId xmlns:p14="http://schemas.microsoft.com/office/powerpoint/2010/main" val="2551213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9CFAC-B91B-574E-BB25-6AE4936F2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Muscular Dystrophy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977D3-4E33-454F-A64D-BB9D08103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Muscular Dystrophy 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a condition in which the skeletal muscles gradually break down </a:t>
            </a:r>
          </a:p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can be fatal, especially in children and adolescents, EMG data is used to identify it so that necessary precautions can be taken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DBBA51-1B7F-AA4B-BCB2-2CEFB5D76A2F}"/>
              </a:ext>
            </a:extLst>
          </p:cNvPr>
          <p:cNvSpPr/>
          <p:nvPr/>
        </p:nvSpPr>
        <p:spPr>
          <a:xfrm>
            <a:off x="1653777" y="4891043"/>
            <a:ext cx="583644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5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</a:t>
            </a:r>
            <a:r>
              <a:rPr lang="en-US" sz="75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www.researchgate.net</a:t>
            </a:r>
            <a:r>
              <a:rPr lang="en-US" sz="75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/publication/233769068/figure/fig2/AS:669131892330505@1536544883837/Rectified-and-smoothed-sEMG-swallow-trace-by-a-participant-from-each-group-with-all</a:t>
            </a:r>
            <a:r>
              <a:rPr lang="en-US" sz="750" dirty="0">
                <a:solidFill>
                  <a:schemeClr val="tx2"/>
                </a:solidFill>
              </a:rPr>
              <a:t>_Q320.jpg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8A918A-8F9D-5341-9F21-3B2B5B9BE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1" y="2707481"/>
            <a:ext cx="3086099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29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9CFAC-B91B-574E-BB25-6AE4936F2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ECG and EMG in daily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977D3-4E33-454F-A64D-BB9D08103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47750"/>
            <a:ext cx="7886700" cy="32635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ECG tests are becoming more available for the public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Apple Watch can run an ECG test and give a basic evaluation of the result</a:t>
            </a:r>
          </a:p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EMG tests are being used in sports medicine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Trainers of professional athletes use EMG data to evaluate the health of athletes' muscles and tailor workouts for individual athletes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75FE4C-E5CB-564F-A9EE-51B1F1BFF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289" y="3283760"/>
            <a:ext cx="2017739" cy="13115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4D64A6-C129-B544-A903-E4FD86BE24D4}"/>
              </a:ext>
            </a:extLst>
          </p:cNvPr>
          <p:cNvSpPr txBox="1"/>
          <p:nvPr/>
        </p:nvSpPr>
        <p:spPr>
          <a:xfrm>
            <a:off x="628650" y="4821270"/>
            <a:ext cx="428995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</a:t>
            </a:r>
            <a:r>
              <a:rPr lang="en-US" sz="7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cdn.macrumors.com</a:t>
            </a:r>
            <a:r>
              <a:rPr lang="en-US" sz="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/article-new/2014/09/applewatchseries4ecgfeature-800x520.jpg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99ED76-1EDF-9B41-90C2-53D456B16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912" y="3283761"/>
            <a:ext cx="2050011" cy="15375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2E3230-762E-874E-B345-A538B1EFCA85}"/>
              </a:ext>
            </a:extLst>
          </p:cNvPr>
          <p:cNvSpPr txBox="1"/>
          <p:nvPr/>
        </p:nvSpPr>
        <p:spPr>
          <a:xfrm>
            <a:off x="5333106" y="4859037"/>
            <a:ext cx="294022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</a:t>
            </a:r>
            <a:r>
              <a:rPr lang="en-US" sz="7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bretcontreras.com</a:t>
            </a:r>
            <a:r>
              <a:rPr lang="en-US" sz="7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/wp-content/uploads/DSC03702.jpg</a:t>
            </a:r>
          </a:p>
        </p:txBody>
      </p:sp>
    </p:spTree>
    <p:extLst>
      <p:ext uri="{BB962C8B-B14F-4D97-AF65-F5344CB8AC3E}">
        <p14:creationId xmlns:p14="http://schemas.microsoft.com/office/powerpoint/2010/main" val="223712429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471</Words>
  <Application>Microsoft Office PowerPoint</Application>
  <PresentationFormat>On-screen Show (16:9)</PresentationFormat>
  <Paragraphs>42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Open Sans</vt:lpstr>
      <vt:lpstr>Arial</vt:lpstr>
      <vt:lpstr>Simple Light</vt:lpstr>
      <vt:lpstr>PowerPoint Presentation</vt:lpstr>
      <vt:lpstr>ECG and EMG Review</vt:lpstr>
      <vt:lpstr>How do we use ECG data?</vt:lpstr>
      <vt:lpstr>Heart Arrhythmia</vt:lpstr>
      <vt:lpstr>Ventricular Hypertrophy</vt:lpstr>
      <vt:lpstr>How do we use EMG data?</vt:lpstr>
      <vt:lpstr>ALS (Amyotrophic Lateral Sclerosis)</vt:lpstr>
      <vt:lpstr>Muscular Dystrophy</vt:lpstr>
      <vt:lpstr>ECG and EMG in daily life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Dua Chaker</cp:lastModifiedBy>
  <cp:revision>23</cp:revision>
  <dcterms:modified xsi:type="dcterms:W3CDTF">2022-09-29T04:44:35Z</dcterms:modified>
</cp:coreProperties>
</file>