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01" r:id="rId4"/>
  </p:sldMasterIdLst>
  <p:notesMasterIdLst>
    <p:notesMasterId r:id="rId15"/>
  </p:notesMasterIdLst>
  <p:handoutMasterIdLst>
    <p:handoutMasterId r:id="rId16"/>
  </p:handoutMasterIdLst>
  <p:sldIdLst>
    <p:sldId id="332" r:id="rId5"/>
    <p:sldId id="366" r:id="rId6"/>
    <p:sldId id="374" r:id="rId7"/>
    <p:sldId id="370" r:id="rId8"/>
    <p:sldId id="371" r:id="rId9"/>
    <p:sldId id="372" r:id="rId10"/>
    <p:sldId id="376" r:id="rId11"/>
    <p:sldId id="367" r:id="rId12"/>
    <p:sldId id="375" r:id="rId13"/>
    <p:sldId id="37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23" autoAdjust="0"/>
    <p:restoredTop sz="85950" autoAdjust="0"/>
  </p:normalViewPr>
  <p:slideViewPr>
    <p:cSldViewPr snapToObjects="1">
      <p:cViewPr varScale="1">
        <p:scale>
          <a:sx n="38" d="100"/>
          <a:sy n="38" d="100"/>
        </p:scale>
        <p:origin x="8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7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C28395-E9B0-466E-8024-A69155A4A621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C8EAD5D-7A4B-428B-B1EB-8C7B16082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550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BD1D46-53BC-41F2-A9FC-1DF6FF425C72}" type="datetimeFigureOut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BB4E52-A8C5-4C54-9329-E5DA877BA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170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Sumobot</a:t>
            </a:r>
            <a:r>
              <a:rPr lang="en-US" dirty="0" smtClean="0"/>
              <a:t> Challenge Activity &gt; TeachEngineering.org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2011 Muhammad Mahdi Karim, Wikimedia Commons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http://en.wikipedia.org/wiki/File:Fighting_impalas_edit2.jpg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BB4E52-A8C5-4C54-9329-E5DA877BAF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3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9D5CE-5413-47D1-8668-F47E43AFB78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51891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9D5CE-5413-47D1-8668-F47E43AFB78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189411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Museum of Science, Boston,</a:t>
            </a:r>
            <a:r>
              <a:rPr lang="en-US" baseline="0" dirty="0" smtClean="0"/>
              <a:t> at </a:t>
            </a:r>
            <a:r>
              <a:rPr lang="en-US" dirty="0" smtClean="0"/>
              <a:t>http://www.mos.org/doc/1559 or http://legacy.mos.org/designchallenges/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0EF69C-508F-48DE-AD74-99C0808BA5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9D5CE-5413-47D1-8668-F47E43AFB78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79666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Y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9D5CE-5413-47D1-8668-F47E43AFB78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Center for Computational Neurobiology,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355608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Image source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(spur gears on farm equipment): 2002 Jared C. Benedict, Wikimedia Commons: http://commons.wikimedia.org/wiki/File:Gears_large.jpg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73583F-0AD4-4FC4-A895-3061CC33DBC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Center for Computational Neurobiology, University of Missouri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Autofit/>
          </a:bodyPr>
          <a:lstStyle>
            <a:lvl1pPr>
              <a:defRPr sz="60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BF43A0-F22E-4898-84B0-D81BF2974DEF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FC92-796B-4269-8020-99793ED15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E767-6DED-49CF-B82C-B71491A0FBA2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98F7-37B7-41A5-872B-281F47A13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75B2-BC75-4F70-8F7D-337C4A0722EE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A5F6-0C40-4547-8BCE-CCE23815A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>
            <a:noAutofit/>
          </a:bodyPr>
          <a:lstStyle>
            <a:lvl1pPr>
              <a:defRPr sz="4400" b="1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848600" cy="5330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B84ED4-A02E-4886-B5AA-2505E0A7BA18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35A7-1E2A-4D1F-9FBA-C78FBBC49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6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069D9-8F63-49A1-93FE-2BE72ECAED30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736-D439-4773-852B-1786EA30E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2B6C0-58B5-4C0C-A752-B0710B131137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4C5A-FC6D-46CA-809E-0EC560702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ABC5-6BC3-436C-8EA7-34FEE6D24B09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5AC4-DADC-4CE2-A339-B6E8E45E4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9C728-4F24-45C2-A293-C14C1656693B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2E9B-D79D-4C5A-A5D6-3CC864D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5BAF-B765-4D90-8A0B-4002A3FE79D3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DDD5-505F-41A0-B944-54BF61EF9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94625-2091-4383-86E7-F89E7D8AB857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6D6A-E66C-428A-9002-B0A3B8ECE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A55D2-8BDF-4A4E-AD64-FCC5EFFAD5C9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2BA8-C23F-4FBE-A434-4531A5445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B37B855-BCB5-4209-9C93-5D0EED6843F0}" type="datetime1">
              <a:rPr lang="en-US"/>
              <a:pPr>
                <a:defRPr/>
              </a:pPr>
              <a:t>7/28/2016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C44D51E-C61E-40BF-90E2-A9293BEA5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0" r:id="rId5"/>
    <p:sldLayoutId id="2147484918" r:id="rId6"/>
    <p:sldLayoutId id="2147484911" r:id="rId7"/>
    <p:sldLayoutId id="2147484919" r:id="rId8"/>
    <p:sldLayoutId id="2147484920" r:id="rId9"/>
    <p:sldLayoutId id="2147484912" r:id="rId10"/>
    <p:sldLayoutId id="214748491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none" baseline="0">
          <a:solidFill>
            <a:schemeClr val="tx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0"/>
            <a:ext cx="6400800" cy="914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PY" dirty="0" err="1">
                <a:ea typeface="+mj-ea"/>
                <a:cs typeface="Times New Roman" pitchFamily="18" charset="0"/>
              </a:rPr>
              <a:t>S</a:t>
            </a:r>
            <a:r>
              <a:rPr lang="es-PY" dirty="0" err="1" smtClean="0">
                <a:ea typeface="+mj-ea"/>
                <a:cs typeface="Times New Roman" pitchFamily="18" charset="0"/>
              </a:rPr>
              <a:t>umobot</a:t>
            </a:r>
            <a:r>
              <a:rPr lang="es-PY" dirty="0" smtClean="0">
                <a:ea typeface="+mj-ea"/>
                <a:cs typeface="Times New Roman" pitchFamily="18" charset="0"/>
              </a:rPr>
              <a:t> </a:t>
            </a:r>
            <a:r>
              <a:rPr lang="es-PY" dirty="0" err="1">
                <a:ea typeface="+mj-ea"/>
                <a:cs typeface="Times New Roman" pitchFamily="18" charset="0"/>
              </a:rPr>
              <a:t>C</a:t>
            </a:r>
            <a:r>
              <a:rPr lang="es-PY" dirty="0" err="1" smtClean="0">
                <a:ea typeface="+mj-ea"/>
                <a:cs typeface="Times New Roman" pitchFamily="18" charset="0"/>
              </a:rPr>
              <a:t>hallenge</a:t>
            </a:r>
            <a:endParaRPr lang="es-PY" dirty="0"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8904940" cy="516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199" y="1676400"/>
            <a:ext cx="7977189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design: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Loosely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stated, the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art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creating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something that does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exist.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gear: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 rotating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machine part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with cut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teeth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 mesh with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another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toothed part in order to transmit 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torque; </a:t>
            </a:r>
            <a:r>
              <a:rPr lang="en-US" alt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 most </a:t>
            </a:r>
            <a:r>
              <a:rPr lang="en-US" alt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cases, the teeth on both gears are identical in shape.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torque</a:t>
            </a:r>
            <a:r>
              <a:rPr lang="en-US" alt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The tendency of a force to rotate an object about its axis or pivot</a:t>
            </a:r>
            <a:r>
              <a:rPr lang="en-US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FAF704-CFF9-484A-BE9D-A745D06A9B17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Title 3"/>
          <p:cNvSpPr txBox="1">
            <a:spLocks/>
          </p:cNvSpPr>
          <p:nvPr/>
        </p:nvSpPr>
        <p:spPr bwMode="auto">
          <a:xfrm>
            <a:off x="457200" y="274638"/>
            <a:ext cx="7467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</a:rPr>
              <a:t>Vocabulary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15" y="733425"/>
            <a:ext cx="218427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8736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  <a:ea typeface="ＭＳ Ｐゴシック" pitchFamily="34" charset="-128"/>
                <a:cs typeface="Times New Roman"/>
              </a:rPr>
              <a:t>What must you keep in mind when building a robot to fight another robot by trying to push it out of a ring?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US" sz="3200" b="1" dirty="0" smtClean="0">
              <a:latin typeface="Calibri" panose="020F0502020204030204" pitchFamily="34" charset="0"/>
              <a:ea typeface="ＭＳ Ｐゴシック" pitchFamily="34" charset="-128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latin typeface="Calibri" panose="020F0502020204030204" pitchFamily="34" charset="0"/>
              <a:ea typeface="ＭＳ Ｐゴシック" pitchFamily="34" charset="-128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  <a:ea typeface="ＭＳ Ｐゴシック" pitchFamily="34" charset="-128"/>
                <a:cs typeface="Times New Roman"/>
              </a:rPr>
              <a:t>How can you use gears to your advantage in the competition?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1F9E8-076F-4595-BC0D-4830C6AC7763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782637"/>
          </a:xfrm>
        </p:spPr>
        <p:txBody>
          <a:bodyPr/>
          <a:lstStyle/>
          <a:p>
            <a:r>
              <a:rPr lang="en-US" dirty="0" smtClean="0"/>
              <a:t>Pre-Activity 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057276"/>
            <a:ext cx="8510588" cy="55689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/>
              </a:rPr>
              <a:t>What must you keep in mind when building a robot to fight another robot by trying to push it out of a ring?</a:t>
            </a:r>
          </a:p>
          <a:p>
            <a:pPr marL="457200" indent="-457200">
              <a:buFont typeface="Wingdings" charset="0"/>
              <a:buNone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Robot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structure, 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that is,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to scoop the other robot, pushing mechanism, etc.</a:t>
            </a:r>
          </a:p>
          <a:p>
            <a:pPr marL="457200" indent="-457200">
              <a:buFont typeface="Wingdings" charset="0"/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Robot weight</a:t>
            </a:r>
          </a:p>
          <a:p>
            <a:pPr marL="457200" indent="-457200">
              <a:buFont typeface="Wingdings" charset="0"/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Robot gear ratio: power vs. speed</a:t>
            </a:r>
            <a:endParaRPr lang="en-US" sz="2200" b="1" dirty="0" smtClean="0">
              <a:latin typeface="Calibri" panose="020F0502020204030204" pitchFamily="34" charset="0"/>
              <a:ea typeface="ＭＳ Ｐゴシック" pitchFamily="34" charset="-128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ＭＳ Ｐゴシック" pitchFamily="34" charset="-128"/>
                <a:cs typeface="Times New Roman"/>
              </a:rPr>
              <a:t>How can you use gears to your advantage in the competition?</a:t>
            </a:r>
          </a:p>
          <a:p>
            <a:pPr marL="514350" indent="-514350">
              <a:buFont typeface="Wingdings" charset="0"/>
              <a:buNone/>
            </a:pPr>
            <a:r>
              <a:rPr lang="en-US" dirty="0">
                <a:latin typeface="Calibri" panose="020F0502020204030204" pitchFamily="34" charset="0"/>
                <a:cs typeface="Times"/>
              </a:rPr>
              <a:t>	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Use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a low gear ratio (small gear turning a big gear) and focus on a powerful attack.</a:t>
            </a:r>
          </a:p>
          <a:p>
            <a:pPr marL="514350" indent="-514350">
              <a:buFont typeface="Wingdings" charset="0"/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Use a high gear ratio (large gear turning a small gear) and focus on a speedy attack.</a:t>
            </a:r>
          </a:p>
          <a:p>
            <a:pPr marL="514350" indent="-514350">
              <a:buFont typeface="Wingdings" charset="0"/>
              <a:buNone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	Use a medium gear ratio and balance between 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both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Times"/>
              </a:rPr>
              <a:t>power and speed.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1F9E8-076F-4595-BC0D-4830C6AC776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1988" cy="782637"/>
          </a:xfrm>
        </p:spPr>
        <p:txBody>
          <a:bodyPr/>
          <a:lstStyle/>
          <a:p>
            <a:r>
              <a:rPr lang="en-US" dirty="0" smtClean="0"/>
              <a:t>Pre-Activity Quiz </a:t>
            </a:r>
            <a:r>
              <a:rPr lang="en-US" dirty="0" smtClean="0">
                <a:solidFill>
                  <a:srgbClr val="FF0000"/>
                </a:solidFill>
              </a:rPr>
              <a:t>Answers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05800" cy="4724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charset="0"/>
              </a:rPr>
              <a:t>To build and program a robot to battle another robot.</a:t>
            </a:r>
          </a:p>
          <a:p>
            <a:pPr>
              <a:spcAft>
                <a:spcPts val="600"/>
              </a:spcAft>
              <a:buFont typeface="Wingdings" charset="0"/>
              <a:buChar char=""/>
            </a:pPr>
            <a:r>
              <a:rPr lang="en-US" sz="2600" b="1" dirty="0" smtClean="0">
                <a:latin typeface="Calibri" panose="020F0502020204030204" pitchFamily="34" charset="0"/>
                <a:cs typeface="Times New Roman" charset="0"/>
              </a:rPr>
              <a:t>Two robots are placed on opposite sides of a square ring facing each other. 	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charset="0"/>
              </a:rPr>
              <a:t>See diagram on next slide 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charset="0"/>
                <a:sym typeface="Wingdings" panose="05000000000000000000" pitchFamily="2" charset="2"/>
              </a:rPr>
              <a:t></a:t>
            </a:r>
            <a:endParaRPr lang="en-US" sz="26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charset="0"/>
            </a:endParaRPr>
          </a:p>
          <a:p>
            <a:pPr>
              <a:spcAft>
                <a:spcPts val="600"/>
              </a:spcAft>
              <a:buFont typeface="Wingdings" charset="0"/>
              <a:buChar char=""/>
            </a:pPr>
            <a:r>
              <a:rPr lang="en-US" sz="2600" b="1" dirty="0" smtClean="0">
                <a:latin typeface="Calibri" panose="020F0502020204030204" pitchFamily="34" charset="0"/>
                <a:cs typeface="Times New Roman" charset="0"/>
              </a:rPr>
              <a:t>The teacher, who will judge the challenge, counts down from 3 and says, “Go!” </a:t>
            </a:r>
          </a:p>
          <a:p>
            <a:pPr>
              <a:spcAft>
                <a:spcPts val="600"/>
              </a:spcAft>
              <a:buFont typeface="Wingdings" charset="0"/>
              <a:buChar char=""/>
            </a:pPr>
            <a:r>
              <a:rPr lang="en-US" sz="2600" b="1" dirty="0" smtClean="0">
                <a:latin typeface="Calibri" panose="020F0502020204030204" pitchFamily="34" charset="0"/>
                <a:cs typeface="Times New Roman" charset="0"/>
              </a:rPr>
              <a:t>At Go!, students press their NXT brick buttons to activate their programs for the challenge.</a:t>
            </a:r>
          </a:p>
          <a:p>
            <a:pPr>
              <a:spcAft>
                <a:spcPts val="600"/>
              </a:spcAft>
              <a:buFont typeface="Wingdings" charset="0"/>
              <a:buChar char=""/>
            </a:pPr>
            <a:r>
              <a:rPr lang="en-US" sz="2600" b="1" dirty="0" smtClean="0">
                <a:latin typeface="Calibri" panose="020F0502020204030204" pitchFamily="34" charset="0"/>
                <a:cs typeface="Times New Roman" charset="0"/>
              </a:rPr>
              <a:t>The robot that first has </a:t>
            </a:r>
            <a:r>
              <a:rPr lang="en-US" sz="2600" b="1" i="1" dirty="0" smtClean="0">
                <a:latin typeface="Calibri" panose="020F0502020204030204" pitchFamily="34" charset="0"/>
                <a:cs typeface="Times New Roman" charset="0"/>
              </a:rPr>
              <a:t>both</a:t>
            </a:r>
            <a:r>
              <a:rPr lang="en-US" sz="2600" b="1" dirty="0" smtClean="0">
                <a:latin typeface="Calibri" panose="020F0502020204030204" pitchFamily="34" charset="0"/>
                <a:cs typeface="Times New Roman" charset="0"/>
              </a:rPr>
              <a:t> of its tires outside the ring at once is declared the loser; the other robot is the winner of the match and moves on to the next round.</a:t>
            </a:r>
            <a:endParaRPr lang="en-US" sz="2600" b="1" dirty="0">
              <a:solidFill>
                <a:srgbClr val="3366FF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E0877A-2170-7148-BCC7-9C7B802872A8}" type="slidenum">
              <a:rPr lang="en-US">
                <a:solidFill>
                  <a:srgbClr val="FFFFFF"/>
                </a:solidFill>
              </a:rPr>
              <a:pPr eaLnBrk="1" hangingPunct="1"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864350" y="882650"/>
            <a:ext cx="1543050" cy="4794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baseline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defTabSz="914400">
              <a:defRPr/>
            </a:pPr>
            <a:r>
              <a:rPr lang="en-US" sz="2200" dirty="0">
                <a:solidFill>
                  <a:schemeClr val="accent3"/>
                </a:solidFill>
              </a:rPr>
              <a:t>7</a:t>
            </a:r>
            <a:r>
              <a:rPr lang="en-US" sz="2200" dirty="0" smtClean="0">
                <a:solidFill>
                  <a:schemeClr val="accent3"/>
                </a:solidFill>
              </a:rPr>
              <a:t>5 minutes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Sumobot</a:t>
            </a:r>
            <a:r>
              <a:rPr lang="en-US" dirty="0" smtClean="0"/>
              <a:t>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9491" y="2133601"/>
            <a:ext cx="4028209" cy="273736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The “ring” consists of a 3 x 3 foot square area.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The robots start at opposite sides of the challenge 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B535A7-1E2A-4D1F-9FBA-C78FBBC498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Battleground Setup &amp; Rules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57188" y="5198958"/>
            <a:ext cx="6424612" cy="15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After the battle begins, students may </a:t>
            </a:r>
            <a:r>
              <a:rPr lang="en-US" sz="28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not</a:t>
            </a:r>
            <a:r>
              <a:rPr lang="en-US" sz="2800" b="1" dirty="0" smtClean="0">
                <a:latin typeface="Calibri" panose="020F0502020204030204" pitchFamily="34" charset="0"/>
              </a:rPr>
              <a:t> touch their robots unless the teacher deems it necessary.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12268" y="1828800"/>
            <a:ext cx="3329464" cy="3352800"/>
            <a:chOff x="4812268" y="1828800"/>
            <a:chExt cx="3329464" cy="3352800"/>
          </a:xfrm>
        </p:grpSpPr>
        <p:sp>
          <p:nvSpPr>
            <p:cNvPr id="15" name="TextBox 14"/>
            <p:cNvSpPr txBox="1"/>
            <p:nvPr/>
          </p:nvSpPr>
          <p:spPr>
            <a:xfrm>
              <a:off x="6019800" y="4267200"/>
              <a:ext cx="91440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start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14159" y="1828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501634" y="3336286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461766" y="3216151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48122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0" y="2284249"/>
              <a:ext cx="91440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start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37710" y="2237745"/>
              <a:ext cx="2478580" cy="247858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25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752600"/>
            <a:ext cx="4800601" cy="4114800"/>
          </a:xfrm>
        </p:spPr>
        <p:txBody>
          <a:bodyPr/>
          <a:lstStyle/>
          <a:p>
            <a:pPr marL="457200" indent="-457200">
              <a:spcAft>
                <a:spcPts val="6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Ruler or tape measure </a:t>
            </a:r>
            <a:r>
              <a:rPr lang="en-US" sz="2800" b="1" dirty="0" smtClean="0">
                <a:latin typeface="Calibri" panose="020F0502020204030204" pitchFamily="34" charset="0"/>
              </a:rPr>
              <a:t>(to measure out the “ring”)</a:t>
            </a:r>
            <a:endParaRPr lang="en-US" sz="3200" b="1" dirty="0" smtClean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Black electrical tape</a:t>
            </a:r>
            <a:br>
              <a:rPr lang="en-US" sz="32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>(</a:t>
            </a:r>
            <a:r>
              <a:rPr lang="en-US" sz="2800" b="1" dirty="0">
                <a:latin typeface="Calibri" panose="020F0502020204030204" pitchFamily="34" charset="0"/>
              </a:rPr>
              <a:t>to </a:t>
            </a:r>
            <a:r>
              <a:rPr lang="en-US" sz="2800" b="1" dirty="0" smtClean="0">
                <a:latin typeface="Calibri" panose="020F0502020204030204" pitchFamily="34" charset="0"/>
              </a:rPr>
              <a:t>mark the square area)</a:t>
            </a:r>
            <a:endParaRPr lang="en-US" sz="3200" b="1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sz="3200" b="1" dirty="0" smtClean="0">
                <a:latin typeface="Calibri" panose="020F0502020204030204" pitchFamily="34" charset="0"/>
              </a:rPr>
              <a:t>Little stickers or signs to signify the robot starting points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B535A7-1E2A-4D1F-9FBA-C78FBBC498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58188" cy="792162"/>
          </a:xfrm>
        </p:spPr>
        <p:txBody>
          <a:bodyPr/>
          <a:lstStyle/>
          <a:p>
            <a:r>
              <a:rPr lang="en-US" dirty="0" smtClean="0"/>
              <a:t>Battleground Materials List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33219" y="2133600"/>
            <a:ext cx="3329464" cy="3352800"/>
            <a:chOff x="4812268" y="1828800"/>
            <a:chExt cx="3329464" cy="3352800"/>
          </a:xfrm>
        </p:grpSpPr>
        <p:sp>
          <p:nvSpPr>
            <p:cNvPr id="29" name="TextBox 28"/>
            <p:cNvSpPr txBox="1"/>
            <p:nvPr/>
          </p:nvSpPr>
          <p:spPr>
            <a:xfrm>
              <a:off x="6019800" y="4267200"/>
              <a:ext cx="91440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start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14159" y="1828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4501634" y="3336286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7461766" y="3216151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9800" y="48122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 </a:t>
              </a:r>
              <a:r>
                <a:rPr lang="en-US" b="1" dirty="0" err="1" smtClean="0"/>
                <a:t>ft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9800" y="2284249"/>
              <a:ext cx="914400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</a:rPr>
                <a:t>start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37710" y="2237745"/>
              <a:ext cx="2478580" cy="247858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6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228955-7B99-4A05-A544-5851E7D28286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651" name="Picture 2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9" t="4089" r="1884" b="17522"/>
          <a:stretch>
            <a:fillRect/>
          </a:stretch>
        </p:blipFill>
        <p:spPr bwMode="auto">
          <a:xfrm>
            <a:off x="2087042" y="1001713"/>
            <a:ext cx="6019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Engineering Design Process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200" y="1083623"/>
            <a:ext cx="162984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Follow these steps...</a:t>
            </a:r>
            <a:endParaRPr lang="en-US" altLang="en-US" sz="3600" b="1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576479" y="2209800"/>
            <a:ext cx="162984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Brainstorm ideas!</a:t>
            </a:r>
            <a:endParaRPr lang="en-US" altLang="en-US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486400" y="5406571"/>
            <a:ext cx="2438400" cy="55154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Test &amp; re-design</a:t>
            </a:r>
            <a:endParaRPr lang="en-US" altLang="en-US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26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Calibri" panose="020F0502020204030204" pitchFamily="34" charset="0"/>
                <a:ea typeface="ＭＳ Ｐゴシック" pitchFamily="34" charset="-128"/>
              </a:rPr>
              <a:t>What type of gear ratio did you use for your </a:t>
            </a:r>
            <a:r>
              <a:rPr lang="en-US" sz="3200" b="1" dirty="0" err="1" smtClean="0">
                <a:latin typeface="Calibri" panose="020F0502020204030204" pitchFamily="34" charset="0"/>
                <a:ea typeface="ＭＳ Ｐゴシック" pitchFamily="34" charset="-128"/>
              </a:rPr>
              <a:t>Sumobot</a:t>
            </a:r>
            <a:r>
              <a:rPr lang="en-US" sz="3200" b="1" dirty="0" smtClean="0">
                <a:latin typeface="Calibri" panose="020F0502020204030204" pitchFamily="34" charset="0"/>
                <a:ea typeface="ＭＳ Ｐゴシック" pitchFamily="34" charset="-128"/>
              </a:rPr>
              <a:t>? How did that affect the fight?</a:t>
            </a:r>
          </a:p>
          <a:p>
            <a:pPr marL="457200" indent="-457200">
              <a:buFont typeface="Wingdings" pitchFamily="2" charset="2"/>
              <a:buAutoNum type="arabicPeriod"/>
            </a:pPr>
            <a:endParaRPr lang="en-US" sz="3200" b="1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457200" indent="-457200">
              <a:buFont typeface="Wingdings" pitchFamily="2" charset="2"/>
              <a:buNone/>
            </a:pPr>
            <a:endParaRPr lang="en-US" sz="3200" b="1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>
                <a:latin typeface="Calibri" panose="020F0502020204030204" pitchFamily="34" charset="0"/>
                <a:ea typeface="ＭＳ Ｐゴシック" pitchFamily="34" charset="-128"/>
              </a:rPr>
              <a:t>How did you design your robot and/or your program to help you complete the task?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1F9E8-076F-4595-BC0D-4830C6AC7763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Post-Activity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41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Calibri" panose="020F0502020204030204" pitchFamily="34" charset="0"/>
                <a:ea typeface="ＭＳ Ｐゴシック" pitchFamily="34" charset="-128"/>
              </a:rPr>
              <a:t>What type of gear ratio did you use for your </a:t>
            </a:r>
            <a:r>
              <a:rPr lang="en-US" sz="2000" b="1" dirty="0" err="1" smtClean="0">
                <a:latin typeface="Calibri" panose="020F0502020204030204" pitchFamily="34" charset="0"/>
                <a:ea typeface="ＭＳ Ｐゴシック" pitchFamily="34" charset="-128"/>
              </a:rPr>
              <a:t>Sumobot</a:t>
            </a:r>
            <a:r>
              <a:rPr lang="en-US" sz="2000" b="1" dirty="0" smtClean="0">
                <a:latin typeface="Calibri" panose="020F0502020204030204" pitchFamily="34" charset="0"/>
                <a:ea typeface="ＭＳ Ｐゴシック" pitchFamily="34" charset="-128"/>
              </a:rPr>
              <a:t> ? </a:t>
            </a:r>
            <a:br>
              <a:rPr lang="en-US" sz="2000" b="1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2000" b="1" dirty="0" smtClean="0">
                <a:latin typeface="Calibri" panose="020F0502020204030204" pitchFamily="34" charset="0"/>
                <a:ea typeface="ＭＳ Ｐゴシック" pitchFamily="34" charset="-128"/>
              </a:rPr>
              <a:t>How did that affect the fight?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If a large gear ratio was used (big gear turning small gear), the robot was faster but sacrificed power. 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If a small gear ratio was used (small gear turning big gear), the robot had a lot of power while sacrificing speed. </a:t>
            </a:r>
          </a:p>
          <a:p>
            <a:pPr marL="45720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If the gear ratio used was close to 1 (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similar-sized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gears turning each other), the robot maintained a balance of both power and speed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.</a:t>
            </a:r>
            <a:endParaRPr lang="en-US" sz="2000" b="1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000" b="1" dirty="0" smtClean="0">
                <a:latin typeface="Calibri" panose="020F0502020204030204" pitchFamily="34" charset="0"/>
                <a:ea typeface="ＭＳ Ｐゴシック" pitchFamily="34" charset="-128"/>
              </a:rPr>
              <a:t>How did you design your robot and/or your program to help you complete the task?</a:t>
            </a:r>
          </a:p>
          <a:p>
            <a:pPr marL="457200" indent="0">
              <a:buFont typeface="Wingdings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Possible answers: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		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charset="0"/>
            </a:endParaRPr>
          </a:p>
          <a:p>
            <a:pPr marL="640080" indent="0">
              <a:buFont typeface="Wingdings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Changing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gear ratio (power vs. speed)		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charset="0"/>
            </a:endParaRPr>
          </a:p>
          <a:p>
            <a:pPr marL="640080" indent="0">
              <a:buFont typeface="Wingdings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Designing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different structures to help fight the other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robot</a:t>
            </a:r>
          </a:p>
          <a:p>
            <a:pPr marL="640080" indent="0">
              <a:buFont typeface="Wingdings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Designing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a program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so the robot moves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directly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towards</a:t>
            </a:r>
            <a:b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charset="0"/>
              </a:rPr>
              <a:t>the robot opponent</a:t>
            </a:r>
            <a:endParaRPr lang="en-US" sz="2000" b="1" dirty="0" smtClean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1F9E8-076F-4595-BC0D-4830C6AC7763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Post-Activity Quiz </a:t>
            </a:r>
            <a:r>
              <a:rPr lang="en-US" dirty="0" smtClean="0">
                <a:solidFill>
                  <a:srgbClr val="FF0000"/>
                </a:solidFill>
              </a:rPr>
              <a:t>Answers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C6C7C970CF74098EBEB19971451B8" ma:contentTypeVersion="0" ma:contentTypeDescription="Create a new document." ma:contentTypeScope="" ma:versionID="3168824a88ae461178c9d64f7fa8e8d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006A26F-938A-407F-B8FF-135371B2E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5D99245-70F6-482E-87C4-C4C2344A7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829D3C-157A-44FD-9B5D-1A298DEDBD06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7399</TotalTime>
  <Words>383</Words>
  <Application>Microsoft Office PowerPoint</Application>
  <PresentationFormat>On-screen Show (4:3)</PresentationFormat>
  <Paragraphs>92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Century Schoolbook</vt:lpstr>
      <vt:lpstr>Times</vt:lpstr>
      <vt:lpstr>Times New Roman</vt:lpstr>
      <vt:lpstr>Wingdings</vt:lpstr>
      <vt:lpstr>Wingdings 2</vt:lpstr>
      <vt:lpstr>Oriel</vt:lpstr>
      <vt:lpstr>Sumobot Challenge</vt:lpstr>
      <vt:lpstr>Pre-Activity Quiz</vt:lpstr>
      <vt:lpstr>Pre-Activity Quiz Answers</vt:lpstr>
      <vt:lpstr>Sumobot Challenge</vt:lpstr>
      <vt:lpstr>Battleground Setup &amp; Rules</vt:lpstr>
      <vt:lpstr>Battleground Materials List</vt:lpstr>
      <vt:lpstr>Engineering Design Process</vt:lpstr>
      <vt:lpstr>Post-Activity Quiz</vt:lpstr>
      <vt:lpstr>Post-Activity Quiz Answers</vt:lpstr>
      <vt:lpstr>PowerPoint Presentation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Human Sensors Work?</dc:title>
  <dc:creator>Ajay Nair</dc:creator>
  <cp:lastModifiedBy>anonymous</cp:lastModifiedBy>
  <cp:revision>430</cp:revision>
  <dcterms:created xsi:type="dcterms:W3CDTF">2009-07-19T21:20:08Z</dcterms:created>
  <dcterms:modified xsi:type="dcterms:W3CDTF">2016-07-28T18:28:48Z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0x010100A8DC6C7C970CF74098EBEB19971451B8</vt:lpwstr>
  </property>
</Properties>
</file>