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25"/>
  </p:notesMasterIdLst>
  <p:handoutMasterIdLst>
    <p:handoutMasterId r:id="rId26"/>
  </p:handoutMasterIdLst>
  <p:sldIdLst>
    <p:sldId id="304" r:id="rId5"/>
    <p:sldId id="441" r:id="rId6"/>
    <p:sldId id="442" r:id="rId7"/>
    <p:sldId id="421" r:id="rId8"/>
    <p:sldId id="423" r:id="rId9"/>
    <p:sldId id="445" r:id="rId10"/>
    <p:sldId id="422" r:id="rId11"/>
    <p:sldId id="424" r:id="rId12"/>
    <p:sldId id="446" r:id="rId13"/>
    <p:sldId id="426" r:id="rId14"/>
    <p:sldId id="427" r:id="rId15"/>
    <p:sldId id="428" r:id="rId16"/>
    <p:sldId id="437" r:id="rId17"/>
    <p:sldId id="438" r:id="rId18"/>
    <p:sldId id="439" r:id="rId19"/>
    <p:sldId id="440" r:id="rId20"/>
    <p:sldId id="433" r:id="rId21"/>
    <p:sldId id="436" r:id="rId22"/>
    <p:sldId id="429" r:id="rId23"/>
    <p:sldId id="44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2" autoAdjust="0"/>
    <p:restoredTop sz="90214" autoAdjust="0"/>
  </p:normalViewPr>
  <p:slideViewPr>
    <p:cSldViewPr snapToObjects="1">
      <p:cViewPr>
        <p:scale>
          <a:sx n="62" d="100"/>
          <a:sy n="62" d="100"/>
        </p:scale>
        <p:origin x="111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160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6C10-3779-4092-BE4A-597FAAAF506C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17D2-BF72-4ADD-AFEF-A9ED37CB2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9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7C9832-5A26-409D-8DD4-09CEC9E89A5B}" type="datetimeFigureOut">
              <a:rPr lang="en-US"/>
              <a:pPr>
                <a:defRPr/>
              </a:pPr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65792A-8A58-4D2A-B538-948455C2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41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Follow </a:t>
            </a:r>
            <a:r>
              <a:rPr lang="en-US" altLang="en-US"/>
              <a:t>the Light </a:t>
            </a:r>
            <a:r>
              <a:rPr lang="en-US" altLang="en-US" baseline="0"/>
              <a:t>Presentation </a:t>
            </a:r>
            <a:r>
              <a:rPr lang="en-US" altLang="en-US" baseline="0" dirty="0"/>
              <a:t>&gt; TeachEngineering.org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4FB5-5D96-47D8-B863-ECDD0042F1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004502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FD875-7684-490E-B5F2-38950465AA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BBF0A3-E913-4F28-9B96-DCC6D2A79C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F74C4-B04A-4B2F-9DC3-3747F2D50D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F74C4-B04A-4B2F-9DC3-3747F2D50D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2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F74C4-B04A-4B2F-9DC3-3747F2D50D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F74C4-B04A-4B2F-9DC3-3747F2D50D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58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F74C4-B04A-4B2F-9DC3-3747F2D50D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81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6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2521D-C184-4DEC-A5D8-0F7403B387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11756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Follow the Light </a:t>
            </a:r>
            <a:r>
              <a:rPr lang="en-US" altLang="en-US" baseline="0" dirty="0"/>
              <a:t>Presentation &gt; TeachEngineering.org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87655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Expect the activity to take 50</a:t>
            </a:r>
            <a:r>
              <a:rPr lang="en-US" baseline="0" dirty="0"/>
              <a:t>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AF73D-0792-4C4B-8223-55A3AC12D4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8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constraint is 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limitation or restriction. For engineers, constraints are the limitations and requirements that must be considered when designing a workable solution to a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22B40-59A6-485B-A308-5B6659BBEB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0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F89311-5EED-4534-9093-26D34DFBB3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1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191FE-1497-407C-96BB-6090CD8AFC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191FE-1497-407C-96BB-6090CD8AFC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9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rmAutofit/>
          </a:bodyPr>
          <a:lstStyle>
            <a:lvl1pPr>
              <a:defRPr sz="3200" b="1" cap="none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1504A-FE2E-4DC8-A2E5-65DB7F0C0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A2D3-853D-454F-A8FB-EA0F6F7F014C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A480-3A93-4217-B079-B7BED28E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90A1-A6E3-4A4A-BC42-A175CEB96176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DF1B-424F-449E-9C83-87DB751E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F0999E-F3FC-4872-8073-970FE445BBCB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A7E213-6AC6-4909-922A-8AE9F439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5306-51D4-46FF-91B2-908DBBB68568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AC8-B084-45FD-A1DB-1D9E77F8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34C0-87FE-45B1-873D-7C6802ADA015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AC4C-0A1E-468C-9B8E-2AB6C0EAA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9275-06C2-4EDA-BC6D-D84885A3821A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B349-A0A4-4557-B778-A1E03DB9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5A21AE-70B1-41AA-BE9F-0DC1F3E2A498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9AE867-7977-46F5-B47D-84BE0FB7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0091-FC98-436B-ACD2-4D6C02CE6A14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D0DD-2C34-45E0-AD33-5860BBC0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E0BA6A-338B-431C-92F6-0382DD18C01E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8F33B3-DB7F-4362-8D48-A1D7BA951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7C1A5-6727-4719-9574-569CEEBECFCD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EE7AA-1483-42BB-BE25-5028373C7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2/8/2020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31504A-FE2E-4DC8-A2E5-65DB7F0C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38" r:id="rId4"/>
    <p:sldLayoutId id="2147484239" r:id="rId5"/>
    <p:sldLayoutId id="2147484246" r:id="rId6"/>
    <p:sldLayoutId id="2147484240" r:id="rId7"/>
    <p:sldLayoutId id="2147484247" r:id="rId8"/>
    <p:sldLayoutId id="2147484248" r:id="rId9"/>
    <p:sldLayoutId id="2147484241" r:id="rId10"/>
    <p:sldLayoutId id="21474842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cap="none" baseline="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braindiseases.html" TargetMode="External"/><Relationship Id="rId2" Type="http://schemas.openxmlformats.org/officeDocument/2006/relationships/hyperlink" Target="http://office.microsoft.com/en-us/images/special-occasions-CM079001933.aspx?qu=flashlight&amp;ex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ipdigital.usembassy.gov/st/english/article/2013/11/20131125287867.html#axzz2ll0npPnd" TargetMode="External"/><Relationship Id="rId5" Type="http://schemas.openxmlformats.org/officeDocument/2006/relationships/hyperlink" Target="http://office.microsoft.com/en-us/images/results.aspx?qu=pointing+finger&amp;ex=1#ai:MC900233154|" TargetMode="External"/><Relationship Id="rId4" Type="http://schemas.openxmlformats.org/officeDocument/2006/relationships/hyperlink" Target="http://office.microsoft.com/en-us/images/results.aspx?qu=eye&amp;ex=1#ai:MP900406700|mt:2|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5"/>
          <p:cNvSpPr>
            <a:spLocks/>
          </p:cNvSpPr>
          <p:nvPr/>
        </p:nvSpPr>
        <p:spPr bwMode="auto">
          <a:xfrm>
            <a:off x="6241667" y="3352800"/>
            <a:ext cx="997333" cy="2173475"/>
          </a:xfrm>
          <a:custGeom>
            <a:avLst/>
            <a:gdLst/>
            <a:ahLst/>
            <a:cxnLst>
              <a:cxn ang="0">
                <a:pos x="376" y="0"/>
              </a:cxn>
              <a:cxn ang="0">
                <a:pos x="40" y="576"/>
              </a:cxn>
              <a:cxn ang="0">
                <a:pos x="616" y="1344"/>
              </a:cxn>
              <a:cxn ang="0">
                <a:pos x="520" y="1728"/>
              </a:cxn>
            </a:cxnLst>
            <a:rect l="0" t="0" r="r" b="b"/>
            <a:pathLst>
              <a:path w="696" h="1728">
                <a:moveTo>
                  <a:pt x="376" y="0"/>
                </a:moveTo>
                <a:cubicBezTo>
                  <a:pt x="188" y="176"/>
                  <a:pt x="0" y="352"/>
                  <a:pt x="40" y="576"/>
                </a:cubicBezTo>
                <a:cubicBezTo>
                  <a:pt x="80" y="800"/>
                  <a:pt x="536" y="1152"/>
                  <a:pt x="616" y="1344"/>
                </a:cubicBezTo>
                <a:cubicBezTo>
                  <a:pt x="696" y="1536"/>
                  <a:pt x="512" y="1640"/>
                  <a:pt x="520" y="1728"/>
                </a:cubicBezTo>
              </a:path>
            </a:pathLst>
          </a:custGeom>
          <a:noFill/>
          <a:ln w="508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05000" y="966501"/>
            <a:ext cx="640079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itchFamily="18" charset="0"/>
              </a:rPr>
              <a:t>Follow the Light</a:t>
            </a:r>
            <a:endParaRPr lang="en-US" altLang="en-US" sz="6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4953000"/>
            <a:ext cx="1700212" cy="1800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114" y="4707092"/>
            <a:ext cx="1524000" cy="206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34200" y="1859820"/>
            <a:ext cx="1903413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F092560-D4B5-482C-85AE-A41B8706BB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381000"/>
            <a:ext cx="723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 Click the “move” icon and drag and drop the move block in the top of the new switch. Verify the following settings in the control panel.</a:t>
            </a:r>
          </a:p>
          <a:p>
            <a:pPr marL="342900" indent="-342900">
              <a:buAutoNum type="alphaLcPeriod"/>
            </a:pPr>
            <a:r>
              <a:rPr lang="en-US" sz="1400" dirty="0"/>
              <a:t>Port: B and C</a:t>
            </a:r>
          </a:p>
          <a:p>
            <a:pPr marL="342900" indent="-342900">
              <a:buAutoNum type="alphaLcPeriod"/>
            </a:pPr>
            <a:r>
              <a:rPr lang="en-US" sz="1400" dirty="0"/>
              <a:t>Direction: Forward</a:t>
            </a:r>
          </a:p>
          <a:p>
            <a:pPr marL="342900" indent="-342900">
              <a:buAutoNum type="alphaLcPeriod"/>
            </a:pPr>
            <a:r>
              <a:rPr lang="en-US" sz="1400" dirty="0"/>
              <a:t>Steering: In the middle</a:t>
            </a:r>
          </a:p>
          <a:p>
            <a:pPr marL="342900" indent="-342900">
              <a:buAutoNum type="alphaLcPeriod"/>
            </a:pPr>
            <a:r>
              <a:rPr lang="en-US" sz="1400" dirty="0"/>
              <a:t>Power: 75</a:t>
            </a:r>
          </a:p>
          <a:p>
            <a:pPr marL="342900" indent="-342900">
              <a:buAutoNum type="alphaLcPeriod"/>
            </a:pPr>
            <a:r>
              <a:rPr lang="en-US" sz="1400" dirty="0"/>
              <a:t>Duratio</a:t>
            </a:r>
            <a:r>
              <a:rPr lang="en-US" altLang="zh-CN" sz="1400" dirty="0"/>
              <a:t>n: Unlimited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81438"/>
            <a:ext cx="6073303" cy="48765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63165C-CDED-43FF-8F6A-255FCCB225D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10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Click the “move” icon and drag and drop the move block in the bottom of the new switch. Verify the following settings in the control panel.</a:t>
            </a:r>
          </a:p>
          <a:p>
            <a:pPr marL="342900" indent="-342900">
              <a:buAutoNum type="alphaLcPeriod"/>
            </a:pPr>
            <a:r>
              <a:rPr lang="en-US" sz="1400" dirty="0"/>
              <a:t>Port: B</a:t>
            </a:r>
          </a:p>
          <a:p>
            <a:pPr marL="342900" indent="-342900">
              <a:buAutoNum type="alphaLcPeriod"/>
            </a:pPr>
            <a:r>
              <a:rPr lang="en-US" sz="1400" dirty="0"/>
              <a:t>Direction: Forward</a:t>
            </a:r>
          </a:p>
          <a:p>
            <a:pPr marL="342900" indent="-342900">
              <a:buAutoNum type="alphaLcPeriod"/>
            </a:pPr>
            <a:r>
              <a:rPr lang="en-US" sz="1400" dirty="0"/>
              <a:t>Power: 75</a:t>
            </a:r>
          </a:p>
          <a:p>
            <a:pPr marL="342900" indent="-342900">
              <a:buAutoNum type="alphaLcPeriod"/>
            </a:pPr>
            <a:r>
              <a:rPr lang="en-US" sz="1400" dirty="0"/>
              <a:t>Duratio</a:t>
            </a:r>
            <a:r>
              <a:rPr lang="en-US" altLang="zh-CN" sz="1400" dirty="0"/>
              <a:t>n: Unlimited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6470"/>
            <a:ext cx="5818094" cy="50009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CC0B29-9A0F-4829-9A66-53ACBBB538F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Click the “move” icon and drag and drop the move block in the bottom of the new switch. Verify the following settings in the control panel.</a:t>
            </a:r>
          </a:p>
          <a:p>
            <a:pPr marL="342900" indent="-342900">
              <a:buAutoNum type="alphaLcPeriod"/>
            </a:pPr>
            <a:r>
              <a:rPr lang="en-US" sz="1400" dirty="0"/>
              <a:t>Port: C</a:t>
            </a:r>
          </a:p>
          <a:p>
            <a:pPr marL="342900" indent="-342900">
              <a:buAutoNum type="alphaLcPeriod"/>
            </a:pPr>
            <a:r>
              <a:rPr lang="en-US" sz="1400" dirty="0"/>
              <a:t>Direction: Stop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382"/>
          <a:stretch/>
        </p:blipFill>
        <p:spPr>
          <a:xfrm>
            <a:off x="1323975" y="1335106"/>
            <a:ext cx="6448425" cy="55228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CC0B29-9A0F-4829-9A66-53ACBBB538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1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Click the “switch” icon and drag and drop the switch inside the bottom of the original switch. Verify the following settings in the control panel.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Control: sensor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Sensor: Color sensor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Display: Flat view Checked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Port: 2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Compare: Light &gt; 70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Function: Generate light checked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73267"/>
            <a:ext cx="5562600" cy="4608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CC0B29-9A0F-4829-9A66-53ACBBB538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10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Click the “move” icon and drag and drop the move block in the top of the new switch. Verify the following settings in the control panel.</a:t>
            </a:r>
          </a:p>
          <a:p>
            <a:pPr marL="342900" indent="-342900">
              <a:buAutoNum type="alphaLcPeriod"/>
            </a:pPr>
            <a:r>
              <a:rPr lang="en-US" sz="1400" dirty="0"/>
              <a:t>Port: C</a:t>
            </a:r>
          </a:p>
          <a:p>
            <a:pPr marL="342900" indent="-342900">
              <a:buAutoNum type="alphaLcPeriod"/>
            </a:pPr>
            <a:r>
              <a:rPr lang="en-US" sz="1400" dirty="0"/>
              <a:t>Direction: Forward</a:t>
            </a:r>
          </a:p>
          <a:p>
            <a:pPr marL="342900" indent="-342900">
              <a:buAutoNum type="alphaLcPeriod"/>
            </a:pPr>
            <a:r>
              <a:rPr lang="en-US" sz="1400" dirty="0"/>
              <a:t>Power: 75</a:t>
            </a:r>
          </a:p>
          <a:p>
            <a:pPr marL="342900" indent="-342900">
              <a:buAutoNum type="alphaLcPeriod"/>
            </a:pPr>
            <a:r>
              <a:rPr lang="en-US" sz="1400" dirty="0"/>
              <a:t>Duratio</a:t>
            </a:r>
            <a:r>
              <a:rPr lang="en-US" altLang="zh-CN" sz="1400" dirty="0"/>
              <a:t>n: Unlimited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89795"/>
            <a:ext cx="5403625" cy="5092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CC0B29-9A0F-4829-9A66-53ACBBB538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1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9. Click the “move” icon and drag and drop the move block in the top of the new switch. Verify the following settings in the control panel.</a:t>
            </a:r>
          </a:p>
          <a:p>
            <a:pPr marL="342900" indent="-342900">
              <a:buAutoNum type="alphaLcPeriod"/>
            </a:pPr>
            <a:r>
              <a:rPr lang="en-US" sz="1400" dirty="0"/>
              <a:t>Port: B</a:t>
            </a:r>
          </a:p>
          <a:p>
            <a:pPr marL="342900" indent="-342900">
              <a:buAutoNum type="alphaLcPeriod"/>
            </a:pPr>
            <a:r>
              <a:rPr lang="en-US" sz="1400" dirty="0"/>
              <a:t>Direction: Stop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71600"/>
            <a:ext cx="5341037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CC0B29-9A0F-4829-9A66-53ACBBB538F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81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10. Click the “move” icon and drag and drop the move block in the bottom of the new switch. Verify the following settings in the control panel.</a:t>
            </a:r>
          </a:p>
          <a:p>
            <a:pPr marL="342900" indent="-342900">
              <a:buAutoNum type="alphaLcPeriod"/>
            </a:pPr>
            <a:r>
              <a:rPr lang="en-US" sz="1400" dirty="0"/>
              <a:t>Port: B and C</a:t>
            </a:r>
          </a:p>
          <a:p>
            <a:pPr marL="342900" indent="-342900">
              <a:buAutoNum type="alphaLcPeriod"/>
            </a:pPr>
            <a:r>
              <a:rPr lang="en-US" sz="1400" dirty="0"/>
              <a:t>Direction: Stop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83946"/>
            <a:ext cx="5640614" cy="5397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077200" cy="449262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3000" b="1" dirty="0"/>
              <a:t>Compare the “stimulus-sensor-coordinator-effector-response” framework of the human eye to the framework using a color sensor for a LEGO robot.</a:t>
            </a:r>
          </a:p>
          <a:p>
            <a:pPr eaLnBrk="1" hangingPunct="1">
              <a:buNone/>
            </a:pPr>
            <a:endParaRPr lang="en-US" sz="3200" b="1" dirty="0"/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US" sz="3000" b="1" dirty="0"/>
              <a:t>Provide the logic for a program for a LEGO robot that enables it to follow a flashlight.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270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b="1" cap="none" dirty="0">
                <a:solidFill>
                  <a:schemeClr val="accent1"/>
                </a:solidFill>
              </a:rPr>
              <a:t>Follow the Light Post-Quiz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077200" cy="51054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000" b="1" dirty="0"/>
              <a:t>Compare the “stimulus-sensor-coordinator-effector-response” framework of the human eye to the framework using a color sensor for a LEGO robot.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Stimulus-to-response frameworks:  </a:t>
            </a:r>
          </a:p>
          <a:p>
            <a:pPr marL="45720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For the human eye</a:t>
            </a:r>
            <a:r>
              <a:rPr lang="en-US" sz="2000" b="1" dirty="0">
                <a:solidFill>
                  <a:srgbClr val="FF0000"/>
                </a:solidFill>
              </a:rPr>
              <a:t>: sight of a scary object such as a wasp &gt; two eyes &gt; human brain &gt; signal to leg muscles &gt; run away from wasps</a:t>
            </a:r>
          </a:p>
          <a:p>
            <a:pPr marL="45720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For the LEGO color sensor</a:t>
            </a:r>
            <a:r>
              <a:rPr lang="en-US" sz="2000" b="1" dirty="0">
                <a:solidFill>
                  <a:srgbClr val="FF0000"/>
                </a:solidFill>
              </a:rPr>
              <a:t>: light &gt; EV3 color sensor &gt; (transmission to coordinator) value sent to EV3 brick via wire &gt; brick sends a signal to the EV3 motors &gt; robot moves</a:t>
            </a:r>
            <a:endParaRPr lang="en-US" sz="2000" b="1" dirty="0"/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2000" b="1" dirty="0"/>
              <a:t>Provide the logic for a program for a LEGO robot that enables it to follow a flashlight.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Use two color sensors attached to the front of the </a:t>
            </a:r>
            <a:r>
              <a:rPr lang="en-US" sz="2000" b="1" dirty="0" err="1">
                <a:solidFill>
                  <a:srgbClr val="FF0000"/>
                </a:solidFill>
              </a:rPr>
              <a:t>taskbot</a:t>
            </a:r>
            <a:r>
              <a:rPr lang="en-US" sz="2000" b="1" dirty="0">
                <a:solidFill>
                  <a:srgbClr val="FF0000"/>
                </a:solidFill>
              </a:rPr>
              <a:t>.  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Turn the </a:t>
            </a:r>
            <a:r>
              <a:rPr lang="en-US" sz="2000" b="1" dirty="0" err="1">
                <a:solidFill>
                  <a:srgbClr val="FF0000"/>
                </a:solidFill>
              </a:rPr>
              <a:t>taskbot</a:t>
            </a:r>
            <a:r>
              <a:rPr lang="en-US" sz="2000" b="1" dirty="0">
                <a:solidFill>
                  <a:srgbClr val="FF0000"/>
                </a:solidFill>
              </a:rPr>
              <a:t> towards the sensor (of the two) that reads the higher intensity of light.</a:t>
            </a:r>
            <a:endParaRPr lang="en-US" sz="2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4270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b="1" cap="none" dirty="0">
                <a:solidFill>
                  <a:schemeClr val="accent1"/>
                </a:solidFill>
              </a:rPr>
              <a:t>Follow the Light Post-Quiz </a:t>
            </a:r>
            <a:r>
              <a:rPr lang="en-US" sz="4400" b="1" cap="none" dirty="0">
                <a:solidFill>
                  <a:srgbClr val="FF0000"/>
                </a:solidFill>
              </a:rPr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A575DD-9B48-4531-9585-6118CB9427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533400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Vocabulary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0513" y="1981200"/>
            <a:ext cx="8448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peripheral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Surrounding.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sensor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A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device that converts one type of signal to another; for instance, the speedometer in a car collects physical data and calculates and displays the speed the car is moving.</a:t>
            </a:r>
            <a:endParaRPr lang="en-US" altLang="en-US" sz="24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visual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Related to seeing.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001000" cy="395922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3200" b="1" dirty="0"/>
              <a:t>Provide a “stimulus-sensor-coordinator-effector-response” framework using human eyes as the color sensor.</a:t>
            </a:r>
          </a:p>
          <a:p>
            <a:pPr eaLnBrk="1" hangingPunct="1">
              <a:buNone/>
            </a:pPr>
            <a:endParaRPr lang="en-US" sz="3200" b="1" dirty="0"/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US" sz="3200" b="1" dirty="0"/>
              <a:t>Provide the logic for a program for a LEGO robot that enables it to follow a flashlight.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87391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Follow the Light Pre-Quiz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9062"/>
            <a:ext cx="8001000" cy="3335338"/>
          </a:xfrm>
          <a:noFill/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Slide 1; ghost with flashlight, source: Microsoft® clipart at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  <a:hlinkClick r:id="rId2"/>
              </a:rPr>
              <a:t>http://office.microsoft.com/en-us/images/special-occasions-CM079001933.aspx?qu=flashlight&amp;ex=1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Slides 1, 4: LEGO parts; source: LEGO MINDSTORMS EV3 User’s Guide</a:t>
            </a:r>
          </a:p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Slide 4: brain; source: ADAM, Medline Plus, U.S. National Library of Medicine, National Institutes of Health: 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http://www.nlm.nih.gov/medlineplus/braindiseases.html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Slide 4: eye; source: Microsoft® clipart: </a:t>
            </a:r>
            <a:r>
              <a:rPr lang="en-US" sz="1400" dirty="0">
                <a:latin typeface="Calibri" panose="020F0502020204030204" pitchFamily="34" charset="0"/>
                <a:hlinkClick r:id="rId4"/>
              </a:rPr>
              <a:t>http://office.microsoft.com/en-us/images/results.aspx?qu=eye&amp;ex=1#ai:MP900406700|mt:2|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Slide 4: pointing finger; source: Microsoft® clipart: </a:t>
            </a:r>
            <a:r>
              <a:rPr lang="en-US" sz="1400" dirty="0">
                <a:latin typeface="Calibri" panose="020F0502020204030204" pitchFamily="34" charset="0"/>
                <a:hlinkClick r:id="rId5"/>
              </a:rPr>
              <a:t>http://office.microsoft.com/en-us/images/results.aspx?qu=pointing+finger&amp;ex=1#ai:MC900233154|</a:t>
            </a:r>
            <a:endParaRPr lang="en-US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Slide 6: two kids with flashlight; source: US Embassy: </a:t>
            </a:r>
            <a:r>
              <a:rPr lang="en-US" sz="1400" dirty="0">
                <a:latin typeface="Calibri" panose="020F0502020204030204" pitchFamily="34" charset="0"/>
                <a:hlinkClick r:id="rId6"/>
              </a:rPr>
              <a:t>http://iipdigital.usembassy.gov/st/english/article/2013/11/20131125287867.html#axzz2ll0npPnd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>
                <a:latin typeface="Calibri" panose="020F0502020204030204" pitchFamily="34" charset="0"/>
              </a:rPr>
              <a:t>Slides 7-15: Screen capture images by the author. </a:t>
            </a:r>
            <a:endParaRPr lang="en-US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6E9875-6ECE-4FD8-AAD6-65BD13BF635D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38062"/>
            <a:ext cx="851916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b="1" cap="none" dirty="0">
                <a:solidFill>
                  <a:schemeClr val="accent1"/>
                </a:solidFill>
              </a:rPr>
              <a:t>Image Sources</a:t>
            </a:r>
          </a:p>
        </p:txBody>
      </p:sp>
    </p:spTree>
    <p:extLst>
      <p:ext uri="{BB962C8B-B14F-4D97-AF65-F5344CB8AC3E}">
        <p14:creationId xmlns:p14="http://schemas.microsoft.com/office/powerpoint/2010/main" val="41771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077199" cy="5257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Provide a “stimulus-sensor-coordinator-effector-response” framework using human eyes as the color sensor.</a:t>
            </a:r>
          </a:p>
          <a:p>
            <a:pPr marL="4572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Humans have two eyes that collect light that falls on objects in front of them, and helps them “see” the objects.</a:t>
            </a:r>
          </a:p>
          <a:p>
            <a:pPr marL="4572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Stimulus-to-response framework:  sight of a scary object such as a wasp &gt; two eyes &gt; human brain &gt; signal to leg muscles &gt; run to safety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Provide the logic for a program for a LEGO robot that enables it to follow a flashlight.</a:t>
            </a:r>
          </a:p>
          <a:p>
            <a:pPr marL="4572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Use two color sensors attached to the front of the </a:t>
            </a:r>
            <a:r>
              <a:rPr lang="en-US" b="1" dirty="0" err="1">
                <a:solidFill>
                  <a:srgbClr val="FF0000"/>
                </a:solidFill>
              </a:rPr>
              <a:t>taskbot</a:t>
            </a:r>
            <a:r>
              <a:rPr lang="en-US" b="1" dirty="0">
                <a:solidFill>
                  <a:srgbClr val="FF0000"/>
                </a:solidFill>
              </a:rPr>
              <a:t>.  </a:t>
            </a:r>
          </a:p>
          <a:p>
            <a:pPr marL="4572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Turn the </a:t>
            </a:r>
            <a:r>
              <a:rPr lang="en-US" b="1" dirty="0" err="1">
                <a:solidFill>
                  <a:srgbClr val="FF0000"/>
                </a:solidFill>
              </a:rPr>
              <a:t>taskbot</a:t>
            </a:r>
            <a:r>
              <a:rPr lang="en-US" b="1" dirty="0">
                <a:solidFill>
                  <a:srgbClr val="FF0000"/>
                </a:solidFill>
              </a:rPr>
              <a:t> towards the sensor (of the two) that reads the higher intensity of light.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Follow the Light Pre-Quiz </a:t>
            </a:r>
            <a:r>
              <a:rPr lang="en-US" dirty="0"/>
              <a:t>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1312514"/>
            <a:ext cx="4032801" cy="1091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Your brain commands your hand to perform a task, depending on what it has seen.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74747" y="2627500"/>
            <a:ext cx="3268605" cy="3371631"/>
            <a:chOff x="4855061" y="2588604"/>
            <a:chExt cx="3268605" cy="3371631"/>
          </a:xfrm>
        </p:grpSpPr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4855061" y="4068042"/>
              <a:ext cx="1044000" cy="1892193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" y="576"/>
                </a:cxn>
                <a:cxn ang="0">
                  <a:pos x="616" y="1344"/>
                </a:cxn>
                <a:cxn ang="0">
                  <a:pos x="520" y="1728"/>
                </a:cxn>
              </a:cxnLst>
              <a:rect l="0" t="0" r="r" b="b"/>
              <a:pathLst>
                <a:path w="696" h="1728">
                  <a:moveTo>
                    <a:pt x="376" y="0"/>
                  </a:moveTo>
                  <a:cubicBezTo>
                    <a:pt x="188" y="176"/>
                    <a:pt x="0" y="352"/>
                    <a:pt x="40" y="576"/>
                  </a:cubicBezTo>
                  <a:cubicBezTo>
                    <a:pt x="80" y="800"/>
                    <a:pt x="536" y="1152"/>
                    <a:pt x="616" y="1344"/>
                  </a:cubicBezTo>
                  <a:cubicBezTo>
                    <a:pt x="696" y="1536"/>
                    <a:pt x="512" y="1640"/>
                    <a:pt x="520" y="1728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744478" y="2588604"/>
              <a:ext cx="1379188" cy="3015551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576" y="272"/>
                </a:cxn>
                <a:cxn ang="0">
                  <a:pos x="192" y="2000"/>
                </a:cxn>
                <a:cxn ang="0">
                  <a:pos x="816" y="2576"/>
                </a:cxn>
                <a:cxn ang="0">
                  <a:pos x="720" y="3104"/>
                </a:cxn>
              </a:cxnLst>
              <a:rect l="0" t="0" r="r" b="b"/>
              <a:pathLst>
                <a:path w="904" h="3104">
                  <a:moveTo>
                    <a:pt x="0" y="368"/>
                  </a:moveTo>
                  <a:cubicBezTo>
                    <a:pt x="272" y="184"/>
                    <a:pt x="544" y="0"/>
                    <a:pt x="576" y="272"/>
                  </a:cubicBezTo>
                  <a:cubicBezTo>
                    <a:pt x="608" y="544"/>
                    <a:pt x="152" y="1616"/>
                    <a:pt x="192" y="2000"/>
                  </a:cubicBezTo>
                  <a:cubicBezTo>
                    <a:pt x="232" y="2384"/>
                    <a:pt x="728" y="2392"/>
                    <a:pt x="816" y="2576"/>
                  </a:cubicBezTo>
                  <a:cubicBezTo>
                    <a:pt x="904" y="2760"/>
                    <a:pt x="712" y="3016"/>
                    <a:pt x="720" y="3104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/>
                </a:solidFill>
              </a:rPr>
              <a:t>Human-Robot Similarities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6325" y="2514600"/>
            <a:ext cx="2827003" cy="3861579"/>
            <a:chOff x="793234" y="2560974"/>
            <a:chExt cx="2827003" cy="3861579"/>
          </a:xfrm>
        </p:grpSpPr>
        <p:grpSp>
          <p:nvGrpSpPr>
            <p:cNvPr id="19" name="Group 18"/>
            <p:cNvGrpSpPr/>
            <p:nvPr/>
          </p:nvGrpSpPr>
          <p:grpSpPr>
            <a:xfrm>
              <a:off x="1057289" y="2560974"/>
              <a:ext cx="2389194" cy="1832164"/>
              <a:chOff x="719508" y="1994866"/>
              <a:chExt cx="2389194" cy="1832164"/>
            </a:xfrm>
          </p:grpSpPr>
          <p:pic>
            <p:nvPicPr>
              <p:cNvPr id="30" name="Picture 4" descr="Illustration of the brai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08" y="1994866"/>
                <a:ext cx="2190750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337090" y="3330764"/>
                <a:ext cx="771612" cy="4962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2400" b="1" dirty="0"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21" name="Picture 2" descr="body parts,gestures,hands,pointing,fingers,communicatio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8129">
              <a:off x="2476611" y="5204571"/>
              <a:ext cx="1143626" cy="114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21"/>
            <p:cNvSpPr/>
            <p:nvPr/>
          </p:nvSpPr>
          <p:spPr>
            <a:xfrm rot="19835959" flipH="1">
              <a:off x="1882736" y="4218949"/>
              <a:ext cx="444746" cy="1484534"/>
            </a:xfrm>
            <a:custGeom>
              <a:avLst/>
              <a:gdLst>
                <a:gd name="connsiteX0" fmla="*/ 0 w 1059872"/>
                <a:gd name="connsiteY0" fmla="*/ 0 h 2234045"/>
                <a:gd name="connsiteX1" fmla="*/ 935181 w 1059872"/>
                <a:gd name="connsiteY1" fmla="*/ 1049482 h 2234045"/>
                <a:gd name="connsiteX2" fmla="*/ 748145 w 1059872"/>
                <a:gd name="connsiteY2" fmla="*/ 2234045 h 2234045"/>
                <a:gd name="connsiteX3" fmla="*/ 748145 w 1059872"/>
                <a:gd name="connsiteY3" fmla="*/ 2234045 h 223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872" h="2234045">
                  <a:moveTo>
                    <a:pt x="0" y="0"/>
                  </a:moveTo>
                  <a:cubicBezTo>
                    <a:pt x="405245" y="338570"/>
                    <a:pt x="810490" y="677141"/>
                    <a:pt x="935181" y="1049482"/>
                  </a:cubicBezTo>
                  <a:cubicBezTo>
                    <a:pt x="1059872" y="1421823"/>
                    <a:pt x="748145" y="2234045"/>
                    <a:pt x="748145" y="2234045"/>
                  </a:cubicBezTo>
                  <a:lnTo>
                    <a:pt x="748145" y="2234045"/>
                  </a:lnTo>
                </a:path>
              </a:pathLst>
            </a:cu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0055941">
              <a:off x="1211794" y="4291797"/>
              <a:ext cx="763731" cy="1674668"/>
            </a:xfrm>
            <a:custGeom>
              <a:avLst/>
              <a:gdLst>
                <a:gd name="connsiteX0" fmla="*/ 0 w 1103167"/>
                <a:gd name="connsiteY0" fmla="*/ 1674668 h 1674668"/>
                <a:gd name="connsiteX1" fmla="*/ 935181 w 1103167"/>
                <a:gd name="connsiteY1" fmla="*/ 1113559 h 1674668"/>
                <a:gd name="connsiteX2" fmla="*/ 1007918 w 1103167"/>
                <a:gd name="connsiteY2" fmla="*/ 157595 h 1674668"/>
                <a:gd name="connsiteX3" fmla="*/ 1007918 w 1103167"/>
                <a:gd name="connsiteY3" fmla="*/ 167986 h 1674668"/>
                <a:gd name="connsiteX4" fmla="*/ 1007918 w 1103167"/>
                <a:gd name="connsiteY4" fmla="*/ 167986 h 1674668"/>
                <a:gd name="connsiteX5" fmla="*/ 1007918 w 1103167"/>
                <a:gd name="connsiteY5" fmla="*/ 167986 h 167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167" h="1674668">
                  <a:moveTo>
                    <a:pt x="0" y="1674668"/>
                  </a:moveTo>
                  <a:cubicBezTo>
                    <a:pt x="383597" y="1520536"/>
                    <a:pt x="767195" y="1366404"/>
                    <a:pt x="935181" y="1113559"/>
                  </a:cubicBezTo>
                  <a:cubicBezTo>
                    <a:pt x="1103167" y="860714"/>
                    <a:pt x="995795" y="315190"/>
                    <a:pt x="1007918" y="157595"/>
                  </a:cubicBezTo>
                  <a:cubicBezTo>
                    <a:pt x="1020041" y="0"/>
                    <a:pt x="1007918" y="167986"/>
                    <a:pt x="1007918" y="167986"/>
                  </a:cubicBezTo>
                  <a:lnTo>
                    <a:pt x="1007918" y="167986"/>
                  </a:lnTo>
                  <a:lnTo>
                    <a:pt x="1007918" y="167986"/>
                  </a:lnTo>
                </a:path>
              </a:pathLst>
            </a:cu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corneas,eyelashes,eyes,healthcare,irises,lenses,optometry,people,pupils,vision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00" b="17538"/>
            <a:stretch/>
          </p:blipFill>
          <p:spPr bwMode="auto">
            <a:xfrm>
              <a:off x="793234" y="5645785"/>
              <a:ext cx="1168748" cy="77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4419600" y="1312514"/>
            <a:ext cx="4167188" cy="1091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Similarly, the EV3 brick can command its motor to move the </a:t>
            </a:r>
            <a:r>
              <a:rPr lang="en-US" sz="2000" b="1" dirty="0" err="1">
                <a:latin typeface="Calibri" panose="020F0502020204030204" pitchFamily="34" charset="0"/>
                <a:cs typeface="Times New Roman" pitchFamily="18" charset="0"/>
              </a:rPr>
              <a:t>taskbot</a:t>
            </a: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, as we will now do in an activity.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235" y="5383781"/>
            <a:ext cx="1028592" cy="1394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839" y="5053034"/>
            <a:ext cx="1828324" cy="13712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302058" y="2449350"/>
            <a:ext cx="1903413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129588" y="5839851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A566AA0-982C-45C1-928F-AC06E2CE0CE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382000" cy="23622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Objective – </a:t>
            </a:r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Your Engineering Challenge</a:t>
            </a:r>
          </a:p>
          <a:p>
            <a:pPr marL="0" indent="0">
              <a:buNone/>
            </a:pPr>
            <a:r>
              <a:rPr lang="en-US" sz="3200" b="1" dirty="0">
                <a:cs typeface="Times New Roman" pitchFamily="18" charset="0"/>
              </a:rPr>
              <a:t>Build a LEGO </a:t>
            </a:r>
            <a:r>
              <a:rPr lang="en-US" sz="3200" b="1" dirty="0" err="1">
                <a:cs typeface="Times New Roman" pitchFamily="18" charset="0"/>
              </a:rPr>
              <a:t>taskbot</a:t>
            </a:r>
            <a:r>
              <a:rPr lang="en-US" sz="3200" b="1" dirty="0">
                <a:cs typeface="Times New Roman" pitchFamily="18" charset="0"/>
              </a:rPr>
              <a:t> with a color sensor, and  program it to make the robot follow a flashlight as the light beam is moved around by a person.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Follow the Torch Light Activity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0"/>
          <p:cNvSpPr>
            <a:spLocks noGrp="1"/>
          </p:cNvSpPr>
          <p:nvPr>
            <p:ph type="sldNum" sz="quarter" idx="11"/>
          </p:nvPr>
        </p:nvSpPr>
        <p:spPr bwMode="auto">
          <a:xfrm>
            <a:off x="7750818" y="5734049"/>
            <a:ext cx="988370" cy="639401"/>
          </a:xfrm>
          <a:solidFill>
            <a:schemeClr val="bg1"/>
          </a:solidFill>
          <a:extLst/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87CD183-070B-40F0-87DA-D0D5A68C6DB2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320675" y="1143000"/>
            <a:ext cx="8382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ts val="1200"/>
              </a:spcBef>
              <a:buClr>
                <a:srgbClr val="FE8637"/>
              </a:buClr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is the engineering design process?</a:t>
            </a:r>
          </a:p>
          <a:p>
            <a:pPr defTabSz="914400">
              <a:buClr>
                <a:srgbClr val="FE8637"/>
              </a:buClr>
              <a:buNone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series of steps used by engineering teams to guide them 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as they develop new solutions, products or systems. 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buClr>
                <a:srgbClr val="FE8637"/>
              </a:buClr>
              <a:buNone/>
            </a:pPr>
            <a:r>
              <a:rPr lang="en-US" altLang="en-US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Steps</a:t>
            </a:r>
          </a:p>
          <a:p>
            <a:pPr marL="457200" indent="-457200" defTabSz="914400">
              <a:spcBef>
                <a:spcPts val="0"/>
              </a:spcBef>
              <a:spcAft>
                <a:spcPts val="300"/>
              </a:spcAft>
              <a:buClr>
                <a:srgbClr val="FE8637"/>
              </a:buClr>
              <a:buFont typeface="+mj-lt"/>
              <a:buAutoNum type="arabicPeriod"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US" alt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constraints</a:t>
            </a:r>
          </a:p>
          <a:p>
            <a:pPr marL="457200" indent="-457200" defTabSz="914400">
              <a:spcBef>
                <a:spcPts val="0"/>
              </a:spcBef>
              <a:spcAft>
                <a:spcPts val="300"/>
              </a:spcAft>
              <a:buClr>
                <a:srgbClr val="FE8637"/>
              </a:buClr>
              <a:buFont typeface="+mj-lt"/>
              <a:buAutoNum type="arabicPeriod"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esearch the problem </a:t>
            </a:r>
          </a:p>
          <a:p>
            <a:pPr marL="457200" indent="-457200" defTabSz="914400">
              <a:spcBef>
                <a:spcPts val="0"/>
              </a:spcBef>
              <a:spcAft>
                <a:spcPts val="300"/>
              </a:spcAft>
              <a:buClr>
                <a:srgbClr val="FE8637"/>
              </a:buClr>
              <a:buFont typeface="+mj-lt"/>
              <a:buAutoNum type="arabicPeriod"/>
            </a:pP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rainstorm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possible solutions</a:t>
            </a:r>
          </a:p>
          <a:p>
            <a:pPr marL="457200" indent="-457200" defTabSz="914400">
              <a:spcBef>
                <a:spcPts val="0"/>
              </a:spcBef>
              <a:spcAft>
                <a:spcPts val="300"/>
              </a:spcAft>
              <a:buClr>
                <a:srgbClr val="FE8637"/>
              </a:buClr>
              <a:buFont typeface="+mj-lt"/>
              <a:buAutoNum type="arabicPeriod"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Select a promising solution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spcBef>
                <a:spcPts val="0"/>
              </a:spcBef>
              <a:spcAft>
                <a:spcPts val="300"/>
              </a:spcAft>
              <a:buClr>
                <a:srgbClr val="FE8637"/>
              </a:buClr>
              <a:buFont typeface="+mj-lt"/>
              <a:buAutoNum type="arabicPeriod"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a prototype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spcBef>
                <a:spcPts val="0"/>
              </a:spcBef>
              <a:spcAft>
                <a:spcPts val="300"/>
              </a:spcAft>
              <a:buClr>
                <a:srgbClr val="FE8637"/>
              </a:buClr>
              <a:buFont typeface="+mj-lt"/>
              <a:buAutoNum type="arabicPeriod"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Test and evaluate the prototype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spcBef>
                <a:spcPts val="0"/>
              </a:spcBef>
              <a:spcAft>
                <a:spcPts val="300"/>
              </a:spcAft>
              <a:buClr>
                <a:srgbClr val="FE8637"/>
              </a:buClr>
              <a:buFont typeface="+mj-lt"/>
              <a:buAutoNum type="arabicPeriod"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Improve and redesign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86788" cy="7858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Engineering Design Process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315852" y="5615349"/>
            <a:ext cx="4279437" cy="10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buClr>
                <a:srgbClr val="FE8637"/>
              </a:buClr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 process is </a:t>
            </a:r>
            <a:r>
              <a:rPr lang="en-US" alt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cyclical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— it is usually necessary to test and modify many times to improve your design and get it right! 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7750818" y="5662251"/>
            <a:ext cx="98837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buClr>
                <a:srgbClr val="FE8637"/>
              </a:buClr>
              <a:buNone/>
            </a:pPr>
            <a:endParaRPr lang="en-US" altLang="en-US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2" y="17526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129588" y="588010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FE545C6-EF71-4E15-8BCF-1C9347AF93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Let’s get started: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cs typeface="Times New Roman" pitchFamily="18" charset="0"/>
              </a:rPr>
              <a:t>Divide the class into groups</a:t>
            </a:r>
            <a:br>
              <a:rPr lang="en-US" sz="3200" b="1" dirty="0">
                <a:cs typeface="Times New Roman" pitchFamily="18" charset="0"/>
              </a:rPr>
            </a:br>
            <a:r>
              <a:rPr lang="en-US" sz="3200" b="1" dirty="0">
                <a:cs typeface="Times New Roman" pitchFamily="18" charset="0"/>
              </a:rPr>
              <a:t>of three students each.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cs typeface="Times New Roman" pitchFamily="18" charset="0"/>
              </a:rPr>
              <a:t>Distribute the LEGO </a:t>
            </a:r>
            <a:r>
              <a:rPr lang="en-US" sz="3200" b="1" dirty="0" err="1">
                <a:cs typeface="Times New Roman" pitchFamily="18" charset="0"/>
              </a:rPr>
              <a:t>taskbots</a:t>
            </a:r>
            <a:r>
              <a:rPr lang="en-US" sz="3200" b="1" dirty="0">
                <a:cs typeface="Times New Roman" pitchFamily="18" charset="0"/>
              </a:rPr>
              <a:t> and the parts necessary to attach the color sensors to them.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cs typeface="Times New Roman" pitchFamily="18" charset="0"/>
              </a:rPr>
              <a:t>Have each group attach a color sensor to its </a:t>
            </a:r>
            <a:r>
              <a:rPr lang="en-US" sz="3200" b="1" dirty="0" err="1">
                <a:cs typeface="Times New Roman" pitchFamily="18" charset="0"/>
              </a:rPr>
              <a:t>taskbot</a:t>
            </a:r>
            <a:r>
              <a:rPr lang="en-US" sz="3200" b="1" dirty="0">
                <a:cs typeface="Times New Roman" pitchFamily="18" charset="0"/>
              </a:rPr>
              <a:t> following the instructions in the LEGO base set.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274638"/>
            <a:ext cx="85867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Follow the Torch Light 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632704"/>
            <a:ext cx="6123709" cy="1072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Discuss as a group the logic of the program. </a:t>
            </a:r>
          </a:p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Write down your programming design. </a:t>
            </a:r>
          </a:p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Create, test and debug your program.</a:t>
            </a:r>
          </a:p>
        </p:txBody>
      </p:sp>
      <p:pic>
        <p:nvPicPr>
          <p:cNvPr id="1026" name="Picture 2" descr="Two children looking at glowing flashlight (USAID/M. Young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r="17833" b="5419"/>
          <a:stretch/>
        </p:blipFill>
        <p:spPr bwMode="auto">
          <a:xfrm>
            <a:off x="5830444" y="996696"/>
            <a:ext cx="2576512" cy="1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D59E93-9622-480A-8EDB-A57962D13EB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609600"/>
            <a:ext cx="67579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/>
              <a:t>Click the “loop” icon and drag and drop the loop command onto the sequence beam. Verify the loop control is set to forever in the control panel.</a:t>
            </a:r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en-US" altLang="zh-CN" sz="1400" dirty="0"/>
              <a:t>Click the “switch” icon and drag the switch inside of the loop command.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10002"/>
            <a:ext cx="3534268" cy="2353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732" y="3886200"/>
            <a:ext cx="3800404" cy="26919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D59E93-9622-480A-8EDB-A57962D13EB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502251" y="3136548"/>
            <a:ext cx="6376103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800" dirty="0"/>
              <a:t>Answers: </a:t>
            </a:r>
            <a:r>
              <a:rPr lang="en-US" sz="2800" dirty="0">
                <a:solidFill>
                  <a:schemeClr val="accent1"/>
                </a:solidFill>
              </a:rPr>
              <a:t>Follow the Torch Light Activity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609600"/>
            <a:ext cx="6757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3. Click the “switch” icon and drag the switch inside of the top of the previous switch. Verify the following setting in the control panel.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Control: sensor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Sensor: Color sensor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Display: Flat view Checked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Port: 2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Compare: Light &gt; 70</a:t>
            </a:r>
          </a:p>
          <a:p>
            <a:pPr marL="342900" indent="-342900">
              <a:buAutoNum type="alphaLcPeriod"/>
            </a:pPr>
            <a:r>
              <a:rPr lang="en-US" altLang="zh-CN" sz="1400" dirty="0"/>
              <a:t>Function: Generate light checked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25481"/>
            <a:ext cx="5486400" cy="42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35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4249DCB-6237-4933-98EC-F090EE5C3D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4084</TotalTime>
  <Words>1265</Words>
  <Application>Microsoft Office PowerPoint</Application>
  <PresentationFormat>On-screen Show (4:3)</PresentationFormat>
  <Paragraphs>168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宋体</vt:lpstr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Design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Dua Chaker</cp:lastModifiedBy>
  <cp:revision>434</cp:revision>
  <dcterms:created xsi:type="dcterms:W3CDTF">2009-07-19T21:20:08Z</dcterms:created>
  <dcterms:modified xsi:type="dcterms:W3CDTF">2020-02-08T19:33:14Z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