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24"/>
  </p:notesMasterIdLst>
  <p:handoutMasterIdLst>
    <p:handoutMasterId r:id="rId25"/>
  </p:handoutMasterIdLst>
  <p:sldIdLst>
    <p:sldId id="325" r:id="rId5"/>
    <p:sldId id="359" r:id="rId6"/>
    <p:sldId id="347" r:id="rId7"/>
    <p:sldId id="327" r:id="rId8"/>
    <p:sldId id="360" r:id="rId9"/>
    <p:sldId id="365" r:id="rId10"/>
    <p:sldId id="329" r:id="rId11"/>
    <p:sldId id="361" r:id="rId12"/>
    <p:sldId id="366" r:id="rId13"/>
    <p:sldId id="363" r:id="rId14"/>
    <p:sldId id="364" r:id="rId15"/>
    <p:sldId id="332" r:id="rId16"/>
    <p:sldId id="370" r:id="rId17"/>
    <p:sldId id="371" r:id="rId18"/>
    <p:sldId id="350" r:id="rId19"/>
    <p:sldId id="356" r:id="rId20"/>
    <p:sldId id="374" r:id="rId21"/>
    <p:sldId id="373" r:id="rId22"/>
    <p:sldId id="376"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3874" autoAdjust="0"/>
  </p:normalViewPr>
  <p:slideViewPr>
    <p:cSldViewPr snapToObjects="1">
      <p:cViewPr>
        <p:scale>
          <a:sx n="66" d="100"/>
          <a:sy n="66" d="100"/>
        </p:scale>
        <p:origin x="2904" y="9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8B848992-EF57-4A66-91FD-48D966518F10}" type="datetimeFigureOut">
              <a:rPr lang="en-US"/>
              <a:pPr>
                <a:defRPr/>
              </a:pPr>
              <a:t>5/9/2017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B8CEC54-C47F-42AF-9CFB-5B3CC7575E0B}" type="slidenum">
              <a:rPr lang="en-US"/>
              <a:pPr>
                <a:defRPr/>
              </a:pPr>
              <a:t>‹#›</a:t>
            </a:fld>
            <a:endParaRPr lang="en-US"/>
          </a:p>
        </p:txBody>
      </p:sp>
    </p:spTree>
    <p:extLst>
      <p:ext uri="{BB962C8B-B14F-4D97-AF65-F5344CB8AC3E}">
        <p14:creationId xmlns:p14="http://schemas.microsoft.com/office/powerpoint/2010/main" val="640666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E445CFB-C8D7-48FA-8078-DC0BEC7B169B}" type="datetimeFigureOut">
              <a:rPr lang="en-US"/>
              <a:pPr>
                <a:defRPr/>
              </a:pPr>
              <a:t>5/9/2017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C106A09-C6CE-4BDD-820B-40EA62C5DCDE}" type="slidenum">
              <a:rPr lang="en-US"/>
              <a:pPr>
                <a:defRPr/>
              </a:pPr>
              <a:t>‹#›</a:t>
            </a:fld>
            <a:endParaRPr lang="en-US"/>
          </a:p>
        </p:txBody>
      </p:sp>
    </p:spTree>
    <p:extLst>
      <p:ext uri="{BB962C8B-B14F-4D97-AF65-F5344CB8AC3E}">
        <p14:creationId xmlns:p14="http://schemas.microsoft.com/office/powerpoint/2010/main" val="10067694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t>What Is an Electric Motor?</a:t>
            </a:r>
            <a:r>
              <a:rPr lang="en-US" altLang="en-US" baseline="0" dirty="0"/>
              <a:t> How Does a Rotation Sensor Work? Presentation &gt; TeachEngineering.org</a:t>
            </a:r>
            <a:endParaRPr lang="en-US" altLang="en-US" dirty="0"/>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1</a:t>
            </a:fld>
            <a:endParaRPr lang="en-US"/>
          </a:p>
        </p:txBody>
      </p:sp>
    </p:spTree>
    <p:extLst>
      <p:ext uri="{BB962C8B-B14F-4D97-AF65-F5344CB8AC3E}">
        <p14:creationId xmlns:p14="http://schemas.microsoft.com/office/powerpoint/2010/main" val="327928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kern="1200" dirty="0">
                <a:solidFill>
                  <a:schemeClr val="tx1"/>
                </a:solidFill>
                <a:effectLst/>
                <a:latin typeface="+mn-lt"/>
                <a:ea typeface="ＭＳ Ｐゴシック" charset="0"/>
                <a:cs typeface="+mn-cs"/>
              </a:rPr>
              <a:t>A speedometer is a gauge that measures and displays the real-time speed of a vehicle. </a:t>
            </a:r>
            <a:endParaRPr lang="en-US" b="0" dirty="0">
              <a:ea typeface="ＭＳ Ｐゴシック" pitchFamily="34" charset="-128"/>
            </a:endParaRPr>
          </a:p>
        </p:txBody>
      </p:sp>
      <p:sp>
        <p:nvSpPr>
          <p:cNvPr id="31748" name="Slide Number Placeholder 4"/>
          <p:cNvSpPr>
            <a:spLocks noGrp="1"/>
          </p:cNvSpPr>
          <p:nvPr>
            <p:ph type="sldNum" sz="quarter" idx="5"/>
          </p:nvPr>
        </p:nvSpPr>
        <p:spPr bwMode="auto">
          <a:noFill/>
          <a:ln>
            <a:miter lim="800000"/>
            <a:headEnd/>
            <a:tailEnd/>
          </a:ln>
        </p:spPr>
        <p:txBody>
          <a:bodyPr/>
          <a:lstStyle/>
          <a:p>
            <a:fld id="{A6C71DFA-15B5-4831-9ED2-8E8145C4498D}" type="slidenum">
              <a:rPr lang="en-US" smtClean="0"/>
              <a:pPr/>
              <a:t>2</a:t>
            </a:fld>
            <a:endParaRPr lang="en-US"/>
          </a:p>
        </p:txBody>
      </p:sp>
    </p:spTree>
    <p:extLst>
      <p:ext uri="{BB962C8B-B14F-4D97-AF65-F5344CB8AC3E}">
        <p14:creationId xmlns:p14="http://schemas.microsoft.com/office/powerpoint/2010/main" val="7250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
        <p:nvSpPr>
          <p:cNvPr id="32772" name="Slide Number Placeholder 4"/>
          <p:cNvSpPr>
            <a:spLocks noGrp="1"/>
          </p:cNvSpPr>
          <p:nvPr>
            <p:ph type="sldNum" sz="quarter" idx="5"/>
          </p:nvPr>
        </p:nvSpPr>
        <p:spPr bwMode="auto">
          <a:noFill/>
          <a:ln>
            <a:miter lim="800000"/>
            <a:headEnd/>
            <a:tailEnd/>
          </a:ln>
        </p:spPr>
        <p:txBody>
          <a:bodyPr/>
          <a:lstStyle/>
          <a:p>
            <a:fld id="{E4F7C4CB-AB35-49EC-9D06-EC76E075EE2E}" type="slidenum">
              <a:rPr lang="en-US" smtClean="0"/>
              <a:pPr/>
              <a:t>3</a:t>
            </a:fld>
            <a:endParaRPr lang="en-US"/>
          </a:p>
        </p:txBody>
      </p:sp>
    </p:spTree>
    <p:extLst>
      <p:ext uri="{BB962C8B-B14F-4D97-AF65-F5344CB8AC3E}">
        <p14:creationId xmlns:p14="http://schemas.microsoft.com/office/powerpoint/2010/main" val="335956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example electric motors: electric</a:t>
            </a:r>
            <a:r>
              <a:rPr lang="en-US" baseline="0" dirty="0"/>
              <a:t> can openers, fans, refrigerators, washing machines, vacuum cleaners.</a:t>
            </a:r>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6</a:t>
            </a:fld>
            <a:endParaRPr lang="en-US"/>
          </a:p>
        </p:txBody>
      </p:sp>
    </p:spTree>
    <p:extLst>
      <p:ext uri="{BB962C8B-B14F-4D97-AF65-F5344CB8AC3E}">
        <p14:creationId xmlns:p14="http://schemas.microsoft.com/office/powerpoint/2010/main" val="207243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8</a:t>
            </a:fld>
            <a:endParaRPr lang="en-US"/>
          </a:p>
        </p:txBody>
      </p:sp>
    </p:spTree>
    <p:extLst>
      <p:ext uri="{BB962C8B-B14F-4D97-AF65-F5344CB8AC3E}">
        <p14:creationId xmlns:p14="http://schemas.microsoft.com/office/powerpoint/2010/main" val="196492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14</a:t>
            </a:fld>
            <a:endParaRPr lang="en-US"/>
          </a:p>
        </p:txBody>
      </p:sp>
    </p:spTree>
    <p:extLst>
      <p:ext uri="{BB962C8B-B14F-4D97-AF65-F5344CB8AC3E}">
        <p14:creationId xmlns:p14="http://schemas.microsoft.com/office/powerpoint/2010/main" val="30034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a:t>
            </a:r>
            <a:r>
              <a:rPr lang="en-US" baseline="0" dirty="0"/>
              <a:t> this post-quiz AFTER completion of the associated activity!</a:t>
            </a:r>
            <a:endParaRPr lang="en-US" dirty="0"/>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15</a:t>
            </a:fld>
            <a:endParaRPr lang="en-US"/>
          </a:p>
        </p:txBody>
      </p:sp>
    </p:spTree>
    <p:extLst>
      <p:ext uri="{BB962C8B-B14F-4D97-AF65-F5344CB8AC3E}">
        <p14:creationId xmlns:p14="http://schemas.microsoft.com/office/powerpoint/2010/main" val="260042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Programming</a:t>
            </a:r>
            <a:r>
              <a:rPr lang="en-US" baseline="0" dirty="0"/>
              <a:t> answer to challenge on slide 8</a:t>
            </a:r>
            <a:endParaRPr lang="en-US" dirty="0"/>
          </a:p>
        </p:txBody>
      </p:sp>
      <p:sp>
        <p:nvSpPr>
          <p:cNvPr id="4" name="Slide Number Placeholder 3"/>
          <p:cNvSpPr>
            <a:spLocks noGrp="1"/>
          </p:cNvSpPr>
          <p:nvPr>
            <p:ph type="sldNum" sz="quarter" idx="10"/>
          </p:nvPr>
        </p:nvSpPr>
        <p:spPr/>
        <p:txBody>
          <a:bodyPr/>
          <a:lstStyle/>
          <a:p>
            <a:pPr>
              <a:defRPr/>
            </a:pPr>
            <a:fld id="{2C106A09-C6CE-4BDD-820B-40EA62C5DCDE}" type="slidenum">
              <a:rPr lang="en-US" smtClean="0"/>
              <a:pPr>
                <a:defRPr/>
              </a:pPr>
              <a:t>17</a:t>
            </a:fld>
            <a:endParaRPr lang="en-US"/>
          </a:p>
        </p:txBody>
      </p:sp>
    </p:spTree>
    <p:extLst>
      <p:ext uri="{BB962C8B-B14F-4D97-AF65-F5344CB8AC3E}">
        <p14:creationId xmlns:p14="http://schemas.microsoft.com/office/powerpoint/2010/main" val="234951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Calibri" panose="020F0502020204030204" pitchFamily="34"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Calibri" panose="020F0502020204030204" pitchFamily="34"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Calibri" panose="020F0502020204030204" pitchFamily="34"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Calibri" panose="020F0502020204030204" pitchFamily="34" charset="0"/>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Calibri" panose="020F0502020204030204" pitchFamily="34" charset="0"/>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8" name="Title 7"/>
          <p:cNvSpPr>
            <a:spLocks noGrp="1"/>
          </p:cNvSpPr>
          <p:nvPr>
            <p:ph type="ctrTitle"/>
          </p:nvPr>
        </p:nvSpPr>
        <p:spPr>
          <a:xfrm>
            <a:off x="2286000" y="3124200"/>
            <a:ext cx="6172200" cy="1894362"/>
          </a:xfrm>
        </p:spPr>
        <p:txBody>
          <a:bodyPr/>
          <a:lstStyle>
            <a:lvl1pPr>
              <a:defRPr b="1" cap="none" baseline="0">
                <a:latin typeface="Calibri" panose="020F0502020204030204" pitchFamily="34" charset="0"/>
              </a:defRPr>
            </a:lvl1pPr>
          </a:lstStyle>
          <a:p>
            <a:r>
              <a:rPr lang="en-US" dirty="0"/>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atin typeface="Calibri" panose="020F0502020204030204" pitchFamily="34" charset="0"/>
              </a:defRPr>
            </a:lvl1pPr>
          </a:lstStyle>
          <a:p>
            <a:pPr>
              <a:defRPr/>
            </a:pPr>
            <a:fld id="{6DBD0B72-3574-43B2-9F07-82F4EF35C958}" type="datetime1">
              <a:rPr lang="en-US" smtClean="0"/>
              <a:pPr>
                <a:defRPr/>
              </a:pPr>
              <a:t>5/9/2017</a:t>
            </a:fld>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atin typeface="Calibri" panose="020F0502020204030204" pitchFamily="34" charset="0"/>
              </a:defRPr>
            </a:lvl1pPr>
          </a:lstStyle>
          <a:p>
            <a:pPr>
              <a:defRPr/>
            </a:pPr>
            <a:fld id="{95DDDF12-BA3C-4ABB-81B1-25B6995B2BD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505BCF2-32AE-44EA-86B6-8DBC063AC76D}" type="datetime1">
              <a:rPr lang="en-US"/>
              <a:pPr>
                <a:defRPr/>
              </a:pPr>
              <a:t>5/9/2017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346289FC-5255-40D0-B79B-CA17DA3E1E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01104BF-EEEC-44B2-8C07-7292CD200D61}" type="datetime1">
              <a:rPr lang="en-US"/>
              <a:pPr>
                <a:defRPr/>
              </a:pPr>
              <a:t>5/9/2017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9D3BB7DD-CF2F-4633-9E4A-0A441EAC68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fld id="{C706F3F8-D5FE-4687-8539-A52B3B3A06FC}" type="datetime1">
              <a:rPr lang="en-US"/>
              <a:pPr>
                <a:defRPr/>
              </a:pPr>
              <a:t>5/9/2017</a:t>
            </a:fld>
            <a:endParaRPr lang="en-US"/>
          </a:p>
        </p:txBody>
      </p:sp>
      <p:sp>
        <p:nvSpPr>
          <p:cNvPr id="5" name="Slide Number Placeholder 8"/>
          <p:cNvSpPr>
            <a:spLocks noGrp="1"/>
          </p:cNvSpPr>
          <p:nvPr>
            <p:ph type="sldNum" sz="quarter" idx="11"/>
          </p:nvPr>
        </p:nvSpPr>
        <p:spPr/>
        <p:txBody>
          <a:bodyPr/>
          <a:lstStyle>
            <a:lvl1pPr>
              <a:defRPr/>
            </a:lvl1pPr>
          </a:lstStyle>
          <a:p>
            <a:pPr>
              <a:defRPr/>
            </a:pPr>
            <a:fld id="{9EC74079-E6B2-42B2-9012-42BAA3F341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none" baseline="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25E5E34-DF52-4B0B-8E06-CEBC59E3C7D1}" type="datetime1">
              <a:rPr lang="en-US"/>
              <a:pPr>
                <a:defRPr/>
              </a:pPr>
              <a:t>5/9/2017</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37F51A9-0D93-4607-BA16-5A6BC7EA7B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6D979EE-EB31-45A2-91F9-EBABC3328F69}" type="datetime1">
              <a:rPr lang="en-US"/>
              <a:pPr>
                <a:defRPr/>
              </a:pPr>
              <a:t>5/9/2017</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86130BC6-BABF-472C-A7AD-5D070D67E7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61A061AF-7BEE-49C5-A9CA-3608C230CFA8}" type="datetime1">
              <a:rPr lang="en-US"/>
              <a:pPr>
                <a:defRPr/>
              </a:pPr>
              <a:t>5/9/2017</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5ABBA292-A6BB-49C1-B53A-D3118441F4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a:lstStyle>
            <a:lvl1pPr>
              <a:defRPr/>
            </a:lvl1pPr>
          </a:lstStyle>
          <a:p>
            <a:pPr>
              <a:defRPr/>
            </a:pPr>
            <a:fld id="{AD63CA56-FCAD-4B81-9E05-017ECD94E31B}" type="datetime1">
              <a:rPr lang="en-US"/>
              <a:pPr>
                <a:defRPr/>
              </a:pPr>
              <a:t>5/9/2017</a:t>
            </a:fld>
            <a:endParaRPr lang="en-US"/>
          </a:p>
        </p:txBody>
      </p:sp>
      <p:sp>
        <p:nvSpPr>
          <p:cNvPr id="4" name="Slide Number Placeholder 6"/>
          <p:cNvSpPr>
            <a:spLocks noGrp="1"/>
          </p:cNvSpPr>
          <p:nvPr>
            <p:ph type="sldNum" sz="quarter" idx="11"/>
          </p:nvPr>
        </p:nvSpPr>
        <p:spPr/>
        <p:txBody>
          <a:bodyPr/>
          <a:lstStyle>
            <a:lvl1pPr>
              <a:defRPr/>
            </a:lvl1pPr>
          </a:lstStyle>
          <a:p>
            <a:pPr>
              <a:defRPr/>
            </a:pPr>
            <a:fld id="{954FC86E-0450-451A-8EA0-C56A52C663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C376F56-1C59-4CCD-9107-603FCA8529A4}" type="datetime1">
              <a:rPr lang="en-US"/>
              <a:pPr>
                <a:defRPr/>
              </a:pPr>
              <a:t>5/9/2017</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0BCE5FB5-CF72-4ABE-824D-FF3554BA30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endParaRPr>
          </a:p>
        </p:txBody>
      </p:sp>
      <p:sp>
        <p:nvSpPr>
          <p:cNvPr id="7" name="Straight Connector 16"/>
          <p:cNvSpPr>
            <a:spLocks noChangeShapeType="1"/>
          </p:cNvSpPr>
          <p:nvPr/>
        </p:nvSpPr>
        <p:spPr bwMode="auto">
          <a:xfrm>
            <a:off x="6192838" y="0"/>
            <a:ext cx="0" cy="6858000"/>
          </a:xfrm>
          <a:prstGeom prst="line">
            <a:avLst/>
          </a:prstGeom>
          <a:noFill/>
          <a:ln w="12700">
            <a:solidFill>
              <a:schemeClr val="accent1"/>
            </a:solidFill>
            <a:round/>
            <a:headEnd/>
            <a:tailEnd/>
          </a:ln>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a:lstStyle>
            <a:lvl1pPr>
              <a:defRPr/>
            </a:lvl1pPr>
          </a:lstStyle>
          <a:p>
            <a:pPr>
              <a:defRPr/>
            </a:pPr>
            <a:fld id="{38A2B431-F239-4432-88C7-48255E373522}" type="datetime1">
              <a:rPr lang="en-US"/>
              <a:pPr>
                <a:defRPr/>
              </a:pPr>
              <a:t>5/9/2017</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A7830381-B26D-42D5-9879-20EDE5ED655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solidFill>
              <a:schemeClr val="tx1"/>
            </a:solidFill>
            <a:round/>
            <a:headEnd/>
            <a:tailEnd/>
          </a:ln>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endParaRPr>
          </a:p>
        </p:txBody>
      </p:sp>
      <p:sp>
        <p:nvSpPr>
          <p:cNvPr id="11" name="Straight Connector 20"/>
          <p:cNvSpPr>
            <a:spLocks noChangeShapeType="1"/>
          </p:cNvSpPr>
          <p:nvPr/>
        </p:nvSpPr>
        <p:spPr bwMode="auto">
          <a:xfrm>
            <a:off x="6192838" y="0"/>
            <a:ext cx="0" cy="6858000"/>
          </a:xfrm>
          <a:prstGeom prst="line">
            <a:avLst/>
          </a:prstGeom>
          <a:noFill/>
          <a:ln w="12700">
            <a:solidFill>
              <a:schemeClr val="accent1"/>
            </a:solidFill>
            <a:round/>
            <a:headEnd/>
            <a:tailEnd/>
          </a:ln>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a:lstStyle>
            <a:lvl1pPr>
              <a:defRPr/>
            </a:lvl1pPr>
          </a:lstStyle>
          <a:p>
            <a:pPr>
              <a:defRPr/>
            </a:pPr>
            <a:fld id="{FBF80778-D02A-4333-94DA-129E0D0C2F80}" type="datetime1">
              <a:rPr lang="en-US"/>
              <a:pPr>
                <a:defRPr/>
              </a:pPr>
              <a:t>5/9/2017</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D9987A79-75B4-4152-99BD-84F0F4EAED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8AF7048E-411F-4816-B5F8-C5AE23148007}" type="datetime1">
              <a:rPr lang="en-US"/>
              <a:pPr>
                <a:defRPr/>
              </a:pPr>
              <a:t>5/9/2017</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ea typeface="+mn-ea"/>
                <a:cs typeface="+mn-cs"/>
              </a:defRPr>
            </a:lvl1pPr>
          </a:lstStyle>
          <a:p>
            <a:pPr>
              <a:defRPr/>
            </a:pPr>
            <a:r>
              <a:rPr lang="en-US"/>
              <a:t>Center for Computational Neurobiology, University of Missouri</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032" name="Straight Connector 8"/>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Arial" pitchFamily="34" charset="0"/>
              </a:defRPr>
            </a:lvl1pPr>
          </a:lstStyle>
          <a:p>
            <a:pPr>
              <a:defRPr/>
            </a:pPr>
            <a:fld id="{E236E544-3B14-4BF1-BB06-9A46F9747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06" r:id="rId5"/>
    <p:sldLayoutId id="2147484914" r:id="rId6"/>
    <p:sldLayoutId id="2147484907" r:id="rId7"/>
    <p:sldLayoutId id="2147484915" r:id="rId8"/>
    <p:sldLayoutId id="2147484916" r:id="rId9"/>
    <p:sldLayoutId id="2147484908" r:id="rId10"/>
    <p:sldLayoutId id="2147484909" r:id="rId11"/>
  </p:sldLayoutIdLst>
  <p:hf hdr="0" dt="0"/>
  <p:txStyles>
    <p:title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ＭＳ Ｐゴシック" charset="0"/>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ＭＳ Ｐゴシック" charset="0"/>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ＭＳ Ｐゴシック" charset="0"/>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ＭＳ Ｐゴシック" charset="0"/>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ＭＳ Ｐゴシック" charset="0"/>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office.microsoft.com/en-us/images/results.aspx?qu=speedometer&amp;ex=1#ai:MP900448291" TargetMode="External"/><Relationship Id="rId2" Type="http://schemas.openxmlformats.org/officeDocument/2006/relationships/hyperlink" Target="http://commons.wikimedia.org/wiki/File:Lego_Mindstorms_EV3-FLL.jpg" TargetMode="External"/><Relationship Id="rId1" Type="http://schemas.openxmlformats.org/officeDocument/2006/relationships/slideLayout" Target="../slideLayouts/slideLayout4.xml"/><Relationship Id="rId6" Type="http://schemas.openxmlformats.org/officeDocument/2006/relationships/hyperlink" Target="http://office.microsoft.com/en-us/images/results.aspx?qu=pencil+sharpener&amp;ex=1#ai:MP900385262|mt:2|" TargetMode="External"/><Relationship Id="rId5" Type="http://schemas.openxmlformats.org/officeDocument/2006/relationships/hyperlink" Target="http://www.philohome.com/EV3motor/EV3motor.htm" TargetMode="External"/><Relationship Id="rId4" Type="http://schemas.openxmlformats.org/officeDocument/2006/relationships/hyperlink" Target="http://education.lego.com/en-gb/lego-education-product-database/mindstorms/9842-interactive-servo-mo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600200"/>
            <a:ext cx="8915400" cy="1638300"/>
          </a:xfrm>
        </p:spPr>
        <p:txBody>
          <a:bodyPr>
            <a:noAutofit/>
          </a:bodyPr>
          <a:lstStyle/>
          <a:p>
            <a:pPr algn="ctr">
              <a:defRPr/>
            </a:pPr>
            <a:r>
              <a:rPr lang="en-US" sz="6000" dirty="0">
                <a:solidFill>
                  <a:schemeClr val="accent1"/>
                </a:solidFill>
                <a:ea typeface="ＭＳ Ｐゴシック" pitchFamily="34" charset="-128"/>
                <a:cs typeface="Times New Roman" pitchFamily="18" charset="0"/>
              </a:rPr>
              <a:t>What Is an Electric Motor?</a:t>
            </a:r>
            <a:br>
              <a:rPr lang="en-US" sz="3600" dirty="0">
                <a:solidFill>
                  <a:schemeClr val="accent1"/>
                </a:solidFill>
                <a:ea typeface="ＭＳ Ｐゴシック" pitchFamily="34" charset="-128"/>
                <a:cs typeface="Times New Roman" pitchFamily="18" charset="0"/>
              </a:rPr>
            </a:br>
            <a:r>
              <a:rPr lang="en-US" sz="3600" dirty="0">
                <a:solidFill>
                  <a:schemeClr val="accent1"/>
                </a:solidFill>
                <a:ea typeface="ＭＳ Ｐゴシック" pitchFamily="34" charset="-128"/>
                <a:cs typeface="Times New Roman" pitchFamily="18" charset="0"/>
              </a:rPr>
              <a:t>How Does a Rotation Sensor Work?</a:t>
            </a:r>
            <a:endParaRPr lang="en-US" sz="3600" dirty="0">
              <a:solidFill>
                <a:schemeClr val="accent1"/>
              </a:solidFill>
              <a:ea typeface="+mj-ea"/>
              <a:cs typeface="Times New Roman" pitchFamily="18" charset="0"/>
            </a:endParaRPr>
          </a:p>
        </p:txBody>
      </p:sp>
      <p:pic>
        <p:nvPicPr>
          <p:cNvPr id="2" name="Picture 2" descr="Image result for ev3 motor wheel"/>
          <p:cNvPicPr>
            <a:picLocks noChangeAspect="1" noChangeArrowheads="1"/>
          </p:cNvPicPr>
          <p:nvPr/>
        </p:nvPicPr>
        <p:blipFill rotWithShape="1">
          <a:blip r:embed="rId3">
            <a:extLst>
              <a:ext uri="{28A0092B-C50C-407E-A947-70E740481C1C}">
                <a14:useLocalDpi xmlns:a14="http://schemas.microsoft.com/office/drawing/2010/main" val="0"/>
              </a:ext>
            </a:extLst>
          </a:blip>
          <a:srcRect l="14167" t="25471" r="44167" b="33256"/>
          <a:stretch/>
        </p:blipFill>
        <p:spPr bwMode="auto">
          <a:xfrm>
            <a:off x="4038600" y="3331464"/>
            <a:ext cx="4267200" cy="3157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000" y="1059656"/>
            <a:ext cx="8229600" cy="5493544"/>
          </a:xfrm>
        </p:spPr>
        <p:txBody>
          <a:bodyPr/>
          <a:lstStyle/>
          <a:p>
            <a:r>
              <a:rPr lang="en-US" b="1" dirty="0">
                <a:latin typeface="Calibri" panose="020F0502020204030204" pitchFamily="34" charset="0"/>
                <a:ea typeface="ＭＳ Ｐゴシック" pitchFamily="34" charset="-128"/>
                <a:cs typeface="Times New Roman" pitchFamily="18" charset="0"/>
              </a:rPr>
              <a:t>The LEGO motor has a built-in </a:t>
            </a:r>
            <a:r>
              <a:rPr lang="en-US" b="1" dirty="0">
                <a:solidFill>
                  <a:srgbClr val="FF0000"/>
                </a:solidFill>
                <a:latin typeface="Calibri" panose="020F0502020204030204" pitchFamily="34" charset="0"/>
                <a:ea typeface="ＭＳ Ｐゴシック" pitchFamily="34" charset="-128"/>
                <a:cs typeface="Times New Roman" pitchFamily="18" charset="0"/>
              </a:rPr>
              <a:t>rotation sensor</a:t>
            </a:r>
            <a:r>
              <a:rPr lang="en-US" b="1" dirty="0">
                <a:latin typeface="Calibri" panose="020F0502020204030204" pitchFamily="34" charset="0"/>
                <a:ea typeface="ＭＳ Ｐゴシック" pitchFamily="34" charset="-128"/>
                <a:cs typeface="Times New Roman" pitchFamily="18" charset="0"/>
              </a:rPr>
              <a:t>. This sensor provides information about the </a:t>
            </a:r>
            <a:r>
              <a:rPr lang="en-US" altLang="ja-JP" b="1" dirty="0">
                <a:latin typeface="Calibri" panose="020F0502020204030204" pitchFamily="34" charset="0"/>
                <a:ea typeface="ＭＳ Ｐゴシック" pitchFamily="34" charset="-128"/>
                <a:cs typeface="Times New Roman" pitchFamily="18" charset="0"/>
              </a:rPr>
              <a:t>rotational position in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degrees</a:t>
            </a:r>
            <a:r>
              <a:rPr lang="en-US" altLang="ja-JP" b="1" dirty="0">
                <a:latin typeface="Calibri" panose="020F0502020204030204" pitchFamily="34" charset="0"/>
                <a:ea typeface="ＭＳ Ｐゴシック" pitchFamily="34" charset="-128"/>
                <a:cs typeface="Times New Roman" pitchFamily="18" charset="0"/>
              </a:rPr>
              <a:t>,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seconds </a:t>
            </a:r>
            <a:r>
              <a:rPr lang="en-US" altLang="ja-JP" b="1" dirty="0">
                <a:latin typeface="Calibri" panose="020F0502020204030204" pitchFamily="34" charset="0"/>
                <a:ea typeface="ＭＳ Ｐゴシック" pitchFamily="34" charset="-128"/>
                <a:cs typeface="Times New Roman" pitchFamily="18" charset="0"/>
              </a:rPr>
              <a:t>or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number of rotations </a:t>
            </a:r>
            <a:r>
              <a:rPr lang="en-US" altLang="ja-JP" b="1" dirty="0">
                <a:latin typeface="Calibri" panose="020F0502020204030204" pitchFamily="34" charset="0"/>
                <a:ea typeface="ＭＳ Ｐゴシック" pitchFamily="34" charset="-128"/>
                <a:cs typeface="Times New Roman" pitchFamily="18" charset="0"/>
              </a:rPr>
              <a:t>of the hub where the wheel is attached. (1 rotation = 360 degrees)</a:t>
            </a:r>
          </a:p>
          <a:p>
            <a:r>
              <a:rPr lang="en-US" b="1" dirty="0">
                <a:latin typeface="Calibri" panose="020F0502020204030204" pitchFamily="34" charset="0"/>
                <a:ea typeface="ＭＳ Ｐゴシック" pitchFamily="34" charset="-128"/>
                <a:cs typeface="Times New Roman" pitchFamily="18" charset="0"/>
              </a:rPr>
              <a:t>The LEGO brick uses this information (3 measurements) to turn the motor. The computer can also turn the motor continuously using yet another “u</a:t>
            </a:r>
            <a:r>
              <a:rPr lang="en-US" altLang="ja-JP" b="1" dirty="0">
                <a:latin typeface="Calibri" panose="020F0502020204030204" pitchFamily="34" charset="0"/>
                <a:ea typeface="ＭＳ Ｐゴシック" pitchFamily="34" charset="-128"/>
                <a:cs typeface="Times New Roman" pitchFamily="18" charset="0"/>
              </a:rPr>
              <a:t>nlimited” option.</a:t>
            </a:r>
          </a:p>
          <a:p>
            <a:r>
              <a:rPr lang="en-US" b="1" dirty="0">
                <a:latin typeface="Calibri" panose="020F0502020204030204" pitchFamily="34" charset="0"/>
                <a:ea typeface="ＭＳ Ｐゴシック" pitchFamily="34" charset="-128"/>
                <a:cs typeface="Times New Roman" pitchFamily="18" charset="0"/>
              </a:rPr>
              <a:t>Thus, the LEGO brick can make the </a:t>
            </a:r>
            <a:r>
              <a:rPr lang="en-US" b="1" dirty="0" err="1">
                <a:latin typeface="Calibri" panose="020F0502020204030204" pitchFamily="34" charset="0"/>
                <a:ea typeface="ＭＳ Ｐゴシック" pitchFamily="34" charset="-128"/>
                <a:cs typeface="Times New Roman" pitchFamily="18" charset="0"/>
              </a:rPr>
              <a:t>taskbot</a:t>
            </a:r>
            <a:r>
              <a:rPr lang="en-US" b="1" dirty="0">
                <a:latin typeface="Calibri" panose="020F0502020204030204" pitchFamily="34" charset="0"/>
                <a:ea typeface="ＭＳ Ｐゴシック" pitchFamily="34" charset="-128"/>
                <a:cs typeface="Times New Roman" pitchFamily="18" charset="0"/>
              </a:rPr>
              <a:t> move forward or backward precisely using info from the rotation sensor.</a:t>
            </a:r>
          </a:p>
          <a:p>
            <a:r>
              <a:rPr lang="en-US" b="1" dirty="0">
                <a:solidFill>
                  <a:srgbClr val="7030A0"/>
                </a:solidFill>
                <a:latin typeface="Calibri" panose="020F0502020204030204" pitchFamily="34" charset="0"/>
                <a:ea typeface="ＭＳ Ｐゴシック" pitchFamily="34" charset="-128"/>
                <a:cs typeface="Times New Roman" pitchFamily="18" charset="0"/>
              </a:rPr>
              <a:t>Do This: </a:t>
            </a:r>
            <a:r>
              <a:rPr lang="en-US" b="1" dirty="0">
                <a:latin typeface="Calibri" panose="020F0502020204030204" pitchFamily="34" charset="0"/>
                <a:ea typeface="ＭＳ Ｐゴシック" pitchFamily="34" charset="-128"/>
                <a:cs typeface="Times New Roman" pitchFamily="18" charset="0"/>
              </a:rPr>
              <a:t>Write down the elements of the </a:t>
            </a:r>
            <a:r>
              <a:rPr lang="ja-JP" altLang="en-US" b="1" dirty="0">
                <a:latin typeface="Calibri" panose="020F0502020204030204" pitchFamily="34" charset="0"/>
                <a:ea typeface="ＭＳ Ｐゴシック" pitchFamily="34" charset="-128"/>
                <a:cs typeface="Times New Roman" pitchFamily="18" charset="0"/>
              </a:rPr>
              <a:t>“</a:t>
            </a:r>
            <a:r>
              <a:rPr lang="en-US" altLang="ja-JP" b="1" dirty="0">
                <a:latin typeface="Calibri" panose="020F0502020204030204" pitchFamily="34" charset="0"/>
                <a:ea typeface="ＭＳ Ｐゴシック" pitchFamily="34" charset="-128"/>
                <a:cs typeface="Times New Roman" pitchFamily="18" charset="0"/>
              </a:rPr>
              <a:t>stimulus-sensor- coordinator-</a:t>
            </a:r>
            <a:r>
              <a:rPr lang="en-US" altLang="ja-JP" b="1" dirty="0" err="1">
                <a:latin typeface="Calibri" panose="020F0502020204030204" pitchFamily="34" charset="0"/>
                <a:ea typeface="ＭＳ Ｐゴシック" pitchFamily="34" charset="-128"/>
                <a:cs typeface="Times New Roman" pitchFamily="18" charset="0"/>
              </a:rPr>
              <a:t>effector</a:t>
            </a:r>
            <a:r>
              <a:rPr lang="en-US" altLang="ja-JP" b="1" dirty="0">
                <a:latin typeface="Calibri" panose="020F0502020204030204" pitchFamily="34" charset="0"/>
                <a:ea typeface="ＭＳ Ｐゴシック" pitchFamily="34" charset="-128"/>
                <a:cs typeface="Times New Roman" pitchFamily="18" charset="0"/>
              </a:rPr>
              <a:t>-response</a:t>
            </a:r>
            <a:r>
              <a:rPr lang="ja-JP" altLang="en-US" b="1" dirty="0">
                <a:latin typeface="Calibri" panose="020F0502020204030204" pitchFamily="34" charset="0"/>
                <a:ea typeface="ＭＳ Ｐゴシック" pitchFamily="34" charset="-128"/>
                <a:cs typeface="Times New Roman" pitchFamily="18" charset="0"/>
              </a:rPr>
              <a:t>”</a:t>
            </a:r>
            <a:r>
              <a:rPr lang="en-US" altLang="ja-JP" b="1" dirty="0">
                <a:latin typeface="Calibri" panose="020F0502020204030204" pitchFamily="34" charset="0"/>
                <a:ea typeface="ＭＳ Ｐゴシック" pitchFamily="34" charset="-128"/>
                <a:cs typeface="Times New Roman" pitchFamily="18" charset="0"/>
              </a:rPr>
              <a:t> framework for this activity. 					</a:t>
            </a:r>
            <a:r>
              <a:rPr lang="en-US" altLang="ja-JP" b="1" dirty="0">
                <a:solidFill>
                  <a:schemeClr val="bg1">
                    <a:lumMod val="50000"/>
                  </a:schemeClr>
                </a:solidFill>
                <a:latin typeface="Calibri" panose="020F0502020204030204" pitchFamily="34" charset="0"/>
                <a:ea typeface="ＭＳ Ｐゴシック" pitchFamily="34" charset="-128"/>
                <a:cs typeface="Times New Roman" pitchFamily="18" charset="0"/>
              </a:rPr>
              <a:t>(Answer on slide 18)</a:t>
            </a:r>
          </a:p>
          <a:p>
            <a:pPr marL="0" indent="0">
              <a:buNone/>
            </a:pPr>
            <a:r>
              <a:rPr lang="en-US" sz="2000" b="1" dirty="0">
                <a:latin typeface="Calibri" panose="020F0502020204030204" pitchFamily="34" charset="0"/>
                <a:ea typeface="ＭＳ Ｐゴシック" pitchFamily="34" charset="-128"/>
                <a:cs typeface="Times New Roman" pitchFamily="18" charset="0"/>
              </a:rPr>
              <a:t>Go to the next slide to start an activity that shows you </a:t>
            </a:r>
            <a:br>
              <a:rPr lang="en-US" sz="2000" b="1" dirty="0">
                <a:latin typeface="Calibri" panose="020F0502020204030204" pitchFamily="34" charset="0"/>
                <a:ea typeface="ＭＳ Ｐゴシック" pitchFamily="34" charset="-128"/>
                <a:cs typeface="Times New Roman" pitchFamily="18" charset="0"/>
              </a:rPr>
            </a:br>
            <a:r>
              <a:rPr lang="en-US" sz="2000" b="1" dirty="0">
                <a:latin typeface="Calibri" panose="020F0502020204030204" pitchFamily="34" charset="0"/>
                <a:ea typeface="ＭＳ Ｐゴシック" pitchFamily="34" charset="-128"/>
                <a:cs typeface="Times New Roman" pitchFamily="18" charset="0"/>
              </a:rPr>
              <a:t>how this sensor works. </a:t>
            </a:r>
            <a:r>
              <a:rPr lang="en-US" sz="2000" b="1" dirty="0">
                <a:latin typeface="Calibri" panose="020F0502020204030204" pitchFamily="34" charset="0"/>
                <a:ea typeface="ＭＳ Ｐゴシック" pitchFamily="34" charset="-128"/>
                <a:cs typeface="Times New Roman" pitchFamily="18" charset="0"/>
                <a:sym typeface="Wingdings" panose="05000000000000000000" pitchFamily="2" charset="2"/>
              </a:rPr>
              <a:t></a:t>
            </a:r>
            <a:endParaRPr lang="en-US" sz="2000" b="1" dirty="0">
              <a:latin typeface="Calibri" panose="020F0502020204030204" pitchFamily="34" charset="0"/>
              <a:ea typeface="ＭＳ Ｐゴシック" pitchFamily="34" charset="-128"/>
            </a:endParaRPr>
          </a:p>
        </p:txBody>
      </p:sp>
      <p:sp>
        <p:nvSpPr>
          <p:cNvPr id="18436" name="Slide Number Placeholder 8"/>
          <p:cNvSpPr>
            <a:spLocks noGrp="1"/>
          </p:cNvSpPr>
          <p:nvPr>
            <p:ph type="sldNum" sz="quarter" idx="11"/>
          </p:nvPr>
        </p:nvSpPr>
        <p:spPr bwMode="auto">
          <a:noFill/>
          <a:ln>
            <a:miter lim="800000"/>
            <a:headEnd/>
            <a:tailEnd/>
          </a:ln>
        </p:spPr>
        <p:txBody>
          <a:bodyPr/>
          <a:lstStyle/>
          <a:p>
            <a:fld id="{E5C5C41A-CE54-448F-BD14-2FA1C611B24A}" type="slidenum">
              <a:rPr lang="en-US" smtClean="0">
                <a:latin typeface="Arial" charset="0"/>
              </a:rPr>
              <a:pPr/>
              <a:t>10</a:t>
            </a:fld>
            <a:endParaRPr lang="en-US">
              <a:latin typeface="Arial" charset="0"/>
            </a:endParaRPr>
          </a:p>
        </p:txBody>
      </p:sp>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800" b="1" dirty="0">
                <a:solidFill>
                  <a:schemeClr val="accent1"/>
                </a:solidFill>
                <a:latin typeface="Calibri" panose="020F0502020204030204" pitchFamily="34" charset="0"/>
                <a:cs typeface="Times New Roman" pitchFamily="18" charset="0"/>
              </a:rPr>
              <a:t>How does a LEGO rotation sensor 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81000" y="1981200"/>
            <a:ext cx="8053388" cy="4495799"/>
          </a:xfrm>
        </p:spPr>
        <p:txBody>
          <a:bodyPr/>
          <a:lstStyle/>
          <a:p>
            <a:pPr marL="0" indent="0">
              <a:spcBef>
                <a:spcPts val="0"/>
              </a:spcBef>
              <a:buClr>
                <a:srgbClr val="FE8637"/>
              </a:buClr>
              <a:buFont typeface="Wingdings" pitchFamily="2" charset="2"/>
              <a:buNone/>
            </a:pPr>
            <a:r>
              <a:rPr lang="en-US" sz="2800" b="1" dirty="0">
                <a:solidFill>
                  <a:srgbClr val="FF0000"/>
                </a:solidFill>
                <a:latin typeface="Calibri" panose="020F0502020204030204" pitchFamily="34" charset="0"/>
                <a:ea typeface="ＭＳ Ｐゴシック" pitchFamily="34" charset="-128"/>
                <a:cs typeface="Times New Roman" pitchFamily="18" charset="0"/>
              </a:rPr>
              <a:t>Objective</a:t>
            </a:r>
          </a:p>
          <a:p>
            <a:pPr marL="0" indent="0">
              <a:spcBef>
                <a:spcPts val="0"/>
              </a:spcBef>
              <a:buClr>
                <a:srgbClr val="FE8637"/>
              </a:buClr>
              <a:buFont typeface="Wingdings" pitchFamily="2" charset="2"/>
              <a:buNone/>
            </a:pPr>
            <a:r>
              <a:rPr lang="en-US" sz="2800" b="1" dirty="0">
                <a:solidFill>
                  <a:srgbClr val="000000"/>
                </a:solidFill>
                <a:latin typeface="Calibri" panose="020F0502020204030204" pitchFamily="34" charset="0"/>
                <a:ea typeface="ＭＳ Ｐゴシック" pitchFamily="34" charset="-128"/>
                <a:cs typeface="Times New Roman" pitchFamily="18" charset="0"/>
              </a:rPr>
              <a:t>Test the rotation sensor</a:t>
            </a:r>
            <a:r>
              <a:rPr lang="en-US" altLang="en-US" sz="2800" b="1" dirty="0">
                <a:solidFill>
                  <a:srgbClr val="000000"/>
                </a:solidFill>
                <a:latin typeface="Calibri" panose="020F0502020204030204" pitchFamily="34" charset="0"/>
                <a:ea typeface="ＭＳ Ｐゴシック" pitchFamily="34" charset="-128"/>
                <a:cs typeface="Times New Roman" pitchFamily="18" charset="0"/>
              </a:rPr>
              <a:t>’</a:t>
            </a:r>
            <a:r>
              <a:rPr lang="en-US" sz="2800" b="1" dirty="0">
                <a:solidFill>
                  <a:srgbClr val="000000"/>
                </a:solidFill>
                <a:latin typeface="Calibri" panose="020F0502020204030204" pitchFamily="34" charset="0"/>
                <a:ea typeface="ＭＳ Ｐゴシック" pitchFamily="34" charset="-128"/>
                <a:cs typeface="Times New Roman" pitchFamily="18" charset="0"/>
              </a:rPr>
              <a:t>s ability to measure distance in rotations.</a:t>
            </a:r>
          </a:p>
          <a:p>
            <a:pPr marL="0" indent="0">
              <a:buClr>
                <a:srgbClr val="FE8637"/>
              </a:buClr>
              <a:buFont typeface="Wingdings" pitchFamily="2" charset="2"/>
              <a:buNone/>
            </a:pPr>
            <a:r>
              <a:rPr lang="en-US" sz="2800" b="1" dirty="0">
                <a:solidFill>
                  <a:srgbClr val="FF0000"/>
                </a:solidFill>
                <a:latin typeface="Calibri" panose="020F0502020204030204" pitchFamily="34" charset="0"/>
                <a:ea typeface="ＭＳ Ｐゴシック" pitchFamily="34" charset="-128"/>
                <a:cs typeface="Times New Roman" pitchFamily="18" charset="0"/>
              </a:rPr>
              <a:t>Program Description</a:t>
            </a:r>
            <a:endParaRPr lang="en-US" sz="2800" b="1" dirty="0">
              <a:latin typeface="Calibri" panose="020F0502020204030204" pitchFamily="34" charset="0"/>
              <a:ea typeface="ＭＳ Ｐゴシック" pitchFamily="34" charset="-128"/>
              <a:cs typeface="Times New Roman" pitchFamily="18" charset="0"/>
            </a:endParaRPr>
          </a:p>
          <a:p>
            <a:pPr marL="0" indent="0">
              <a:spcBef>
                <a:spcPts val="0"/>
              </a:spcBef>
              <a:spcAft>
                <a:spcPts val="1200"/>
              </a:spcAft>
              <a:buClr>
                <a:srgbClr val="FE8637"/>
              </a:buClr>
              <a:buFont typeface="Wingdings" pitchFamily="2" charset="2"/>
              <a:buNone/>
            </a:pPr>
            <a:r>
              <a:rPr lang="en-US" sz="2800" b="1" dirty="0">
                <a:solidFill>
                  <a:srgbClr val="000000"/>
                </a:solidFill>
                <a:latin typeface="Calibri" panose="020F0502020204030204" pitchFamily="34" charset="0"/>
                <a:ea typeface="ＭＳ Ｐゴシック" pitchFamily="34" charset="-128"/>
                <a:cs typeface="Times New Roman" pitchFamily="18" charset="0"/>
              </a:rPr>
              <a:t>Use the View feature of the brick to see how the rotation sensor displays the number of rotations. Then convert this number of rotations into distance </a:t>
            </a:r>
            <a:r>
              <a:rPr lang="en-US" sz="2800" b="1" dirty="0">
                <a:latin typeface="Calibri" panose="020F0502020204030204" pitchFamily="34" charset="0"/>
                <a:ea typeface="ＭＳ Ｐゴシック" pitchFamily="34" charset="-128"/>
                <a:cs typeface="Times New Roman" pitchFamily="18" charset="0"/>
              </a:rPr>
              <a:t>as we show you later in an activity. </a:t>
            </a:r>
            <a:br>
              <a:rPr lang="en-US" sz="2800" b="1" dirty="0">
                <a:latin typeface="Calibri" panose="020F0502020204030204" pitchFamily="34" charset="0"/>
                <a:ea typeface="ＭＳ Ｐゴシック" pitchFamily="34" charset="-128"/>
                <a:cs typeface="Times New Roman" pitchFamily="18" charset="0"/>
              </a:rPr>
            </a:br>
            <a:r>
              <a:rPr lang="en-US" sz="2800" b="1" i="1" dirty="0">
                <a:solidFill>
                  <a:srgbClr val="000000"/>
                </a:solidFill>
                <a:latin typeface="Calibri" panose="020F0502020204030204" pitchFamily="34" charset="0"/>
                <a:ea typeface="ＭＳ Ｐゴシック" pitchFamily="34" charset="-128"/>
                <a:cs typeface="Times New Roman" pitchFamily="18" charset="0"/>
              </a:rPr>
              <a:t>Remember</a:t>
            </a:r>
            <a:r>
              <a:rPr lang="en-US" sz="2800" b="1" dirty="0">
                <a:solidFill>
                  <a:srgbClr val="000000"/>
                </a:solidFill>
                <a:latin typeface="Calibri" panose="020F0502020204030204" pitchFamily="34" charset="0"/>
                <a:ea typeface="ＭＳ Ｐゴシック" pitchFamily="34" charset="-128"/>
                <a:cs typeface="Times New Roman" pitchFamily="18" charset="0"/>
              </a:rPr>
              <a:t>: A car speedometer uses the same </a:t>
            </a:r>
            <a:br>
              <a:rPr lang="en-US" sz="2800" b="1" dirty="0">
                <a:solidFill>
                  <a:srgbClr val="000000"/>
                </a:solidFill>
                <a:latin typeface="Calibri" panose="020F0502020204030204" pitchFamily="34" charset="0"/>
                <a:ea typeface="ＭＳ Ｐゴシック" pitchFamily="34" charset="-128"/>
                <a:cs typeface="Times New Roman" pitchFamily="18" charset="0"/>
              </a:rPr>
            </a:br>
            <a:r>
              <a:rPr lang="en-US" sz="2800" b="1" dirty="0">
                <a:solidFill>
                  <a:srgbClr val="000000"/>
                </a:solidFill>
                <a:latin typeface="Calibri" panose="020F0502020204030204" pitchFamily="34" charset="0"/>
                <a:ea typeface="ＭＳ Ｐゴシック" pitchFamily="34" charset="-128"/>
                <a:cs typeface="Times New Roman" pitchFamily="18" charset="0"/>
              </a:rPr>
              <a:t>idea to calculate speed.</a:t>
            </a:r>
            <a:endParaRPr lang="en-US" sz="2800" b="1" dirty="0">
              <a:solidFill>
                <a:srgbClr val="000000"/>
              </a:solidFill>
              <a:latin typeface="Calibri" panose="020F0502020204030204" pitchFamily="34" charset="0"/>
              <a:ea typeface="ＭＳ Ｐゴシック" pitchFamily="34" charset="-128"/>
            </a:endParaRPr>
          </a:p>
        </p:txBody>
      </p:sp>
      <p:sp>
        <p:nvSpPr>
          <p:cNvPr id="19460" name="Slide Number Placeholder 8"/>
          <p:cNvSpPr>
            <a:spLocks noGrp="1"/>
          </p:cNvSpPr>
          <p:nvPr>
            <p:ph type="sldNum" sz="quarter" idx="11"/>
          </p:nvPr>
        </p:nvSpPr>
        <p:spPr bwMode="auto">
          <a:noFill/>
          <a:ln>
            <a:miter lim="800000"/>
            <a:headEnd/>
            <a:tailEnd/>
          </a:ln>
        </p:spPr>
        <p:txBody>
          <a:bodyPr/>
          <a:lstStyle/>
          <a:p>
            <a:fld id="{0040CBCE-7BC6-4685-8962-78FF5EEFA985}" type="slidenum">
              <a:rPr lang="en-US" smtClean="0">
                <a:latin typeface="Arial" charset="0"/>
              </a:rPr>
              <a:pPr/>
              <a:t>11</a:t>
            </a:fld>
            <a:endParaRPr lang="en-US">
              <a:latin typeface="Arial" charset="0"/>
            </a:endParaRPr>
          </a:p>
        </p:txBody>
      </p:sp>
      <p:sp>
        <p:nvSpPr>
          <p:cNvPr id="6" name="TextBox 3"/>
          <p:cNvSpPr txBox="1">
            <a:spLocks noChangeArrowheads="1"/>
          </p:cNvSpPr>
          <p:nvPr/>
        </p:nvSpPr>
        <p:spPr bwMode="auto">
          <a:xfrm>
            <a:off x="0" y="283369"/>
            <a:ext cx="89154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How does the rotation sensor work?</a:t>
            </a:r>
          </a:p>
          <a:p>
            <a:pPr algn="ctr" eaLnBrk="1" hangingPunct="1"/>
            <a:r>
              <a:rPr lang="en-US" altLang="en-US" sz="3200" b="1" dirty="0">
                <a:solidFill>
                  <a:srgbClr val="7030A0"/>
                </a:solidFill>
                <a:latin typeface="Calibri" panose="020F0502020204030204" pitchFamily="34" charset="0"/>
                <a:cs typeface="Times New Roman" pitchFamily="18" charset="0"/>
              </a:rPr>
              <a:t>Mini-Activity</a:t>
            </a:r>
            <a:r>
              <a:rPr lang="en-US" altLang="en-US" sz="3200" b="1" dirty="0">
                <a:solidFill>
                  <a:srgbClr val="FF0000"/>
                </a:solidFill>
                <a:latin typeface="Calibri" panose="020F0502020204030204" pitchFamily="34" charset="0"/>
                <a:cs typeface="Times New Roman" pitchFamily="18" charset="0"/>
              </a:rPr>
              <a:t> </a:t>
            </a:r>
            <a:r>
              <a:rPr lang="en-US" altLang="en-US" sz="2400" b="1" dirty="0">
                <a:solidFill>
                  <a:schemeClr val="bg1">
                    <a:lumMod val="50000"/>
                  </a:schemeClr>
                </a:solidFill>
                <a:latin typeface="Calibri" panose="020F0502020204030204" pitchFamily="34" charset="0"/>
                <a:cs typeface="Times New Roman" pitchFamily="18" charset="0"/>
              </a:rPr>
              <a:t>(10 minutes)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28600" y="1143000"/>
            <a:ext cx="8077200" cy="5486400"/>
          </a:xfrm>
        </p:spPr>
        <p:txBody>
          <a:bodyPr/>
          <a:lstStyle/>
          <a:p>
            <a:pPr marL="0" indent="0">
              <a:buFont typeface="Wingdings" pitchFamily="2" charset="2"/>
              <a:buNone/>
            </a:pPr>
            <a:r>
              <a:rPr lang="en-US" b="1" dirty="0">
                <a:latin typeface="Calibri" panose="020F0502020204030204" pitchFamily="34" charset="0"/>
                <a:ea typeface="ＭＳ Ｐゴシック" pitchFamily="34" charset="-128"/>
                <a:cs typeface="Times New Roman" pitchFamily="18" charset="0"/>
              </a:rPr>
              <a:t>The LEGO servomotor uses a series of gears called a </a:t>
            </a:r>
            <a:r>
              <a:rPr lang="en-US" b="1" dirty="0">
                <a:solidFill>
                  <a:srgbClr val="FF0000"/>
                </a:solidFill>
                <a:latin typeface="Calibri" panose="020F0502020204030204" pitchFamily="34" charset="0"/>
                <a:ea typeface="ＭＳ Ｐゴシック" pitchFamily="34" charset="-128"/>
                <a:cs typeface="Times New Roman" pitchFamily="18" charset="0"/>
              </a:rPr>
              <a:t>gear train</a:t>
            </a:r>
            <a:r>
              <a:rPr lang="en-US" b="1" dirty="0">
                <a:latin typeface="Calibri" panose="020F0502020204030204" pitchFamily="34" charset="0"/>
                <a:ea typeface="ＭＳ Ｐゴシック" pitchFamily="34" charset="-128"/>
                <a:cs typeface="Times New Roman" pitchFamily="18" charset="0"/>
              </a:rPr>
              <a:t>.</a:t>
            </a:r>
          </a:p>
          <a:p>
            <a:pPr marL="0" indent="0">
              <a:buFont typeface="Wingdings" pitchFamily="2" charset="2"/>
              <a:buNone/>
            </a:pPr>
            <a:r>
              <a:rPr lang="en-US" b="1" dirty="0">
                <a:latin typeface="Calibri" panose="020F0502020204030204" pitchFamily="34" charset="0"/>
                <a:ea typeface="ＭＳ Ｐゴシック" pitchFamily="34" charset="-128"/>
                <a:cs typeface="Times New Roman" pitchFamily="18" charset="0"/>
              </a:rPr>
              <a:t>A gear train enables you to spin different gears at different speeds. </a:t>
            </a: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endParaRPr lang="en-US" b="1" dirty="0">
              <a:latin typeface="Calibri" panose="020F0502020204030204" pitchFamily="34" charset="0"/>
              <a:ea typeface="ＭＳ Ｐゴシック" pitchFamily="34" charset="-128"/>
              <a:cs typeface="Times New Roman" pitchFamily="18" charset="0"/>
            </a:endParaRPr>
          </a:p>
          <a:p>
            <a:pPr marL="0" indent="0">
              <a:buFont typeface="Wingdings" pitchFamily="2" charset="2"/>
              <a:buNone/>
            </a:pPr>
            <a:r>
              <a:rPr lang="en-US" b="1" dirty="0">
                <a:latin typeface="Calibri" panose="020F0502020204030204" pitchFamily="34" charset="0"/>
                <a:ea typeface="ＭＳ Ｐゴシック" pitchFamily="34" charset="-128"/>
                <a:cs typeface="Times New Roman" pitchFamily="18" charset="0"/>
              </a:rPr>
              <a:t>For example, a gear ratio of 10:1 is 10 rotations of a small gear resulting in 1 rotation of a big gear, although some imperfection in the meshing of gears reduces the precision of rotations (+/- 1 degree accuracy)</a:t>
            </a:r>
          </a:p>
          <a:p>
            <a:pPr marL="0" indent="0">
              <a:buFont typeface="Wingdings" pitchFamily="2" charset="2"/>
              <a:buNone/>
            </a:pPr>
            <a:endParaRPr lang="en-US" b="1" dirty="0">
              <a:latin typeface="Calibri" panose="020F0502020204030204" pitchFamily="34" charset="0"/>
              <a:ea typeface="ＭＳ Ｐゴシック" pitchFamily="34" charset="-128"/>
            </a:endParaRPr>
          </a:p>
        </p:txBody>
      </p:sp>
      <p:sp>
        <p:nvSpPr>
          <p:cNvPr id="20483" name="Slide Number Placeholder 5"/>
          <p:cNvSpPr>
            <a:spLocks noGrp="1"/>
          </p:cNvSpPr>
          <p:nvPr>
            <p:ph type="sldNum" sz="quarter" idx="11"/>
          </p:nvPr>
        </p:nvSpPr>
        <p:spPr bwMode="auto">
          <a:noFill/>
          <a:ln>
            <a:miter lim="800000"/>
            <a:headEnd/>
            <a:tailEnd/>
          </a:ln>
        </p:spPr>
        <p:txBody>
          <a:bodyPr/>
          <a:lstStyle/>
          <a:p>
            <a:fld id="{9248A6D3-7F37-4F40-9B09-698AF3D54A12}" type="slidenum">
              <a:rPr lang="en-US" smtClean="0">
                <a:latin typeface="Arial" charset="0"/>
              </a:rPr>
              <a:pPr/>
              <a:t>12</a:t>
            </a:fld>
            <a:endParaRPr lang="en-US">
              <a:latin typeface="Arial" charset="0"/>
            </a:endParaRPr>
          </a:p>
        </p:txBody>
      </p:sp>
      <p:pic>
        <p:nvPicPr>
          <p:cNvPr id="2" name="Picture 6"/>
          <p:cNvPicPr>
            <a:picLocks noChangeAspect="1" noChangeArrowheads="1"/>
          </p:cNvPicPr>
          <p:nvPr/>
        </p:nvPicPr>
        <p:blipFill>
          <a:blip r:embed="rId2"/>
          <a:srcRect/>
          <a:stretch>
            <a:fillRect/>
          </a:stretch>
        </p:blipFill>
        <p:spPr bwMode="auto">
          <a:xfrm>
            <a:off x="1676400" y="2133600"/>
            <a:ext cx="5175789" cy="2667000"/>
          </a:xfrm>
          <a:prstGeom prst="rect">
            <a:avLst/>
          </a:prstGeom>
          <a:noFill/>
          <a:ln w="9525">
            <a:noFill/>
            <a:miter lim="800000"/>
            <a:headEnd/>
            <a:tailEnd/>
          </a:ln>
        </p:spPr>
      </p:pic>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Facts about LEGO motors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8"/>
          <p:cNvSpPr>
            <a:spLocks noGrp="1"/>
          </p:cNvSpPr>
          <p:nvPr>
            <p:ph type="sldNum" sz="quarter" idx="11"/>
          </p:nvPr>
        </p:nvSpPr>
        <p:spPr bwMode="auto">
          <a:noFill/>
          <a:ln>
            <a:miter lim="800000"/>
            <a:headEnd/>
            <a:tailEnd/>
          </a:ln>
        </p:spPr>
        <p:txBody>
          <a:bodyPr/>
          <a:lstStyle/>
          <a:p>
            <a:fld id="{FD32CC42-30D2-43D5-8947-40DACC5E739F}" type="slidenum">
              <a:rPr lang="en-US" smtClean="0">
                <a:latin typeface="Arial" charset="0"/>
              </a:rPr>
              <a:pPr/>
              <a:t>13</a:t>
            </a:fld>
            <a:endParaRPr lang="en-US">
              <a:latin typeface="Arial" charset="0"/>
            </a:endParaRPr>
          </a:p>
        </p:txBody>
      </p:sp>
      <p:pic>
        <p:nvPicPr>
          <p:cNvPr id="21509" name="Picture 3"/>
          <p:cNvPicPr>
            <a:picLocks noChangeAspect="1"/>
          </p:cNvPicPr>
          <p:nvPr/>
        </p:nvPicPr>
        <p:blipFill>
          <a:blip r:embed="rId2"/>
          <a:stretch>
            <a:fillRect/>
          </a:stretch>
        </p:blipFill>
        <p:spPr bwMode="auto">
          <a:xfrm>
            <a:off x="228600" y="2696608"/>
            <a:ext cx="8382000" cy="2828925"/>
          </a:xfrm>
          <a:prstGeom prst="rect">
            <a:avLst/>
          </a:prstGeom>
          <a:noFill/>
          <a:ln w="9525">
            <a:noFill/>
            <a:miter lim="800000"/>
            <a:headEnd/>
            <a:tailEnd/>
          </a:ln>
        </p:spPr>
      </p:pic>
      <p:sp>
        <p:nvSpPr>
          <p:cNvPr id="21510" name="TextBox 4"/>
          <p:cNvSpPr txBox="1">
            <a:spLocks noChangeArrowheads="1"/>
          </p:cNvSpPr>
          <p:nvPr/>
        </p:nvSpPr>
        <p:spPr bwMode="auto">
          <a:xfrm>
            <a:off x="237744" y="1923059"/>
            <a:ext cx="8153401" cy="461665"/>
          </a:xfrm>
          <a:prstGeom prst="rect">
            <a:avLst/>
          </a:prstGeom>
          <a:noFill/>
          <a:ln w="9525">
            <a:noFill/>
            <a:miter lim="800000"/>
            <a:headEnd/>
            <a:tailEnd/>
          </a:ln>
        </p:spPr>
        <p:txBody>
          <a:bodyPr wrap="square">
            <a:spAutoFit/>
          </a:bodyPr>
          <a:lstStyle/>
          <a:p>
            <a:pPr defTabSz="914400" eaLnBrk="0" hangingPunct="0">
              <a:spcBef>
                <a:spcPts val="600"/>
              </a:spcBef>
              <a:buClr>
                <a:srgbClr val="FE8637"/>
              </a:buClr>
              <a:buSzPct val="70000"/>
            </a:pPr>
            <a:r>
              <a:rPr lang="en-US" sz="2400" b="1" dirty="0">
                <a:solidFill>
                  <a:srgbClr val="000000"/>
                </a:solidFill>
                <a:latin typeface="Calibri" panose="020F0502020204030204" pitchFamily="34" charset="0"/>
                <a:cs typeface="Times New Roman" pitchFamily="18" charset="0"/>
              </a:rPr>
              <a:t>Follow the instructions in the pictures below. </a:t>
            </a:r>
            <a:endParaRPr lang="en-US" sz="2400" b="1" dirty="0">
              <a:solidFill>
                <a:srgbClr val="000000"/>
              </a:solidFill>
              <a:latin typeface="Calibri" panose="020F0502020204030204" pitchFamily="34" charset="0"/>
            </a:endParaRPr>
          </a:p>
        </p:txBody>
      </p:sp>
      <p:sp>
        <p:nvSpPr>
          <p:cNvPr id="8" name="TextBox 3"/>
          <p:cNvSpPr txBox="1">
            <a:spLocks noChangeArrowheads="1"/>
          </p:cNvSpPr>
          <p:nvPr/>
        </p:nvSpPr>
        <p:spPr bwMode="auto">
          <a:xfrm>
            <a:off x="155576" y="283369"/>
            <a:ext cx="85836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How does a rotation sensor work?</a:t>
            </a:r>
          </a:p>
          <a:p>
            <a:pPr algn="ctr" eaLnBrk="1" hangingPunct="1"/>
            <a:r>
              <a:rPr lang="en-US" altLang="en-US" sz="3200" b="1" dirty="0">
                <a:solidFill>
                  <a:srgbClr val="7030A0"/>
                </a:solidFill>
                <a:latin typeface="Calibri" panose="020F0502020204030204" pitchFamily="34" charset="0"/>
                <a:cs typeface="Times New Roman" pitchFamily="18" charset="0"/>
              </a:rPr>
              <a:t>Mini-Activity</a:t>
            </a:r>
          </a:p>
        </p:txBody>
      </p:sp>
      <p:sp>
        <p:nvSpPr>
          <p:cNvPr id="10" name="TextBox 4"/>
          <p:cNvSpPr txBox="1">
            <a:spLocks noChangeArrowheads="1"/>
          </p:cNvSpPr>
          <p:nvPr/>
        </p:nvSpPr>
        <p:spPr bwMode="auto">
          <a:xfrm>
            <a:off x="3581400" y="5734050"/>
            <a:ext cx="4548188" cy="707886"/>
          </a:xfrm>
          <a:prstGeom prst="rect">
            <a:avLst/>
          </a:prstGeom>
          <a:noFill/>
          <a:ln w="9525">
            <a:noFill/>
            <a:miter lim="800000"/>
            <a:headEnd/>
            <a:tailEnd/>
          </a:ln>
        </p:spPr>
        <p:txBody>
          <a:bodyPr wrap="square">
            <a:spAutoFit/>
          </a:bodyPr>
          <a:lstStyle/>
          <a:p>
            <a:pPr defTabSz="914400" eaLnBrk="0" hangingPunct="0">
              <a:spcBef>
                <a:spcPts val="600"/>
              </a:spcBef>
              <a:buClr>
                <a:srgbClr val="FE8637"/>
              </a:buClr>
              <a:buSzPct val="70000"/>
            </a:pPr>
            <a:r>
              <a:rPr lang="en-US" sz="2000" b="1" dirty="0">
                <a:solidFill>
                  <a:srgbClr val="000000"/>
                </a:solidFill>
                <a:latin typeface="Calibri" panose="020F0502020204030204" pitchFamily="34" charset="0"/>
                <a:cs typeface="Times New Roman" pitchFamily="18" charset="0"/>
              </a:rPr>
              <a:t>Keep track of your results using a chart like the one on the next slide </a:t>
            </a:r>
            <a:r>
              <a:rPr lang="en-US" sz="2000" b="1" dirty="0">
                <a:solidFill>
                  <a:srgbClr val="000000"/>
                </a:solidFill>
                <a:latin typeface="Calibri" panose="020F0502020204030204" pitchFamily="34" charset="0"/>
                <a:cs typeface="Times New Roman" pitchFamily="18" charset="0"/>
                <a:sym typeface="Wingdings" panose="05000000000000000000" pitchFamily="2" charset="2"/>
              </a:rPr>
              <a:t></a:t>
            </a:r>
            <a:endParaRPr lang="en-US" sz="2000" b="1" dirty="0">
              <a:solidFill>
                <a:srgbClr val="000000"/>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79698417"/>
              </p:ext>
            </p:extLst>
          </p:nvPr>
        </p:nvGraphicFramePr>
        <p:xfrm>
          <a:off x="533400" y="1981200"/>
          <a:ext cx="7391400" cy="34745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640041">
                <a:tc>
                  <a:txBody>
                    <a:bodyPr/>
                    <a:lstStyle/>
                    <a:p>
                      <a:pPr algn="ctr"/>
                      <a:r>
                        <a:rPr lang="en-US" sz="2000" dirty="0">
                          <a:latin typeface="Calibri" panose="020F0502020204030204" pitchFamily="34" charset="0"/>
                        </a:rPr>
                        <a:t>Number</a:t>
                      </a:r>
                      <a:r>
                        <a:rPr lang="en-US" sz="2000" baseline="0" dirty="0">
                          <a:latin typeface="Calibri" panose="020F0502020204030204" pitchFamily="34" charset="0"/>
                        </a:rPr>
                        <a:t> of times</a:t>
                      </a:r>
                      <a:br>
                        <a:rPr lang="en-US" sz="2000" baseline="0" dirty="0">
                          <a:latin typeface="Calibri" panose="020F0502020204030204" pitchFamily="34" charset="0"/>
                        </a:rPr>
                      </a:br>
                      <a:r>
                        <a:rPr lang="en-US" sz="2000" baseline="0" dirty="0">
                          <a:latin typeface="Calibri" panose="020F0502020204030204" pitchFamily="34" charset="0"/>
                        </a:rPr>
                        <a:t>I rotated the wheel</a:t>
                      </a:r>
                      <a:endParaRPr lang="en-US" sz="2000" dirty="0">
                        <a:latin typeface="Calibri" panose="020F0502020204030204" pitchFamily="34" charset="0"/>
                      </a:endParaRPr>
                    </a:p>
                  </a:txBody>
                  <a:tcPr marT="45710" marB="45710">
                    <a:solidFill>
                      <a:srgbClr val="7030A0"/>
                    </a:solidFill>
                  </a:tcPr>
                </a:tc>
                <a:tc>
                  <a:txBody>
                    <a:bodyPr/>
                    <a:lstStyle/>
                    <a:p>
                      <a:pPr algn="ctr"/>
                      <a:r>
                        <a:rPr lang="en-US" sz="2000" dirty="0">
                          <a:latin typeface="Calibri" panose="020F0502020204030204" pitchFamily="34" charset="0"/>
                        </a:rPr>
                        <a:t>Number of times</a:t>
                      </a:r>
                      <a:r>
                        <a:rPr lang="en-US" sz="2000" baseline="0" dirty="0">
                          <a:latin typeface="Calibri" panose="020F0502020204030204" pitchFamily="34" charset="0"/>
                        </a:rPr>
                        <a:t> </a:t>
                      </a:r>
                      <a:br>
                        <a:rPr lang="en-US" sz="2000" baseline="0" dirty="0">
                          <a:latin typeface="Calibri" panose="020F0502020204030204" pitchFamily="34" charset="0"/>
                        </a:rPr>
                      </a:br>
                      <a:r>
                        <a:rPr lang="en-US" sz="2000" baseline="0" dirty="0">
                          <a:latin typeface="Calibri" panose="020F0502020204030204" pitchFamily="34" charset="0"/>
                        </a:rPr>
                        <a:t>the rotation sensor said I rotated the wheel</a:t>
                      </a:r>
                      <a:endParaRPr lang="en-US" sz="2000" dirty="0">
                        <a:latin typeface="Calibri" panose="020F0502020204030204" pitchFamily="34" charset="0"/>
                      </a:endParaRPr>
                    </a:p>
                  </a:txBody>
                  <a:tcPr marT="45710" marB="45710">
                    <a:solidFill>
                      <a:srgbClr val="7030A0"/>
                    </a:solidFill>
                  </a:tcPr>
                </a:tc>
                <a:extLst>
                  <a:ext uri="{0D108BD9-81ED-4DB2-BD59-A6C34878D82A}">
                    <a16:rowId xmlns:a16="http://schemas.microsoft.com/office/drawing/2014/main" val="10000"/>
                  </a:ext>
                </a:extLst>
              </a:tr>
              <a:tr h="370755">
                <a:tc>
                  <a:txBody>
                    <a:bodyPr/>
                    <a:lstStyle/>
                    <a:p>
                      <a:pPr algn="ctr"/>
                      <a:r>
                        <a:rPr lang="en-US" sz="2000" dirty="0">
                          <a:latin typeface="Calibri" panose="020F0502020204030204" pitchFamily="34" charset="0"/>
                        </a:rPr>
                        <a:t>1</a:t>
                      </a:r>
                    </a:p>
                  </a:txBody>
                  <a:tcPr marT="45710" marB="45710">
                    <a:solidFill>
                      <a:srgbClr val="E8D9F3"/>
                    </a:solidFill>
                  </a:tcPr>
                </a:tc>
                <a:tc>
                  <a:txBody>
                    <a:bodyPr/>
                    <a:lstStyle/>
                    <a:p>
                      <a:pPr algn="ctr"/>
                      <a:endParaRPr lang="en-US" sz="2000" dirty="0">
                        <a:latin typeface="Calibri" panose="020F0502020204030204" pitchFamily="34" charset="0"/>
                      </a:endParaRPr>
                    </a:p>
                  </a:txBody>
                  <a:tcPr marT="45710" marB="45710">
                    <a:solidFill>
                      <a:srgbClr val="E8D9F3"/>
                    </a:solidFill>
                  </a:tcPr>
                </a:tc>
                <a:extLst>
                  <a:ext uri="{0D108BD9-81ED-4DB2-BD59-A6C34878D82A}">
                    <a16:rowId xmlns:a16="http://schemas.microsoft.com/office/drawing/2014/main" val="10001"/>
                  </a:ext>
                </a:extLst>
              </a:tr>
              <a:tr h="370755">
                <a:tc>
                  <a:txBody>
                    <a:bodyPr/>
                    <a:lstStyle/>
                    <a:p>
                      <a:pPr algn="ctr"/>
                      <a:r>
                        <a:rPr lang="en-US" sz="2000" dirty="0">
                          <a:latin typeface="Calibri" panose="020F0502020204030204" pitchFamily="34" charset="0"/>
                        </a:rPr>
                        <a:t>2</a:t>
                      </a:r>
                    </a:p>
                  </a:txBody>
                  <a:tcPr marT="45710" marB="45710">
                    <a:solidFill>
                      <a:schemeClr val="bg1"/>
                    </a:solidFill>
                  </a:tcPr>
                </a:tc>
                <a:tc>
                  <a:txBody>
                    <a:bodyPr/>
                    <a:lstStyle/>
                    <a:p>
                      <a:pPr algn="ctr"/>
                      <a:endParaRPr lang="en-US" sz="2000" dirty="0">
                        <a:latin typeface="Calibri" panose="020F0502020204030204" pitchFamily="34" charset="0"/>
                      </a:endParaRPr>
                    </a:p>
                  </a:txBody>
                  <a:tcPr marT="45710" marB="45710">
                    <a:solidFill>
                      <a:schemeClr val="bg1"/>
                    </a:solidFill>
                  </a:tcPr>
                </a:tc>
                <a:extLst>
                  <a:ext uri="{0D108BD9-81ED-4DB2-BD59-A6C34878D82A}">
                    <a16:rowId xmlns:a16="http://schemas.microsoft.com/office/drawing/2014/main" val="10002"/>
                  </a:ext>
                </a:extLst>
              </a:tr>
              <a:tr h="370755">
                <a:tc>
                  <a:txBody>
                    <a:bodyPr/>
                    <a:lstStyle/>
                    <a:p>
                      <a:pPr algn="ctr"/>
                      <a:r>
                        <a:rPr lang="en-US" sz="2000" dirty="0">
                          <a:latin typeface="Calibri" panose="020F0502020204030204" pitchFamily="34" charset="0"/>
                        </a:rPr>
                        <a:t>3</a:t>
                      </a:r>
                    </a:p>
                  </a:txBody>
                  <a:tcPr marT="45710" marB="45710">
                    <a:solidFill>
                      <a:srgbClr val="E8D9F3"/>
                    </a:solidFill>
                  </a:tcPr>
                </a:tc>
                <a:tc>
                  <a:txBody>
                    <a:bodyPr/>
                    <a:lstStyle/>
                    <a:p>
                      <a:pPr algn="ctr"/>
                      <a:endParaRPr lang="en-US" sz="2000" dirty="0">
                        <a:latin typeface="Calibri" panose="020F0502020204030204" pitchFamily="34" charset="0"/>
                      </a:endParaRPr>
                    </a:p>
                  </a:txBody>
                  <a:tcPr marT="45710" marB="45710">
                    <a:solidFill>
                      <a:srgbClr val="E8D9F3"/>
                    </a:solidFill>
                  </a:tcPr>
                </a:tc>
                <a:extLst>
                  <a:ext uri="{0D108BD9-81ED-4DB2-BD59-A6C34878D82A}">
                    <a16:rowId xmlns:a16="http://schemas.microsoft.com/office/drawing/2014/main" val="10003"/>
                  </a:ext>
                </a:extLst>
              </a:tr>
              <a:tr h="370755">
                <a:tc>
                  <a:txBody>
                    <a:bodyPr/>
                    <a:lstStyle/>
                    <a:p>
                      <a:pPr algn="ctr"/>
                      <a:r>
                        <a:rPr lang="en-US" sz="2000" dirty="0">
                          <a:latin typeface="Calibri" panose="020F0502020204030204" pitchFamily="34" charset="0"/>
                        </a:rPr>
                        <a:t>4</a:t>
                      </a:r>
                    </a:p>
                  </a:txBody>
                  <a:tcPr marT="45710" marB="45710">
                    <a:solidFill>
                      <a:schemeClr val="bg1"/>
                    </a:solidFill>
                  </a:tcPr>
                </a:tc>
                <a:tc>
                  <a:txBody>
                    <a:bodyPr/>
                    <a:lstStyle/>
                    <a:p>
                      <a:pPr algn="ctr"/>
                      <a:endParaRPr lang="en-US" sz="2000" dirty="0">
                        <a:latin typeface="Calibri" panose="020F0502020204030204" pitchFamily="34" charset="0"/>
                      </a:endParaRPr>
                    </a:p>
                  </a:txBody>
                  <a:tcPr marT="45710" marB="45710">
                    <a:solidFill>
                      <a:schemeClr val="bg1"/>
                    </a:solidFill>
                  </a:tcPr>
                </a:tc>
                <a:extLst>
                  <a:ext uri="{0D108BD9-81ED-4DB2-BD59-A6C34878D82A}">
                    <a16:rowId xmlns:a16="http://schemas.microsoft.com/office/drawing/2014/main" val="10004"/>
                  </a:ext>
                </a:extLst>
              </a:tr>
              <a:tr h="370755">
                <a:tc>
                  <a:txBody>
                    <a:bodyPr/>
                    <a:lstStyle/>
                    <a:p>
                      <a:pPr algn="ctr"/>
                      <a:r>
                        <a:rPr lang="en-US" sz="2000" dirty="0">
                          <a:latin typeface="Calibri" panose="020F0502020204030204" pitchFamily="34" charset="0"/>
                        </a:rPr>
                        <a:t>5</a:t>
                      </a:r>
                    </a:p>
                  </a:txBody>
                  <a:tcPr marT="45710" marB="45710">
                    <a:solidFill>
                      <a:srgbClr val="E8D9F3"/>
                    </a:solidFill>
                  </a:tcPr>
                </a:tc>
                <a:tc>
                  <a:txBody>
                    <a:bodyPr/>
                    <a:lstStyle/>
                    <a:p>
                      <a:pPr algn="ctr"/>
                      <a:endParaRPr lang="en-US" sz="2000" dirty="0">
                        <a:latin typeface="Calibri" panose="020F0502020204030204" pitchFamily="34" charset="0"/>
                      </a:endParaRPr>
                    </a:p>
                  </a:txBody>
                  <a:tcPr marT="45710" marB="45710">
                    <a:solidFill>
                      <a:srgbClr val="E8D9F3"/>
                    </a:solidFill>
                  </a:tcPr>
                </a:tc>
                <a:extLst>
                  <a:ext uri="{0D108BD9-81ED-4DB2-BD59-A6C34878D82A}">
                    <a16:rowId xmlns:a16="http://schemas.microsoft.com/office/drawing/2014/main" val="10005"/>
                  </a:ext>
                </a:extLst>
              </a:tr>
              <a:tr h="370755">
                <a:tc>
                  <a:txBody>
                    <a:bodyPr/>
                    <a:lstStyle/>
                    <a:p>
                      <a:pPr algn="ctr"/>
                      <a:r>
                        <a:rPr lang="en-US" sz="2000" dirty="0">
                          <a:latin typeface="Calibri" panose="020F0502020204030204" pitchFamily="34" charset="0"/>
                        </a:rPr>
                        <a:t>6</a:t>
                      </a:r>
                    </a:p>
                  </a:txBody>
                  <a:tcPr marT="45710" marB="45710">
                    <a:solidFill>
                      <a:schemeClr val="bg1"/>
                    </a:solidFill>
                  </a:tcPr>
                </a:tc>
                <a:tc>
                  <a:txBody>
                    <a:bodyPr/>
                    <a:lstStyle/>
                    <a:p>
                      <a:pPr algn="ctr"/>
                      <a:endParaRPr lang="en-US" sz="2000" dirty="0">
                        <a:latin typeface="Calibri" panose="020F0502020204030204" pitchFamily="34" charset="0"/>
                      </a:endParaRPr>
                    </a:p>
                  </a:txBody>
                  <a:tcPr marT="45710" marB="45710">
                    <a:solidFill>
                      <a:schemeClr val="bg1"/>
                    </a:solidFill>
                  </a:tcPr>
                </a:tc>
                <a:extLst>
                  <a:ext uri="{0D108BD9-81ED-4DB2-BD59-A6C34878D82A}">
                    <a16:rowId xmlns:a16="http://schemas.microsoft.com/office/drawing/2014/main" val="10006"/>
                  </a:ext>
                </a:extLst>
              </a:tr>
              <a:tr h="370755">
                <a:tc>
                  <a:txBody>
                    <a:bodyPr/>
                    <a:lstStyle/>
                    <a:p>
                      <a:pPr algn="ctr"/>
                      <a:r>
                        <a:rPr lang="en-US" sz="2000" dirty="0">
                          <a:latin typeface="Calibri" panose="020F0502020204030204" pitchFamily="34" charset="0"/>
                        </a:rPr>
                        <a:t>7</a:t>
                      </a:r>
                    </a:p>
                  </a:txBody>
                  <a:tcPr marT="45710" marB="45710">
                    <a:solidFill>
                      <a:srgbClr val="E8D9F3"/>
                    </a:solidFill>
                  </a:tcPr>
                </a:tc>
                <a:tc>
                  <a:txBody>
                    <a:bodyPr/>
                    <a:lstStyle/>
                    <a:p>
                      <a:pPr algn="ctr"/>
                      <a:endParaRPr lang="en-US" sz="2000" dirty="0">
                        <a:latin typeface="Calibri" panose="020F0502020204030204" pitchFamily="34" charset="0"/>
                      </a:endParaRPr>
                    </a:p>
                  </a:txBody>
                  <a:tcPr marT="45710" marB="45710">
                    <a:solidFill>
                      <a:srgbClr val="E8D9F3"/>
                    </a:solidFill>
                  </a:tcPr>
                </a:tc>
                <a:extLst>
                  <a:ext uri="{0D108BD9-81ED-4DB2-BD59-A6C34878D82A}">
                    <a16:rowId xmlns:a16="http://schemas.microsoft.com/office/drawing/2014/main" val="10007"/>
                  </a:ext>
                </a:extLst>
              </a:tr>
            </a:tbl>
          </a:graphicData>
        </a:graphic>
      </p:graphicFrame>
      <p:sp>
        <p:nvSpPr>
          <p:cNvPr id="22560" name="Slide Number Placeholder 8"/>
          <p:cNvSpPr>
            <a:spLocks noGrp="1"/>
          </p:cNvSpPr>
          <p:nvPr>
            <p:ph type="sldNum" sz="quarter" idx="11"/>
          </p:nvPr>
        </p:nvSpPr>
        <p:spPr bwMode="auto">
          <a:noFill/>
          <a:ln>
            <a:miter lim="800000"/>
            <a:headEnd/>
            <a:tailEnd/>
          </a:ln>
        </p:spPr>
        <p:txBody>
          <a:bodyPr/>
          <a:lstStyle/>
          <a:p>
            <a:fld id="{4E241DAB-9F55-427F-90DB-2A3DEE1E0642}" type="slidenum">
              <a:rPr lang="en-US" smtClean="0">
                <a:latin typeface="Arial" charset="0"/>
              </a:rPr>
              <a:pPr/>
              <a:t>14</a:t>
            </a:fld>
            <a:endParaRPr lang="en-US">
              <a:latin typeface="Arial" charset="0"/>
            </a:endParaRPr>
          </a:p>
        </p:txBody>
      </p:sp>
      <p:sp>
        <p:nvSpPr>
          <p:cNvPr id="22562" name="TextBox 3"/>
          <p:cNvSpPr txBox="1">
            <a:spLocks noChangeArrowheads="1"/>
          </p:cNvSpPr>
          <p:nvPr/>
        </p:nvSpPr>
        <p:spPr bwMode="auto">
          <a:xfrm>
            <a:off x="533400" y="5562252"/>
            <a:ext cx="6912405" cy="461665"/>
          </a:xfrm>
          <a:prstGeom prst="rect">
            <a:avLst/>
          </a:prstGeom>
          <a:noFill/>
          <a:ln w="9525">
            <a:noFill/>
            <a:miter lim="800000"/>
            <a:headEnd/>
            <a:tailEnd/>
          </a:ln>
        </p:spPr>
        <p:txBody>
          <a:bodyPr wrap="none">
            <a:spAutoFit/>
          </a:bodyPr>
          <a:lstStyle/>
          <a:p>
            <a:pPr defTabSz="914400" eaLnBrk="0" hangingPunct="0">
              <a:spcBef>
                <a:spcPts val="600"/>
              </a:spcBef>
              <a:buClr>
                <a:srgbClr val="FE8637"/>
              </a:buClr>
              <a:buSzPct val="70000"/>
            </a:pPr>
            <a:r>
              <a:rPr lang="en-US" sz="2400" b="1" dirty="0">
                <a:solidFill>
                  <a:srgbClr val="000000"/>
                </a:solidFill>
                <a:latin typeface="Calibri" panose="020F0502020204030204" pitchFamily="34" charset="0"/>
                <a:cs typeface="Times New Roman" pitchFamily="18" charset="0"/>
              </a:rPr>
              <a:t>Write your observations about the sensor accuracy.</a:t>
            </a:r>
            <a:endParaRPr lang="en-US" sz="2400" b="1" dirty="0">
              <a:solidFill>
                <a:srgbClr val="000000"/>
              </a:solidFill>
              <a:latin typeface="Calibri" panose="020F0502020204030204" pitchFamily="34" charset="0"/>
            </a:endParaRPr>
          </a:p>
        </p:txBody>
      </p:sp>
      <p:sp>
        <p:nvSpPr>
          <p:cNvPr id="8" name="TextBox 3"/>
          <p:cNvSpPr txBox="1">
            <a:spLocks noChangeArrowheads="1"/>
          </p:cNvSpPr>
          <p:nvPr/>
        </p:nvSpPr>
        <p:spPr bwMode="auto">
          <a:xfrm>
            <a:off x="155576" y="283369"/>
            <a:ext cx="85836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How does a rotation sensor work?</a:t>
            </a:r>
          </a:p>
          <a:p>
            <a:pPr algn="ctr" eaLnBrk="1" hangingPunct="1"/>
            <a:r>
              <a:rPr lang="en-US" altLang="en-US" sz="3200" b="1" dirty="0">
                <a:solidFill>
                  <a:srgbClr val="7030A0"/>
                </a:solidFill>
                <a:latin typeface="Calibri" panose="020F0502020204030204" pitchFamily="34" charset="0"/>
                <a:cs typeface="Times New Roman" pitchFamily="18" charset="0"/>
              </a:rPr>
              <a:t>Mini-Activity Worksheet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1752600"/>
            <a:ext cx="7950200" cy="4502150"/>
          </a:xfrm>
        </p:spPr>
        <p:txBody>
          <a:bodyPr/>
          <a:lstStyle/>
          <a:p>
            <a:pPr marL="457200" indent="-457200" eaLnBrk="1" hangingPunct="1">
              <a:buClrTx/>
              <a:buSzPct val="100000"/>
              <a:buFont typeface="+mj-lt"/>
              <a:buAutoNum type="arabicPeriod"/>
            </a:pPr>
            <a:r>
              <a:rPr lang="en-US" sz="3200" b="1" dirty="0">
                <a:latin typeface="Calibri" panose="020F0502020204030204" pitchFamily="34" charset="0"/>
                <a:ea typeface="ＭＳ Ｐゴシック" pitchFamily="34" charset="-128"/>
                <a:cs typeface="Times New Roman" pitchFamily="18" charset="0"/>
              </a:rPr>
              <a:t>What is an electric motor? </a:t>
            </a:r>
          </a:p>
          <a:p>
            <a:pPr marL="457200" indent="-457200" eaLnBrk="1" hangingPunct="1">
              <a:buFont typeface="+mj-lt"/>
              <a:buAutoNum type="arabicPeriod"/>
            </a:pPr>
            <a:endParaRPr lang="en-US" sz="3200" b="1" dirty="0">
              <a:solidFill>
                <a:srgbClr val="FF0000"/>
              </a:solidFill>
              <a:latin typeface="Calibri" panose="020F0502020204030204" pitchFamily="34" charset="0"/>
              <a:ea typeface="ＭＳ Ｐゴシック" pitchFamily="34" charset="-128"/>
              <a:cs typeface="Times New Roman" pitchFamily="18" charset="0"/>
            </a:endParaRPr>
          </a:p>
          <a:p>
            <a:pPr marL="457200" indent="-457200" eaLnBrk="1" hangingPunct="1">
              <a:buClrTx/>
              <a:buSzPct val="100000"/>
              <a:buFont typeface="+mj-lt"/>
              <a:buAutoNum type="arabicPeriod"/>
            </a:pPr>
            <a:r>
              <a:rPr lang="en-US" sz="3200" b="1" dirty="0">
                <a:latin typeface="Calibri" panose="020F0502020204030204" pitchFamily="34" charset="0"/>
                <a:ea typeface="ＭＳ Ｐゴシック" pitchFamily="34" charset="-128"/>
                <a:cs typeface="Times New Roman" pitchFamily="18" charset="0"/>
              </a:rPr>
              <a:t>List three applications in which electric motors are used.</a:t>
            </a:r>
          </a:p>
          <a:p>
            <a:pPr marL="457200" indent="-457200" eaLnBrk="1" hangingPunct="1">
              <a:buClrTx/>
              <a:buSzPct val="100000"/>
              <a:buFont typeface="+mj-lt"/>
              <a:buAutoNum type="arabicPeriod"/>
            </a:pPr>
            <a:endParaRPr lang="en-US" sz="3200" b="1" dirty="0">
              <a:latin typeface="Calibri" panose="020F0502020204030204" pitchFamily="34" charset="0"/>
              <a:ea typeface="ＭＳ Ｐゴシック" pitchFamily="34" charset="-128"/>
              <a:cs typeface="Times New Roman" pitchFamily="18" charset="0"/>
            </a:endParaRPr>
          </a:p>
          <a:p>
            <a:pPr marL="514350" indent="-514350" eaLnBrk="1" hangingPunct="1">
              <a:buClrTx/>
              <a:buSzPct val="100000"/>
              <a:buFont typeface="+mj-lt"/>
              <a:buAutoNum type="arabicPeriod" startAt="3"/>
            </a:pPr>
            <a:r>
              <a:rPr lang="en-US" sz="3200" b="1" dirty="0">
                <a:latin typeface="Calibri" panose="020F0502020204030204" pitchFamily="34" charset="0"/>
                <a:ea typeface="ＭＳ Ｐゴシック" pitchFamily="34" charset="-128"/>
                <a:cs typeface="Times New Roman" pitchFamily="18" charset="0"/>
              </a:rPr>
              <a:t>In the activity, why were you not able to calculate the rotations correctly in some cases?</a:t>
            </a:r>
          </a:p>
        </p:txBody>
      </p:sp>
      <p:sp>
        <p:nvSpPr>
          <p:cNvPr id="28676" name="Slide Number Placeholder 5"/>
          <p:cNvSpPr>
            <a:spLocks noGrp="1"/>
          </p:cNvSpPr>
          <p:nvPr>
            <p:ph type="sldNum" sz="quarter" idx="11"/>
          </p:nvPr>
        </p:nvSpPr>
        <p:spPr bwMode="auto">
          <a:noFill/>
          <a:ln>
            <a:miter lim="800000"/>
            <a:headEnd/>
            <a:tailEnd/>
          </a:ln>
        </p:spPr>
        <p:txBody>
          <a:bodyPr/>
          <a:lstStyle/>
          <a:p>
            <a:fld id="{D1AFBC71-9644-483E-B9FC-A683BEF1304A}" type="slidenum">
              <a:rPr lang="en-US" smtClean="0">
                <a:latin typeface="Arial" charset="0"/>
              </a:rPr>
              <a:pPr/>
              <a:t>15</a:t>
            </a:fld>
            <a:endParaRPr lang="en-US">
              <a:latin typeface="Arial" charset="0"/>
            </a:endParaRPr>
          </a:p>
        </p:txBody>
      </p:sp>
      <p:sp>
        <p:nvSpPr>
          <p:cNvPr id="8" name="Title 1"/>
          <p:cNvSpPr txBox="1">
            <a:spLocks/>
          </p:cNvSpPr>
          <p:nvPr/>
        </p:nvSpPr>
        <p:spPr>
          <a:xfrm>
            <a:off x="152400" y="274638"/>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rPr>
              <a:t>Electric Motors Post-Quiz</a:t>
            </a:r>
          </a:p>
        </p:txBody>
      </p:sp>
      <p:sp>
        <p:nvSpPr>
          <p:cNvPr id="5" name="Rectangle 25"/>
          <p:cNvSpPr>
            <a:spLocks noChangeArrowheads="1"/>
          </p:cNvSpPr>
          <p:nvPr/>
        </p:nvSpPr>
        <p:spPr bwMode="auto">
          <a:xfrm>
            <a:off x="152400" y="946150"/>
            <a:ext cx="8586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algn="ctr" defTabSz="914400">
              <a:buClr>
                <a:srgbClr val="FE8637"/>
              </a:buClr>
              <a:buNone/>
            </a:pPr>
            <a:r>
              <a:rPr lang="en-US" altLang="en-US" sz="1800" b="1" dirty="0">
                <a:latin typeface="Calibri" panose="020F0502020204030204" pitchFamily="34" charset="0"/>
                <a:cs typeface="Times New Roman" panose="02020603050405020304" pitchFamily="18" charset="0"/>
              </a:rPr>
              <a:t>(Do this </a:t>
            </a:r>
            <a:r>
              <a:rPr lang="en-US" altLang="en-US" sz="1800" b="1" dirty="0">
                <a:solidFill>
                  <a:srgbClr val="FF0000"/>
                </a:solidFill>
                <a:latin typeface="Calibri" panose="020F0502020204030204" pitchFamily="34" charset="0"/>
                <a:cs typeface="Times New Roman" panose="02020603050405020304" pitchFamily="18" charset="0"/>
              </a:rPr>
              <a:t>after</a:t>
            </a:r>
            <a:r>
              <a:rPr lang="en-US" altLang="en-US" sz="1800" b="1" dirty="0">
                <a:latin typeface="Calibri" panose="020F0502020204030204" pitchFamily="34" charset="0"/>
                <a:cs typeface="Times New Roman" panose="02020603050405020304" pitchFamily="18" charset="0"/>
              </a:rPr>
              <a:t> conducting the associated activity: </a:t>
            </a:r>
            <a:r>
              <a:rPr lang="en-US" altLang="en-US" sz="1800" b="1" dirty="0">
                <a:solidFill>
                  <a:srgbClr val="7030A0"/>
                </a:solidFill>
                <a:latin typeface="Calibri" panose="020F0502020204030204" pitchFamily="34" charset="0"/>
                <a:cs typeface="Times New Roman" panose="02020603050405020304" pitchFamily="18" charset="0"/>
              </a:rPr>
              <a:t>Master Driver</a:t>
            </a:r>
            <a:r>
              <a:rPr lang="en-US" altLang="en-US" sz="1800" b="1" dirty="0">
                <a:latin typeface="Calibri" panose="020F0502020204030204" pitchFamily="34" charset="0"/>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2"/>
          </p:nvPr>
        </p:nvSpPr>
        <p:spPr bwMode="auto">
          <a:noFill/>
          <a:ln>
            <a:miter lim="800000"/>
            <a:headEnd/>
            <a:tailEnd/>
          </a:ln>
        </p:spPr>
        <p:txBody>
          <a:bodyPr/>
          <a:lstStyle/>
          <a:p>
            <a:fld id="{95347719-BA5E-4D9E-BF13-CF1DA5C01B38}" type="slidenum">
              <a:rPr lang="en-US" smtClean="0">
                <a:latin typeface="Arial" charset="0"/>
              </a:rPr>
              <a:pPr/>
              <a:t>16</a:t>
            </a:fld>
            <a:endParaRPr lang="en-US">
              <a:latin typeface="Arial" charset="0"/>
            </a:endParaRPr>
          </a:p>
        </p:txBody>
      </p:sp>
      <p:sp>
        <p:nvSpPr>
          <p:cNvPr id="29701" name="Text Box 20"/>
          <p:cNvSpPr txBox="1">
            <a:spLocks noChangeArrowheads="1"/>
          </p:cNvSpPr>
          <p:nvPr/>
        </p:nvSpPr>
        <p:spPr bwMode="auto">
          <a:xfrm>
            <a:off x="250825" y="1066800"/>
            <a:ext cx="8305800" cy="5638800"/>
          </a:xfrm>
          <a:prstGeom prst="rect">
            <a:avLst/>
          </a:prstGeom>
          <a:noFill/>
          <a:ln w="9525">
            <a:noFill/>
            <a:miter lim="800000"/>
            <a:headEnd/>
            <a:tailEnd/>
          </a:ln>
        </p:spPr>
        <p:txBody>
          <a:bodyPr>
            <a:noAutofit/>
          </a:bodyPr>
          <a:lstStyle/>
          <a:p>
            <a:pPr marL="457200" indent="-457200">
              <a:lnSpc>
                <a:spcPct val="120000"/>
              </a:lnSpc>
              <a:buFont typeface="Wingdings" pitchFamily="2" charset="2"/>
              <a:buAutoNum type="arabicPeriod"/>
            </a:pPr>
            <a:r>
              <a:rPr lang="en-US" sz="2000" b="1" dirty="0">
                <a:latin typeface="Calibri" panose="020F0502020204030204" pitchFamily="34" charset="0"/>
                <a:cs typeface="Times New Roman" pitchFamily="18" charset="0"/>
              </a:rPr>
              <a:t>What is an electric motor? </a:t>
            </a:r>
          </a:p>
          <a:p>
            <a:pPr marL="457200" indent="-457200">
              <a:lnSpc>
                <a:spcPct val="120000"/>
              </a:lnSpc>
              <a:buFont typeface="Wingdings" pitchFamily="2" charset="2"/>
              <a:buNone/>
            </a:pPr>
            <a:r>
              <a:rPr lang="en-US" sz="2000" b="1" dirty="0">
                <a:latin typeface="Calibri" panose="020F0502020204030204" pitchFamily="34" charset="0"/>
                <a:cs typeface="Times New Roman" pitchFamily="18" charset="0"/>
              </a:rPr>
              <a:t>	</a:t>
            </a:r>
            <a:r>
              <a:rPr lang="en-US" sz="2000" b="1" dirty="0">
                <a:solidFill>
                  <a:srgbClr val="FF0000"/>
                </a:solidFill>
                <a:latin typeface="Calibri" panose="020F0502020204030204" pitchFamily="34" charset="0"/>
                <a:cs typeface="Times New Roman" pitchFamily="18" charset="0"/>
              </a:rPr>
              <a:t>A motor is an electrical machine used to create motion. The device converts electricity (electrical energy) into motion (mechanical energy). Typically performed by rotating an object.</a:t>
            </a:r>
          </a:p>
          <a:p>
            <a:pPr marL="457200" indent="-457200">
              <a:lnSpc>
                <a:spcPct val="120000"/>
              </a:lnSpc>
              <a:buFont typeface="Wingdings" pitchFamily="2" charset="2"/>
              <a:buNone/>
            </a:pPr>
            <a:endParaRPr lang="en-US" sz="2000" b="1" dirty="0">
              <a:solidFill>
                <a:srgbClr val="FF0000"/>
              </a:solidFill>
              <a:latin typeface="Calibri" panose="020F0502020204030204" pitchFamily="34" charset="0"/>
              <a:cs typeface="Times New Roman" pitchFamily="18" charset="0"/>
            </a:endParaRPr>
          </a:p>
          <a:p>
            <a:pPr marL="457200" indent="-457200">
              <a:buFont typeface="Wingdings" pitchFamily="2" charset="2"/>
              <a:buAutoNum type="arabicPeriod" startAt="2"/>
            </a:pPr>
            <a:r>
              <a:rPr lang="en-US" sz="2000" b="1" dirty="0">
                <a:latin typeface="Calibri" panose="020F0502020204030204" pitchFamily="34" charset="0"/>
                <a:cs typeface="Times New Roman" pitchFamily="18" charset="0"/>
              </a:rPr>
              <a:t>Name three applications in which electric motors are used.</a:t>
            </a:r>
          </a:p>
          <a:p>
            <a:pPr marL="457200" indent="-457200">
              <a:buFont typeface="Wingdings" pitchFamily="2" charset="2"/>
              <a:buNone/>
            </a:pPr>
            <a:r>
              <a:rPr lang="en-US" sz="2000" b="1" dirty="0">
                <a:latin typeface="Calibri" panose="020F0502020204030204" pitchFamily="34" charset="0"/>
                <a:cs typeface="Times New Roman" pitchFamily="18" charset="0"/>
              </a:rPr>
              <a:t>	</a:t>
            </a:r>
            <a:r>
              <a:rPr lang="en-US" sz="2000" b="1" i="1" dirty="0">
                <a:solidFill>
                  <a:srgbClr val="FF0000"/>
                </a:solidFill>
                <a:latin typeface="Calibri" panose="020F0502020204030204" pitchFamily="34" charset="0"/>
                <a:cs typeface="Times New Roman" pitchFamily="18" charset="0"/>
              </a:rPr>
              <a:t> A few examples: </a:t>
            </a:r>
            <a:r>
              <a:rPr lang="en-US" sz="2000" b="1" dirty="0">
                <a:solidFill>
                  <a:srgbClr val="FF0000"/>
                </a:solidFill>
                <a:latin typeface="Calibri" panose="020F0502020204030204" pitchFamily="34" charset="0"/>
                <a:cs typeface="Times New Roman" pitchFamily="18" charset="0"/>
              </a:rPr>
              <a:t>Moving a tape in a tape drive player. Running the motor in a vacuum cleaner. Throwing tennis balls by a ball thrower.</a:t>
            </a:r>
          </a:p>
          <a:p>
            <a:pPr marL="457200" indent="-457200">
              <a:buFont typeface="Wingdings" pitchFamily="2" charset="2"/>
              <a:buNone/>
            </a:pPr>
            <a:endParaRPr lang="en-US" sz="2000" b="1" dirty="0">
              <a:solidFill>
                <a:srgbClr val="FF0000"/>
              </a:solidFill>
              <a:latin typeface="Calibri" panose="020F0502020204030204" pitchFamily="34" charset="0"/>
              <a:cs typeface="Times New Roman" pitchFamily="18" charset="0"/>
            </a:endParaRPr>
          </a:p>
          <a:p>
            <a:pPr marL="457200" indent="-457200">
              <a:lnSpc>
                <a:spcPct val="120000"/>
              </a:lnSpc>
              <a:buFont typeface="Wingdings" pitchFamily="2" charset="2"/>
              <a:buAutoNum type="arabicPeriod" startAt="3"/>
            </a:pPr>
            <a:r>
              <a:rPr lang="en-US" sz="2000" b="1" dirty="0">
                <a:latin typeface="Calibri" panose="020F0502020204030204" pitchFamily="34" charset="0"/>
                <a:cs typeface="Times New Roman" pitchFamily="18" charset="0"/>
              </a:rPr>
              <a:t>In the activity, why were you not able to calculate the rotations correctly in some cases?</a:t>
            </a:r>
          </a:p>
          <a:p>
            <a:pPr marL="461963" lvl="2" indent="-4763">
              <a:lnSpc>
                <a:spcPct val="120000"/>
              </a:lnSpc>
            </a:pPr>
            <a:r>
              <a:rPr lang="en-US" sz="2000" b="1" dirty="0">
                <a:solidFill>
                  <a:srgbClr val="FF0000"/>
                </a:solidFill>
                <a:latin typeface="Calibri" panose="020F0502020204030204" pitchFamily="34" charset="0"/>
                <a:cs typeface="Times New Roman" pitchFamily="18" charset="0"/>
              </a:rPr>
              <a:t>Gears don’t mesh perfectly in general and that causes errors. Also, positioning the wheel accurately is difficult and if not perfect could lead to errors. All these add up and cause differences between mathematical calculations (assuming calculations are correct!) and actual measurements. </a:t>
            </a:r>
          </a:p>
        </p:txBody>
      </p:sp>
      <p:sp>
        <p:nvSpPr>
          <p:cNvPr id="8" name="Title 1"/>
          <p:cNvSpPr txBox="1">
            <a:spLocks/>
          </p:cNvSpPr>
          <p:nvPr/>
        </p:nvSpPr>
        <p:spPr>
          <a:xfrm>
            <a:off x="0" y="274638"/>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rPr>
              <a:t>Electric Motors Post-Quiz </a:t>
            </a:r>
            <a:r>
              <a:rPr lang="en-US" sz="4400" b="1" dirty="0">
                <a:solidFill>
                  <a:srgbClr val="FF0000"/>
                </a:solidFill>
              </a:rPr>
              <a:t>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1" end="1"/>
                                            </p:txEl>
                                          </p:spTgt>
                                        </p:tgtEl>
                                        <p:attrNameLst>
                                          <p:attrName>style.visibility</p:attrName>
                                        </p:attrNameLst>
                                      </p:cBhvr>
                                      <p:to>
                                        <p:strVal val="visible"/>
                                      </p:to>
                                    </p:set>
                                    <p:anim calcmode="lin" valueType="num">
                                      <p:cBhvr additive="base">
                                        <p:cTn id="7"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4" end="4"/>
                                            </p:txEl>
                                          </p:spTgt>
                                        </p:tgtEl>
                                        <p:attrNameLst>
                                          <p:attrName>style.visibility</p:attrName>
                                        </p:attrNameLst>
                                      </p:cBhvr>
                                      <p:to>
                                        <p:strVal val="visible"/>
                                      </p:to>
                                    </p:set>
                                    <p:anim calcmode="lin" valueType="num">
                                      <p:cBhvr additive="base">
                                        <p:cTn id="13"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7" end="7"/>
                                            </p:txEl>
                                          </p:spTgt>
                                        </p:tgtEl>
                                        <p:attrNameLst>
                                          <p:attrName>style.visibility</p:attrName>
                                        </p:attrNameLst>
                                      </p:cBhvr>
                                      <p:to>
                                        <p:strVal val="visible"/>
                                      </p:to>
                                    </p:set>
                                    <p:anim calcmode="lin" valueType="num">
                                      <p:cBhvr additive="base">
                                        <p:cTn id="19" dur="500" fill="hold"/>
                                        <p:tgtEl>
                                          <p:spTgt spid="2970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457200" y="1135856"/>
            <a:ext cx="8153400" cy="4873625"/>
          </a:xfrm>
        </p:spPr>
        <p:txBody>
          <a:bodyPr/>
          <a:lstStyle/>
          <a:p>
            <a:pPr>
              <a:buNone/>
            </a:pPr>
            <a:r>
              <a:rPr lang="en-US" b="1" dirty="0">
                <a:solidFill>
                  <a:srgbClr val="7030A0"/>
                </a:solidFill>
                <a:latin typeface="Calibri" panose="020F0502020204030204" pitchFamily="34" charset="0"/>
              </a:rPr>
              <a:t>LEGO program to make a robot move forward and then left:</a:t>
            </a:r>
          </a:p>
          <a:p>
            <a:pPr>
              <a:buNone/>
            </a:pPr>
            <a:r>
              <a:rPr lang="en-US" b="1" dirty="0">
                <a:latin typeface="Calibri" panose="020F0502020204030204" pitchFamily="34" charset="0"/>
                <a:sym typeface="Wingdings" panose="05000000000000000000" pitchFamily="2" charset="2"/>
              </a:rPr>
              <a:t> </a:t>
            </a:r>
            <a:r>
              <a:rPr lang="en-US" b="1" dirty="0">
                <a:latin typeface="Calibri" panose="020F0502020204030204" pitchFamily="34" charset="0"/>
              </a:rPr>
              <a:t>The complete program should look like this, with the details also provided below. </a:t>
            </a:r>
            <a:r>
              <a:rPr lang="en-US" b="1" dirty="0">
                <a:latin typeface="Calibri" panose="020F0502020204030204" pitchFamily="34" charset="0"/>
                <a:sym typeface="Wingdings" panose="05000000000000000000" pitchFamily="2" charset="2"/>
              </a:rPr>
              <a:t></a:t>
            </a:r>
            <a:endParaRPr lang="en-US" b="1" dirty="0">
              <a:latin typeface="Calibri" panose="020F0502020204030204" pitchFamily="34" charset="0"/>
            </a:endParaRPr>
          </a:p>
        </p:txBody>
      </p:sp>
      <p:sp>
        <p:nvSpPr>
          <p:cNvPr id="4813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556585D-2B2C-4D0C-B620-A9BEEC7BFAF5}" type="slidenum">
              <a:rPr lang="en-US" smtClean="0"/>
              <a:pPr/>
              <a:t>17</a:t>
            </a:fld>
            <a:endParaRPr lang="en-US"/>
          </a:p>
        </p:txBody>
      </p:sp>
      <p:sp>
        <p:nvSpPr>
          <p:cNvPr id="7" name="TextBox 3"/>
          <p:cNvSpPr txBox="1">
            <a:spLocks noChangeArrowheads="1"/>
          </p:cNvSpPr>
          <p:nvPr/>
        </p:nvSpPr>
        <p:spPr bwMode="auto">
          <a:xfrm>
            <a:off x="152400" y="152400"/>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Answer for Slide 8 Challenge</a:t>
            </a:r>
          </a:p>
        </p:txBody>
      </p:sp>
      <p:pic>
        <p:nvPicPr>
          <p:cNvPr id="2" name="Picture 1"/>
          <p:cNvPicPr>
            <a:picLocks noChangeAspect="1"/>
          </p:cNvPicPr>
          <p:nvPr/>
        </p:nvPicPr>
        <p:blipFill rotWithShape="1">
          <a:blip r:embed="rId3"/>
          <a:srcRect l="3956" r="4262"/>
          <a:stretch/>
        </p:blipFill>
        <p:spPr>
          <a:xfrm>
            <a:off x="152399" y="2286000"/>
            <a:ext cx="8583613" cy="21601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2"/>
          </p:nvPr>
        </p:nvSpPr>
        <p:spPr bwMode="auto">
          <a:noFill/>
          <a:ln>
            <a:miter lim="800000"/>
            <a:headEnd/>
            <a:tailEnd/>
          </a:ln>
        </p:spPr>
        <p:txBody>
          <a:bodyPr/>
          <a:lstStyle/>
          <a:p>
            <a:fld id="{95347719-BA5E-4D9E-BF13-CF1DA5C01B38}" type="slidenum">
              <a:rPr lang="en-US" smtClean="0">
                <a:latin typeface="Arial" charset="0"/>
              </a:rPr>
              <a:pPr/>
              <a:t>18</a:t>
            </a:fld>
            <a:endParaRPr lang="en-US" dirty="0">
              <a:latin typeface="Arial" charset="0"/>
            </a:endParaRPr>
          </a:p>
        </p:txBody>
      </p:sp>
      <p:sp>
        <p:nvSpPr>
          <p:cNvPr id="5" name="Text Box 20"/>
          <p:cNvSpPr txBox="1">
            <a:spLocks noChangeArrowheads="1"/>
          </p:cNvSpPr>
          <p:nvPr/>
        </p:nvSpPr>
        <p:spPr bwMode="auto">
          <a:xfrm>
            <a:off x="304800" y="1752600"/>
            <a:ext cx="8583612" cy="861774"/>
          </a:xfrm>
          <a:prstGeom prst="rect">
            <a:avLst/>
          </a:prstGeom>
          <a:noFill/>
          <a:ln w="9525">
            <a:noFill/>
            <a:miter lim="800000"/>
            <a:headEnd/>
            <a:tailEnd/>
          </a:ln>
          <a:effectLst/>
        </p:spPr>
        <p:txBody>
          <a:bodyPr wrap="square">
            <a:spAutoFit/>
          </a:bodyPr>
          <a:lstStyle/>
          <a:p>
            <a:pPr>
              <a:spcBef>
                <a:spcPct val="50000"/>
              </a:spcBef>
              <a:defRPr/>
            </a:pPr>
            <a:r>
              <a:rPr lang="en-GB" sz="2000" b="1" dirty="0">
                <a:solidFill>
                  <a:srgbClr val="FF0000"/>
                </a:solidFill>
                <a:latin typeface="Calibri" panose="020F0502020204030204" pitchFamily="34" charset="0"/>
                <a:cs typeface="Times New Roman" pitchFamily="18" charset="0"/>
              </a:rPr>
              <a:t>stimulus &gt; sensor &gt; coordinator &gt; effector &gt; response</a:t>
            </a:r>
          </a:p>
          <a:p>
            <a:pPr>
              <a:spcBef>
                <a:spcPct val="50000"/>
              </a:spcBef>
              <a:defRPr/>
            </a:pPr>
            <a:r>
              <a:rPr lang="en-GB" sz="2000" b="1" dirty="0">
                <a:latin typeface="Calibri" panose="020F0502020204030204" pitchFamily="34" charset="0"/>
                <a:cs typeface="Times New Roman" pitchFamily="18" charset="0"/>
                <a:sym typeface="Wingdings" pitchFamily="2" charset="2"/>
              </a:rPr>
              <a:t>robot motion &gt; </a:t>
            </a:r>
            <a:r>
              <a:rPr lang="en-GB" sz="2000" b="1" dirty="0">
                <a:latin typeface="Calibri" panose="020F0502020204030204" pitchFamily="34" charset="0"/>
                <a:cs typeface="Times New Roman" pitchFamily="18" charset="0"/>
              </a:rPr>
              <a:t>rotation sensor &gt; brick &gt; </a:t>
            </a:r>
            <a:r>
              <a:rPr lang="en-GB" sz="2000" b="1" dirty="0">
                <a:latin typeface="Calibri" panose="020F0502020204030204" pitchFamily="34" charset="0"/>
                <a:cs typeface="Times New Roman" pitchFamily="18" charset="0"/>
                <a:sym typeface="Wingdings" pitchFamily="2" charset="2"/>
              </a:rPr>
              <a:t>EV3 motor &gt; </a:t>
            </a:r>
            <a:r>
              <a:rPr lang="en-GB" sz="2000" b="1" dirty="0">
                <a:latin typeface="Calibri" panose="020F0502020204030204" pitchFamily="34" charset="0"/>
                <a:cs typeface="Times New Roman" pitchFamily="18" charset="0"/>
              </a:rPr>
              <a:t>continue moving or stop</a:t>
            </a:r>
          </a:p>
        </p:txBody>
      </p:sp>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Answer for Slide 10 Question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389062"/>
            <a:ext cx="7367588" cy="3716338"/>
          </a:xfrm>
          <a:solidFill>
            <a:schemeClr val="bg1"/>
          </a:solidFill>
        </p:spPr>
        <p:txBody>
          <a:bodyPr>
            <a:noAutofit/>
          </a:bodyPr>
          <a:lstStyle/>
          <a:p>
            <a:pPr marL="0" indent="0">
              <a:buNone/>
              <a:defRPr/>
            </a:pPr>
            <a:r>
              <a:rPr lang="en-US" sz="1400" dirty="0">
                <a:latin typeface="Calibri" panose="020F0502020204030204" pitchFamily="34" charset="0"/>
                <a:cs typeface="Times New Roman" pitchFamily="18" charset="0"/>
              </a:rPr>
              <a:t>Slides 1 and 7, EV3 robot: </a:t>
            </a:r>
            <a:r>
              <a:rPr lang="en-US" sz="1400" dirty="0">
                <a:latin typeface="Calibri" panose="020F0502020204030204" pitchFamily="34" charset="0"/>
              </a:rPr>
              <a:t>2006 </a:t>
            </a:r>
            <a:r>
              <a:rPr lang="en-US" sz="1400" dirty="0" err="1">
                <a:latin typeface="Calibri" panose="020F0502020204030204" pitchFamily="34" charset="0"/>
              </a:rPr>
              <a:t>Eirik</a:t>
            </a:r>
            <a:r>
              <a:rPr lang="en-US" sz="1400" dirty="0">
                <a:latin typeface="Calibri" panose="020F0502020204030204" pitchFamily="34" charset="0"/>
              </a:rPr>
              <a:t> </a:t>
            </a:r>
            <a:r>
              <a:rPr lang="en-US" sz="1400" dirty="0" err="1">
                <a:latin typeface="Calibri" panose="020F0502020204030204" pitchFamily="34" charset="0"/>
              </a:rPr>
              <a:t>Refsdal</a:t>
            </a:r>
            <a:r>
              <a:rPr lang="en-US" sz="1400" dirty="0">
                <a:latin typeface="Calibri" panose="020F0502020204030204" pitchFamily="34" charset="0"/>
              </a:rPr>
              <a:t>, Wikimedia Commons:  </a:t>
            </a:r>
            <a:r>
              <a:rPr lang="en-US" sz="1400" u="sng" dirty="0">
                <a:latin typeface="Calibri" panose="020F0502020204030204" pitchFamily="34" charset="0"/>
                <a:hlinkClick r:id="rId2"/>
              </a:rPr>
              <a:t>http://commons.wikimedia.org/wiki/File:Lego_Mindstorms_EV3-FLL.jpg</a:t>
            </a:r>
            <a:r>
              <a:rPr lang="en-US" sz="1400" dirty="0">
                <a:latin typeface="Calibri" panose="020F0502020204030204" pitchFamily="34" charset="0"/>
              </a:rPr>
              <a:t> </a:t>
            </a:r>
          </a:p>
          <a:p>
            <a:pPr marL="0" indent="0">
              <a:buNone/>
              <a:defRPr/>
            </a:pPr>
            <a:r>
              <a:rPr lang="en-US" sz="1400" dirty="0">
                <a:latin typeface="Calibri" panose="020F0502020204030204" pitchFamily="34" charset="0"/>
              </a:rPr>
              <a:t>Slide 3, speedometer gauge; source: </a:t>
            </a:r>
            <a:r>
              <a:rPr lang="en-US" sz="1400" dirty="0">
                <a:latin typeface="Calibri" panose="020F0502020204030204" pitchFamily="34" charset="0"/>
                <a:cs typeface="Times New Roman" pitchFamily="18" charset="0"/>
              </a:rPr>
              <a:t>Microsoft® clipart: </a:t>
            </a:r>
            <a:r>
              <a:rPr lang="en-US" sz="1400" dirty="0">
                <a:latin typeface="Calibri" panose="020F0502020204030204" pitchFamily="34" charset="0"/>
                <a:cs typeface="Times New Roman" pitchFamily="18" charset="0"/>
                <a:hlinkClick r:id="rId3"/>
              </a:rPr>
              <a:t>http://office.microsoft.com/en-us/images/results.aspx?qu=speedometer&amp;ex=1#ai:MP900448291</a:t>
            </a:r>
            <a:r>
              <a:rPr lang="en-US" sz="1400" dirty="0">
                <a:latin typeface="Calibri" panose="020F0502020204030204" pitchFamily="34" charset="0"/>
                <a:cs typeface="Times New Roman" pitchFamily="18" charset="0"/>
              </a:rPr>
              <a:t> </a:t>
            </a:r>
            <a:endParaRPr lang="en-US" sz="1400" dirty="0">
              <a:latin typeface="Calibri" panose="020F0502020204030204" pitchFamily="34" charset="0"/>
            </a:endParaRPr>
          </a:p>
          <a:p>
            <a:pPr marL="0" indent="-182880">
              <a:buNone/>
            </a:pPr>
            <a:r>
              <a:rPr lang="en-US" sz="1400" dirty="0">
                <a:latin typeface="Calibri" panose="020F0502020204030204" pitchFamily="34" charset="0"/>
                <a:cs typeface="Times New Roman" pitchFamily="18" charset="0"/>
              </a:rPr>
              <a:t>Slide 4, EV3 servo motor; source: </a:t>
            </a:r>
            <a:r>
              <a:rPr lang="en-US" sz="1400" dirty="0">
                <a:latin typeface="Calibri" panose="020F0502020204030204" pitchFamily="34" charset="0"/>
              </a:rPr>
              <a:t>LEGO Education: </a:t>
            </a:r>
            <a:r>
              <a:rPr lang="en-US" sz="1400" dirty="0">
                <a:latin typeface="Calibri" panose="020F0502020204030204" pitchFamily="34" charset="0"/>
                <a:hlinkClick r:id="rId4"/>
              </a:rPr>
              <a:t>http://education.lego.com/en-gb/lego-education-product-database/mindstorms/9842-interactive-servo-motor</a:t>
            </a:r>
            <a:r>
              <a:rPr lang="en-US" sz="1400" dirty="0">
                <a:latin typeface="Calibri" panose="020F0502020204030204" pitchFamily="34" charset="0"/>
              </a:rPr>
              <a:t> </a:t>
            </a:r>
          </a:p>
          <a:p>
            <a:pPr marL="0" indent="-182880">
              <a:buNone/>
            </a:pPr>
            <a:r>
              <a:rPr lang="en-US" sz="1400" dirty="0">
                <a:latin typeface="Calibri" panose="020F0502020204030204" pitchFamily="34" charset="0"/>
                <a:cs typeface="Times New Roman" pitchFamily="18" charset="0"/>
              </a:rPr>
              <a:t>Slide 5, EV3 motor internal workings and gears; source: LEGO Education via Philo’s Home Page: </a:t>
            </a:r>
            <a:r>
              <a:rPr lang="en-US" sz="1400" u="sng" dirty="0">
                <a:latin typeface="Calibri" panose="020F0502020204030204" pitchFamily="34" charset="0"/>
                <a:hlinkClick r:id="rId5"/>
              </a:rPr>
              <a:t>http://www.philohome.com/EV3motor/EV3motor.htm</a:t>
            </a:r>
            <a:endParaRPr lang="en-US" sz="1400" dirty="0">
              <a:latin typeface="Calibri" panose="020F0502020204030204" pitchFamily="34" charset="0"/>
              <a:cs typeface="Times New Roman" pitchFamily="18" charset="0"/>
            </a:endParaRPr>
          </a:p>
          <a:p>
            <a:pPr marL="0" indent="-182880">
              <a:buNone/>
            </a:pPr>
            <a:r>
              <a:rPr lang="en-US" sz="1400" dirty="0">
                <a:latin typeface="Calibri" panose="020F0502020204030204" pitchFamily="34" charset="0"/>
                <a:cs typeface="Times New Roman" pitchFamily="18" charset="0"/>
              </a:rPr>
              <a:t>Slide 6: electric pencil sharpener; source: Microsoft® clipart: </a:t>
            </a:r>
            <a:r>
              <a:rPr lang="en-US" sz="1400" dirty="0">
                <a:latin typeface="Calibri" panose="020F0502020204030204" pitchFamily="34" charset="0"/>
                <a:cs typeface="Times New Roman" pitchFamily="18" charset="0"/>
                <a:hlinkClick r:id="rId6"/>
              </a:rPr>
              <a:t>http://office.microsoft.com/en-us/images/results.aspx?qu=pencil+sharpener&amp;ex=1#ai:MP900385262|mt:2|</a:t>
            </a:r>
            <a:r>
              <a:rPr lang="en-US" sz="1400" dirty="0">
                <a:latin typeface="Calibri" panose="020F0502020204030204" pitchFamily="34" charset="0"/>
                <a:cs typeface="Times New Roman" pitchFamily="18" charset="0"/>
              </a:rPr>
              <a:t> </a:t>
            </a:r>
          </a:p>
          <a:p>
            <a:pPr marL="0" indent="-182880">
              <a:buNone/>
            </a:pPr>
            <a:r>
              <a:rPr lang="en-US" sz="1400" dirty="0">
                <a:latin typeface="Calibri" panose="020F0502020204030204" pitchFamily="34" charset="0"/>
                <a:cs typeface="Times New Roman" pitchFamily="18" charset="0"/>
              </a:rPr>
              <a:t>Slides 9 and 17: screen captures by author</a:t>
            </a:r>
          </a:p>
          <a:p>
            <a:pPr marL="0" indent="-182880">
              <a:buNone/>
            </a:pPr>
            <a:r>
              <a:rPr lang="en-US" sz="1400" dirty="0">
                <a:latin typeface="Calibri" panose="020F0502020204030204" pitchFamily="34" charset="0"/>
                <a:cs typeface="Times New Roman" pitchFamily="18" charset="0"/>
              </a:rPr>
              <a:t>Slide 12: EV3 motor internal workings and gears; source: LEGO Education: </a:t>
            </a:r>
            <a:r>
              <a:rPr lang="en-US" sz="1400" u="sng" dirty="0">
                <a:latin typeface="Calibri" panose="020F0502020204030204" pitchFamily="34" charset="0"/>
                <a:hlinkClick r:id="rId5"/>
              </a:rPr>
              <a:t>http://www.philohome.com/EV3motor/EV3motor.htm</a:t>
            </a:r>
            <a:endParaRPr lang="en-US" sz="1400" u="sng" dirty="0">
              <a:latin typeface="Calibri" panose="020F0502020204030204" pitchFamily="34" charset="0"/>
            </a:endParaRPr>
          </a:p>
          <a:p>
            <a:pPr marL="0" indent="-182880">
              <a:buNone/>
            </a:pPr>
            <a:r>
              <a:rPr lang="en-US" sz="1400" dirty="0">
                <a:latin typeface="Calibri" panose="020F0502020204030204" pitchFamily="34" charset="0"/>
                <a:cs typeface="Times New Roman" pitchFamily="18" charset="0"/>
              </a:rPr>
              <a:t>Slide 13: instructions, LEGO MINDSTORMS EV3 User’s Guide</a:t>
            </a: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36E9875-6ECE-4FD8-AAD6-65BD13BF635D}" type="slidenum">
              <a:rPr lang="en-US" altLang="en-US" smtClean="0">
                <a:solidFill>
                  <a:srgbClr val="FFFFFF"/>
                </a:solidFill>
              </a:rPr>
              <a:pPr eaLnBrk="1" hangingPunct="1"/>
              <a:t>19</a:t>
            </a:fld>
            <a:endParaRPr lang="en-US" altLang="en-US">
              <a:solidFill>
                <a:srgbClr val="FFFFFF"/>
              </a:solidFill>
            </a:endParaRPr>
          </a:p>
        </p:txBody>
      </p:sp>
      <p:sp>
        <p:nvSpPr>
          <p:cNvPr id="6"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a:solidFill>
                  <a:schemeClr val="accent1"/>
                </a:solidFill>
              </a:rPr>
              <a:t>Image Sources</a:t>
            </a:r>
          </a:p>
        </p:txBody>
      </p:sp>
    </p:spTree>
    <p:extLst>
      <p:ext uri="{BB962C8B-B14F-4D97-AF65-F5344CB8AC3E}">
        <p14:creationId xmlns:p14="http://schemas.microsoft.com/office/powerpoint/2010/main" val="164526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04800" y="1600200"/>
            <a:ext cx="8434388" cy="4860607"/>
          </a:xfrm>
        </p:spPr>
        <p:txBody>
          <a:bodyPr/>
          <a:lstStyle/>
          <a:p>
            <a:pPr marL="457200" indent="-457200">
              <a:buClrTx/>
              <a:buSzPct val="100000"/>
              <a:buFont typeface="+mj-lt"/>
              <a:buAutoNum type="arabicPeriod"/>
            </a:pPr>
            <a:r>
              <a:rPr lang="en-US" sz="3200" b="1" dirty="0">
                <a:latin typeface="Calibri" panose="020F0502020204030204" pitchFamily="34" charset="0"/>
                <a:ea typeface="ＭＳ Ｐゴシック" pitchFamily="34" charset="-128"/>
                <a:cs typeface="Times New Roman" pitchFamily="18" charset="0"/>
              </a:rPr>
              <a:t>What is an electric motor? </a:t>
            </a:r>
          </a:p>
          <a:p>
            <a:pPr marL="457200" indent="-457200">
              <a:buClrTx/>
              <a:buSzPct val="100000"/>
              <a:buFont typeface="Century Schoolbook" pitchFamily="18" charset="0"/>
              <a:buAutoNum type="arabicPeriod"/>
            </a:pPr>
            <a:endParaRPr lang="en-US" sz="4800" b="1" dirty="0">
              <a:latin typeface="Calibri" panose="020F0502020204030204" pitchFamily="34" charset="0"/>
              <a:ea typeface="ＭＳ Ｐゴシック" pitchFamily="34" charset="-128"/>
              <a:cs typeface="Times New Roman" pitchFamily="18" charset="0"/>
            </a:endParaRPr>
          </a:p>
          <a:p>
            <a:pPr marL="457200" indent="-457200">
              <a:buClrTx/>
              <a:buSzPct val="100000"/>
              <a:buFont typeface="+mj-lt"/>
              <a:buAutoNum type="arabicPeriod"/>
            </a:pPr>
            <a:r>
              <a:rPr lang="en-US" sz="3200" b="1" dirty="0">
                <a:latin typeface="Calibri" panose="020F0502020204030204" pitchFamily="34" charset="0"/>
                <a:ea typeface="ＭＳ Ｐゴシック" pitchFamily="34" charset="-128"/>
                <a:cs typeface="Times New Roman" pitchFamily="18" charset="0"/>
              </a:rPr>
              <a:t>Name two applications (things) you use every day that use electric motors.</a:t>
            </a:r>
          </a:p>
          <a:p>
            <a:pPr marL="457200" indent="-457200">
              <a:buClrTx/>
              <a:buSzPct val="100000"/>
              <a:buFont typeface="Century Schoolbook" pitchFamily="18" charset="0"/>
              <a:buAutoNum type="arabicPeriod"/>
            </a:pPr>
            <a:endParaRPr lang="en-US" sz="4800" b="1" dirty="0">
              <a:latin typeface="Calibri" panose="020F0502020204030204" pitchFamily="34" charset="0"/>
              <a:ea typeface="ＭＳ Ｐゴシック" pitchFamily="34" charset="-128"/>
              <a:cs typeface="Times New Roman" pitchFamily="18" charset="0"/>
            </a:endParaRPr>
          </a:p>
          <a:p>
            <a:pPr marL="457200" indent="-457200">
              <a:buClrTx/>
              <a:buSzPct val="100000"/>
              <a:buFont typeface="+mj-lt"/>
              <a:buAutoNum type="arabicPeriod"/>
            </a:pPr>
            <a:r>
              <a:rPr lang="en-US" sz="3200" b="1" dirty="0">
                <a:latin typeface="Calibri" panose="020F0502020204030204" pitchFamily="34" charset="0"/>
                <a:ea typeface="ＭＳ Ｐゴシック" pitchFamily="34" charset="-128"/>
                <a:cs typeface="Times New Roman" pitchFamily="18" charset="0"/>
              </a:rPr>
              <a:t>How does the speedometer in your car work?</a:t>
            </a:r>
            <a:endParaRPr lang="en-US" sz="2000" b="1" dirty="0">
              <a:latin typeface="Calibri" panose="020F0502020204030204" pitchFamily="34" charset="0"/>
              <a:ea typeface="ＭＳ Ｐゴシック" pitchFamily="34" charset="-128"/>
              <a:cs typeface="Times New Roman" pitchFamily="18" charset="0"/>
            </a:endParaRPr>
          </a:p>
        </p:txBody>
      </p:sp>
      <p:sp>
        <p:nvSpPr>
          <p:cNvPr id="10244" name="Slide Number Placeholder 5"/>
          <p:cNvSpPr>
            <a:spLocks noGrp="1"/>
          </p:cNvSpPr>
          <p:nvPr>
            <p:ph type="sldNum" sz="quarter" idx="11"/>
          </p:nvPr>
        </p:nvSpPr>
        <p:spPr bwMode="auto">
          <a:noFill/>
          <a:ln>
            <a:miter lim="800000"/>
            <a:headEnd/>
            <a:tailEnd/>
          </a:ln>
        </p:spPr>
        <p:txBody>
          <a:bodyPr/>
          <a:lstStyle/>
          <a:p>
            <a:fld id="{85DD196D-5CD2-492B-838F-566370B758C5}" type="slidenum">
              <a:rPr lang="en-US" smtClean="0">
                <a:latin typeface="Arial" charset="0"/>
              </a:rPr>
              <a:pPr/>
              <a:t>2</a:t>
            </a:fld>
            <a:endParaRPr lang="en-US" dirty="0">
              <a:latin typeface="Arial" charset="0"/>
            </a:endParaRPr>
          </a:p>
        </p:txBody>
      </p:sp>
      <p:sp>
        <p:nvSpPr>
          <p:cNvPr id="6" name="Title 1"/>
          <p:cNvSpPr txBox="1">
            <a:spLocks/>
          </p:cNvSpPr>
          <p:nvPr/>
        </p:nvSpPr>
        <p:spPr>
          <a:xfrm>
            <a:off x="152400" y="274638"/>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rPr>
              <a:t>Electric Motors Pre-Quiz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219200"/>
            <a:ext cx="7772400" cy="5257800"/>
          </a:xfrm>
        </p:spPr>
        <p:txBody>
          <a:bodyPr/>
          <a:lstStyle/>
          <a:p>
            <a:pPr marL="457200" indent="-457200">
              <a:buClrTx/>
              <a:buSzPct val="100000"/>
              <a:buFont typeface="Century Schoolbook" pitchFamily="18" charset="0"/>
              <a:buAutoNum type="arabicPeriod"/>
            </a:pPr>
            <a:r>
              <a:rPr lang="en-US" sz="2000" b="1" dirty="0">
                <a:latin typeface="Calibri" panose="020F0502020204030204" pitchFamily="34" charset="0"/>
                <a:ea typeface="ＭＳ Ｐゴシック" pitchFamily="34" charset="-128"/>
                <a:cs typeface="Times New Roman" pitchFamily="18" charset="0"/>
              </a:rPr>
              <a:t>What is an electric motor?</a:t>
            </a:r>
          </a:p>
          <a:p>
            <a:pPr marL="457200" indent="-457200">
              <a:buFont typeface="Wingdings" pitchFamily="2" charset="2"/>
              <a:buNone/>
            </a:pPr>
            <a:r>
              <a:rPr lang="en-US" sz="2000" b="1" dirty="0">
                <a:latin typeface="Calibri" panose="020F0502020204030204" pitchFamily="34" charset="0"/>
                <a:ea typeface="ＭＳ Ｐゴシック" pitchFamily="34" charset="-128"/>
                <a:cs typeface="Times New Roman" pitchFamily="18" charset="0"/>
              </a:rPr>
              <a:t>	</a:t>
            </a:r>
            <a:r>
              <a:rPr lang="en-US" sz="2000" b="1" dirty="0">
                <a:solidFill>
                  <a:srgbClr val="FF0000"/>
                </a:solidFill>
                <a:latin typeface="Calibri" panose="020F0502020204030204" pitchFamily="34" charset="0"/>
                <a:ea typeface="ＭＳ Ｐゴシック" pitchFamily="34" charset="-128"/>
                <a:cs typeface="Times New Roman" pitchFamily="18" charset="0"/>
              </a:rPr>
              <a:t>An electric motor is a device that converts electricity into motion.</a:t>
            </a:r>
          </a:p>
          <a:p>
            <a:pPr marL="457200" indent="-457200">
              <a:buFont typeface="Wingdings" pitchFamily="2" charset="2"/>
              <a:buNone/>
            </a:pPr>
            <a:endParaRPr lang="en-US" sz="2000" b="1" dirty="0">
              <a:latin typeface="Calibri" panose="020F0502020204030204" pitchFamily="34" charset="0"/>
              <a:ea typeface="ＭＳ Ｐゴシック" pitchFamily="34" charset="-128"/>
              <a:cs typeface="Times New Roman" pitchFamily="18" charset="0"/>
            </a:endParaRPr>
          </a:p>
          <a:p>
            <a:pPr marL="457200" indent="-457200">
              <a:buClrTx/>
              <a:buSzPct val="100000"/>
              <a:buFont typeface="Century Schoolbook" pitchFamily="18" charset="0"/>
              <a:buAutoNum type="arabicPeriod" startAt="2"/>
            </a:pPr>
            <a:r>
              <a:rPr lang="en-US" sz="2000" b="1" dirty="0">
                <a:latin typeface="Calibri" panose="020F0502020204030204" pitchFamily="34" charset="0"/>
                <a:ea typeface="ＭＳ Ｐゴシック" pitchFamily="34" charset="-128"/>
                <a:cs typeface="Times New Roman" pitchFamily="18" charset="0"/>
              </a:rPr>
              <a:t>Name two applications you use everyday that use electric motors.</a:t>
            </a:r>
          </a:p>
          <a:p>
            <a:pPr marL="457200" lvl="1" indent="0">
              <a:buNone/>
            </a:pPr>
            <a:r>
              <a:rPr lang="en-US" sz="2000" b="1" i="1" dirty="0">
                <a:solidFill>
                  <a:srgbClr val="FF0000"/>
                </a:solidFill>
                <a:latin typeface="Calibri" panose="020F0502020204030204" pitchFamily="34" charset="0"/>
                <a:ea typeface="ＭＳ Ｐゴシック" pitchFamily="34" charset="-128"/>
                <a:cs typeface="Times New Roman" pitchFamily="18" charset="0"/>
              </a:rPr>
              <a:t>A few examples: </a:t>
            </a:r>
            <a:r>
              <a:rPr lang="en-US" sz="2000" b="1" dirty="0">
                <a:solidFill>
                  <a:srgbClr val="FF0000"/>
                </a:solidFill>
                <a:latin typeface="Calibri" panose="020F0502020204030204" pitchFamily="34" charset="0"/>
                <a:ea typeface="ＭＳ Ｐゴシック" pitchFamily="34" charset="-128"/>
                <a:cs typeface="Times New Roman" pitchFamily="18" charset="0"/>
              </a:rPr>
              <a:t>Electronic car windows go up and down using motors. Microwave bases rotate using electric </a:t>
            </a:r>
            <a:br>
              <a:rPr lang="en-US" sz="2000" b="1" dirty="0">
                <a:solidFill>
                  <a:srgbClr val="FF0000"/>
                </a:solidFill>
                <a:latin typeface="Calibri" panose="020F0502020204030204" pitchFamily="34" charset="0"/>
                <a:ea typeface="ＭＳ Ｐゴシック" pitchFamily="34" charset="-128"/>
                <a:cs typeface="Times New Roman" pitchFamily="18" charset="0"/>
              </a:rPr>
            </a:br>
            <a:r>
              <a:rPr lang="en-US" sz="2000" b="1" dirty="0">
                <a:solidFill>
                  <a:srgbClr val="FF0000"/>
                </a:solidFill>
                <a:latin typeface="Calibri" panose="020F0502020204030204" pitchFamily="34" charset="0"/>
                <a:ea typeface="ＭＳ Ｐゴシック" pitchFamily="34" charset="-128"/>
                <a:cs typeface="Times New Roman" pitchFamily="18" charset="0"/>
              </a:rPr>
              <a:t>motors. Automatic pencil sharpeners use motors.</a:t>
            </a:r>
          </a:p>
          <a:p>
            <a:pPr marL="457200" lvl="1" indent="0">
              <a:buNone/>
            </a:pPr>
            <a:endParaRPr lang="en-US" sz="2000" b="1" dirty="0">
              <a:solidFill>
                <a:srgbClr val="FF0000"/>
              </a:solidFill>
              <a:latin typeface="Calibri" panose="020F0502020204030204" pitchFamily="34" charset="0"/>
              <a:ea typeface="ＭＳ Ｐゴシック" pitchFamily="34" charset="-128"/>
              <a:cs typeface="Times New Roman" pitchFamily="18" charset="0"/>
            </a:endParaRPr>
          </a:p>
          <a:p>
            <a:pPr marL="457200" indent="-457200">
              <a:buClrTx/>
              <a:buSzPct val="100000"/>
              <a:buFont typeface="Century Schoolbook" pitchFamily="18" charset="0"/>
              <a:buAutoNum type="arabicPeriod" startAt="3"/>
            </a:pPr>
            <a:r>
              <a:rPr lang="en-US" sz="2000" b="1" dirty="0">
                <a:latin typeface="Calibri" panose="020F0502020204030204" pitchFamily="34" charset="0"/>
                <a:ea typeface="ＭＳ Ｐゴシック" pitchFamily="34" charset="-128"/>
                <a:cs typeface="Times New Roman" pitchFamily="18" charset="0"/>
              </a:rPr>
              <a:t>How does the speedometer in your car work?</a:t>
            </a:r>
          </a:p>
          <a:p>
            <a:pPr marL="457200" lvl="1" indent="0">
              <a:buNone/>
            </a:pPr>
            <a:r>
              <a:rPr lang="en-US" sz="2000" b="1" dirty="0">
                <a:solidFill>
                  <a:srgbClr val="FF0000"/>
                </a:solidFill>
                <a:latin typeface="Calibri" panose="020F0502020204030204" pitchFamily="34" charset="0"/>
                <a:ea typeface="ＭＳ Ｐゴシック" pitchFamily="34" charset="-128"/>
                <a:cs typeface="Times New Roman" pitchFamily="18" charset="0"/>
              </a:rPr>
              <a:t>A speedometer is a gauge that measures and displays the real-time speed of a vehicle. To do this, a sensor near the wheel measures how many times the wheel rotates per minute (rpm = revolutions per minute). Then the number of rotations of the wheel per minute is converted to miles per hour (or kilometers per hour) and displayed on the car’s speedometer dial.</a:t>
            </a:r>
          </a:p>
        </p:txBody>
      </p:sp>
      <p:sp>
        <p:nvSpPr>
          <p:cNvPr id="11268" name="Slide Number Placeholder 5"/>
          <p:cNvSpPr>
            <a:spLocks noGrp="1"/>
          </p:cNvSpPr>
          <p:nvPr>
            <p:ph type="sldNum" sz="quarter" idx="11"/>
          </p:nvPr>
        </p:nvSpPr>
        <p:spPr bwMode="auto">
          <a:noFill/>
          <a:ln>
            <a:miter lim="800000"/>
            <a:headEnd/>
            <a:tailEnd/>
          </a:ln>
        </p:spPr>
        <p:txBody>
          <a:bodyPr/>
          <a:lstStyle/>
          <a:p>
            <a:fld id="{FAEAC0B6-BB7D-4C62-9788-AC25AB53559F}" type="slidenum">
              <a:rPr lang="en-US" smtClean="0">
                <a:latin typeface="Arial" charset="0"/>
              </a:rPr>
              <a:pPr/>
              <a:t>3</a:t>
            </a:fld>
            <a:endParaRPr lang="en-US">
              <a:latin typeface="Arial" charset="0"/>
            </a:endParaRPr>
          </a:p>
        </p:txBody>
      </p:sp>
      <p:sp>
        <p:nvSpPr>
          <p:cNvPr id="6" name="Title 1"/>
          <p:cNvSpPr txBox="1">
            <a:spLocks/>
          </p:cNvSpPr>
          <p:nvPr/>
        </p:nvSpPr>
        <p:spPr>
          <a:xfrm>
            <a:off x="152400" y="274638"/>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rPr>
              <a:t>Electric Motors Pre-Quiz </a:t>
            </a:r>
            <a:r>
              <a:rPr lang="en-US" sz="4400" b="1" dirty="0">
                <a:solidFill>
                  <a:srgbClr val="FF0000"/>
                </a:solidFill>
              </a:rPr>
              <a:t>Answers</a:t>
            </a:r>
            <a:endParaRPr lang="en-US" sz="5400" b="1" dirty="0">
              <a:solidFill>
                <a:srgbClr val="FF0000"/>
              </a:solidFill>
            </a:endParaRPr>
          </a:p>
        </p:txBody>
      </p:sp>
      <p:pic>
        <p:nvPicPr>
          <p:cNvPr id="1026" name="Picture 2" descr="acceleration,automobiles,dashboard,driving,fotolia,indicator,kilometer,maximum,measure,meters,miles,races,speedometer,steering,tachometer,transportation,travel,speed&#10;"/>
          <p:cNvPicPr>
            <a:picLocks noChangeAspect="1" noChangeArrowheads="1"/>
          </p:cNvPicPr>
          <p:nvPr/>
        </p:nvPicPr>
        <p:blipFill rotWithShape="1">
          <a:blip r:embed="rId3">
            <a:extLst>
              <a:ext uri="{28A0092B-C50C-407E-A947-70E740481C1C}">
                <a14:useLocalDpi xmlns:a14="http://schemas.microsoft.com/office/drawing/2010/main" val="0"/>
              </a:ext>
            </a:extLst>
          </a:blip>
          <a:srcRect t="17231" b="16307"/>
          <a:stretch/>
        </p:blipFill>
        <p:spPr bwMode="auto">
          <a:xfrm>
            <a:off x="6396408" y="3288910"/>
            <a:ext cx="1682748" cy="1118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 calcmode="lin" valueType="num">
                                      <p:cBhvr additive="base">
                                        <p:cTn id="1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anim calcmode="lin" valueType="num">
                                      <p:cBhvr additive="base">
                                        <p:cTn id="1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98588"/>
            <a:ext cx="8510588" cy="4899024"/>
          </a:xfrm>
        </p:spPr>
        <p:txBody>
          <a:bodyPr/>
          <a:lstStyle/>
          <a:p>
            <a:pPr>
              <a:defRPr/>
            </a:pPr>
            <a:r>
              <a:rPr lang="en-US" sz="2000" b="1" dirty="0">
                <a:latin typeface="Calibri" panose="020F0502020204030204" pitchFamily="34" charset="0"/>
                <a:ea typeface="+mn-ea"/>
                <a:cs typeface="Times New Roman" pitchFamily="18" charset="0"/>
              </a:rPr>
              <a:t>An electrical motor is a device that converts electricity into motion. </a:t>
            </a:r>
          </a:p>
          <a:p>
            <a:pPr>
              <a:defRPr/>
            </a:pPr>
            <a:endParaRPr lang="en-US" sz="2000" dirty="0">
              <a:latin typeface="Times New Roman" pitchFamily="18" charset="0"/>
              <a:ea typeface="+mn-ea"/>
              <a:cs typeface="Times New Roman" pitchFamily="18" charset="0"/>
            </a:endParaRPr>
          </a:p>
          <a:p>
            <a:pPr>
              <a:defRPr/>
            </a:pPr>
            <a:endParaRPr lang="en-US" sz="2000" dirty="0">
              <a:latin typeface="Times New Roman" pitchFamily="18" charset="0"/>
              <a:ea typeface="+mn-ea"/>
              <a:cs typeface="Times New Roman" pitchFamily="18" charset="0"/>
            </a:endParaRPr>
          </a:p>
          <a:p>
            <a:pPr marL="0" indent="0">
              <a:spcBef>
                <a:spcPts val="0"/>
              </a:spcBef>
              <a:defRPr/>
            </a:pPr>
            <a:endParaRPr lang="en-US" sz="2000" dirty="0">
              <a:latin typeface="Times New Roman" pitchFamily="18" charset="0"/>
              <a:ea typeface="+mn-ea"/>
              <a:cs typeface="Times New Roman" pitchFamily="18" charset="0"/>
            </a:endParaRPr>
          </a:p>
          <a:p>
            <a:pPr marL="0" indent="0">
              <a:spcBef>
                <a:spcPts val="0"/>
              </a:spcBef>
              <a:defRPr/>
            </a:pPr>
            <a:endParaRPr lang="en-US" sz="2000" dirty="0">
              <a:latin typeface="Times New Roman" pitchFamily="18" charset="0"/>
              <a:ea typeface="+mn-ea"/>
              <a:cs typeface="Times New Roman" pitchFamily="18" charset="0"/>
            </a:endParaRPr>
          </a:p>
          <a:p>
            <a:pPr>
              <a:defRPr/>
            </a:pPr>
            <a:r>
              <a:rPr lang="en-US" sz="2000" b="1" dirty="0">
                <a:latin typeface="Calibri" panose="020F0502020204030204" pitchFamily="34" charset="0"/>
                <a:ea typeface="+mn-ea"/>
                <a:cs typeface="Times New Roman" pitchFamily="18" charset="0"/>
              </a:rPr>
              <a:t>You will learn later in physics that it converts electrical energy (like that supplied from wall outlets) into mechanical energy (in the form of motion). This involves the principles of electricity and magnetism.</a:t>
            </a:r>
            <a:endParaRPr lang="en-US" sz="2000" b="1" dirty="0">
              <a:solidFill>
                <a:srgbClr val="FF0000"/>
              </a:solidFill>
              <a:latin typeface="Calibri" panose="020F0502020204030204" pitchFamily="34" charset="0"/>
              <a:ea typeface="+mn-ea"/>
              <a:cs typeface="Times New Roman" pitchFamily="18" charset="0"/>
            </a:endParaRPr>
          </a:p>
          <a:p>
            <a:pPr>
              <a:defRPr/>
            </a:pPr>
            <a:r>
              <a:rPr lang="en-US" sz="2000" b="1" dirty="0">
                <a:latin typeface="Calibri" panose="020F0502020204030204" pitchFamily="34" charset="0"/>
                <a:ea typeface="+mn-ea"/>
                <a:cs typeface="Times New Roman" pitchFamily="18" charset="0"/>
              </a:rPr>
              <a:t>Your LEGO kits come with two electric motors, one of which is shown below.</a:t>
            </a:r>
          </a:p>
          <a:p>
            <a:pPr marL="3432175" indent="0">
              <a:buFont typeface="Wingdings" pitchFamily="2" charset="2"/>
              <a:buNone/>
              <a:defRPr/>
            </a:pPr>
            <a:r>
              <a:rPr lang="en-US" sz="2000" b="1" dirty="0">
                <a:latin typeface="Calibri" panose="020F0502020204030204" pitchFamily="34" charset="0"/>
                <a:ea typeface="+mn-ea"/>
                <a:cs typeface="Times New Roman" pitchFamily="18" charset="0"/>
              </a:rPr>
              <a:t>This motor has lots of gears within it, which explains its size and shape. </a:t>
            </a:r>
          </a:p>
          <a:p>
            <a:pPr marL="3432175" indent="0">
              <a:buFont typeface="Wingdings" pitchFamily="2" charset="2"/>
              <a:buNone/>
              <a:defRPr/>
            </a:pPr>
            <a:endParaRPr lang="en-US" sz="2000" b="1" dirty="0">
              <a:latin typeface="Calibri" panose="020F0502020204030204" pitchFamily="34" charset="0"/>
              <a:ea typeface="+mn-ea"/>
              <a:cs typeface="Times New Roman" pitchFamily="18" charset="0"/>
            </a:endParaRPr>
          </a:p>
          <a:p>
            <a:pPr marL="3432175" indent="0">
              <a:buFont typeface="Wingdings" pitchFamily="2" charset="2"/>
              <a:buNone/>
              <a:defRPr/>
            </a:pPr>
            <a:r>
              <a:rPr lang="en-US" sz="2000" b="1" dirty="0">
                <a:latin typeface="Calibri" panose="020F0502020204030204" pitchFamily="34" charset="0"/>
                <a:ea typeface="+mn-ea"/>
                <a:cs typeface="Times New Roman" pitchFamily="18" charset="0"/>
              </a:rPr>
              <a:t>On the next slide, you can see </a:t>
            </a:r>
            <a:br>
              <a:rPr lang="en-US" sz="2000" b="1" dirty="0">
                <a:latin typeface="Calibri" panose="020F0502020204030204" pitchFamily="34" charset="0"/>
                <a:ea typeface="+mn-ea"/>
                <a:cs typeface="Times New Roman" pitchFamily="18" charset="0"/>
              </a:rPr>
            </a:br>
            <a:r>
              <a:rPr lang="en-US" sz="2000" b="1" dirty="0">
                <a:latin typeface="Calibri" panose="020F0502020204030204" pitchFamily="34" charset="0"/>
                <a:ea typeface="+mn-ea"/>
                <a:cs typeface="Times New Roman" pitchFamily="18" charset="0"/>
              </a:rPr>
              <a:t>what the gears look like inside</a:t>
            </a:r>
            <a:r>
              <a:rPr lang="en-US" sz="2000" b="1" dirty="0">
                <a:latin typeface="Calibri" panose="020F0502020204030204" pitchFamily="34" charset="0"/>
                <a:ea typeface="+mn-ea"/>
                <a:cs typeface="Times New Roman" pitchFamily="18" charset="0"/>
                <a:sym typeface="Wingdings" panose="05000000000000000000" pitchFamily="2" charset="2"/>
              </a:rPr>
              <a:t> </a:t>
            </a:r>
            <a:endParaRPr lang="en-US" sz="2000" b="1" dirty="0">
              <a:latin typeface="Calibri" panose="020F0502020204030204" pitchFamily="34" charset="0"/>
              <a:ea typeface="+mn-ea"/>
              <a:cs typeface="Times New Roman" pitchFamily="18" charset="0"/>
            </a:endParaRPr>
          </a:p>
        </p:txBody>
      </p:sp>
      <p:sp>
        <p:nvSpPr>
          <p:cNvPr id="12292" name="Slide Number Placeholder 5"/>
          <p:cNvSpPr>
            <a:spLocks noGrp="1"/>
          </p:cNvSpPr>
          <p:nvPr>
            <p:ph type="sldNum" sz="quarter" idx="11"/>
          </p:nvPr>
        </p:nvSpPr>
        <p:spPr bwMode="auto">
          <a:noFill/>
          <a:ln>
            <a:miter lim="800000"/>
            <a:headEnd/>
            <a:tailEnd/>
          </a:ln>
        </p:spPr>
        <p:txBody>
          <a:bodyPr/>
          <a:lstStyle/>
          <a:p>
            <a:fld id="{84980E72-C860-49CF-90AF-B8B06CB563D8}" type="slidenum">
              <a:rPr lang="en-US" smtClean="0">
                <a:latin typeface="Arial" charset="0"/>
              </a:rPr>
              <a:pPr/>
              <a:t>4</a:t>
            </a:fld>
            <a:endParaRPr lang="en-US">
              <a:latin typeface="Arial" charset="0"/>
            </a:endParaRPr>
          </a:p>
        </p:txBody>
      </p:sp>
      <p:sp>
        <p:nvSpPr>
          <p:cNvPr id="7" name="Rectangle 6"/>
          <p:cNvSpPr/>
          <p:nvPr/>
        </p:nvSpPr>
        <p:spPr>
          <a:xfrm>
            <a:off x="3048000" y="1981200"/>
            <a:ext cx="2438400" cy="1066800"/>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12295" name="TextBox 7"/>
          <p:cNvSpPr txBox="1">
            <a:spLocks noChangeArrowheads="1"/>
          </p:cNvSpPr>
          <p:nvPr/>
        </p:nvSpPr>
        <p:spPr bwMode="auto">
          <a:xfrm>
            <a:off x="3200400" y="1990923"/>
            <a:ext cx="2057400" cy="1015663"/>
          </a:xfrm>
          <a:prstGeom prst="rect">
            <a:avLst/>
          </a:prstGeom>
          <a:noFill/>
          <a:ln w="9525">
            <a:noFill/>
            <a:miter lim="800000"/>
            <a:headEnd/>
            <a:tailEnd/>
          </a:ln>
        </p:spPr>
        <p:txBody>
          <a:bodyPr wrap="square">
            <a:noAutofit/>
          </a:bodyPr>
          <a:lstStyle/>
          <a:p>
            <a:pPr algn="ctr"/>
            <a:r>
              <a:rPr lang="en-US" sz="3200" b="1" dirty="0">
                <a:solidFill>
                  <a:schemeClr val="accent1"/>
                </a:solidFill>
                <a:latin typeface="Calibri" panose="020F0502020204030204" pitchFamily="34" charset="0"/>
                <a:cs typeface="Times New Roman" pitchFamily="18" charset="0"/>
              </a:rPr>
              <a:t>electrical motor</a:t>
            </a:r>
          </a:p>
        </p:txBody>
      </p:sp>
      <p:cxnSp>
        <p:nvCxnSpPr>
          <p:cNvPr id="10" name="Straight Arrow Connector 9"/>
          <p:cNvCxnSpPr/>
          <p:nvPr/>
        </p:nvCxnSpPr>
        <p:spPr>
          <a:xfrm>
            <a:off x="2057400" y="2482850"/>
            <a:ext cx="762000" cy="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8800" y="2482850"/>
            <a:ext cx="762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8" name="TextBox 11"/>
          <p:cNvSpPr txBox="1">
            <a:spLocks noChangeArrowheads="1"/>
          </p:cNvSpPr>
          <p:nvPr/>
        </p:nvSpPr>
        <p:spPr bwMode="auto">
          <a:xfrm>
            <a:off x="533400" y="1990923"/>
            <a:ext cx="2057400" cy="1015663"/>
          </a:xfrm>
          <a:prstGeom prst="rect">
            <a:avLst/>
          </a:prstGeom>
          <a:noFill/>
          <a:ln w="9525">
            <a:noFill/>
            <a:miter lim="800000"/>
            <a:headEnd/>
            <a:tailEnd/>
          </a:ln>
        </p:spPr>
        <p:txBody>
          <a:bodyPr>
            <a:spAutoFit/>
          </a:bodyPr>
          <a:lstStyle/>
          <a:p>
            <a:pPr algn="ctr"/>
            <a:r>
              <a:rPr lang="en-US" sz="2000" b="1" dirty="0">
                <a:solidFill>
                  <a:srgbClr val="FF0000"/>
                </a:solidFill>
                <a:latin typeface="Calibri" panose="020F0502020204030204" pitchFamily="34" charset="0"/>
                <a:cs typeface="Times New Roman" pitchFamily="18" charset="0"/>
              </a:rPr>
              <a:t>electricity </a:t>
            </a:r>
          </a:p>
          <a:p>
            <a:pPr algn="ctr"/>
            <a:r>
              <a:rPr lang="en-US" sz="2000" b="1" dirty="0">
                <a:latin typeface="Calibri" panose="020F0502020204030204" pitchFamily="34" charset="0"/>
                <a:cs typeface="Times New Roman" pitchFamily="18" charset="0"/>
              </a:rPr>
              <a:t>or </a:t>
            </a:r>
          </a:p>
          <a:p>
            <a:pPr algn="ctr"/>
            <a:r>
              <a:rPr lang="en-US" sz="2000" b="1" dirty="0">
                <a:solidFill>
                  <a:srgbClr val="7030A0"/>
                </a:solidFill>
                <a:latin typeface="Calibri" panose="020F0502020204030204" pitchFamily="34" charset="0"/>
                <a:cs typeface="Times New Roman" pitchFamily="18" charset="0"/>
              </a:rPr>
              <a:t>electrical energy</a:t>
            </a:r>
          </a:p>
        </p:txBody>
      </p:sp>
      <p:sp>
        <p:nvSpPr>
          <p:cNvPr id="12299" name="TextBox 12"/>
          <p:cNvSpPr txBox="1">
            <a:spLocks noChangeArrowheads="1"/>
          </p:cNvSpPr>
          <p:nvPr/>
        </p:nvSpPr>
        <p:spPr bwMode="auto">
          <a:xfrm>
            <a:off x="6324600" y="1949450"/>
            <a:ext cx="2362200" cy="1015663"/>
          </a:xfrm>
          <a:prstGeom prst="rect">
            <a:avLst/>
          </a:prstGeom>
          <a:noFill/>
          <a:ln w="9525">
            <a:noFill/>
            <a:miter lim="800000"/>
            <a:headEnd/>
            <a:tailEnd/>
          </a:ln>
        </p:spPr>
        <p:txBody>
          <a:bodyPr wrap="square">
            <a:spAutoFit/>
          </a:bodyPr>
          <a:lstStyle/>
          <a:p>
            <a:pPr algn="ctr"/>
            <a:r>
              <a:rPr lang="en-US" sz="2000" b="1" dirty="0">
                <a:solidFill>
                  <a:srgbClr val="FF0000"/>
                </a:solidFill>
                <a:latin typeface="Calibri" panose="020F0502020204030204" pitchFamily="34" charset="0"/>
                <a:cs typeface="Times New Roman" pitchFamily="18" charset="0"/>
              </a:rPr>
              <a:t>motion</a:t>
            </a:r>
          </a:p>
          <a:p>
            <a:pPr algn="ctr"/>
            <a:r>
              <a:rPr lang="en-US" sz="2000" b="1" dirty="0">
                <a:latin typeface="Calibri" panose="020F0502020204030204" pitchFamily="34" charset="0"/>
                <a:cs typeface="Times New Roman" pitchFamily="18" charset="0"/>
              </a:rPr>
              <a:t>or</a:t>
            </a:r>
            <a:r>
              <a:rPr lang="en-US" sz="2000" b="1" dirty="0">
                <a:solidFill>
                  <a:srgbClr val="FF0000"/>
                </a:solidFill>
                <a:latin typeface="Calibri" panose="020F0502020204030204" pitchFamily="34" charset="0"/>
                <a:cs typeface="Times New Roman" pitchFamily="18" charset="0"/>
              </a:rPr>
              <a:t> </a:t>
            </a:r>
          </a:p>
          <a:p>
            <a:pPr algn="ctr"/>
            <a:r>
              <a:rPr lang="en-US" sz="2000" b="1" dirty="0">
                <a:solidFill>
                  <a:srgbClr val="7030A0"/>
                </a:solidFill>
                <a:latin typeface="Calibri" panose="020F0502020204030204" pitchFamily="34" charset="0"/>
                <a:cs typeface="Times New Roman" pitchFamily="18" charset="0"/>
              </a:rPr>
              <a:t>mechanical energy</a:t>
            </a:r>
          </a:p>
        </p:txBody>
      </p:sp>
      <p:sp>
        <p:nvSpPr>
          <p:cNvPr id="13" name="Title 1"/>
          <p:cNvSpPr txBox="1">
            <a:spLocks/>
          </p:cNvSpPr>
          <p:nvPr/>
        </p:nvSpPr>
        <p:spPr>
          <a:xfrm>
            <a:off x="0" y="274638"/>
            <a:ext cx="91440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rPr>
              <a:t>What is an electric motor?</a:t>
            </a:r>
            <a:endParaRPr lang="en-US" sz="5400" b="1" dirty="0">
              <a:solidFill>
                <a:srgbClr val="FF0000"/>
              </a:solidFill>
            </a:endParaRPr>
          </a:p>
        </p:txBody>
      </p:sp>
      <p:pic>
        <p:nvPicPr>
          <p:cNvPr id="2" name="Picture 1"/>
          <p:cNvPicPr>
            <a:picLocks noChangeAspect="1"/>
          </p:cNvPicPr>
          <p:nvPr/>
        </p:nvPicPr>
        <p:blipFill>
          <a:blip r:embed="rId2"/>
          <a:stretch>
            <a:fillRect/>
          </a:stretch>
        </p:blipFill>
        <p:spPr>
          <a:xfrm>
            <a:off x="647938" y="4591407"/>
            <a:ext cx="2818924" cy="21141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08782" y="1143000"/>
            <a:ext cx="8077200" cy="2590800"/>
          </a:xfrm>
        </p:spPr>
        <p:txBody>
          <a:bodyPr/>
          <a:lstStyle/>
          <a:p>
            <a:pPr marL="0" indent="0">
              <a:buNone/>
            </a:pPr>
            <a:r>
              <a:rPr lang="en-US" b="1" dirty="0">
                <a:latin typeface="Calibri" panose="020F0502020204030204" pitchFamily="34" charset="0"/>
                <a:ea typeface="ＭＳ Ｐゴシック" pitchFamily="34" charset="-128"/>
                <a:cs typeface="Times New Roman" pitchFamily="18" charset="0"/>
              </a:rPr>
              <a:t>Inside the LEGO motor casing is a motor, a rotation sensor </a:t>
            </a:r>
            <a:r>
              <a:rPr lang="en-US" sz="2000" b="1" dirty="0">
                <a:latin typeface="Calibri" panose="020F0502020204030204" pitchFamily="34" charset="0"/>
                <a:ea typeface="ＭＳ Ｐゴシック" pitchFamily="34" charset="-128"/>
                <a:cs typeface="Times New Roman" pitchFamily="18" charset="0"/>
              </a:rPr>
              <a:t>(which you will soon study) </a:t>
            </a:r>
            <a:r>
              <a:rPr lang="en-US" b="1" dirty="0">
                <a:latin typeface="Calibri" panose="020F0502020204030204" pitchFamily="34" charset="0"/>
                <a:ea typeface="ＭＳ Ｐゴシック" pitchFamily="34" charset="-128"/>
                <a:cs typeface="Times New Roman" pitchFamily="18" charset="0"/>
              </a:rPr>
              <a:t>and lots of gears, as shown below. </a:t>
            </a:r>
            <a:r>
              <a:rPr lang="en-US" b="1" dirty="0">
                <a:latin typeface="Calibri" panose="020F0502020204030204" pitchFamily="34" charset="0"/>
                <a:ea typeface="ＭＳ Ｐゴシック" pitchFamily="34" charset="-128"/>
                <a:cs typeface="Times New Roman" pitchFamily="18" charset="0"/>
                <a:sym typeface="Wingdings" panose="05000000000000000000" pitchFamily="2" charset="2"/>
              </a:rPr>
              <a:t></a:t>
            </a:r>
            <a:endParaRPr lang="en-US" b="1" dirty="0">
              <a:latin typeface="Calibri" panose="020F0502020204030204" pitchFamily="34" charset="0"/>
              <a:ea typeface="ＭＳ Ｐゴシック" pitchFamily="34" charset="-128"/>
              <a:cs typeface="Times New Roman" pitchFamily="18" charset="0"/>
            </a:endParaRPr>
          </a:p>
          <a:p>
            <a:pPr marL="0" indent="0">
              <a:buNone/>
            </a:pPr>
            <a:r>
              <a:rPr lang="en-US" b="1" dirty="0">
                <a:solidFill>
                  <a:srgbClr val="7030A0"/>
                </a:solidFill>
                <a:latin typeface="Calibri" panose="020F0502020204030204" pitchFamily="34" charset="0"/>
                <a:ea typeface="ＭＳ Ｐゴシック" pitchFamily="34" charset="-128"/>
                <a:cs typeface="Times New Roman" pitchFamily="18" charset="0"/>
              </a:rPr>
              <a:t>Gears</a:t>
            </a:r>
            <a:r>
              <a:rPr lang="en-US" b="1" dirty="0">
                <a:latin typeface="Calibri" panose="020F0502020204030204" pitchFamily="34" charset="0"/>
                <a:ea typeface="ＭＳ Ｐゴシック" pitchFamily="34" charset="-128"/>
                <a:cs typeface="Times New Roman" pitchFamily="18" charset="0"/>
              </a:rPr>
              <a:t> are the round blue discs in the picture. </a:t>
            </a:r>
            <a:r>
              <a:rPr lang="en-US" b="1" dirty="0">
                <a:latin typeface="Calibri" panose="020F0502020204030204" pitchFamily="34" charset="0"/>
                <a:ea typeface="ＭＳ Ｐゴシック" pitchFamily="34" charset="-128"/>
                <a:cs typeface="Times New Roman" pitchFamily="18" charset="0"/>
                <a:sym typeface="Wingdings" panose="05000000000000000000" pitchFamily="2" charset="2"/>
              </a:rPr>
              <a:t></a:t>
            </a:r>
            <a:endParaRPr lang="en-US" b="1" dirty="0">
              <a:latin typeface="Calibri" panose="020F0502020204030204" pitchFamily="34" charset="0"/>
              <a:ea typeface="ＭＳ Ｐゴシック" pitchFamily="34" charset="-128"/>
              <a:cs typeface="Times New Roman" pitchFamily="18" charset="0"/>
            </a:endParaRPr>
          </a:p>
          <a:p>
            <a:pPr marL="0" indent="0">
              <a:buNone/>
            </a:pPr>
            <a:r>
              <a:rPr lang="en-US" b="1" dirty="0">
                <a:latin typeface="Calibri" panose="020F0502020204030204" pitchFamily="34" charset="0"/>
                <a:ea typeface="ＭＳ Ｐゴシック" pitchFamily="34" charset="-128"/>
                <a:cs typeface="Times New Roman" pitchFamily="18" charset="0"/>
              </a:rPr>
              <a:t>Gears help to </a:t>
            </a:r>
            <a:r>
              <a:rPr lang="en-US" b="1" dirty="0">
                <a:solidFill>
                  <a:srgbClr val="7030A0"/>
                </a:solidFill>
                <a:latin typeface="Calibri" panose="020F0502020204030204" pitchFamily="34" charset="0"/>
                <a:ea typeface="ＭＳ Ｐゴシック" pitchFamily="34" charset="-128"/>
                <a:cs typeface="Times New Roman" pitchFamily="18" charset="0"/>
              </a:rPr>
              <a:t>make the motion faster or slower</a:t>
            </a:r>
            <a:r>
              <a:rPr lang="en-US" b="1" dirty="0">
                <a:latin typeface="Calibri" panose="020F0502020204030204" pitchFamily="34" charset="0"/>
                <a:ea typeface="ＭＳ Ｐゴシック" pitchFamily="34" charset="-128"/>
                <a:cs typeface="Times New Roman" pitchFamily="18" charset="0"/>
              </a:rPr>
              <a:t>, as you will learn later in this lesson, and when you study physics. </a:t>
            </a:r>
          </a:p>
          <a:p>
            <a:pPr marL="0" indent="0">
              <a:buNone/>
            </a:pPr>
            <a:endParaRPr lang="en-US" sz="2000" b="1" dirty="0">
              <a:latin typeface="Calibri" panose="020F0502020204030204" pitchFamily="34" charset="0"/>
              <a:ea typeface="ＭＳ Ｐゴシック" pitchFamily="34" charset="-128"/>
              <a:cs typeface="Times New Roman" pitchFamily="18" charset="0"/>
            </a:endParaRPr>
          </a:p>
        </p:txBody>
      </p:sp>
      <p:sp>
        <p:nvSpPr>
          <p:cNvPr id="13316" name="Slide Number Placeholder 5"/>
          <p:cNvSpPr>
            <a:spLocks noGrp="1"/>
          </p:cNvSpPr>
          <p:nvPr>
            <p:ph type="sldNum" sz="quarter" idx="11"/>
          </p:nvPr>
        </p:nvSpPr>
        <p:spPr bwMode="auto">
          <a:noFill/>
          <a:ln>
            <a:miter lim="800000"/>
            <a:headEnd/>
            <a:tailEnd/>
          </a:ln>
        </p:spPr>
        <p:txBody>
          <a:bodyPr/>
          <a:lstStyle/>
          <a:p>
            <a:fld id="{27506939-A09D-4E10-9805-80BF2ED6D556}" type="slidenum">
              <a:rPr lang="en-US" smtClean="0">
                <a:latin typeface="Arial" charset="0"/>
              </a:rPr>
              <a:pPr/>
              <a:t>5</a:t>
            </a:fld>
            <a:endParaRPr lang="en-US">
              <a:latin typeface="Arial" charset="0"/>
            </a:endParaRPr>
          </a:p>
        </p:txBody>
      </p:sp>
      <p:pic>
        <p:nvPicPr>
          <p:cNvPr id="13318" name="Picture 6"/>
          <p:cNvPicPr>
            <a:picLocks noChangeAspect="1" noChangeArrowheads="1"/>
          </p:cNvPicPr>
          <p:nvPr/>
        </p:nvPicPr>
        <p:blipFill>
          <a:blip r:embed="rId2"/>
          <a:srcRect/>
          <a:stretch>
            <a:fillRect/>
          </a:stretch>
        </p:blipFill>
        <p:spPr bwMode="auto">
          <a:xfrm>
            <a:off x="990600" y="3276600"/>
            <a:ext cx="6466618" cy="3332966"/>
          </a:xfrm>
          <a:prstGeom prst="rect">
            <a:avLst/>
          </a:prstGeom>
          <a:noFill/>
          <a:ln w="9525">
            <a:noFill/>
            <a:miter lim="800000"/>
            <a:headEnd/>
            <a:tailEnd/>
          </a:ln>
        </p:spPr>
      </p:pic>
      <p:sp>
        <p:nvSpPr>
          <p:cNvPr id="7"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What is inside a LEGO motor?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8600" y="2667000"/>
            <a:ext cx="8510588" cy="3962400"/>
          </a:xfrm>
        </p:spPr>
        <p:txBody>
          <a:bodyPr/>
          <a:lstStyle/>
          <a:p>
            <a:endParaRPr lang="en-US" sz="2000" b="1" dirty="0">
              <a:latin typeface="Calibri" panose="020F0502020204030204" pitchFamily="34" charset="0"/>
              <a:ea typeface="ＭＳ Ｐゴシック" pitchFamily="34" charset="-128"/>
              <a:cs typeface="Times New Roman" pitchFamily="18" charset="0"/>
            </a:endParaRPr>
          </a:p>
          <a:p>
            <a:r>
              <a:rPr lang="en-US" sz="2000" b="1" dirty="0">
                <a:latin typeface="Calibri" panose="020F0502020204030204" pitchFamily="34" charset="0"/>
                <a:ea typeface="ＭＳ Ｐゴシック" pitchFamily="34" charset="-128"/>
                <a:cs typeface="Times New Roman" pitchFamily="18" charset="0"/>
              </a:rPr>
              <a:t>Electric motors are used for many applications that involve </a:t>
            </a:r>
            <a:r>
              <a:rPr lang="en-US" altLang="ja-JP" sz="2000" b="1" dirty="0">
                <a:latin typeface="Calibri" panose="020F0502020204030204" pitchFamily="34" charset="0"/>
                <a:ea typeface="ＭＳ Ｐゴシック" pitchFamily="34" charset="-128"/>
                <a:cs typeface="Times New Roman" pitchFamily="18" charset="0"/>
              </a:rPr>
              <a:t>moving things. </a:t>
            </a:r>
            <a:r>
              <a:rPr lang="en-US" altLang="ja-JP" sz="2000" b="1" i="1" dirty="0">
                <a:solidFill>
                  <a:srgbClr val="FF0000"/>
                </a:solidFill>
                <a:latin typeface="Calibri" panose="020F0502020204030204" pitchFamily="34" charset="0"/>
                <a:ea typeface="ＭＳ Ｐゴシック" pitchFamily="34" charset="-128"/>
                <a:cs typeface="Times New Roman" pitchFamily="18" charset="0"/>
              </a:rPr>
              <a:t>What examples of mechanical movement can you think of?</a:t>
            </a:r>
          </a:p>
          <a:p>
            <a:r>
              <a:rPr lang="en-US" sz="2000" b="1" dirty="0">
                <a:solidFill>
                  <a:srgbClr val="7030A0"/>
                </a:solidFill>
                <a:latin typeface="Calibri" panose="020F0502020204030204" pitchFamily="34" charset="0"/>
                <a:ea typeface="ＭＳ Ｐゴシック" pitchFamily="34" charset="-128"/>
                <a:cs typeface="Times New Roman" pitchFamily="18" charset="0"/>
              </a:rPr>
              <a:t>Example: </a:t>
            </a:r>
            <a:r>
              <a:rPr lang="en-US" sz="2000" b="1" dirty="0">
                <a:latin typeface="Calibri" panose="020F0502020204030204" pitchFamily="34" charset="0"/>
                <a:ea typeface="ＭＳ Ｐゴシック" pitchFamily="34" charset="-128"/>
                <a:cs typeface="Times New Roman" pitchFamily="18" charset="0"/>
              </a:rPr>
              <a:t>For manually operated pencil sharpeners, a hand crank turns blades around an inserted pencil and sharpens it. In electric sharpeners, the turning is done by an electric motor that gets mechanical energy (motion) from electrical energy (electricity from the outlet it is plugged into).</a:t>
            </a:r>
          </a:p>
          <a:p>
            <a:r>
              <a:rPr lang="en-US" sz="2000" b="1" dirty="0">
                <a:solidFill>
                  <a:srgbClr val="7030A0"/>
                </a:solidFill>
                <a:latin typeface="Calibri" panose="020F0502020204030204" pitchFamily="34" charset="0"/>
                <a:ea typeface="ＭＳ Ｐゴシック" pitchFamily="34" charset="-128"/>
                <a:cs typeface="Times New Roman" pitchFamily="18" charset="0"/>
              </a:rPr>
              <a:t>Example: </a:t>
            </a:r>
            <a:r>
              <a:rPr lang="en-US" sz="2000" b="1" dirty="0">
                <a:latin typeface="Calibri" panose="020F0502020204030204" pitchFamily="34" charset="0"/>
                <a:ea typeface="ＭＳ Ｐゴシック" pitchFamily="34" charset="-128"/>
                <a:cs typeface="Times New Roman" pitchFamily="18" charset="0"/>
              </a:rPr>
              <a:t>Consider moving a car window up and down. Where does the electrical energy for the motor come from?</a:t>
            </a:r>
          </a:p>
          <a:p>
            <a:r>
              <a:rPr lang="en-US" sz="2000" b="1" dirty="0">
                <a:solidFill>
                  <a:srgbClr val="7030A0"/>
                </a:solidFill>
                <a:latin typeface="Calibri" panose="020F0502020204030204" pitchFamily="34" charset="0"/>
                <a:ea typeface="ＭＳ Ｐゴシック" pitchFamily="34" charset="-128"/>
                <a:cs typeface="Times New Roman" pitchFamily="18" charset="0"/>
              </a:rPr>
              <a:t>More examples? </a:t>
            </a:r>
            <a:r>
              <a:rPr lang="en-US" sz="2000" b="1" dirty="0">
                <a:latin typeface="Calibri" panose="020F0502020204030204" pitchFamily="34" charset="0"/>
                <a:ea typeface="ＭＳ Ｐゴシック" pitchFamily="34" charset="-128"/>
                <a:cs typeface="Times New Roman" pitchFamily="18" charset="0"/>
              </a:rPr>
              <a:t>Take a moment to think of other examples. Once you</a:t>
            </a:r>
            <a:br>
              <a:rPr lang="en-US" sz="2000" b="1" dirty="0">
                <a:latin typeface="Calibri" panose="020F0502020204030204" pitchFamily="34" charset="0"/>
                <a:ea typeface="ＭＳ Ｐゴシック" pitchFamily="34" charset="-128"/>
                <a:cs typeface="Times New Roman" pitchFamily="18" charset="0"/>
              </a:rPr>
            </a:br>
            <a:r>
              <a:rPr lang="en-US" sz="2000" b="1" dirty="0">
                <a:latin typeface="Calibri" panose="020F0502020204030204" pitchFamily="34" charset="0"/>
                <a:ea typeface="ＭＳ Ｐゴシック" pitchFamily="34" charset="-128"/>
                <a:cs typeface="Times New Roman" pitchFamily="18" charset="0"/>
              </a:rPr>
              <a:t>have thought of your example, we’ll list them on the classroom board.</a:t>
            </a:r>
          </a:p>
          <a:p>
            <a:endParaRPr lang="en-US" sz="2000" b="1" dirty="0">
              <a:latin typeface="Calibri" panose="020F0502020204030204" pitchFamily="34" charset="0"/>
              <a:ea typeface="ＭＳ Ｐゴシック" pitchFamily="34" charset="-128"/>
              <a:cs typeface="Times New Roman" pitchFamily="18" charset="0"/>
            </a:endParaRPr>
          </a:p>
          <a:p>
            <a:endParaRPr lang="en-US" sz="2000" b="1" dirty="0">
              <a:latin typeface="Calibri" panose="020F0502020204030204" pitchFamily="34" charset="0"/>
              <a:ea typeface="ＭＳ Ｐゴシック" pitchFamily="34" charset="-128"/>
              <a:cs typeface="Times New Roman" pitchFamily="18" charset="0"/>
            </a:endParaRPr>
          </a:p>
        </p:txBody>
      </p:sp>
      <p:sp>
        <p:nvSpPr>
          <p:cNvPr id="14340" name="Slide Number Placeholder 5"/>
          <p:cNvSpPr>
            <a:spLocks noGrp="1"/>
          </p:cNvSpPr>
          <p:nvPr>
            <p:ph type="sldNum" sz="quarter" idx="11"/>
          </p:nvPr>
        </p:nvSpPr>
        <p:spPr bwMode="auto">
          <a:noFill/>
          <a:ln>
            <a:miter lim="800000"/>
            <a:headEnd/>
            <a:tailEnd/>
          </a:ln>
        </p:spPr>
        <p:txBody>
          <a:bodyPr/>
          <a:lstStyle/>
          <a:p>
            <a:fld id="{6BD1B051-1A7B-4B87-85C2-67F1532EFA4E}" type="slidenum">
              <a:rPr lang="en-US" smtClean="0">
                <a:latin typeface="Arial" charset="0"/>
              </a:rPr>
              <a:pPr/>
              <a:t>6</a:t>
            </a:fld>
            <a:endParaRPr lang="en-US">
              <a:latin typeface="Arial" charset="0"/>
            </a:endParaRPr>
          </a:p>
        </p:txBody>
      </p:sp>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solidFill>
                  <a:schemeClr val="accent1"/>
                </a:solidFill>
                <a:latin typeface="Calibri" panose="020F0502020204030204" pitchFamily="34" charset="0"/>
                <a:cs typeface="Times New Roman" pitchFamily="18" charset="0"/>
              </a:rPr>
              <a:t>What are real-world motor applications?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80932"/>
            <a:ext cx="2758440" cy="19703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42876" y="4419600"/>
            <a:ext cx="8253412" cy="2368552"/>
          </a:xfrm>
        </p:spPr>
        <p:txBody>
          <a:bodyPr/>
          <a:lstStyle/>
          <a:p>
            <a:r>
              <a:rPr lang="en-US" b="1" dirty="0">
                <a:latin typeface="Calibri" panose="020F0502020204030204" pitchFamily="34" charset="0"/>
                <a:ea typeface="ＭＳ Ｐゴシック" pitchFamily="34" charset="-128"/>
                <a:cs typeface="Times New Roman" pitchFamily="18" charset="0"/>
              </a:rPr>
              <a:t>This process is similar to your brain commanding your arm to move. In this case, your brain (similar to the robot’</a:t>
            </a:r>
            <a:r>
              <a:rPr lang="en-US" altLang="ja-JP" b="1" dirty="0">
                <a:latin typeface="Calibri" panose="020F0502020204030204" pitchFamily="34" charset="0"/>
                <a:ea typeface="ＭＳ Ｐゴシック" pitchFamily="34" charset="-128"/>
                <a:cs typeface="Times New Roman" pitchFamily="18" charset="0"/>
              </a:rPr>
              <a:t>s computer) decides to move the arm. To do this, it sends electrical signals through your nervous system to the muscles in your arm, and those muscles make your arm move. </a:t>
            </a:r>
          </a:p>
          <a:p>
            <a:pPr marL="0" indent="0" algn="ctr">
              <a:buNone/>
            </a:pPr>
            <a:r>
              <a:rPr lang="en-US" altLang="ja-JP" b="1" dirty="0">
                <a:solidFill>
                  <a:srgbClr val="7030A0"/>
                </a:solidFill>
                <a:latin typeface="Calibri" panose="020F0502020204030204" pitchFamily="34" charset="0"/>
                <a:ea typeface="ＭＳ Ｐゴシック" pitchFamily="34" charset="-128"/>
                <a:cs typeface="Times New Roman" pitchFamily="18" charset="0"/>
              </a:rPr>
              <a:t>So, motors are similar to muscles.</a:t>
            </a:r>
            <a:endParaRPr lang="en-US" sz="2000" b="1" dirty="0">
              <a:solidFill>
                <a:srgbClr val="7030A0"/>
              </a:solidFill>
              <a:latin typeface="Calibri" panose="020F0502020204030204" pitchFamily="34" charset="0"/>
              <a:ea typeface="ＭＳ Ｐゴシック" pitchFamily="34" charset="-128"/>
            </a:endParaRPr>
          </a:p>
        </p:txBody>
      </p:sp>
      <p:sp>
        <p:nvSpPr>
          <p:cNvPr id="15364" name="Slide Number Placeholder 8"/>
          <p:cNvSpPr>
            <a:spLocks noGrp="1"/>
          </p:cNvSpPr>
          <p:nvPr>
            <p:ph type="sldNum" sz="quarter" idx="11"/>
          </p:nvPr>
        </p:nvSpPr>
        <p:spPr bwMode="auto">
          <a:noFill/>
          <a:ln>
            <a:miter lim="800000"/>
            <a:headEnd/>
            <a:tailEnd/>
          </a:ln>
        </p:spPr>
        <p:txBody>
          <a:bodyPr/>
          <a:lstStyle/>
          <a:p>
            <a:fld id="{C121C427-B5F7-4F6C-82E7-FD6818B72112}" type="slidenum">
              <a:rPr lang="en-US" smtClean="0">
                <a:latin typeface="Arial" charset="0"/>
              </a:rPr>
              <a:pPr/>
              <a:t>7</a:t>
            </a:fld>
            <a:endParaRPr lang="en-US">
              <a:latin typeface="Arial" charset="0"/>
            </a:endParaRPr>
          </a:p>
        </p:txBody>
      </p:sp>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chemeClr val="accent1"/>
                </a:solidFill>
                <a:latin typeface="Calibri" panose="020F0502020204030204" pitchFamily="34" charset="0"/>
                <a:cs typeface="Times New Roman" pitchFamily="18" charset="0"/>
              </a:rPr>
              <a:t>What is the role of motors in </a:t>
            </a:r>
            <a:r>
              <a:rPr lang="en-US" altLang="en-US" sz="4000" b="1" dirty="0" err="1">
                <a:solidFill>
                  <a:schemeClr val="accent1"/>
                </a:solidFill>
                <a:latin typeface="Calibri" panose="020F0502020204030204" pitchFamily="34" charset="0"/>
                <a:cs typeface="Times New Roman" pitchFamily="18" charset="0"/>
              </a:rPr>
              <a:t>taskbots</a:t>
            </a:r>
            <a:r>
              <a:rPr lang="en-US" altLang="en-US" sz="4000" b="1" dirty="0">
                <a:solidFill>
                  <a:schemeClr val="accent1"/>
                </a:solidFill>
                <a:latin typeface="Calibri" panose="020F0502020204030204" pitchFamily="34" charset="0"/>
                <a:cs typeface="Times New Roman" pitchFamily="18" charset="0"/>
              </a:rPr>
              <a:t>?</a:t>
            </a:r>
          </a:p>
        </p:txBody>
      </p:sp>
      <p:sp>
        <p:nvSpPr>
          <p:cNvPr id="7" name="Content Placeholder 2"/>
          <p:cNvSpPr txBox="1">
            <a:spLocks/>
          </p:cNvSpPr>
          <p:nvPr/>
        </p:nvSpPr>
        <p:spPr bwMode="auto">
          <a:xfrm>
            <a:off x="168276" y="1066800"/>
            <a:ext cx="4937124"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ＭＳ Ｐゴシック" charset="0"/>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ＭＳ Ｐゴシック" charset="0"/>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ＭＳ Ｐゴシック" charset="0"/>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ＭＳ Ｐゴシック" charset="0"/>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ＭＳ Ｐゴシック" charset="0"/>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b="1" dirty="0">
                <a:latin typeface="Calibri" panose="020F0502020204030204" pitchFamily="34" charset="0"/>
                <a:ea typeface="ＭＳ Ｐゴシック" pitchFamily="34" charset="-128"/>
                <a:cs typeface="Times New Roman" pitchFamily="18" charset="0"/>
              </a:rPr>
              <a:t>The LEGO robot kit comes with 2 motors that serve as the “</a:t>
            </a:r>
            <a:r>
              <a:rPr lang="en-US" altLang="ja-JP" b="1" dirty="0">
                <a:latin typeface="Calibri" panose="020F0502020204030204" pitchFamily="34" charset="0"/>
                <a:ea typeface="ＭＳ Ｐゴシック" pitchFamily="34" charset="-128"/>
                <a:cs typeface="Times New Roman" pitchFamily="18" charset="0"/>
              </a:rPr>
              <a:t>muscles” for the robot. The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computer</a:t>
            </a:r>
            <a:r>
              <a:rPr lang="en-US" altLang="ja-JP" b="1" dirty="0">
                <a:latin typeface="Calibri" panose="020F0502020204030204" pitchFamily="34" charset="0"/>
                <a:ea typeface="ＭＳ Ｐゴシック" pitchFamily="34" charset="-128"/>
                <a:cs typeface="Times New Roman" pitchFamily="18" charset="0"/>
              </a:rPr>
              <a:t> (brick) commands the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motors</a:t>
            </a:r>
            <a:r>
              <a:rPr lang="en-US" altLang="ja-JP" b="1" dirty="0">
                <a:latin typeface="Calibri" panose="020F0502020204030204" pitchFamily="34" charset="0"/>
                <a:ea typeface="ＭＳ Ｐゴシック" pitchFamily="34" charset="-128"/>
                <a:cs typeface="Times New Roman" pitchFamily="18" charset="0"/>
              </a:rPr>
              <a:t> to move via electrical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signals</a:t>
            </a:r>
            <a:r>
              <a:rPr lang="en-US" altLang="ja-JP" b="1" dirty="0">
                <a:latin typeface="Calibri" panose="020F0502020204030204" pitchFamily="34" charset="0"/>
                <a:ea typeface="ＭＳ Ｐゴシック" pitchFamily="34" charset="-128"/>
                <a:cs typeface="Times New Roman" pitchFamily="18" charset="0"/>
              </a:rPr>
              <a:t> passed through the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cables</a:t>
            </a:r>
            <a:r>
              <a:rPr lang="en-US" altLang="ja-JP" b="1" dirty="0">
                <a:latin typeface="Calibri" panose="020F0502020204030204" pitchFamily="34" charset="0"/>
                <a:ea typeface="ＭＳ Ｐゴシック" pitchFamily="34" charset="-128"/>
                <a:cs typeface="Times New Roman" pitchFamily="18" charset="0"/>
              </a:rPr>
              <a:t>, which make the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motors</a:t>
            </a:r>
            <a:r>
              <a:rPr lang="en-US" altLang="ja-JP" b="1" dirty="0">
                <a:latin typeface="Calibri" panose="020F0502020204030204" pitchFamily="34" charset="0"/>
                <a:ea typeface="ＭＳ Ｐゴシック" pitchFamily="34" charset="-128"/>
                <a:cs typeface="Times New Roman" pitchFamily="18" charset="0"/>
              </a:rPr>
              <a:t> </a:t>
            </a:r>
            <a:r>
              <a:rPr lang="en-US" altLang="ja-JP" b="1" dirty="0">
                <a:solidFill>
                  <a:schemeClr val="accent1"/>
                </a:solidFill>
                <a:latin typeface="Calibri" panose="020F0502020204030204" pitchFamily="34" charset="0"/>
                <a:ea typeface="ＭＳ Ｐゴシック" pitchFamily="34" charset="-128"/>
                <a:cs typeface="Times New Roman" pitchFamily="18" charset="0"/>
              </a:rPr>
              <a:t>move</a:t>
            </a:r>
            <a:r>
              <a:rPr lang="en-US" altLang="ja-JP" b="1" dirty="0">
                <a:latin typeface="Calibri" panose="020F0502020204030204" pitchFamily="34" charset="0"/>
                <a:ea typeface="ＭＳ Ｐゴシック" pitchFamily="34" charset="-128"/>
                <a:cs typeface="Times New Roman" pitchFamily="18" charset="0"/>
              </a:rPr>
              <a:t>. That motion moves the wheels move, which moves the </a:t>
            </a:r>
            <a:r>
              <a:rPr lang="en-US" altLang="ja-JP" b="1" dirty="0" err="1">
                <a:latin typeface="Calibri" panose="020F0502020204030204" pitchFamily="34" charset="0"/>
                <a:ea typeface="ＭＳ Ｐゴシック" pitchFamily="34" charset="-128"/>
                <a:cs typeface="Times New Roman" pitchFamily="18" charset="0"/>
              </a:rPr>
              <a:t>taskbot</a:t>
            </a:r>
            <a:r>
              <a:rPr lang="en-US" altLang="ja-JP" b="1" dirty="0">
                <a:latin typeface="Calibri" panose="020F0502020204030204" pitchFamily="34" charset="0"/>
                <a:ea typeface="ＭＳ Ｐゴシック" pitchFamily="34" charset="-128"/>
                <a:cs typeface="Times New Roman" pitchFamily="18" charset="0"/>
              </a:rPr>
              <a:t>.</a:t>
            </a:r>
            <a:endParaRPr lang="en-US" sz="2000" b="1" dirty="0">
              <a:latin typeface="Calibri" panose="020F0502020204030204" pitchFamily="34" charset="0"/>
              <a:ea typeface="ＭＳ Ｐゴシック" pitchFamily="34" charset="-128"/>
            </a:endParaRPr>
          </a:p>
        </p:txBody>
      </p:sp>
      <p:pic>
        <p:nvPicPr>
          <p:cNvPr id="8" name="Picture 2" descr="Image result for ev3 motor wheel"/>
          <p:cNvPicPr>
            <a:picLocks noChangeAspect="1" noChangeArrowheads="1"/>
          </p:cNvPicPr>
          <p:nvPr/>
        </p:nvPicPr>
        <p:blipFill rotWithShape="1">
          <a:blip r:embed="rId2">
            <a:extLst>
              <a:ext uri="{28A0092B-C50C-407E-A947-70E740481C1C}">
                <a14:useLocalDpi xmlns:a14="http://schemas.microsoft.com/office/drawing/2010/main" val="0"/>
              </a:ext>
            </a:extLst>
          </a:blip>
          <a:srcRect l="14167" t="25471" r="44167" b="33256"/>
          <a:stretch/>
        </p:blipFill>
        <p:spPr bwMode="auto">
          <a:xfrm>
            <a:off x="5145189" y="1440088"/>
            <a:ext cx="3311611" cy="2450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143000"/>
            <a:ext cx="8229600" cy="5486400"/>
          </a:xfrm>
        </p:spPr>
        <p:txBody>
          <a:bodyPr/>
          <a:lstStyle/>
          <a:p>
            <a:r>
              <a:rPr lang="en-US" sz="2800" b="1" dirty="0">
                <a:latin typeface="Calibri" panose="020F0502020204030204" pitchFamily="34" charset="0"/>
                <a:ea typeface="ＭＳ Ｐゴシック" pitchFamily="34" charset="-128"/>
                <a:cs typeface="Times New Roman" pitchFamily="18" charset="0"/>
              </a:rPr>
              <a:t>Your </a:t>
            </a:r>
            <a:r>
              <a:rPr lang="en-US" sz="2800" b="1" dirty="0" err="1">
                <a:latin typeface="Calibri" panose="020F0502020204030204" pitchFamily="34" charset="0"/>
                <a:ea typeface="ＭＳ Ｐゴシック" pitchFamily="34" charset="-128"/>
                <a:cs typeface="Times New Roman" pitchFamily="18" charset="0"/>
              </a:rPr>
              <a:t>taskbot</a:t>
            </a:r>
            <a:r>
              <a:rPr lang="en-US" sz="2800" b="1" dirty="0">
                <a:latin typeface="Calibri" panose="020F0502020204030204" pitchFamily="34" charset="0"/>
                <a:ea typeface="ＭＳ Ｐゴシック" pitchFamily="34" charset="-128"/>
                <a:cs typeface="Times New Roman" pitchFamily="18" charset="0"/>
              </a:rPr>
              <a:t> has 2 electric motors. These are attached to the wheels on each side. </a:t>
            </a:r>
          </a:p>
          <a:p>
            <a:pPr marL="0" indent="0" algn="ctr">
              <a:spcBef>
                <a:spcPts val="1200"/>
              </a:spcBef>
              <a:spcAft>
                <a:spcPts val="0"/>
              </a:spcAft>
              <a:buNone/>
            </a:pPr>
            <a:r>
              <a:rPr lang="en-US" sz="2800" b="1" dirty="0">
                <a:solidFill>
                  <a:srgbClr val="7030A0"/>
                </a:solidFill>
                <a:latin typeface="Calibri" panose="020F0502020204030204" pitchFamily="34" charset="0"/>
                <a:ea typeface="ＭＳ Ｐゴシック" pitchFamily="34" charset="-128"/>
                <a:cs typeface="Times New Roman" pitchFamily="18" charset="0"/>
              </a:rPr>
              <a:t>Engineering Challenge</a:t>
            </a:r>
          </a:p>
          <a:p>
            <a:r>
              <a:rPr lang="en-US" sz="2800" b="1" dirty="0">
                <a:solidFill>
                  <a:srgbClr val="7030A0"/>
                </a:solidFill>
                <a:latin typeface="Calibri" panose="020F0502020204030204" pitchFamily="34" charset="0"/>
                <a:ea typeface="ＭＳ Ｐゴシック" pitchFamily="34" charset="-128"/>
                <a:cs typeface="Times New Roman" pitchFamily="18" charset="0"/>
              </a:rPr>
              <a:t>Do This: </a:t>
            </a:r>
            <a:r>
              <a:rPr lang="en-US" sz="2800" b="1" dirty="0">
                <a:latin typeface="Calibri" panose="020F0502020204030204" pitchFamily="34" charset="0"/>
                <a:ea typeface="ＭＳ Ｐゴシック" pitchFamily="34" charset="-128"/>
                <a:cs typeface="Times New Roman" pitchFamily="18" charset="0"/>
              </a:rPr>
              <a:t>Examine them and predict how you would make the robot turn right or left using the 2 motors. Write down your ideas on a separate sheet of paper.</a:t>
            </a:r>
          </a:p>
          <a:p>
            <a:r>
              <a:rPr lang="en-US" sz="2800" b="1" dirty="0">
                <a:solidFill>
                  <a:srgbClr val="7030A0"/>
                </a:solidFill>
                <a:latin typeface="Calibri" panose="020F0502020204030204" pitchFamily="34" charset="0"/>
                <a:ea typeface="ＭＳ Ｐゴシック" pitchFamily="34" charset="-128"/>
                <a:cs typeface="Times New Roman" pitchFamily="18" charset="0"/>
              </a:rPr>
              <a:t>Do This: </a:t>
            </a:r>
            <a:r>
              <a:rPr lang="en-US" sz="2800" b="1" dirty="0">
                <a:latin typeface="Calibri" panose="020F0502020204030204" pitchFamily="34" charset="0"/>
                <a:ea typeface="ＭＳ Ｐゴシック" pitchFamily="34" charset="-128"/>
                <a:cs typeface="Times New Roman" pitchFamily="18" charset="0"/>
              </a:rPr>
              <a:t>Develop a LEGO program to make the robot go forward 1 foot and then turn left and then move forward 1 foot.</a:t>
            </a:r>
          </a:p>
          <a:p>
            <a:r>
              <a:rPr lang="en-US" sz="2800" b="1" dirty="0">
                <a:solidFill>
                  <a:srgbClr val="7030A0"/>
                </a:solidFill>
                <a:latin typeface="Calibri" panose="020F0502020204030204" pitchFamily="34" charset="0"/>
                <a:ea typeface="ＭＳ Ｐゴシック" pitchFamily="34" charset="-128"/>
                <a:cs typeface="Times New Roman" pitchFamily="18" charset="0"/>
              </a:rPr>
              <a:t>Do This: </a:t>
            </a:r>
            <a:r>
              <a:rPr lang="en-US" sz="2800" b="1" dirty="0">
                <a:latin typeface="Calibri" panose="020F0502020204030204" pitchFamily="34" charset="0"/>
                <a:ea typeface="ＭＳ Ｐゴシック" pitchFamily="34" charset="-128"/>
                <a:cs typeface="Times New Roman" pitchFamily="18" charset="0"/>
              </a:rPr>
              <a:t>Implement it on the robot and show that it works. </a:t>
            </a:r>
          </a:p>
          <a:p>
            <a:pPr marL="0" indent="0" algn="ctr">
              <a:buNone/>
            </a:pPr>
            <a:r>
              <a:rPr lang="en-US" sz="2000" b="1" dirty="0">
                <a:solidFill>
                  <a:schemeClr val="bg1">
                    <a:lumMod val="50000"/>
                  </a:schemeClr>
                </a:solidFill>
                <a:latin typeface="Calibri" panose="020F0502020204030204" pitchFamily="34" charset="0"/>
                <a:ea typeface="ＭＳ Ｐゴシック" pitchFamily="34" charset="-128"/>
                <a:cs typeface="Times New Roman" pitchFamily="18" charset="0"/>
              </a:rPr>
              <a:t>(Answer on slide 17)</a:t>
            </a:r>
          </a:p>
        </p:txBody>
      </p:sp>
      <p:sp>
        <p:nvSpPr>
          <p:cNvPr id="16388" name="Slide Number Placeholder 8"/>
          <p:cNvSpPr>
            <a:spLocks noGrp="1"/>
          </p:cNvSpPr>
          <p:nvPr>
            <p:ph type="sldNum" sz="quarter" idx="11"/>
          </p:nvPr>
        </p:nvSpPr>
        <p:spPr bwMode="auto">
          <a:noFill/>
          <a:ln>
            <a:miter lim="800000"/>
            <a:headEnd/>
            <a:tailEnd/>
          </a:ln>
        </p:spPr>
        <p:txBody>
          <a:bodyPr/>
          <a:lstStyle/>
          <a:p>
            <a:fld id="{629321B9-24DD-452F-9A7E-61EA7065176A}" type="slidenum">
              <a:rPr lang="en-US" smtClean="0">
                <a:latin typeface="Arial" charset="0"/>
              </a:rPr>
              <a:pPr/>
              <a:t>8</a:t>
            </a:fld>
            <a:endParaRPr lang="en-US">
              <a:latin typeface="Arial" charset="0"/>
            </a:endParaRPr>
          </a:p>
        </p:txBody>
      </p:sp>
      <p:sp>
        <p:nvSpPr>
          <p:cNvPr id="6"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Using motors to make </a:t>
            </a:r>
            <a:r>
              <a:rPr lang="en-US" altLang="en-US" sz="4400" b="1" dirty="0" err="1">
                <a:solidFill>
                  <a:schemeClr val="accent1"/>
                </a:solidFill>
                <a:latin typeface="Calibri" panose="020F0502020204030204" pitchFamily="34" charset="0"/>
                <a:cs typeface="Times New Roman" pitchFamily="18" charset="0"/>
              </a:rPr>
              <a:t>taskbots</a:t>
            </a:r>
            <a:r>
              <a:rPr lang="en-US" altLang="en-US" sz="4400" b="1" dirty="0">
                <a:solidFill>
                  <a:schemeClr val="accent1"/>
                </a:solidFill>
                <a:latin typeface="Calibri" panose="020F0502020204030204" pitchFamily="34" charset="0"/>
                <a:cs typeface="Times New Roman" pitchFamily="18" charset="0"/>
              </a:rPr>
              <a:t> turn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8"/>
          <p:cNvSpPr>
            <a:spLocks noGrp="1"/>
          </p:cNvSpPr>
          <p:nvPr>
            <p:ph type="sldNum" sz="quarter" idx="11"/>
          </p:nvPr>
        </p:nvSpPr>
        <p:spPr bwMode="auto">
          <a:noFill/>
          <a:ln>
            <a:miter lim="800000"/>
            <a:headEnd/>
            <a:tailEnd/>
          </a:ln>
        </p:spPr>
        <p:txBody>
          <a:bodyPr/>
          <a:lstStyle/>
          <a:p>
            <a:fld id="{0AEE6C7C-CF5A-4DEF-B2F2-765C9061DFA9}" type="slidenum">
              <a:rPr lang="en-US" smtClean="0">
                <a:latin typeface="Arial" charset="0"/>
              </a:rPr>
              <a:pPr/>
              <a:t>9</a:t>
            </a:fld>
            <a:endParaRPr lang="en-US">
              <a:latin typeface="Arial" charset="0"/>
            </a:endParaRPr>
          </a:p>
        </p:txBody>
      </p:sp>
      <p:sp>
        <p:nvSpPr>
          <p:cNvPr id="17414" name="TextBox 5"/>
          <p:cNvSpPr txBox="1">
            <a:spLocks noChangeArrowheads="1"/>
          </p:cNvSpPr>
          <p:nvPr/>
        </p:nvSpPr>
        <p:spPr bwMode="auto">
          <a:xfrm>
            <a:off x="457200" y="5884863"/>
            <a:ext cx="7367588" cy="461665"/>
          </a:xfrm>
          <a:prstGeom prst="rect">
            <a:avLst/>
          </a:prstGeom>
          <a:noFill/>
          <a:ln w="9525">
            <a:noFill/>
            <a:miter lim="800000"/>
            <a:headEnd/>
            <a:tailEnd/>
          </a:ln>
        </p:spPr>
        <p:txBody>
          <a:bodyPr>
            <a:spAutoFit/>
          </a:bodyPr>
          <a:lstStyle/>
          <a:p>
            <a:r>
              <a:rPr lang="en-US" sz="2400" b="1" dirty="0">
                <a:solidFill>
                  <a:schemeClr val="bg1">
                    <a:lumMod val="50000"/>
                  </a:schemeClr>
                </a:solidFill>
                <a:latin typeface="Calibri" panose="020F0502020204030204" pitchFamily="34" charset="0"/>
                <a:cs typeface="Times New Roman" pitchFamily="18" charset="0"/>
              </a:rPr>
              <a:t>Read the EV3 User’s Guide for additional information</a:t>
            </a:r>
          </a:p>
        </p:txBody>
      </p:sp>
      <p:sp>
        <p:nvSpPr>
          <p:cNvPr id="7" name="TextBox 3"/>
          <p:cNvSpPr txBox="1">
            <a:spLocks noChangeArrowheads="1"/>
          </p:cNvSpPr>
          <p:nvPr/>
        </p:nvSpPr>
        <p:spPr bwMode="auto">
          <a:xfrm>
            <a:off x="155576" y="283369"/>
            <a:ext cx="85836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accent1"/>
                </a:solidFill>
                <a:latin typeface="Calibri" panose="020F0502020204030204" pitchFamily="34" charset="0"/>
                <a:cs typeface="Times New Roman" pitchFamily="18" charset="0"/>
              </a:rPr>
              <a:t>Control of a LEGO Motor</a:t>
            </a:r>
          </a:p>
        </p:txBody>
      </p:sp>
      <p:grpSp>
        <p:nvGrpSpPr>
          <p:cNvPr id="25" name="Group 24"/>
          <p:cNvGrpSpPr/>
          <p:nvPr/>
        </p:nvGrpSpPr>
        <p:grpSpPr>
          <a:xfrm>
            <a:off x="721119" y="1378848"/>
            <a:ext cx="7975902" cy="4259952"/>
            <a:chOff x="721119" y="1378848"/>
            <a:chExt cx="7975902" cy="4259952"/>
          </a:xfrm>
        </p:grpSpPr>
        <p:sp>
          <p:nvSpPr>
            <p:cNvPr id="12" name="TextBox 11"/>
            <p:cNvSpPr txBox="1"/>
            <p:nvPr/>
          </p:nvSpPr>
          <p:spPr>
            <a:xfrm>
              <a:off x="2919391" y="4396105"/>
              <a:ext cx="5763116" cy="369332"/>
            </a:xfrm>
            <a:prstGeom prst="rect">
              <a:avLst/>
            </a:prstGeom>
            <a:noFill/>
          </p:spPr>
          <p:txBody>
            <a:bodyPr wrap="none" rtlCol="0">
              <a:spAutoFit/>
            </a:bodyPr>
            <a:lstStyle/>
            <a:p>
              <a:r>
                <a:rPr lang="en-US" dirty="0"/>
                <a:t>Here you can define the distance the EV3 has to cover</a:t>
              </a:r>
            </a:p>
          </p:txBody>
        </p:sp>
        <p:grpSp>
          <p:nvGrpSpPr>
            <p:cNvPr id="19" name="Group 18"/>
            <p:cNvGrpSpPr/>
            <p:nvPr/>
          </p:nvGrpSpPr>
          <p:grpSpPr>
            <a:xfrm>
              <a:off x="721119" y="1378848"/>
              <a:ext cx="7975902" cy="4259952"/>
              <a:chOff x="721119" y="1378848"/>
              <a:chExt cx="7975902" cy="4259952"/>
            </a:xfrm>
          </p:grpSpPr>
          <p:pic>
            <p:nvPicPr>
              <p:cNvPr id="2" name="Picture 1"/>
              <p:cNvPicPr>
                <a:picLocks noChangeAspect="1"/>
              </p:cNvPicPr>
              <p:nvPr/>
            </p:nvPicPr>
            <p:blipFill rotWithShape="1">
              <a:blip r:embed="rId2"/>
              <a:srcRect t="14444" r="15517" b="14445"/>
              <a:stretch/>
            </p:blipFill>
            <p:spPr>
              <a:xfrm>
                <a:off x="721119" y="2240308"/>
                <a:ext cx="3810000" cy="1866124"/>
              </a:xfrm>
              <a:prstGeom prst="rect">
                <a:avLst/>
              </a:prstGeom>
            </p:spPr>
          </p:pic>
          <p:sp>
            <p:nvSpPr>
              <p:cNvPr id="8" name="TextBox 7"/>
              <p:cNvSpPr txBox="1"/>
              <p:nvPr/>
            </p:nvSpPr>
            <p:spPr>
              <a:xfrm>
                <a:off x="2214284" y="4888468"/>
                <a:ext cx="4660250" cy="369332"/>
              </a:xfrm>
              <a:prstGeom prst="rect">
                <a:avLst/>
              </a:prstGeom>
              <a:noFill/>
            </p:spPr>
            <p:txBody>
              <a:bodyPr wrap="none" rtlCol="0">
                <a:spAutoFit/>
              </a:bodyPr>
              <a:lstStyle/>
              <a:p>
                <a:r>
                  <a:rPr lang="en-US" dirty="0"/>
                  <a:t>Here you can define the power of an engine</a:t>
                </a:r>
              </a:p>
            </p:txBody>
          </p:sp>
          <p:sp>
            <p:nvSpPr>
              <p:cNvPr id="9" name="TextBox 8"/>
              <p:cNvSpPr txBox="1"/>
              <p:nvPr/>
            </p:nvSpPr>
            <p:spPr>
              <a:xfrm>
                <a:off x="2138230" y="1378848"/>
                <a:ext cx="5301451" cy="646331"/>
              </a:xfrm>
              <a:prstGeom prst="rect">
                <a:avLst/>
              </a:prstGeom>
              <a:noFill/>
            </p:spPr>
            <p:txBody>
              <a:bodyPr wrap="none" rtlCol="0">
                <a:spAutoFit/>
              </a:bodyPr>
              <a:lstStyle/>
              <a:p>
                <a:r>
                  <a:rPr lang="en-US" dirty="0"/>
                  <a:t>Here you can select a gate on the EV3 </a:t>
                </a:r>
              </a:p>
              <a:p>
                <a:r>
                  <a:rPr lang="en-US" dirty="0"/>
                  <a:t>and </a:t>
                </a:r>
                <a:r>
                  <a:rPr lang="en-US" dirty="0"/>
                  <a:t>make the EV3 turn under a well defined angle</a:t>
                </a:r>
                <a:endParaRPr lang="en-US" dirty="0"/>
              </a:p>
            </p:txBody>
          </p:sp>
          <p:sp>
            <p:nvSpPr>
              <p:cNvPr id="10" name="TextBox 9"/>
              <p:cNvSpPr txBox="1"/>
              <p:nvPr/>
            </p:nvSpPr>
            <p:spPr>
              <a:xfrm>
                <a:off x="1210287" y="5269468"/>
                <a:ext cx="6353021" cy="369332"/>
              </a:xfrm>
              <a:prstGeom prst="rect">
                <a:avLst/>
              </a:prstGeom>
              <a:noFill/>
            </p:spPr>
            <p:txBody>
              <a:bodyPr wrap="none" rtlCol="0">
                <a:spAutoFit/>
              </a:bodyPr>
              <a:lstStyle/>
              <a:p>
                <a:r>
                  <a:rPr lang="en-US" dirty="0"/>
                  <a:t>Here you can define the direction: forward, backward or stop</a:t>
                </a:r>
              </a:p>
            </p:txBody>
          </p:sp>
          <p:sp>
            <p:nvSpPr>
              <p:cNvPr id="11" name="TextBox 10"/>
              <p:cNvSpPr txBox="1"/>
              <p:nvPr/>
            </p:nvSpPr>
            <p:spPr>
              <a:xfrm>
                <a:off x="4819036" y="2727117"/>
                <a:ext cx="3877985" cy="646331"/>
              </a:xfrm>
              <a:prstGeom prst="rect">
                <a:avLst/>
              </a:prstGeom>
              <a:noFill/>
            </p:spPr>
            <p:txBody>
              <a:bodyPr wrap="none" rtlCol="0">
                <a:spAutoFit/>
              </a:bodyPr>
              <a:lstStyle/>
              <a:p>
                <a:r>
                  <a:rPr lang="en-US" dirty="0"/>
                  <a:t>Here you can define the next action </a:t>
                </a:r>
              </a:p>
              <a:p>
                <a:r>
                  <a:rPr lang="en-US" dirty="0"/>
                  <a:t>the EV3 has to take</a:t>
                </a:r>
              </a:p>
            </p:txBody>
          </p:sp>
          <p:cxnSp>
            <p:nvCxnSpPr>
              <p:cNvPr id="5" name="Straight Arrow Connector 4"/>
              <p:cNvCxnSpPr/>
              <p:nvPr/>
            </p:nvCxnSpPr>
            <p:spPr>
              <a:xfrm flipV="1">
                <a:off x="3984642" y="1947114"/>
                <a:ext cx="0" cy="319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3915246"/>
                <a:ext cx="0" cy="973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84642" y="2971800"/>
                <a:ext cx="804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38230" y="3915246"/>
                <a:ext cx="0" cy="1354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3214084" y="3915246"/>
              <a:ext cx="0" cy="486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C3A16D-4B41-45D6-8654-59ACAA075DE2}">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5D99245-70F6-482E-87C4-C4C2344A7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8731</TotalTime>
  <Words>1312</Words>
  <Application>Microsoft Office PowerPoint</Application>
  <PresentationFormat>On-screen Show (4:3)</PresentationFormat>
  <Paragraphs>164</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Century Schoolbook</vt:lpstr>
      <vt:lpstr>Times New Roman</vt:lpstr>
      <vt:lpstr>Wingdings</vt:lpstr>
      <vt:lpstr>Wingdings 2</vt:lpstr>
      <vt:lpstr>Oriel</vt:lpstr>
      <vt:lpstr>What Is an Electric Motor? How Does a Rotation Sensor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吴传伟</cp:lastModifiedBy>
  <cp:revision>464</cp:revision>
  <dcterms:created xsi:type="dcterms:W3CDTF">2009-07-19T21:20:08Z</dcterms:created>
  <dcterms:modified xsi:type="dcterms:W3CDTF">2017-05-10T06:36:58Z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