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25"/>
  </p:notesMasterIdLst>
  <p:handoutMasterIdLst>
    <p:handoutMasterId r:id="rId26"/>
  </p:handoutMasterIdLst>
  <p:sldIdLst>
    <p:sldId id="304" r:id="rId5"/>
    <p:sldId id="375" r:id="rId6"/>
    <p:sldId id="436" r:id="rId7"/>
    <p:sldId id="433" r:id="rId8"/>
    <p:sldId id="430" r:id="rId9"/>
    <p:sldId id="431" r:id="rId10"/>
    <p:sldId id="432" r:id="rId11"/>
    <p:sldId id="407" r:id="rId12"/>
    <p:sldId id="405" r:id="rId13"/>
    <p:sldId id="369" r:id="rId14"/>
    <p:sldId id="418" r:id="rId15"/>
    <p:sldId id="419" r:id="rId16"/>
    <p:sldId id="422" r:id="rId17"/>
    <p:sldId id="439" r:id="rId18"/>
    <p:sldId id="440" r:id="rId19"/>
    <p:sldId id="441" r:id="rId20"/>
    <p:sldId id="442" r:id="rId21"/>
    <p:sldId id="443" r:id="rId22"/>
    <p:sldId id="398" r:id="rId23"/>
    <p:sldId id="445"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9" autoAdjust="0"/>
    <p:restoredTop sz="90214" autoAdjust="0"/>
  </p:normalViewPr>
  <p:slideViewPr>
    <p:cSldViewPr snapToObjects="1">
      <p:cViewPr varScale="1">
        <p:scale>
          <a:sx n="63" d="100"/>
          <a:sy n="63" d="100"/>
        </p:scale>
        <p:origin x="116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B56C10-3779-4092-BE4A-597FAAAF506C}" type="datetimeFigureOut">
              <a:rPr lang="en-US" smtClean="0"/>
              <a:pPr/>
              <a:t>11/16/2017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Center for Computational Neurobiology, University of Missouri</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E17D2-BF72-4ADD-AFEF-A9ED37CB2DE2}" type="slidenum">
              <a:rPr lang="en-US" smtClean="0"/>
              <a:pPr/>
              <a:t>‹#›</a:t>
            </a:fld>
            <a:endParaRPr lang="en-US"/>
          </a:p>
        </p:txBody>
      </p:sp>
    </p:spTree>
    <p:extLst>
      <p:ext uri="{BB962C8B-B14F-4D97-AF65-F5344CB8AC3E}">
        <p14:creationId xmlns:p14="http://schemas.microsoft.com/office/powerpoint/2010/main" val="690799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7C9832-5A26-409D-8DD4-09CEC9E89A5B}" type="datetimeFigureOut">
              <a:rPr lang="en-US"/>
              <a:pPr>
                <a:defRPr/>
              </a:pPr>
              <a:t>11/16/2017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smtClean="0"/>
              <a:t>Center for Computational Neurobiology, University of Missouri</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65792A-8A58-4D2A-B538-948455C2B95F}" type="slidenum">
              <a:rPr lang="en-US"/>
              <a:pPr>
                <a:defRPr/>
              </a:pPr>
              <a:t>‹#›</a:t>
            </a:fld>
            <a:endParaRPr lang="en-US"/>
          </a:p>
        </p:txBody>
      </p:sp>
    </p:spTree>
    <p:extLst>
      <p:ext uri="{BB962C8B-B14F-4D97-AF65-F5344CB8AC3E}">
        <p14:creationId xmlns:p14="http://schemas.microsoft.com/office/powerpoint/2010/main" val="206343418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How Does an Electronic Sensor Work?</a:t>
            </a:r>
            <a:r>
              <a:rPr lang="en-US" altLang="en-US" baseline="0" dirty="0" smtClean="0"/>
              <a:t> Presentation &gt; TeachEngineering.org</a:t>
            </a:r>
            <a:endParaRPr lang="en-US" altLang="en-US" dirty="0" smtClean="0"/>
          </a:p>
        </p:txBody>
      </p:sp>
      <p:sp>
        <p:nvSpPr>
          <p:cNvPr id="4" name="Slide Number Placeholder 3"/>
          <p:cNvSpPr>
            <a:spLocks noGrp="1"/>
          </p:cNvSpPr>
          <p:nvPr>
            <p:ph type="sldNum" sz="quarter" idx="10"/>
          </p:nvPr>
        </p:nvSpPr>
        <p:spPr/>
        <p:txBody>
          <a:bodyPr/>
          <a:lstStyle/>
          <a:p>
            <a:fld id="{7BFC4FB5-5D96-47D8-B863-ECDD0042F183}" type="slidenum">
              <a:rPr lang="en-US" smtClean="0"/>
              <a:pPr/>
              <a:t>1</a:t>
            </a:fld>
            <a:endParaRPr lang="en-US" dirty="0"/>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334489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 for Mini-Activity 2; answers</a:t>
            </a:r>
            <a:r>
              <a:rPr lang="en-US" baseline="0" dirty="0" smtClean="0"/>
              <a:t> on slides 15-18 for the teacher.</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12</a:t>
            </a:fld>
            <a:endParaRPr lang="en-US"/>
          </a:p>
        </p:txBody>
      </p:sp>
    </p:spTree>
    <p:extLst>
      <p:ext uri="{BB962C8B-B14F-4D97-AF65-F5344CB8AC3E}">
        <p14:creationId xmlns:p14="http://schemas.microsoft.com/office/powerpoint/2010/main" val="2117384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17</a:t>
            </a:fld>
            <a:endParaRPr lang="en-US"/>
          </a:p>
        </p:txBody>
      </p:sp>
    </p:spTree>
    <p:extLst>
      <p:ext uri="{BB962C8B-B14F-4D97-AF65-F5344CB8AC3E}">
        <p14:creationId xmlns:p14="http://schemas.microsoft.com/office/powerpoint/2010/main" val="236288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18</a:t>
            </a:fld>
            <a:endParaRPr lang="en-US"/>
          </a:p>
        </p:txBody>
      </p:sp>
    </p:spTree>
    <p:extLst>
      <p:ext uri="{BB962C8B-B14F-4D97-AF65-F5344CB8AC3E}">
        <p14:creationId xmlns:p14="http://schemas.microsoft.com/office/powerpoint/2010/main" val="173984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72521D-C184-4DEC-A5D8-0F7403B3871F}" type="slidenum">
              <a:rPr lang="en-US" smtClean="0"/>
              <a:pPr>
                <a:defRPr/>
              </a:pPr>
              <a:t>19</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198309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2</a:t>
            </a:fld>
            <a:endParaRPr lang="en-US"/>
          </a:p>
        </p:txBody>
      </p:sp>
    </p:spTree>
    <p:extLst>
      <p:ext uri="{BB962C8B-B14F-4D97-AF65-F5344CB8AC3E}">
        <p14:creationId xmlns:p14="http://schemas.microsoft.com/office/powerpoint/2010/main" val="29181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3</a:t>
            </a:fld>
            <a:endParaRPr lang="en-US"/>
          </a:p>
        </p:txBody>
      </p:sp>
    </p:spTree>
    <p:extLst>
      <p:ext uri="{BB962C8B-B14F-4D97-AF65-F5344CB8AC3E}">
        <p14:creationId xmlns:p14="http://schemas.microsoft.com/office/powerpoint/2010/main" val="88489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Bats</a:t>
            </a:r>
            <a:r>
              <a:rPr lang="en-US" baseline="0" dirty="0" smtClean="0"/>
              <a:t>, </a:t>
            </a:r>
            <a:r>
              <a:rPr lang="en-US" dirty="0" smtClean="0"/>
              <a:t>dolphins, porpoises and some whales</a:t>
            </a:r>
            <a:r>
              <a:rPr lang="en-US" baseline="0" dirty="0" smtClean="0"/>
              <a:t> use echolocation, sometimes called </a:t>
            </a:r>
            <a:r>
              <a:rPr lang="en-US" baseline="0" dirty="0" err="1" smtClean="0"/>
              <a:t>biosonar</a:t>
            </a:r>
            <a:r>
              <a:rPr lang="en-US" baseline="0" dirty="0" smtClean="0"/>
              <a:t>.</a:t>
            </a:r>
            <a:endParaRPr lang="en-US" dirty="0" smtClean="0"/>
          </a:p>
        </p:txBody>
      </p:sp>
      <p:sp>
        <p:nvSpPr>
          <p:cNvPr id="4" name="Slide Number Placeholder 3"/>
          <p:cNvSpPr>
            <a:spLocks noGrp="1"/>
          </p:cNvSpPr>
          <p:nvPr>
            <p:ph type="sldNum" sz="quarter" idx="5"/>
          </p:nvPr>
        </p:nvSpPr>
        <p:spPr/>
        <p:txBody>
          <a:bodyPr/>
          <a:lstStyle/>
          <a:p>
            <a:pPr>
              <a:defRPr/>
            </a:pPr>
            <a:fld id="{519A5791-BD1A-400E-B77F-D9EC426A28C3}" type="slidenum">
              <a:rPr lang="en-US" smtClean="0"/>
              <a:pPr>
                <a:defRPr/>
              </a:pPr>
              <a:t>4</a:t>
            </a:fld>
            <a:endParaRPr lang="en-US"/>
          </a:p>
        </p:txBody>
      </p:sp>
    </p:spTree>
    <p:extLst>
      <p:ext uri="{BB962C8B-B14F-4D97-AF65-F5344CB8AC3E}">
        <p14:creationId xmlns:p14="http://schemas.microsoft.com/office/powerpoint/2010/main" val="276445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5</a:t>
            </a:fld>
            <a:endParaRPr lang="en-US" dirty="0"/>
          </a:p>
        </p:txBody>
      </p:sp>
    </p:spTree>
    <p:extLst>
      <p:ext uri="{BB962C8B-B14F-4D97-AF65-F5344CB8AC3E}">
        <p14:creationId xmlns:p14="http://schemas.microsoft.com/office/powerpoint/2010/main" val="95963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6</a:t>
            </a:fld>
            <a:endParaRPr lang="en-US" dirty="0"/>
          </a:p>
        </p:txBody>
      </p:sp>
    </p:spTree>
    <p:extLst>
      <p:ext uri="{BB962C8B-B14F-4D97-AF65-F5344CB8AC3E}">
        <p14:creationId xmlns:p14="http://schemas.microsoft.com/office/powerpoint/2010/main" val="405892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7</a:t>
            </a:fld>
            <a:endParaRPr lang="en-US" dirty="0"/>
          </a:p>
        </p:txBody>
      </p:sp>
    </p:spTree>
    <p:extLst>
      <p:ext uri="{BB962C8B-B14F-4D97-AF65-F5344CB8AC3E}">
        <p14:creationId xmlns:p14="http://schemas.microsoft.com/office/powerpoint/2010/main" val="316623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158FFD-8B95-4DF5-9FA3-A876FD951F54}" type="slidenum">
              <a:rPr lang="en-US" smtClean="0"/>
              <a:pPr>
                <a:defRPr/>
              </a:pPr>
              <a:t>8</a:t>
            </a:fld>
            <a:endParaRPr lang="en-US"/>
          </a:p>
        </p:txBody>
      </p:sp>
    </p:spTree>
    <p:extLst>
      <p:ext uri="{BB962C8B-B14F-4D97-AF65-F5344CB8AC3E}">
        <p14:creationId xmlns:p14="http://schemas.microsoft.com/office/powerpoint/2010/main" val="331047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r>
              <a:rPr lang="en-US" baseline="0" dirty="0" smtClean="0"/>
              <a:t> for Mini-Activity 1</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11</a:t>
            </a:fld>
            <a:endParaRPr lang="en-US"/>
          </a:p>
        </p:txBody>
      </p:sp>
    </p:spTree>
    <p:extLst>
      <p:ext uri="{BB962C8B-B14F-4D97-AF65-F5344CB8AC3E}">
        <p14:creationId xmlns:p14="http://schemas.microsoft.com/office/powerpoint/2010/main" val="226739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Date Placeholder 27"/>
          <p:cNvSpPr>
            <a:spLocks noGrp="1"/>
          </p:cNvSpPr>
          <p:nvPr>
            <p:ph type="dt" sz="half" idx="10"/>
          </p:nvPr>
        </p:nvSpPr>
        <p:spPr/>
        <p:txBody>
          <a:bodyPr/>
          <a:lstStyle/>
          <a:p>
            <a:pPr>
              <a:defRPr/>
            </a:pPr>
            <a:fld id="{EBC1BD33-EE6E-4DF3-B097-891855A7C948}" type="datetime1">
              <a:rPr lang="en-US" smtClean="0"/>
              <a:pPr>
                <a:defRPr/>
              </a:pPr>
              <a:t>11/16/2017</a:t>
            </a:fld>
            <a:endParaRPr lang="en-US"/>
          </a:p>
        </p:txBody>
      </p:sp>
      <p:sp>
        <p:nvSpPr>
          <p:cNvPr id="29" name="Slide Number Placeholder 28"/>
          <p:cNvSpPr>
            <a:spLocks noGrp="1"/>
          </p:cNvSpPr>
          <p:nvPr>
            <p:ph type="sldNum" sz="quarter" idx="11"/>
          </p:nvPr>
        </p:nvSpPr>
        <p:spPr/>
        <p:txBody>
          <a:bodyPr/>
          <a:lstStyle/>
          <a:p>
            <a:pPr>
              <a:defRPr/>
            </a:pPr>
            <a:fld id="{7531504A-FE2E-4DC8-A2E5-65DB7F0C0BD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D600A5E-F893-406A-B3D1-3DD25A1E643B}" type="datetime1">
              <a:rPr lang="en-US" smtClean="0"/>
              <a:pPr>
                <a:defRPr/>
              </a:pPr>
              <a:t>11/16/2017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771DA480-3A93-4217-B079-B7BED28E02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C8D4591-D90F-4244-ABAF-977D6CF7D123}" type="datetime1">
              <a:rPr lang="en-US" smtClean="0"/>
              <a:pPr>
                <a:defRPr/>
              </a:pPr>
              <a:t>11/16/2017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29E3DF1B-424F-449E-9C83-87DB751EE3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F1C96185-0725-4D87-BD13-2DA7ECB25721}" type="datetime1">
              <a:rPr lang="en-US" smtClean="0"/>
              <a:pPr>
                <a:defRPr/>
              </a:pPr>
              <a:t>11/16/2017</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6A7E213-6AC6-4909-922A-8AE9F439DB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230CBC3-B87D-4220-8BDA-80B15B467689}" type="datetime1">
              <a:rPr lang="en-US" smtClean="0"/>
              <a:pPr>
                <a:defRPr/>
              </a:pPr>
              <a:t>11/16/2017</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1A54AC8-B084-45FD-A1DB-1D9E77F81D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A026AC-CDDF-4261-9C2C-9F9202CD63A8}" type="datetime1">
              <a:rPr lang="en-US" smtClean="0"/>
              <a:pPr>
                <a:defRPr/>
              </a:pPr>
              <a:t>11/16/2017</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04D1AC4C-0A1E-468C-9B8E-2AB6C0EAA9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42C84D8B-F2BA-40A8-9D2F-7846F6CCEF29}" type="datetime1">
              <a:rPr lang="en-US" smtClean="0"/>
              <a:pPr>
                <a:defRPr/>
              </a:pPr>
              <a:t>11/16/2017</a:t>
            </a:fld>
            <a:endParaRPr lang="en-US"/>
          </a:p>
        </p:txBody>
      </p:sp>
      <p:sp>
        <p:nvSpPr>
          <p:cNvPr id="9" name="Slide Number Placeholder 22"/>
          <p:cNvSpPr>
            <a:spLocks noGrp="1"/>
          </p:cNvSpPr>
          <p:nvPr>
            <p:ph type="sldNum" sz="quarter" idx="12"/>
          </p:nvPr>
        </p:nvSpPr>
        <p:spPr/>
        <p:txBody>
          <a:bodyPr/>
          <a:lstStyle>
            <a:lvl1pPr>
              <a:defRPr/>
            </a:lvl1pPr>
          </a:lstStyle>
          <a:p>
            <a:pPr>
              <a:defRPr/>
            </a:pPr>
            <a:fld id="{E52FB349-A0A4-4557-B778-A1E03DB950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F8F8B7F-2A9C-463F-8CC6-2F70307FCFB9}" type="datetime1">
              <a:rPr lang="en-US" smtClean="0"/>
              <a:pPr>
                <a:defRPr/>
              </a:pPr>
              <a:t>11/16/2017</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29AE867-7977-46F5-B47D-84BE0FB7BD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A37E5A8-ED1B-41F5-9D82-6096EDA9CF35}" type="datetime1">
              <a:rPr lang="en-US" smtClean="0"/>
              <a:pPr>
                <a:defRPr/>
              </a:pPr>
              <a:t>11/16/2017</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2B5CD0DD-2C34-45E0-AD33-5860BBC0AD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67E38566-EE61-4EB2-9BB4-6B9703C39DD2}" type="datetime1">
              <a:rPr lang="en-US" smtClean="0"/>
              <a:pPr>
                <a:defRPr/>
              </a:pPr>
              <a:t>11/16/2017</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E8F33B3-DB7F-4362-8D48-A1D7BA9519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6184916-CAE3-45A1-832F-61009C980D5D}" type="datetime1">
              <a:rPr lang="en-US" smtClean="0"/>
              <a:pPr>
                <a:defRPr/>
              </a:pPr>
              <a:t>11/16/2017</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76EE7AA-1483-42BB-BE25-5028373C70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dirty="0" smtClean="0"/>
              <a:t>Click to edit Master title style</a:t>
            </a:r>
            <a:endParaRPr lang="en-US" dirty="0"/>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9C939E9F-847C-48A1-B630-9E26163ADB90}" type="datetime1">
              <a:rPr lang="en-US" smtClean="0"/>
              <a:pPr>
                <a:defRPr/>
              </a:pPr>
              <a:t>11/16/2017</a:t>
            </a:fld>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7531504A-FE2E-4DC8-A2E5-65DB7F0C0B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38" r:id="rId4"/>
    <p:sldLayoutId id="2147484239" r:id="rId5"/>
    <p:sldLayoutId id="2147484246" r:id="rId6"/>
    <p:sldLayoutId id="2147484240" r:id="rId7"/>
    <p:sldLayoutId id="2147484247" r:id="rId8"/>
    <p:sldLayoutId id="2147484248" r:id="rId9"/>
    <p:sldLayoutId id="2147484241" r:id="rId10"/>
    <p:sldLayoutId id="2147484242" r:id="rId11"/>
  </p:sldLayoutIdLst>
  <p:hf hdr="0" dt="0"/>
  <p:txStyles>
    <p:title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office.microsoft.com/en-us/images/results.aspx?qu=bat&amp;ex=1#ai:MC900319526|" TargetMode="External"/><Relationship Id="rId7" Type="http://schemas.openxmlformats.org/officeDocument/2006/relationships/hyperlink" Target="http://commons.wikimedia.org/wiki/File:Sonar_Principle_EN.svg" TargetMode="External"/><Relationship Id="rId2" Type="http://schemas.openxmlformats.org/officeDocument/2006/relationships/hyperlink" Target="http://office.microsoft.com/en-us/images/results.aspx?qu=bat&amp;ex=1#ai:MC900319526" TargetMode="External"/><Relationship Id="rId1" Type="http://schemas.openxmlformats.org/officeDocument/2006/relationships/slideLayout" Target="../slideLayouts/slideLayout7.xml"/><Relationship Id="rId6" Type="http://schemas.openxmlformats.org/officeDocument/2006/relationships/hyperlink" Target="http://office.microsoft.com/en-us/images/results.aspx?qu=chair&amp;ex=1#ai:MC900030372|mt:1|" TargetMode="External"/><Relationship Id="rId5" Type="http://schemas.openxmlformats.org/officeDocument/2006/relationships/hyperlink" Target="http://office.microsoft.com/en-us/images/results.aspx?qu=bat&amp;ex=1#ai:MC900354219|" TargetMode="External"/><Relationship Id="rId4" Type="http://schemas.openxmlformats.org/officeDocument/2006/relationships/hyperlink" Target="http://office.microsoft.com/en-us/images/results.aspx?qu=moth&amp;ex=1#ai:MC90043802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3352800"/>
            <a:ext cx="5588000" cy="2951932"/>
          </a:xfrm>
        </p:spPr>
        <p:txBody>
          <a:bodyPr>
            <a:noAutofit/>
          </a:bodyPr>
          <a:lstStyle/>
          <a:p>
            <a:pPr algn="ctr"/>
            <a:r>
              <a:rPr lang="en-US" sz="6000" b="1" dirty="0" smtClean="0">
                <a:solidFill>
                  <a:schemeClr val="accent1"/>
                </a:solidFill>
                <a:latin typeface="Calibri" panose="020F0502020204030204" pitchFamily="34" charset="0"/>
                <a:cs typeface="Times New Roman" pitchFamily="18" charset="0"/>
              </a:rPr>
              <a:t>How Does an</a:t>
            </a:r>
            <a:br>
              <a:rPr lang="en-US" sz="6000" b="1" dirty="0" smtClean="0">
                <a:solidFill>
                  <a:schemeClr val="accent1"/>
                </a:solidFill>
                <a:latin typeface="Calibri" panose="020F0502020204030204" pitchFamily="34" charset="0"/>
                <a:cs typeface="Times New Roman" pitchFamily="18" charset="0"/>
              </a:rPr>
            </a:br>
            <a:r>
              <a:rPr lang="en-US" sz="6000" dirty="0" smtClean="0">
                <a:solidFill>
                  <a:schemeClr val="accent1"/>
                </a:solidFill>
                <a:latin typeface="Calibri" panose="020F0502020204030204" pitchFamily="34" charset="0"/>
                <a:cs typeface="Times New Roman" pitchFamily="18" charset="0"/>
              </a:rPr>
              <a:t>Ultrasonic</a:t>
            </a:r>
            <a:r>
              <a:rPr lang="en-US" sz="6000" b="1" dirty="0" smtClean="0">
                <a:solidFill>
                  <a:schemeClr val="accent1"/>
                </a:solidFill>
                <a:latin typeface="Calibri" panose="020F0502020204030204" pitchFamily="34" charset="0"/>
                <a:cs typeface="Times New Roman" pitchFamily="18" charset="0"/>
              </a:rPr>
              <a:t> Sensor Work?</a:t>
            </a:r>
            <a:endParaRPr lang="en-US" sz="6000" b="1" dirty="0">
              <a:solidFill>
                <a:schemeClr val="accent1"/>
              </a:solidFill>
              <a:latin typeface="Calibri" panose="020F0502020204030204" pitchFamily="34" charset="0"/>
              <a:cs typeface="Times New Roman" pitchFamily="18" charset="0"/>
            </a:endParaRPr>
          </a:p>
        </p:txBody>
      </p:sp>
      <p:sp>
        <p:nvSpPr>
          <p:cNvPr id="11" name="Title 1"/>
          <p:cNvSpPr txBox="1">
            <a:spLocks/>
          </p:cNvSpPr>
          <p:nvPr/>
        </p:nvSpPr>
        <p:spPr>
          <a:xfrm>
            <a:off x="1885431" y="4412313"/>
            <a:ext cx="457200" cy="457200"/>
          </a:xfrm>
          <a:prstGeom prst="rect">
            <a:avLst/>
          </a:prstGeom>
          <a:solidFill>
            <a:schemeClr val="bg1"/>
          </a:solidFill>
        </p:spPr>
        <p:txBody>
          <a:bodyPr vert="horz" anchor="b">
            <a:noAutofit/>
          </a:bodyPr>
          <a:lstStyle>
            <a:lvl1pPr algn="l" rtl="0" eaLnBrk="0" fontAlgn="base" hangingPunct="0">
              <a:spcBef>
                <a:spcPct val="0"/>
              </a:spcBef>
              <a:spcAft>
                <a:spcPct val="0"/>
              </a:spcAft>
              <a:defRPr sz="3000" b="1"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endParaRPr lang="en-US" sz="6000" dirty="0">
              <a:solidFill>
                <a:schemeClr val="accent1"/>
              </a:solidFill>
              <a:latin typeface="Calibri" panose="020F0502020204030204" pitchFamily="34" charset="0"/>
              <a:cs typeface="Times New Roman" pitchFamily="18" charset="0"/>
            </a:endParaRPr>
          </a:p>
        </p:txBody>
      </p:sp>
      <p:sp>
        <p:nvSpPr>
          <p:cNvPr id="3" name="AutoShape 2" descr="data:image/png;base64,iVBORw0KGgoAAAANSUhEUgAABHEAAAJ/CAYAAAD/Mk8LAAAgAElEQVR4Xuy9CZBlWVnvu86Uc1Z1TV1dVV3d1SM9M08NQgg0EiAGyL2ij9ctPlskbgT3GqFoBKKB73F5hqCGaKBoG8olkIt4VWZoGrwNKPga6G56kJ7nqbrmqqyczvDi/+393/nlyn3yZO6TlZWZ+38qMs45e++19lr/tfau8/32932rEvSSAgUV6LQ7nYJFVUwKSAEpIAWkgBSQAlJACkgBKVBqBSrVSqXUAqjzhRTQpCkkmwpBAUEczQMpIAWkgBSQAlJACkgBKSAFpEAxBQRxiulW9lKCOGWfAX30XxCnD/FUVApIASkgBaSAFJACUkAKSIFSKyCIU+rhL9x5QZzC0qmgII7mgBSQAlJACkgBKSAFpIAUkAJSoJgCgjjFdCt7KUGcss+APvoviNOHeCoqBaSAFJACUkAKSAEpIAWkQKkVEMQp9fAX7rwgTmHpVFAQR3NACkgBKSAFpIAUkAJSQApIASlQTAFBnGK6lb2UIE7ZZ0Af/RfE6UM8FZUCUkAKSAEpIAWkgBSQAlKg1AoI4pR6+At3XhCnsHQqKIijOSAFpIAUkAJSQApIASkgBaSAFCimgCBOMd3KXkoQp+wzoI/+C+L0IZ6KSgEpIAWkgBSQAlJACkgBKVBqBQRxSj38hTsviFNYOhUUxNEckAJSQApIASkgBaSAFJACUkAKFFNAEKeYbmUvJYhT9hnQR/8FcfoQT0WlgBSQAlJACkgBKSAFpIAUKLUCgjilHv7CnRfEKSydCgriaA5IASkgBaSAFJACUkAKSAEpIAWKKSCIU0y3spcSxCn7DOij/4I4fYinolJACkgBKSAFpIAUkAJSQAqUWgFBnFIPf+HOC+IUlk4FBXE0B6SAFJACUkAKSAEpIAWkgBSQAsUUEMQpplvZSwnilH0G9NF/QZw+xFNRKSAFpIAUkAJSQApIASkgBUqtgCBOqYe/cOcFcQpLp4KCOJoDUkAKSAEpIAWkgBSQAlJACkiBYgoI4hTTreylBHHKPgP66L8gTh/iqagUkAJSQApIASkgBaSAFJACpVZAEKfUw1+484I4haVTQUEczQEpIAWkgBSQAlJACkgBKSAFpEAxBQRxiulW9lKCOGWfAX30XxCnD/FUVApIASkgBaSAFJACUkAKSIFSKyCIU+rhL9x5QZzC0qmgII7mgBSQAlJACkgBKSAFpIAUkAJSoJgCgjjFdCt7KUGcss+APvoviNOHeCoqBaSAFJACUkAKSAEpIAWkQKkVEMQp9fAX7rwgTmHpVFAQR3NACkgBKSAFpIAUkAJSQApIASlQTAFBnGK6lb2UIE7ZZ0Af/RfE6UM8FZUCUkAKSAEpIAWkgBSQAlKg1AoI4pR6+At3XhCnsHQqKIijOSAFpIAUkAJSQApIASkgBaSAFCimgCBOMd3KXkoQp+wzoI/+C+L0IZ6KSgEpIAWkgBSQAlJACkgBKVBqBQRxSj38hTsviFNYOhUUxNEckAJSQApIASkgBaSAFJACUkAKFFNAEKeYbmUvJYhT9hnQR/8FcfoQT0WlgBSQAlJACkgBKSAFpIAUKLUCgjilHv7CnRfEKSydCgriaA5IASkgBaSAFJACUkAKSAEpIAWKKSCIU0y3spcSxCn7DOij/4I4fYinolJACkgBKSAFpIAUkAJSQAqUWgFBnFIPf+HOC+IUlk4FBXE0B6SAFJACUkAKSAEpIAWkgBSQAsUUEMQpplvZSwnilH0G9NF/QZw+xFNRKSAFpIAUkAJSQApIASkgBUqtgCBOqYe/cOcFcQpLp4KCOJoDUkAKSAEpIAWkgBSQAlJACkiBYgoI4hTTreylBHHKPgP66L8gTh/iqagUkAJSQApIASkgBaSAFJACpVZAEKfUw1+484I4haVTQUEczQEpIAWkgBSQAlJACkgBKSAFpEAxBQRxiulW9lKCOGWfAX30XxCnD/FUVApIASkgBaSAFJACUkAKSIFSKyCIU+rhL9x5QZzC0qmgII7mgBSQAlJACkgBKSAFpIAUkAJSoJgCgjjFdCt7KUGcss+APvoviNOHeCoqBaSAFJACUkAKSAEpIAWkQKkVEMQp9fAX7rwgTmHpVFAQR3NACkgBKSAFpIAUkAJSQApIASlQTAFBnGK6lb2UIE7ZZ0Af/RfE6UM8FZUCUkAKSAEpIAWkgBSQAlKg1AoI4pR6+At3XhCnsHQqKIijOSAFpIAUkAJSQApIASkgBaSAFCimgCBOMd3KXkoQp+wzoI/+C+L0IZ6KSgEpIAWkgBSQAlJACkgBKVBqBQRxSj38hTsviFNYOhUUxNEckAJSQApIASkgBaSAFJACUkAKFFNAEKeYbmUvJYhT9hnQR/8FcfoQT0WlgBSQAlJACkgBKSAFpIAUKLUCgjilHv7CnRfEKSydCgriaA5IASkgBaSAFJACUkAKSAEpIAWKKSCIU0y3spcSxCn7DOij/4I4fYinolJACkgBKSAFpIAUkAJSQAqUWgFBnFIPf+HOC+IUlk4FBXE0B6SAFJACUkAKSAEpIAWkgBSQAsUUEMQpplvZSwnilH0G9NF/QZw+xFNRKSAFpIAUkAJSQApIASkgBUqtgCBOqYe/cOcFcQpLp4KCOJoDUkAKSAEpIAWkgBSQAlJACkiBYgoI4hTTreylBHHKPgP66L8gTh/iqagUkAJSQApIASkgBaSAFJACpVZAEKfUw1+484I4haVTQUEczQEpIAWkgBSQAlJACkgBKSAFpEAxBQRxiulW9lKCOGWfAX30XxCnD/FUVApIASkgBaSAFJACUkAKSIFSKyCIU+rhL9x5QZzC0qmgII7mgBSQAlJACkgBKSAFpIAUkAJSoJgCgjjFdCt7KUGcss+APvoviNOHeCoqBaSAFJACUkAKSAEpIAWkQKkVEMQp9fAX7rwgTmHpVFAQR3NACkgBKSAFpIAUkAJSQApIASlQTAFBnGK6lb2UIE7ZZ0Af/RfE6UM8FZUCUkAKSAEpIAWkgBSQAlKg1AoI4pR6+At3XhCnsHQqKIijOSAFpIAUkAJSQApIASkgBaSAFCimgCBOMd3KXkoQp+wzoI/+C+L0IZ6KSgEpIAWkgBSQAlJACkgBKVBqBQRxSj38hTsviFNYOhUUxNEckAJSQApIASkgBaSAFJACUkAKFFNAEKeYbmUvJYhT9hnQR/8FcfoQT0WlgBSQAlJACkgBKSAFpIAUKLUCgjilHv7CnRfEKSydCgriaA5IASkgBaSAFJACUkAKSAEpIAWKKSCIU0y3spcSxCn7DOij/4I4fYinolJACkgBKSAFpIAUkAJSQAqUWgFBnFIPf+HOC+IUlk4FBXE0B6SAFJACUkAKSAEpIAWkgBSQAsUUEMQpplvZSwnilH0G9NF/QZw+xFNRKSAFpIAUkAJSQApIASkgBUqtgCBOqYe/cOcFcQpLp4KCOJoDUkAKSAEpIAWkgBSQAlJACkiBYgoI4hTTreylBHHKPgP66L8gTh/iqagUkAJSQApIASkgBaSAFJACpVZAEKfUw1+484I4haVTQUEczQEpIAWkgBSQAlJACkgBKSAFpEAxBQRxiulW9lKCOGWfAX30XxCnD/FUVApIASkgBaSAFJACUkAKSIFSKyCIU+rhL9x5QZzC0qmgII7mgBSQAlJACkgBKSAFpIAUkAJSoJgCgjjFdCt7KUGcss+APvoviNOHeCoqBaSAFJACUkAKSAEpIAWkQKkVEMQp9fAX7rwgTmHpVFAQR3NACkgBKSAFpIAUkAJSQApIASlQTAFBnGK6lb2UIE7ZZ0Af/RfE6UM8FZUCUkAKSAEpIAWkgBSQAlKg1AoI4pR6+At3XhCnsHQqKIijOSAFpIAUkAJSQApIASkgBaSAFCimgCBOMd3KXkoQp+wzoI/+C+L0IZ6KSgEpIAWkgBSQAlJACkgBKVBqBQRxSj38hTsviFNYOhUUxNEckAJSQApIASkgBaSAFJACUkAKFFNAEKeYbmUvJYhT9hnQR/8FcfoQT0WlgBSQAlJACkgBKSAFpIAUKLUCgjilHv7CnRfEKSydCgriaA5IASkgBaSAFJACUkAKSAEpIAWKKSCIU0y3spcSxCn7DOij/4I4fYinolJACkgBKSAFpIAUkAJSQAqUWgFBnFIPf+HOC+IUlk4FBXE0B6SAFJACUkAKSAEpIAWkgBSQAsUUEMQpplvZSwnilH0G9NF/QZw+xFNRKSAFpIAUkAJSQApIASkgBUqtgCBOqYe/cOcFcQpLp4KCOJoDUkAKSAEpIAWkgBSQAlJACkiBYgoI4hTTreylBHHKPgP66L8gTh/iqagUkAJSQApIgeUo0Amh0+lYiUq1x8+35LDkpV96y1FZx0oBKSAFVlUBQZxVlXvDnEz/tW+YoVz9jgjirL7mOqMUkAJSQApIASkgBaSAFJACG0MBQZyNMY6r3QtBnNVWfAOdTxBnAw2muiIFpIAUkAJrUwF41azErzV556zN8VWrpIAUKLUCgjilHv7CnV+JnwWFT66C61sBQZz1PX5qvRSQAlJACqxxBVwIFVtaqVSKQR1BnDU+2GqeFJACZVRAEKeMo95/nwVx+tewtDUI4pR26NVxKSAFpIAUWA0FPHjx59Ovt9VQX+eQAlJACpxyBQRxTrnEG/IE+hmwIYd1dToliLM6OussUkAKSAEpUC4FOu1OKOxxA6nkdVOuCaPeSgEpsG4VEMRZt0N3WhsuiHNa5V/fJxfEWd/jp9ZLASkgBaTA2lQgD+JgW6vVCu12O1SrVWs4QI/BnuhztopVum9FcuqsTanUKikgBaTAulZAEGddD99pa7wgzmmTfv2fWBBn/Y+heiAFpIAUkAJrX4FWsxVmZ2fDzMyMgRy+CHHi9+Hh4flgR7/21v4gq4VSQAqUUgFBnFIOe9+d1n/rfUtY3goEcco79uq5FJACUmBdKBDnlOGvniLhRi7JcG6ok19FqtOGm8xCiTqd0G61QrVen9vXsYpDs9kMk5OTYXp6Opw4ccKAzcmTJ+1vamrK9tPDBoXhkYPv3usG7YKXDr1z8Bl/9Xrd/mq1WrYfx+A7/rCPx2L7wMBABoFY3h/nj2cdIfUOKjwvoMMcnVpeNamGKAQ9KrXafH2THbYt2e/0zztTkfnBeqJk1ByLZXtDdcuHhPP0++u911xenvo6WgpIgT4UEMTpQ7wSF+33v4ESS6euC+JoDkgBKSAFpMC6VyA1lmMgMscTeqwGBYM4BSpmXyPEqZb+vGqnMCcFOp1W4lFz/PhxgzSANgA0+MNnABtAnKGhoQWQhnAG9TcajQzgxBAH+wFZsN2DHoMXaTu8Nw/7HR/vxzX29AHk4TbfLta/efPmDAJ5sMT98BQiNCIcImAiNIrr95AIOiYgLf2LJmFrdjZrXwVwaQFQS8cnGntqWas7CJTWjXA2apW3f9l5iByk4Xn5znC5JcGaTjDvLLbNxr+xCKTKWbKefcvC82QdrPvbmjqwfhQQxFk/Y7WWWqrb9FoajXXWFkGcdTZgaq4UkAJSoCQKtFvtDFjMgzFGWQBdViBxMD1Hqgt/Ss1OJ1AGsIbeNQA0+I73kZERM7wJUzJvltRTBNs95PCgBF3w4CUP4vj9PJ6ACe8ZJCCgSD16WBcgkodacY6diYmJBfp6EAFQlQGtNG+PB0HQhO1gP/nu20cAFIOi0dHReRDJexGhDPZ7/agvtzUGhuaVj2EJ5kemV5FfyjmAZh4Uy5kzi16aznOG42KadKkncwTr1vYI5GT9XW67SnI/UTelwKlUQBDnVKq7cesu8l/TxlVDPVuWAoI4y5JLB0sBKSAFpMBaUSDHA8NDi8ZAbYGnSxamBK+OtPzE8eMGZhD+xNAneNIwdw3qBECA5wq8Z/CCdwwgB71kfLgT4QrK+6TFLEdvGXra5AEalEPolYcobDvrByRazJOGkIXD5ZMnYxv7wvPnQSU/1D4MDNvz2h+Hivm+sS4e4yFRBltSLyh8h2dTXv/ZD3oSxaCMOg0ODpo++E4A5EPR/P4YQqGcz0mU6y0ED62kgflhd0WuE+8NFoeLdZJ55zVZkpdPkXaojBSQAstSQBBnWXLp4FQBQRxNhcIKCOIUlk4FpYAUkAJSYLUVSA1ZgpXEos1vRLM5E+opdOERx48dCwcPHjRgc/TwEQMlDGOhIU+YAUiBF6GLN6AJbWLwgWP4x5w0MfzwuW5Yv+8B9/vz5R0X18tjsnCiWm0uHClaAQvHEjLx3N4LB58JMeIwIR5PD6QYDvnvLBuHhGE79Y3Pz354TyMP5xbTIg8i5c0OHJcHwby3ECERysdeROjj+Ph4Mv1SbeNj4KnlIVKcz8j6vygAmgsX45zC+QCiunnvmDbtJDdTYyABjnpJASlw6hUQxDn1Gm/EMwjibMRRXaU+CeKsktA6jRSQAlJACixLgeZsMzOCFzNaUSlCr2DocvluGOknJ48ZrAG0OXz4sHl2MOGvGehpeAvKLcjdEkKYnp7NkggT5OBcTDCMcCTv5UF44UFCDB98OBIMbZaJhfF1+GM8UMm8ilzhxcKneBiPAQwghPDn5zl8+/JAjW9XXj/ibd1gVrdJwfbFEInfKyH1hMmrAGFyzKGDvEJp0mS+owghm80fn5A5/TyThpMxmfKC0/gcPb58eiA9qdCOqoM19hnnHxxMwsXSfXivIkF1mri6GZKk1fCYwpzDO7yHECaH90Z9cC6/T5rcWp45y7rF6GApsGIKCOKsmJSlqkgQp1TDvbKdFcRZWT1VmxSQAlJACpxaBeBpAPACiAJDGaFPCIPCdyYVRqjO5NRxM9ThEQHDFwYxIA88UMxToVbPIAo9HTJAYGE4C/cTenhvGg9vvMdJnveJBxn0ROkGOwiXfK4Yryz66KFQ7AHj+4JysdeQeXTkrL7Fct5TZjFgE9frvW88JOrmsRPPFh4XJ26Oj2s1Z+YDkDT5MaEI9CMwyUBK0iCrCiuM8eXhDqHO0ODg/P2JiHPNcJCIZWxnegzmXgaPnIcWtwHY2IpmrVZozs7anDTvqxT6AOIA1sAjiuAG7/w8OjKejT/HAGM2ODTX7lN7Jap2KSAFqIAgjuZCEQUEcYqopjLJb415j58kihSQAlJACkiBtaMAgA1gBbxomK8GuV6w7dChQ/OW4fZAAz2oN5IcIoABmYHswl86rXbmaWNGeJqPhCEwnU5lwTbso8HsPXg8yEg4wdxPM7Yrse/nlshmuFA3iINj4z7RIygvHIn1sy15gCcGLvFI57Uv9u7JgzyZIRP1O28mxR5L/pweckGf2HvHf69VF5mn3hMH4VA5sAo/fxZAnvQ4bM88cXx5V8+COl1Zzqd5LcxpQ+aFky4hD/ADeIQwwKHRMYOQgDaAM9TN8vrUamF2umnzF/OQq6LhmLGxsTAyOrJ2LmK1RAqUQAFBnBIM8inooiDOKRC1LFUK4pRlpNVPKSAFpMDSFViwXLEvGv3qYNgTlmyml8y85ZvpvBD/WkE8U/rC8t70qIFBCm+ZieMnbBuhDQ713iOEIHkhRIQdHpzEvSeEwfY4nwm2eU8QXzb2cOkGYeLVoxZTP/ZSSSBAktg4fs2BjIUUw9fDnDos362dHjJ5vWKAErcjr82+fLdQsTwt8+r2OWuwP4Y/3SAYjwO4yws547Ys3MnV7dvsPZ18PdQFczGGd2wn6gF0ZDkCOZ8gGx42CJECpMFnC5FqNLIyDXgCpWFgHt75c+I8DDtDe9lmC70aGlmYL6rbtbj0W4OOlAJSIEcBQRxNiyIKCOIUUU1lTAFBHE0EKSAFpEA5FUAeGW909sqnQbDDMgAsQ8NDCyFDu2PGbbWLqwTOCwP98ScezcKh4GkTrwg1PjqWJQkmkGAOGrzjeG/Q+vAlNKpXThUYzYQOeSFBHhJ4YMHPHpLQQ8dDDBr53Mb28bsPV8oDUYgO8vDCwxZ8bjbzc8LwuF4QhgMXQxzfh6VcGd3gUK+y3tMmD4x1gzhsXzeIxO0AGnFy5HnzPWpgrFevnEEccx+K58d4y5Yt5kHDVc0AVvAZf9zu57OHVGgLE27nzU3Obx9y58GlwaLB4UUTIPcaH+2XAlJg6QoI4ixdKx05p4AgjmZDYQUEcQpLp4JSQApIgY2lQJroNzPuq0v/eTEzPWPFBgYHMk2azSnzqGG+GuSsYd4abB8b25SFOtFghSHLHDDTk1Nm7NLYZ9JiGr5e/DxgEUOSeLCY6Nif03vkeE+NPMjSDX5089SJoYM/LgY0aCtW1yJ0yMZkXkjOwnCjvDbF/fbhS/F5lwp+CFLi9vntvS6OvHAp3894Oe08WBRvy/see/Cwz7EnTjw+hDQxRGEbsZ0wxueqAayJExJzHts5SOfmKjKPG85vXgv0BPPj5fUFDOIy90y2zSpt9bRGkji5F5ztNU7aLwWkQG8FBHF6a6QjFiqw9F9ZUk8KRAoI4mhKSAEpIAXKqcDsTOKpEId80OhDmBRePCbPGAS8YcjTsWPHDNgwP8ehw/vNMKVRyhV2uNTy1NSM1c3vluvDG7jtzty505w13rDn6kk0yuOQKB8Olee1gfPmeTlwG4xxb7Dnfc6rl0a3D9diG/3x0CmGKPO/Jx5N8Xm5DYmX41c375QYzjC8Z7HjewGdGFbF7VxqOFl8nm7QJQY0vu958Cb25PGAiIDGb8PnvHMQ8mF++mXC4WlDWEMvG8tdkyZYXjA4ADXpkvbM1eQBjQeF3dqC7SyDc+MawHdeO2xrsnx5Ldm+aPKgct771GspsNIKCOKstKLlqE8QpxzjfEp6KYhzSmRVpVJACkiBjatAJ0kCDC+Ap556ygxJ5PRgThuGl1RrbduH42hseqP1xIkkZ4iHSDzWAE16HgIH5sNh2IgPh4rFxjHwjugGQLCd5b3h7j/HkIgGMo9Bf2lsxx4w3eCLN9ShGY1yD5O4rZLmDOoGL5B42Rv1vi3x9rzJmBcu5svFOXXiOjykytN/JSCOB3TsH8/VDbhwv4d6Xl/WGbc/rg+rmqEOAhquCoV5Q3iTlYGHTSeBbnHY3GIrls2NdTKWfo51y8nE/sWeSrzubIWqwcHQ7iT5chKwJFNh496Q1bO1oIAgzloYhfXXBt2Z19+YrZkWC+KsmaFQQ6SAFJACq66Az3NDo5uGKAzKDMikHjPeG+fokaMGcUZHR8Pec/Za2+G9Y7DFjEaXmNctx0zvnEZjMKsfwAR/3Ifz1quJpwHDXtg+HoNwKLaVng0+Pwk8XWi8czvf0dYTJ05khrP3SOHnvJw53kAnhImNf+8p4cFK7PWCkDIPJuL9rdbCJcQ9LCLEyQMBHLs8DxVOsrycMx4+LQfixN4zvbx40IZeOXG8t5AHMvFF0q2P1IpeNx6gEZbQE4xeYgA2DH0CxMnzwrFcOdVqmDp5csHqYb4tgHx+PrIutr9bYmTu76Uh9eF1wWsF7QdwQsorhllZm2UtrPr9VScsjwKCOOUZ65XsqW7LK6lmyeoSxCnZgKu7UkAKSIFYAUTsRL8kmHwYoOPw4cPh4MGD4ciRI/aHsCkAkmeeecagy2WXXRZe+MIXGsyBQQn4AYMS4SaEFDAi5+AOYkJgxaehQi5kKPicL3ORRAvHLFpCekmD2m7P85IgNMI7gAr/mGfEAyIPmBgedvz48ey0hDveaKeRHYMcGvreU8XDGe6v1Rb+vPOQAOFUeaFIS4EaaFPsyeE17AUQ8sARt/G9Vx29IA7bQ4DjPYf8uaivbz80AETxiYPp9cXQIyzFTYjDhMNMOsxz+r54EEhPL7+NOW2oK4AQt/k5QJjkoan3FOJnH84X95f1eZCD83JFLsAbeOL4EEabF7IYlnSr0EFSYLkKCOIsVzEdb/dxySAFiiogiFNUOZWTAlJACqxvBaanpg3IANAA1Bw9ejQDNgAU2MZli9HTDMRUKgYP8LR///79mefCgQMHzDNh27Zt9l6rNTJQAGMSniswnOHhAGN5bHwoC1ehB4RPADvYSFbyQTm8MzSEeUmwjUY4Q15siWbkA0ms3v4GaF4S4bQq1on3efl7khW3vCEP0EUj3wMjAh9AI+iIMvSi4HHYjsTG3TyJsJ05cQhLYk8eD4bifEHoDWBbXCYGIUsRsJsnUq+ybHceiPLQw4cY+XN5CJXXbswbJh7mClGENQzN8/XFn+mpxLo91PNhU74f3bx/CJDw7kEf++nbz/o85MvTyufEsZAp5zln3kchCQXz3kXzxkTWQ68pqv1SYMkKCOIsWSod6BTQbVjTobACgjiFpVNBKVAeBdyqRXlPc+G1kT0RzkuimeY2gWBmmKT/a2GB5Dw7mfZ3usLyfJ0jrxGEA5khFOV8aDVboVav2T58Zg4XhODQOEsM4bmcFzTMDAi4VZasknjlpryn2ukxWVtiD5dUh8y47vG/N/rm+zXvu6sb25nfI6578uRkAFwhpIEnDT4D0gDAeIBAPeip4MNJYm8ISAIIQeMUZQl86MnCPDgxyPDeCXGYkzfosQ9jgT6hTrz4HfvQPmxHfWgzoAT2cxwBjGgkM08IDHvAJxq3eGeuExj4qIP78Y5zEDwxNKXeSCAR5r2fz4veEMiT3JgjsfRSEs/iPDHkQf+x0hfBUTwOGBsukU0PDeYbIvzg6lyoG14r1JGAg+OXXI9zSZY5RsNDQ9n2BNqliXSr1QQopMCL0IrXGkHdzPSkzSGOBY6j5wyXB+cKYwypwzlwHMoR5hHgcfxZ/9im8Wz8qY+HLHE4k/eGsftGmtjbz8le3kXL+U8hhl9x2X7P1WzPZvCzUqmZzgCrNp7RvWU57daxUkAKLFRAEEezoogCgjhFVFMZ/kfe56NKCSkFpMBGVWCxH/rMpZJnxCIvCoyubNnbLv9LzbZaKQTIP6DSTkI+CBfmgZqcECCcF4Di6aeftvfvfe975l0CYAGDicY5gQTDYmDM0dMD56LHB87NfSgLAEAIwJWNYBjBeMR2GPz4w2dsZ7hGNzghW5QAACAASURBVEM/hgD47nOuMJyC0CM2+G18UpgEUAWvGuSoeeyxx8y7BuFOWC0KIVHMv0IDHXMW4U980duBAIceA35ux0YuEwd7bxEcT4OZ4MUbzgQChCt5gGB+yFCyjDY9VPzxgBDQy0Mh30bUQ8jB8j7PC9tnBnurlQEh9hnHMhyFnhw+zOaMM86wceaYcw7Qc4ieIJwfhEGcH+MpZEj+M07aQBiKTYSQ3e4vvQxxXA82FgSrKWSkBr5+gk7z4Ei9g6h1rCHbeXJiItM/75iBwcGka2l9hEgEb1vO2GTzE2NDyJol5U0BHueT97SKc9ZkcK1en7dK08BQcv54jvE7wZD3cvGwqprS5vUKcVqdps3PZM4mCY6Rh4rzTX78G/V/bvXrdCggiHM6VF//5xTEWf9jeNp6IE+c0ya9TiwF1pUC9LZBo2lkL1i6NgesZEZUO3mSn3nsVKuh41xtms3EgE0gQrpSSw5ihvcCAAXgDIAFoQ28TQBrYNjDqwCG4s6dO82IodFMQ51QiJ4c9GKhMU8jFfsJEPI8IbjfgxdvNI6Pj6dhRQkkoscHjdBdu3Zl4R70+kCZTZs2WZvNyMrx4Dh+7Lj1/4knnjAvm8cff9yADfrvk9Vu3bo1y5nCsCPvseHHEp/ZDw/OeEycjwTbCUFiuONBkJ/k8XGx91CeZ4KHGvQo8R5UHqr48Bps95DGj4sHCz7kiMY6gZb3UvLaAIihboKxbp4uABSs3+djIUjDGHOVI84PgkCAH+9pwrlDEEmvF4YHcTwInlAW84uQ0VZUSj3TqAUhTxZS5bzZMkDoBjD2DOm14hHAkGnZbYnrdgLOCI7oJYdrDaFoHCdqRN0YIsU56UPF/HxrpxcPPbP8O44jxOF54jmCxNrxq1/vGF/fqfbE6VQSCJ3MwcRLaqAxpJWq1tX/vGrselFAEGe9jNTaaqcgztoaj3XVGkGcdTVcaqwUWH0FuoRCmRE0byWipGmEPTB2EHaymMfOVBqOk+RzmOtaOw0PalRrBmyefPJJgxUIHwGggbHnl6L2Xho+fwY8UJIQgrkQDLSLnhEAQB4q+TwZqAeGJOuLwzHQWp8DhWEgeCesYIgKwQrrYAgRQptiw5FGN41znJ8hP3hHX+Fxw5w13Afj33saoV6c3+exodcKw2TQLp+rwwMRP9E8fPGGMCED83HY+KeeU/hMAz32xPF99vto1NJQpk70jMJ+LvuNfgOSsM2xgc5x47kICrzBnsGL1PuE+zJImeYv4fhxfvBciy1BzrZ6LyX2h/1jzhwCIYahURPM88WMfhzvQ5F8SBS2ozyBB68DD9gAOakTPWBsaeo0XIngj7mM4EmEP84zesCgDOcr2+M9gGIPszmPsi6OwO22jS1emNc+91CnlYAhbGumq3v5+cT5B41nW3OroxWBL/TEybvpFqlv1W/e1cRTL5nP1SR0tJ6EHMoLZ9VHQyfc4AoI4mzwAT5F3RPEOUXClqFaQZwyjLL6KAWKKeDDdVgDVy2CsQTDbYGRGf+P1EmeePsQGwAIAJbb7viRhT7de++99gdYQ8MchsbjjzyahdHAUET4CgzPHTt2BHisIIEuvFbwHV4nNDC5wszmzZsN/OBczPeB9sJ4xnnouYH2weDFNnhXcDvzcXjD3wMN7PehPLGRb8v8pklrvdFH+APjmEaW9+ZguAk084DKexygHPQgcPAJcWlcsx8ecDA8jG3nvm7eRHmQh+dEOwlY6BXh5wM9mqiZT/rLUDUc7718Ym8d7CdowD4PVLwnhc/HEkMnau+9enje+Hz+e+wp4eGOL+/BQQy52P68K9CDQe730NDnFKJ2fMd5mNiZ85PzinPKe0pxH7XAMYCIcXs5L3gdEDyxvD8/5m8MNwl+OB6cywxLI3S0sMTBJNTHhyDiusZ1g/Pv3r07nH322WH7jh2WpBqQin3jPcVfm95bCttbHWTdSl5zMGPuu/fcWnAfgxNcq51dX3njt9ZBTqWWhLIR4uC9XkuShXf1jir2X4VKSYHSKyCIU/opUEgAQZxCsqmQ/fhh5kHJIQWkgBTopkBOSE/XQ9uJoQ0DCd4zgDT33XdfuP/++8Mjjzxif8jZgn3NzlwiU3p1+JwtnWYry0liT9ZnZ82Qo4EJA5DJaAku8J1eKWeeeWbmxcIwJYIVgJxzzz03y3FDGMG8JgRUMVzxyWHRDhiTPqEvw6586FZsRNJwhlHlDW8avtTWe/XQWEVZelcgpIr9R1keQ8PavBhc+BsNOnpjAIxxvw/rYX4gauAhiDf60X7v3UOj2J9/MU8mwjUm1sXYcnyhCwAc6kK9hAHUhjrw/L6NnH/sXwx1fB1ea6+/HyMeE3vS4Hhq6j2xOA7es8jDMsIG7/mFMjFI83X7+j2kYd/YRnocEfIQfHnIx/KY634/ttNrjYmF/dz1nkvYPjWbrJ5Fzx1cD97rrNJOwAvqwnHYj+sObbH5Vq9aWCA8y7AP1+jll18errjiClueHuc755xzwp49e8x7Di8CP3qRxfchP9bVejI+Xe9V0b4Y2oU0abq/hnxd6wXiJO1P7g/VSt20ZHJu/acnBaTAyiggiLMyOpatFkGcso34CvZXEGcFxVRVUmCDKYBwKRp8fPfGMp7mYvUjhjw99NBD4T/+4z/CPffcY/lq8MfwJ5T3S0zbE/+QPCWmh0mc26I5PZPly6CxaCEBjYaBDCYspgEM45D5SghRYCziM7xs0BaUYzgItrEue0qd7oORg/PAw4dhJgAiSASMP+bY2bdvXwaZ/Ao59ASKc8P48Cv0B94/+GNYDaENw2twLtTBfCjYTyOZuX4IkbyXCz/7cCacj/oQPsF4xjH0QkI7aHTTMEddON63lWE7hBqsl543hDgEYz7xM/pCSAR9mRiYkA3v6DeOgRcGjsfYcCUl7MOY4JwIhyPEQRvZL8Ik9I9AxcM4JtL1EIplWB/7RnCQJel2YXQMPYo9OliW10zsrcJrCMf5Oe+9ZNi2GED57zh/DBI8iOBc8WDHX2+EKbx+uM9/p37+vNw23ZzNPHG8btm8T0MxOcbYTqBjYYMD9WSp+bExu6bobYcxx1zE+GIf5sn27dvtWIacoS56Yi2AL2ky5RCtWLeYVnm37orjP/4c/MxxL3rb7wWB8vq1rHNV51YU43L0lZCu4jaQrFKllxSQAiujgCDOyuhYtloEcco24ivYX0GcFRRTVUmBDazAzPSMQRl41OAPy1Pfdddd4dlnn7UEu4cOHTKDkqs4ETLQkKenCA1cC6fJMST80/7BerK8tDdCvecBzkUvGEhPbx56F9BIxj6f/4XhU1xdidCEIT40+GFIMhzKe+DQ+PI5R3wSWq5kBG8CnAPgARDI5w7B8WeddZZBDIALGKkIj4JRDziFP2hLqOJhC0NJfBgY24c2w7sBXi6oi+XoyRJ7bnDK5nnMMAEzPVRonHs44XPu+LHDZ0AVwjfqSI8QaIy25nmosE3QDuFyzAWE7/CugpaoB7rB+Ke+2A+jH2F02Ebgh+0eHrF+1O2BC7082CYPvQjGMOaAQ/ASwvhwLhDyeI8oD1G8Qc4x8CFoflwIfZhzx99WYpjA72wzjuVYYpv/7I/BccypQ+8baOEBBa87D2h8iNzwWALbfC4menRBj5HBZAly7MfcJpAjLA2dxGMPL85zHIM6AFgJXjFO8MjB2NJ7i0nJORfZb2pl0LKd5s9JN/r56Y+Lb9scU58TZz1CHCQ25hzA0uLWr041uQ8Nzg+F3cD/dalrUmBVFBDEWRWZN9xJBHE23JCuXocEcVZPa52pfArESwDjOw0ly0kQe/qnd3McZ0YJnyTnrPrUa/lvAxiN+aur+OgBJhK23/WdTrYi1OTkVBb69OMf/9hWPXrwwQfDo48+ak/GaZijffQ44dLJNMboPQIjnSAgNpb9U3//RDoGAX7WdHtynWecefATG2xxPTR0aAh6w9CXjb0iPJjykIKeHjD0YwjEfWZkNuc8nbzXDr0zvBEf58Px0IX5RgiPWBfDdbynU+wVsthVuRxPAR7ry3go0u08HvJQKw9MCORiCJTM2SSJtPea8YCJnz2E4nzEPgID6OaXj+e8ptcPzoOcSwARGFMAt6uvvjpcdNFF4fvf/3649dZbbbsPwWP4E/pNGMSk1WgvAMXY8EjWdoZSxe1fbHxwLPtOPfy893DGz23OYxxLyIr99F6jtwshKL3RCMMAAQhpfa4bbPcQjau3sV6AGu/txSXiCYl4HWbjVm0bkISugDjQneGKOFerM7dSXnyd4nt8X4mBcByuGO/n9d1tDDxAW8p9qtf11K3NHDu/38a7R3Zizg/eK9g/m9+Wz0zmQ/l+lajHp0oBQZxTpezGrld34Y09vqe0d4I4p1ReVV5yBbDErhkCPe7SXL0FcpnhHYUBxLCHxgCO4+pPKBsnq+x0Oe/sbNOefCNXDZanhkcNEgvDowYeNvCqwRNvejMwBwuNN0ICGGHwhoCRBu8EGAcIfYBRhnpg0PmXBw+xwZRn4HhPBg8fCAfQh8WMpxjOeEOWnz2Yiacrzu8NKG8omt7VZI101sFwKXoreCMvr38EetQi9iqg54Jvg/cI6HV5xcfG3gTsH+tZzn6U8eEk3TwVYvBFWIHyDPfKA0uoj1AkhnT8Tp1ZZwwBmNiX+/1xONZ7CnkPMfYL+30IEMogGTD2wyPo2muvDddcc014znOeY5AT0BPXBEAD4AOOJ7hhWB9DmHBNTU0kq2t5byY/n/LAmDfkY+AZw0c/f/0+jgnAFYEZ24prHtc0AAygCdrnr396NHlw6O87uOcxNw7uLQQ4hC9+/P14xKFJaO/Y6KDpiOscXm3IYYX7C9pqS5BXk5AqXkdex+wemXrysf/eqwjH0IOKwMO3M07cHl9v3SAOxyi+/pYCcbqdIz6XIE6vu5/2S4HVVUAQZ3X13ihnE8TZKCN5GvohiHMaRNcpS6cAPXA8VOAPfRqwBnq8Z050Z1/gnWMVpFLm/S+QeM6H/fufNc8aetPA2ERiYeSxgZFFsAIDiElyGR7BHDIwdGjk0OjDmbGdKxTBIISBxGS0MAS9YZwHQ2IowmNosKB+Gpy+Lm5jstNuEyr2BMkDNt7Y8+dHG7wR7dvBz1wCOjae2R6uHsQx9rACx+QlDvaadDP6YuM+bifnFvTzr7i+vPrzIFEeTOBcjnXxhnkMieLx9h5DPrE1PYd8+/LaFUMZ1s/x8J4WqMvDHBzrPS1igIb9MOg5BwkKsJ3hd8gBhXn//Oc/P7zxjW80mAOYiVXWMDdwHQFC4DMBA8P6bO6mqx95A50gEOejJ5WHfJzT2BbnPGJZjomff2h3fD0SkhIk+dxF+Ixz0OMGQBbXNL3uCKeYrJihTx7G4BhCnDhfEdrjIWzeHD5n7y4DQvAAhIYIP7zwwgutTdg2PDqWeeYQNuGdXlsYO7SHoAfnZF/xDhCU3X9TGIs+cy4SAva6v/B6i4/rBXHy5rcv4/+/WAmIw/ubeexZomiZD6X7MaIOnzIFBHFOmbQbumLdhTf08J7azgninFp9VXu5FchbonspitC7pl2ZW7EmMQLp+ZGEPjS4IlG7Y0bNww8/HO6++25LLgyvmocfe9Q8aphHAsYP/mAcoDyeatNQpLFFw86HWXi44UNTmDOGBieT/qJ+ejl4SMJz0DiJIQ2NT2pEg9AbsWyLNwJjYynPeIoBDr6jLzGg8MZ8nqePr8eHK3njkHXE+2NDzHsleMhAo7AbxPH65HljUKNenjZLBTwxAKEGHpLkeVV4mOL1IaQhKPB98Aax1zrPm4bjF8+bPOCTB2li74/42kS9TJ5LiMMVv5CzCP3AdqzABlgDmPNzP/dz4corr7T5D+82XHsAEOw/+2GApJrMP8IVQgbqw2uVxxCgst2cw4RhHHdeowSqPuwsvh5Zln1lgmgPhJg82yeP5txC3X7ZcFv5qF7P8hHRi8fnJeJ+asKk4EwyzutmeCQJzwJMARzDZ0CcwaGh+UOVxomiDwRsvP/wHISyfq6gTfTM8XCa+veaHwRqbEyv6zWGPTHEiWHwSkAcnsPDP0GcpfwvrGOkwPIUEMRZnl46OlFAEEczobACgjiFpVNBKdBTAazuFC/lGnvl0KjAD/g4lAopP5m7Bidrtdr2lB+eNXj//777PQt9wmfkroHRhhcT6G7Zvs2+E8jASMJ5fMhAbNzyWHrZeNCAulCWy0AzdwafysMQgsGK7zS+aORxRSEYV3jBkMBfbKB6wx1eDjR8vPHlDRNvCMWfea5uoMMbxbGnDwcXZb0njdcrDnei8RcbY7EBmedBkte/2FOERjrfYwAVG4m9Jmh8zvg7AUZ8Hn73nhx53kb04PIaxkAuBjUch9jAzetL7GnF/ud5LbC8r5fzz/cvNvIxn7kfbWM/Mbcw/oQFuBbg3Ybvl1xySXjxi18c3vKWt9i1iH0APUgMDo8VjKsBmmaS2Ncne/ZjfODAgXmecjEo9NeGhy7UmJ5YnH+sm+PB49jnGJpy/L12Xh8PYbmdwIfJt31/cIz3NIqvl3jcZpvT5v2D81j4VAiWlwjbUBbhXoBqSGSNcCu8W1LrNIyz004S++KcXLWOMA7l6WnDey/1oifPUnPi5M2t+FrMAzy9IE58vfs6UXYpOXHieyX6avdeeOJUkocCekkBKdC/AoI4/WtYxhoEcco46ivUZ0GcFRJS1UiBxRToJJ4z9sO7Wl2Qu8YXBeQBjIHxePvdd5p3zY9+9CPLtwFYgyf+MGhglOzcOpezgqEQAB8Mo5icmc7COLzBS2PJ5yShgYB6uVIMPGsIOgh3UJYrQuE88ADCcXv27LF2o63YBqOKEIZhWgRIqIuhUN5bgx4E8ZPw2NCnYeI9aWIDB999uFUeiPBP0rE/9gjJy0njzxPnZImf3PcyguMn+bHh5+vL8yTJMwz9XPKeHDjWw6N4uuYBIUIaD144NijvjfA80OU9deLz8/u8ud9JlkT20MQbsvHnXp4QeR45/nwe8uUBBa6eRRCJ+YYxRfsIJaEp88MA0GDu4wWIiT8kP77sssvCzp077Tu9P3DueiXJh8O8LNSQ/cfx9BTxcIRtwPUWb/eQBO2IoZgfB7SBQIfaEhQxh48HPDF8JMTxeXW850s3Tylqjf3eE8bXYyJmnofJ3PXegvh+4tiRTD/OUdxr6BF4+eWXW0Jq3JuQw4gePK1mMwNnBGi8/j246eWJ0+0a4va4/GLXa3zv8deXn/f+Ol0OxPHXAu/HyCmklxSQAiujgCDOyuhYtloEcco24ivYX0GcFRRTVUmBHAUAZZgHgwlAkcjYnuQPD4WjR45ajhrkqkGODXjZIOEwntw//sxT85Yw9st3w9gYrg/MSzzKMAUaaljCG4YEoQuhAnM+4LjYK4cghUYRoY7PK0HYgCfiAD7M+QFwAwMN+XceevDBUG80QnN2NlOlmhptqJvLRtNwZSiFD6lgfxiSwdWXcAzK4TuNUIaF+DwiCGVhW/nuDSkYe954jT0dfNgKy8eGbOzBw/rRrrh87BFEiODb6D/nQR4/xfy52A9vrHlPGm+M8xw0WD2kiY3JeJ+HOBgHr2sMgrxW/Oy3xXrE0IWeER7s+M+LQTAcR0gZa+PPy2slDqthXwAiaehzSXvMd1sdqZV40nA+E5oB/uCPy7sDtmCsmV8mS5jbamehSPAo4TL0nPe7du3K5jkNb59cHKFFBMP+3sA+MScM+k/QRJDq8+lwrjIUicvRExZ5zb2W9LojNPZACbpAAw+hqCN185489IZhyCfm5kyrmd07cQ5CNIZyDaar79Gbie3lPQz3U9aLcdy2bZutcnXeeecZ1MHS5ZxD9DDkNYPtS4U4eXAm1ozXrT+2G2TkdnqyUfP4XiaIo58cUmDtKCCIs3bGYj21RBBnPY3WGmurIM4aGxA1Z+Mp4JYHn52ZNVBz++23hwceeMBgDUIwnn32WTN4YKhw2WP82B8cG8me0hO4MIQJQg1Wk8Sd8YuG8tRsErrkjQUPHbxBhmNwDj7Jz8BTtZqVZ70sh2MIT2iYwVhCmAOegN90000W7jUBmJKGi5kB5tc6jxufriZjBktO3xZ0NgVCDM/yy2wz7IJGHT0e2GbkNcGrm4dK7CVE4BQbX7FhxnJxYmGcq1cdHoQQstAg7AZJ4j7EcMdrFredECzPk6abccr68jyNvLHKuelBkJ+P9PTpZqTSO8Lv9wCGAMX3L4Y8XjvCDa9jt8+oE5AC4TvwsMH1ic8YE4BLJvJme1g3oQG9TBhWxPBEes8YrKwkSXiZawbXtgcnOK+Hb96rJp4naA8gEM7D+rAN7QH4YaiR9wTCfl4TvH5wLI7BdkAOuw5TLzXvpYPPONYDFJwLbQDMhRcR+sZ8OayTwAjlsNIX2gqd6V04b87Ua/MSEfPeRM+odnMm20/gwfbgWHrSQVOcgx6OhEBY7QrJkvft22f3LO9dRdi12H9I8fXo535eufh6ij0B4zKE1N2uj6IQh+Gvldr8xOcb7z9f9UgKrJ4Cgjirp/VGOpMgzkYazVXuiyDOKguu0607BQBeGgPwKEny28xMz4SBwQHrx/TUdBgcwiofIcC7Jl7i+8CzB8IPf/jD8JWvfCV861vfMi+b4ycScIBXtVJNjLR0malKSFZG4ZN4GF4wlGAYweBi0lBCCFuhZXjYjBW8uLQvc27QQ4YGJEENDCaGOtCIR3k+KYdxgTIMF+r2JJ5GtDdkPRRAXhAYpjfeeGN48KEHQ6PesHPYE/VWM9RrdXtHv2H04TwnJhLvmcGBxNNhsVev/dS1Wx04Lw2kPG8U6Eq4Qe8l76kETx5qTSOYnkTeQPMwyEMc7ykTe/hAC786jgcQNHS9Jw09ZPLCnWyupTCObcE2Xz6GBfH5fKiLByMeqlDnPIjE8/p6m5UkuTS14nzjHKo0Ey8X7ud5fV2+3fE87QVrMFb0FPHwIAOTIQ1/TJcB57Vp13u7ncG/uN88bzvMJUamhxj2EULMTE1b/zxY42cPZ2NYkNWf5nxhWzhGnEsEJryu6U1HnehtEoNdX78HN/46Zz/isv564mfoBqAK75ezzz477N6920DPFZdeZtc9gC+uJdQF6IvcQbi3ob24rngv4vWA+yD+mDDazx/UwfsX7zXUgYDN58hBwmTUgzZgdTGEvwHo4LzHTxy1oUVfvceiB57cH4NgP64xvMm7PqiVf/fXtL+uOd/azfz7Y3w/RtuoIf4vAcw6Y8sW5cRZ9H8X7ZQCy1NAEGd5eunoRAFBHM2EwgoI4hSWTgVLoABCnTafsXleT1vNVqjVaxnUAX+BcQHQg30/+MEPwqc+9anwxS9+MTz08EPzygLa4Mc4fsS32t0BBY8D4Ehu8kn4EQwhGD8IC8BnrC6FH+Tw5Nm/f789zWZSYQAIGEbwNvHeMj4sAe1Ge5hrAj/08SOfoRBxThU+kY+NBG/I0AhBvTB8Lr744vDSl740fO5znwvf/s63w+jIaJg4ORE2jSdP+QmezFBK+3vG5jPCkaNHDPL084qNp151xV4qbA/LYRy8cbbYGKIMoJWHQAxp4XjQqKT3A4EcDVeGe3hvCQ+JGPbCsB0Yo0w6TSASG4e+/Vwi3eviQYjPDxJDLhrGcVnOBZvjaR4oP2/83GnXEu8vDx08FGqEFHJGuXJ4Th+Olo1RCkXYvhjk+O/0NqOmhKfs6+im8XmeMOwTPUIYDuTnv6+/jntCqgHbg7GiHrVK4uW2GAjz/fJaowyur3jO+vHOu37zrom8OlBPnNMmhmT0CvQgLIZPHrj5eWplZ5t2P0POGnjFIDzsiiuuCFdddZWFPcFLETnBkAsM56YXFOY46sV1w/4Qsvpx5/Xl5yLBFb1zcI3hXon7JO6jGC/cVxHK9vwXPHdezh32k2OKdvBahV68Hgm+Yk81zpN4HPPGmPCS7zHEsbFoLfTC9OPPeRZDHPQV0Eo5cXr9j6D9UmDpCgjiLF0rHTmngCCOZkNhBQRxCkungiVS4Pix48mKT4MDBmoAS8bGx8LJiZNhZHQk3H/f/eGP//iPw1//9V+HmdmZMDw0HCanJsPQYOIh440/eIfUqlguPFle2P/FP+YZkmFGQ+qtA8DDkCGEd1x99dXhNa95jRke99xzT7j55pstuTCeaOOpNwxdGEowVgB8UBfKw4Bnng2CHBonhDpcvaeb8eGNv9gzgQYUygJOYOlltO9jf/4x02VqesrgFPsFuMM6AJ8OHT7UE+J4b5ci0zH2cIj7mRfu4I3gOFwqHssYApmBFRLPEjPCU2iVjbvzDMK2dmfOSAPQ8ksxW06kNBwG79CMyXRhlOJYhON0MxixHcflzUHvicHwFJ9XifMkL9zLzwPMH++hEHsnNEaG5kEOequgfgtDas1ffpvwi20mRPEeKDwfIYSHT7E3ks+pFHv7WD8qybXLP+91QgMZ58nzmMB5J6enTH60m4CI7bMynaR+zrt4/ngg0m0c86CMH78YvtkcTJe8Y59jiMPyvC/Qk4ftYX/96k55kI9gxXswcWxR19TESbs/ASpY2OXEhOmE+xq8EK+77jpb5eu5z32udf+JJ54wWI3jUQ518LwELB4YUnuCGz9W+EzvFB/CxvmObUePHQ579+4Nl156qUElAG6cl2FZTNyOMj4Uznvrcdzyxim+3+fd/z3MWQDb2sncWexFqMV8Qmgz9MP/CbVG4lGqlxSQAv0rIIjTv4ZlrEEQp4yjvkJ9FsRZISFVzYZUAOFS+NE+vmnc+nf40OGwZesWAzl4/eVf/mX4yEc+Yh43A41kVZTDR5LVaQBbaIQD2niDiUZN7EkQQwUYB3G4iYVEOOOeQAjGxtvf/vbwC7/wC2ac3HrrreFDH/qQ5Z1AaAIgDkAPYBTq5JK7MD4IBNButgnH+XAf7IsNEeahwPYY4tDjCPXBcMAxb3jDGywHxZ//+Z+HH9/zY9OIOToAzRav4AAAIABJREFUdRhCBbgBqIMn3b0MlJWYeHG/vBG7WP2zzVmDMt6A9cfTU8Br470Z6CmBMh52+PbY8S7czodycKy6hY1hbsQvXzfzLzEXE5PrMn8JvL0wN7gf4+jD+vzqRnGICTShlxUT3hIEcfuho0ey5nEOYR8gKcZ+dGg4y/lEgIU5R4Pdh4N5jwUPa3ACjk+8HedgXT7UiGWATvmZZQkOCFh5XcQABt99+9hRzgV8Z194Dn+N5Xle5F2DfnzzQEEMV/w9htdoDKd4DAGA9+ry48x7Ez1PPLzwcIWAg7CE/a2FSuYFyDbgGN6b7n/gfrsP4N72ohe9KPzMz/xMeNWrXmW6Ihk8/rx3DNpBsIrtGF+2idrF1yqvO4I29B3l8NcYqNm9E/OR4VYXXHCBQSbUA6DEFzVAeXpqeU+2vLHr5gHF7YSa1Jzbs/HpwnD8/Qtl0B5CHFzbCCEDxGmkDxlW4h6qOqRA2RUQxCn7DCjWf0GcYrqplCUOXSzDqCSSAlIgVgC5cQBHPvB7HzBwAwMFP4zNME1DpBAqhJWRYMTTuOSPeOZWwLEMF4o9FLxhGP/Qjw2mo8eSvA0MU0Kdb3zjG8O1114b3vaf3hbuvuvu8OEPfzh84xvfsB/zOD8McfyIB3SiwYzz0DOhlxFCI8EbKd6I9X1mElgaE2jbJZdcEj75yU9a4mMAiO3btlvoBD6zH0vJibPSszPWOg5X4X5vZMVtiHWIjTdfB7y2MiMwDbXzoIHGs/fI8E/maYT7c3hDHpBpsRfmCuFJHgjynlJ59cDjDG0gYPFJpf12zDcAIfzhM45HP3advScr60OZaLTOTiXGNFd7ggcEDFCASXwmJIsBCtsae7t5UIZjfE4l6kqjH23A6kje+4TXD8qyD/ic54WCbWg33tm+2KuCHi6+PhxLGBFDzHh+ek8Ub+h74OTHLYY1/O7zHcUwLO6fP4/3RPNjwM/wBIv77O9tgDhsAzVEW+AliPsp5hPGGX/wHkF9yKfzsz/7s+Gtb31reNnLXmahVkgQD6CCOgAi8Q7tCJm9l5UHUmgnvYXwmeFh2Vyoz62iB5hz9OhRm8PInQOYA7BDLxyMNdrNOtF2D638OPSCxP7+6qFZ/P+ET2wcg1+OG72pMK/5fxWuIXg6DY0kq/PpJQWkQP8KCOL0r2EZaxDEKeOor1CfBXFWSEhVs2EVOHH8hP3Qx3Lg7//t94cP/b8fMo+R6Zk5LxEYs/iRzBWmcDwSGI8MjyTLe6fGNBMXdwtHiEX0nhw0IPFjnUYGQ6NQzrcH3wGY8ILXyzve8Q4zipCr5w//8A9t+XIYQzCKYIjA8IHRwye2eMc+ru6SZ4D4p/U0zHicNwRh2MDQgQcOXoA1l112Wfipn/opy5PzhS9+wbZDQ78aENobP8mO9en2JHupk9EbPr4ufvbGX54GMQTwOnhPDF/WG/wxhCFkYD1xzhVs94CMnjgxXOJ3D3/yvDQIHelNFBuM3hMrT6tu4WLZ+aNwMI4nvSe8RxnzPjE0DO/wHoMxDMMZ85SrHhGgeK8cgkcPahhO5vXxnxkOhL6hr7gGMAfxZ+FcjSS5N140hqE5PuPa9OFqMcRAmfGRURsv9heffUhYfXAgCwtCnQQCqAt9JETknPGAj3Aonlv+e+ap5TzlvFcY55+HBvQS9Neen7MxLCAE9PpzDHy4nveYyeZ5K0m4S9hGrbnMOMYeMJzjhM/PPPNMOHb8mHnAIdcWYDXCrkbHRsOdd9wZ7rjjDhszeMvEIU7+ekOfcG5oxATIBIxoH7ZNTk3Y+Pk24h4PCIKxRxgrzoM/1M1VzDAG6EPePcNv63V/yfN68vcpQhyOSfzOeYv+eIgDGAWIMzw6ttRbpY6TAlKghwKCOJoiRRQQxCmimsqYAoI4mghSoLsCTGL84T/4cPjt3/7t5KlxapgiVAVGCpL04oU8L9hP7woktQW8QciQT0ZLQ43AJO/s/KHOUCdv+PlwDG/sMzQGZWBMwMAGRDo5meRFefevvjv8zu/8Tti1e1f40he/ZP3B02Wciysr0aiIPQFoxMWGavxkOHbjh9EFAwfGEXJewBjCZ/QdOSZ++qd/OnzhC18IX//61y2HEF8MP8sDD4sZrbGWS4U88Xk8oMp7ws3zAIJ4AOL14DF5xj33YS7lrZCF/Wz7YgbaYpCrl3Y4B3Me0RDPPDXSOc622TwLnXlttTmfrorGPsaeHoRQHiahHK+hsdFkGWoztqP8QLhu+PLzL04mjTYyFIaJo+nVA0+zzKuiluSh8iFAgEKAMcglBFCEd+YTwjXQ7CQrUDGkDO2BcY/rGeAT3iE0+H3IGEOzjh9JvOQMCExOZsCGfR4aTeCpAaMU4tD7hktzx3BxnhGfJkmPPWoISbpBAs4vet5RX68NtvnEvJwjfj57YOYBJNtITxTuIxAhFJk8MZGNh78vEl5AX64A5+EZ5gtABMKpoCVyf73lLW8J119/fbj8isvDU08+Fb73ve/ZvQb3QiZC5rxg/WgftzGMC/VxHg0MJhAvhkGETMg9hgTIsWcO2o17n/dU8veD7D6X5kXL2+dhPectw6syEOnCqTgu/D+B7wRXhDiY79DO7suCOPr5IwVWTAFBnBWTslQVCeKUarhXtrOCOCurp2rbWArcftvt4Sd/8idtpSR4tgDQIAQFP4Qtb0Nz1rxyaPDQOIBBEj8ppxFEo9Lv9z/AY8M1M/jT5YT903z+MLcwAGd40xhjkmXL/ZHuf/NPv9mSMJ9/wfnhhr+6IXzpS1+yFbVgwMKoReiC5SMZHTWPhBhMeCOORgUNBhrrvgyOQT3mzTSUgC56+sD4edOb3hT+4R/+IXzzX75poVQwdulxsBQQsdiM6wVx6AHA9sfAhUZwZjSlCWH5PYYTvjzqJGTxUMjXFZeP++LLxW2JzxUbbzTU8zTwkJBa893X441LPxYsT8+JPHjF/nvPD85dlsc1xDAuXFcMf8k8dVziWl4/vl/dVgcjfOoWIsY6MkCW5r5ZoD/GG+FNtQTYot3oM65/XB94R5vxDmAAsONzBm0eGzdQxnmAd3oRARrcfucdWQ4qQlj0ndcKrsU8aMJ5ExvuHqTE107s1YG+sC0e9ngQx/piOEedCAj8GM8bH+fF5O9jrLdeqWaAhKAM7wQnHgL6vnK+QUPcW+BZCFg9PjZuMOdd73pXeMUrXxFw/0boHf58aGTefPXb5mBmcx74Qx84N9Ee3DPhWQjPHHiNYXlyrLKFeYA+AOT4V96Y5O33x0FjQkre1z3E8ZA3D/jy/xloif8nCHHgiTMyluR600sKSIH+FRDE6V/DMtYgiFPGUV+hPgvirJCQqmZtKtBJnoLXG3W4EhicGBwaDO10adZqrRpmZ2bnu76nd9R3/cq7wg1/fcOiiWvxo5nGEY1fb5jTCIkNkNhgjiEOf6T7cAdvoHmDKA8KeSOLEMWHrmzetNlWfLnxxhvtSfU//uM/hr/6q7+yJ9tYvhzGHZdCZl04jzfmeN68gWf7Y6OCBh7fUR+Mn7e97W3h7//+78P3f/B9W7kLxjm8iPKWkF7OROsFcXpBorVefjlaFDm2X32KnHM5ZeJ5xrJ+3vkx5PYYEsbwzq8E56+buG2cq3lt9p54rAOQEl4jZ555pkGh2XYryxWEawFGP/4Icjyk5b2G12GcxwZtiMPh6AlCeEboyv7medr4a5zeQd0gTXN6LqeT19mPS6yt18qfP0/DPCjl5yT6B72YeBurV2FVO+Qkw6p98Dx8+dUvN8+c73znOwZdcDzub9APwM3+TxgctNPDg4YADTA5Dola0MZKAutRF3PiwKMLOb8AdBiWx34wHxrKMBTQ10lQSc08ZCPI8f8nABbhHAyFxfEM7YKX5UA9yT3F+cScOPTEGRweWc7lpmOlgBRYRAFBHE2PIgoI4hRRTWVMAUEcTYSNrsDkycnkKXp17lbZaXeS7x7yhBCQ/+bee++1p7nIveBz2XTzVPB5Kjzw8J4T/imvN3Z8ThX+cI89F+Lx8Z4cHorEBoBvC0JVYFRaolAX/oUVoRBm9cEPftBgF96xRDmMAf7QR70wEgBU6HVAo2UxI4fGQ2xYey2gEerAU+GXvOQllr8H52NoQ6+cOL3m7lqHMGsdkqz19vWCOLw+PGjF9WUJhVNQyFwulvA2DRnzkIcAJPZWgTa8PyD0i0a5DwvbddausH37doM2TOqMegBOAQwGhofM840JgJmTBcY2V87KA6HsF8OhfLgN+8rrLwbI/j4T5zyK7yH04oghDs/fSVfp63Ydeo8h/5nH53my+ftFDLfj74TNqIfjA6hBb0Jsf/7znx9uuOGGcMmll1jOnAceeMDAB+450B3HMAkyIA9e2I9XXjiU72urPWvH4I/ehbhPMkQP58aYQmfcT6EnoDWORXgp8/bg/ITmTBLOnEj0xCFQQ9sYIgZoxZAw/B+H+nbu3Gl9g1a1SnUexMGx3hNHiY17/Q+i/VJg6QoI4ixdKx05p4AgjmZDYQUEcQpLp4LrRQHkDagEWxacT03xQxjLhsMjB944eB07eiz83d/9XXjve9+bgY68fCXeqOKT0hjS0O0d9dKoikOP/JN1lqcRxRVU4pwS3phied8eb3TTADMo0mpabh4YFDAWmLcHeXy4tPfv/d7vhfe85z3mnfPRj37UjAMYGvS4iduG70uBJLER6iEUNIExC+Pp/PPPtxCVz/7DZy0sAomhuXpX0am2lPYtVvdaL19Ul6WWW+8Qhx4XvJ5iEEvggnnm99Fzgl4Pdh26kCtcSwAoNLxhxMM4B7BBjpQ9e/aYRxtz48DohmeE5apqNq2c5b6pJdckDGu0kfCBcBPzj/m0/PXsDXveO7p5v9BjJwYqfmx5bWNexGPOfdTEX/eV9lxSljzYROji3+O5l3f/4jYPefLqR98wDngHPIFW0BI6HjhwwOA9PVV+6Zd+Kfzu7/6ujQ3CRxGChX04nnXQc4Y5jwhzul0v1Vqyh9ozvMvCBDsdG9vzzjvP7m2oE/dThF7hnJgv+M4wMuznfCNYRL2YJ+gP2oLtfuzh1cWcSvy/Bn1B3binTp1MVkdjnh9CHISX4RiFUy31TqjjpEBvBQRxemukIxYqIIijWVFYAUGcwtKp4DpQAF44wyPD1lIPbDJPnBDCxIlkqeJ3vvOdlpsFgAP5b/Dj2ueEoBHhgQ0TdPoVXfxTceb4IAiJJaNxSeMphjQ0fry3gHkRwGsg9VhhG9kub4zyKS2O4QovPr8CvHJgkFrYRnM27D17b/j1X//1sG/fPguxevzxx83ooBcO6mMyV7jyx+EYcf/ywiG80YM2w7CFTjA+cN6HH344PPjQgzYG8ZP65U65tQ5h1jokWevt6+WJ46/h+Pqlh40HDHadtZPVqPyL1wigAIxfABq8Y5lpbIOXDd5hUAMe4A/zmsY8tjNhMe41+LN7QqOeAQAPNz2Y4T3G7mFIrN5uZ+DA35+4Lw6zwnbeL+LrwYMh7+XC88f1x/OhmjIcX9Z/5n1tORBnKXVxbAg12A9CM4ZXPfvsszY28Krkse973/vCb/3WbxkYueWWW5LVA2dns/0AL2gDwq4YZtXtvlNvVO0eyMTUhPfUDbAE9+MdO3YYzEHOMcwDegABtKAsPR3ZDp6PibkJpzDH0Df+v4J5hjnGcCoCQnjiAPBw9aoY4gAoWiLvTZuXe0vV8VJACnRRQBBHU6OIAoI4RVRTGVNAEEcTYSMrQHBj0AZJSnm3dPlxkBMHKyXhBzeW6UbYkRk+7ZYlLfaGE5+C4kc1YQ1DjPjjmkYXj40NGG+s0TAjpPHQAsfRCPReMB7i+B/veU/W0QfAELSNIUo4J9rGBK1mhLSaWS4a7L/owovCG9/4RgM4MIRgBCHnA/tCIyXOmxMbeTHE8YY0zgMjCU+joSeMCjwdv/jii8Odd965wCOgyDwVxCmi2lyZ9Q5xGEZIjznMeRr6GWCIkhpjqXsY8rhmzjrrLDPAcX+ABweXPKdCAJpckpxLVWPOoyzmNq4PekLgWsU1hD+Gw5ycTkJjABRQjkAIxjva7L1geB+KPWJiTxm0zc/7GPz4fXmeMh5SE/5086iJIU7evS4u62dkHrCJt/H42BMH36EzdMVngjF6rGTJ3WdmsqXb4d2H+zvuMR/5yEfCNddcE7DC1EMPPWSnYfJf1LeUUM52p5lpzfs96iHYAejGeDNvDyA1Eh+jfgAY7OP9mCAbc4AJsxmmxXs35hj6h3JcuRB1YZzYXxwLjzAkjZ+cSFYmxDZ6paFuJGPGHNu8ZWt/NwiVlgJSIFNAEEeToYgCgjhFVFMZQRzNgdIo0JxNkhvPTCc/6IeGh6zv9917X7jsssvMaDsxcSIL3+GPeOas4VN7LsXNH9l4kurzbdCgooHow6Fij5nYE4DfuXwtfpSzPH+ooz18Wsu28Qc+4Q6fxsKARbgUjmcb+UQW7UMYFV4wWlE/yqENDB1B0tarrrrKvA6wHTCHT6eZLJnhBnkGFjXIjOVOZwGYYZ4H1MflyPGUGOOB914QodcEFsTppdDi+3vp30vf/s7eu3QvTxzmScm8UdKcN1xCmuElgDNbt261P3hLACjiWkc5hkIBNmKOEhjgHkAghHb4XCZcpWrv3r1ZOCLqQ708B445NnHCjHLMdYBSeL4hufiTTz5pUBn1ohyOxR8MfIbcoG0EPd08XXh9eZjqr8dYPz/ehE8eqniAZPAh8sRZLsTpBnljIB3fSzgzeF/j/Qvb/epW+A69kY8GAATjjM/Hjh8zmAPvyz/4gz+w7QgjxQtjCsACgIexX+yFcCp6AbEvfnxQlnmLuMQ85gChIOqP4Y+Hgsz5Q0DI/yMIbFAnPjMBPOpCefQHyZWR2JjaeIiD/mE+bdm2vfdFpiOkgBRYkgKCOEuSSQdFCgjiaEoUVkCeOIWlU8F1oAA8cbIny8hjzITGIYTv/tt3bRla5L1Bvgus2IQn4syTge30qvHwBp+Zv4BLZhOc2LLjs7MZfMAP6hhweNliSETjkp4+gBl4sQ80kvh0HT/aeW6GUTA/BNqB+rA8Ol4wWphDAvWjbagfBg1eWA2KbadhAF2QnBWJWVGWRg2fUuN7L4DjjcYYCsAIgUGDECoYxQgDACyicdrLiOo1BXtBhn4hxeku36v//e7vt3/9nr9X+V4QB3PKrsnmrFUFzzrmoMG1c+mllxqowTWEuQjPMwAVGPpxUnNvnMcrViHcKgMmnSTcqdsL+Xfotbd56xZrD0JfsFrcC17wAvuMfmHu33rrrQZ37r//fvuD8Y19uE5gqGN88D3O9eOBcZ63C+8feYl784CQv8Y9yKmlro1552D/fX3+OOz3nod54MbXwfuIf8e48R4Jvbj6EsOg4HGCZL/wmILnCfqLbQA7Tz39lFV/1s6zwu///u+H637xunDXnXeFO+64wwAHgfZiY9kYqGWQhOGqBPzoD0OdcL9EnTgG7USbMM5oE7bhXhyDGozp/v37s+XFvTcZ/59BeYbxQUucG/MY27A61tjIaC7EwT0Wum3bcWavS0z7pYAUWKICgjhLFEqHzVNAEEcTorACgjiFpVPBdaBAlgdnLv+mhVR9/nOfD29/+9uzJ5iAFQg7wg9vGG9jo2NmYDDBKH4UM8TCJyiG0YfjmFeBOWK8K783svjUlsYMjDlv5MRPpvE9drMn4GG4FeENz4NhQXvQFhgsJydPWt+Y8BMGKIxOGqLeE4dwhvkjcG6Ux2vH9h1mfNCAQDv4BLibERf3N4YCNEIZ2gXvA2htRtZTTxk46ucliNOPeguT3Ma19dK3v7P3Lt0L4nC+4TrD3IWXDUNwYEzDu4aebD4XDrzQeA37HDP0/PDnJYjgNnxHWVwfDPXhPLfr24VvWc71agKAWs1m0uFKxaApPOBe/vKXW1Lcyy+/3EJkAJgAGX74wx+GRx55xMIPuSS2z5XC69HnrEqqrswL0eI2Ku0hMT7Tk4ngJAYyHuLwGP/ugU8McHCchzh+tPPgYR4sRn94DuaJIZTD8YAcABbQDiCHIW4YU3qmHD121E59/S9fbwnd8frqV79q99Beq1MhnMp7e+EzVynjKlX0aOK9jDAQY4OVpGJPTh/yx4TXaAv/P2IYL8phfqGPTMjMRM5oA3Lw7NxxZgYp0V/UgXkCOASoJIjT+x6jI6TAUhUQxFmqUjrOKyCIo/lQWAFBnMLSqeAaUQChUvjB3hho5LYIIVQDgwNhemo6DA4Nhm/c9I1wzeuvsdApGgH4cYvPTFDMJ9ujo+O2ygf++HQc3jp86jozs9DTptsT5dgIQWOr6eounerc03QzBisVO99suxNg9rUQilSrIJlNqA/UMg+hLZuGQ6NWD7VKLXRmm2FmciY0Z9uhXkuO2bptW8AytAAigFPwxqFRwXAMJHIGyLGQpokTpiFWh6LhwKf21AeGAhNseiM1NsiorTcQvYGXtz3WiMlgT9dU6wUpenmq9Gp3r/p7lS/Tfq8VPzO3k4U1ddrmVUeAgnfAQHqrAdowX4qFHrZblgcKL9YXn8PfH3gcgQy++8TJ3E9Qgu+4BhlyRSjkrwGCEhrurBPb0T56CeK6hcGPPCcI/0RuFUAp9Oe+++6zvC64zumNgXp86CTnCa9l76kTX5MeOhM8dPOm4TWfd2+zPjgIm3eM1zsP0uSV6XUPie8r/hqJr1eMCcCxebBMTYaz95xty5G//qdeH75187cMmjGvEcuiDP4PMKA9m4Skdnt12sl9nK94nnVCy+6lDJMjgMrmWnt+WQ8P0R4mViaQ4txDG+Hps++cc62tnKcETgBaeO3ac3aZbiHqqxQ4pQoI4pxSeTds5YI4G3ZoT33HBHFOvcY6w6lTwHLd1OtzCYvTVah4Rhp5gAEjoyPhm9/4ZnjdNa+b+1Ed5oci4Hj8oAa0wZPKgYEhA0QMUeJytXPAIgmd8MaG/xyDjTxDBb/T/Y97/6N/tFJ3bU0MTiyIXsEj/E4lhOHEUISX0PDYaBgcHA7tTicgYSr63KjWsrALhGXgj09jGTKF/iLhJ15bzthi7zBs8PLJVe3c1WQlK5yTT53j/nuDJS9cIg9y+af0XqPYk+DUzaT8mntBFkGc1R6R+efj/PDzkktyY54iLArvGCdCScIUDydjWMP6mCeK3g/+OA9CeDyNaCYqB4gBgKEXhL8eCDjYPv8dveT3OHQL4IneHEjQe8UVV1goFu5ZyKdz1113WW4dH+qI+ghn6PmBd3rSeVX9tRhDg/g6zbufsS5/LO8R3QB3t3vIUo735/P14HOep4+vE/2nNyQB9s4zd4b3vOc94Td+4zfCvffea5CMHi4E+fTKnJ5JEhN3e1VCugZ5dECma0gSEnPO8uFBpmsKcQgO/Xigylo9yWFWBOKgrrN27zm9F7DOLgU2kAKCOBtoMFexK4I4qyj2RjuVIM5GG9Fy9YcJi83oabaS3BDV/Fvi/ffdHy5+zsVZKBGMK3inMPcNl6VlElF8n51t2dNuPM3kSlHzDZtkqW9vpHjjJe9JtB8h96A12+zBQTW0bZnYWqiFeqUa6pW6fcY/HNdsTQd48YR6LQyMDIXB0aHQGBoMlVo1tEInDHaqZszhSTNW2YFR8+ijj5qRh7AOGIQw/izpZrq0Ot7x2jS+KVs9Jc8wQz+hFV5oy2JP1fOMtG7gJu/Y0zWrBXFOl/ILz5sHzBja6MOc/JjhuiXwsJWW0jnPsEHMdUIWu57S5aJpNNM4ZrJvtAqhiMyJxTKWS8olTWYuLZSjNw4TicMDkFCHKwwxnw7Py2sgXuKanhrM14PE5ax3+7bt4cILL7QcU4AMOBbXOe5buAcwsS7O4XPo8Pql4nEIlL+3xZ+7Xdd5sybPq6abJ89icDRvXzeY1AviYB7gPo+wWCamPnzksI3xz//8z4e/+Iu/sPv7P/3TP9k9lEnnoSXGdmh4YNELpBvEybTuJCF0BOLMp5N5c3WquTnVOMfhSLYUiMNrgOMOTxzUsXPX7rVzgaslUmCdKyCIs84H8DQ1XxDnNAm/EU4riLMRRlF9wDLhFkowNJiIYckmUl06wZ7Ib9m6JQM2MKzgPs+EpPjxjESh+OMys4nXzWyW7wa10WjEuZJcGUkolzduvGHSy1NjwAEnAyHR8sDHw3TSFzj8wC2/Wg+1+kCoIhSs3gij060QalVzypltNy30amCgHjaNjVuuhOb0jBkfbAdyQyAMAOFVd999d5bvhmFWMGphGNrqUEcOZ6t1EdKwnjgPBY2D+Mm9n5ndDK3Fnraf7pktiHN6R4BzIx4HfgdEJAzkNZmBGEDMgcFF88CwrL2nuWpwFTLvFO4RgC5xbhSei/Pe5zXhCnLwoPHhWvTmQVmAFexH3SyLNvC6oupIso72dIMugDk4BzxF0O/pmWkrOjoyasmPEX5FjyMAI3jn4Y9JdHFstzmO9vhwqjyAw3Z2u7ZjsBtf64uBXA+I8u4jy7235NUHHQjU0BYmD6ZXzrat28Itt9wS9p23L3zh81+wUyKPEoC4hSnVe/z87sBvcu61QCeg9jQ5NT1yvFdOcOX9XM3mQyVJys0+8EzYj3Cq8/edZyuqERLy/y9sw9icedau03uB6+xSYAMpIIizgQZzFbsiiLOKYm+0UwnibLQRLV9/kLwYP3Br9dR1vRPMSDGjqV4zDx3ky0FyX3qZwPCBccPcLgAe+OOSrviRi6etFeSaSSGND5Xgct4Vi2tKwqlimNPNQPKGzUg7MaJqqScLvG7wx2NmqtNJ3e2K5cWZ7rTCdCeJpDLiUx0wzxuAGpRpzc6EWieEoWo9DNUaoT4yZMYcfsTjaTPajaSpeFqPJK8wUG7/0e3WBzzJh4GH0Cp6JzD3T7dZBQ0JeLyh2e1peWzExQZkL+i12rNbEGe1FZ9/Pn/tcZ55ry9ekx6A+GsR4UwAtQyh8oYwynL++nAoersAoOCewXwiBCQRsgiiAAAgAElEQVS9FMH5OG+YRBnnxWe8mKsGoJS5SXyf2GcPhliOgDgO7+L9iEAA9fF6BOgCuMXS1gS6TE7OkCvvfcO2xwAmD4L4bTGgWAxe5JXL29bLk4bn6AWR4vsKv+P+xqTqBt+aswb+8H8BxoYeTx//i4+HX3nXr9iKhtj+4IMPWo4i5LRZ7NVOd3fTBuU9xENdAIb0+gHE8QCdenB8g4M4aD+vB+bEyYM4OB/BzvYzd/aaztovBaTAEhUQxFmiUDpsngKCOJoQhRUQxCksnQquEQV8SJUtIW6JgZPG4fvznvc88zrBy4dRIFwIP5Ytn0wafoCnq4A3+LGcPL2ce1I9532TQKPEsEqWLvYGiP+MOvwrhgKj+OHdSUEO8s0gdCo1AlFyEwBUtWaJilF2pt0KJ5sz4UR7Bj464Ug1hFY1hHa1EhqDQwahBkMjhGYrhNlW2LJzh3khoX9nnXWWQRqs1gKQA12QUwMGyU033RQee/wxe6oPTbAiFcNG5nkrpP2O+5xnYMfTI8+QOdWQpN8peqrb16v+ftu/3st7KJE3xwgZvZHuQ6sw32nwxrlneJx57rTSlaGcYEwqHGvor4vYU4XXvl+BCttQBsY5ITLrhCdOXpgX2+y9BT1c4X4L40o9Oew86f2G1yz7hfPjuga0xjv+oIedO/UAosdOt/tVNzDr73d513g3wNLr/uDvO/7Y5bSDYUTdyqMuG5eZJIQUwAufoTteBP9I/P7ud787vP/97w8PPPCAeePAm3F0bHjRS6zV9Msi5hxaSVYyo6cMQQzGB9DPAmnxMKKWPKDgGGWej9XOouFUF5x3vkEn74mDzwwz1OpU6/0OqfavJQUEcdbSaKyftgjirJ+xWnMtFcRZc0OiBi1TAYRScWWqkxMnLYExXgcPHAzvfe97wyc+8YksVAJPWWn08Ok0n8gD3uDJNIw65ihAThz/lD9u2uxsEr6wlJc32Pm50W7OeeJ0gkEc88ZJVzTZ0u6EgVANY9VaGEEuDngPVNqhHVqh2WmHZyuVMDE7HQ632gELgbfrlVBrDIcqwq5CxSATcz3AgMPTeBgH+GEPQwRLF19//fVm1H384x8PN3/rZusKlliH4QA98OITXnyOvRnivnuvAm9ELfaknueI6zrdnjm9IEu/7etV/1Lm1UY+Ju+a8f31+vOzL+NzzfAzkxV7qMKQJVwj8FAD8MQ7QlLwh1wze/fuDbt377ZQGkJfngvGNa6pJ5980pLh4g/LfyOR+IEDB8LDDz+crB7VaYeR4RG7vyBcE9ci3rmyFsO2PJiJPWNoyOMYv2Q2w3FwPOAOvEg2b9o8D0pQO4RMMgeY99rh9e2TNnNb3jzznjK9YM1yPHUWg0G9xr/XNen3A6oB5mMMGEpq4W7pdi5LzrxD/+2//rfwR3/0R+Hf//3fw8GDB8PxE8ny5F1faThUt+u8Uk0eOvD+ynGnZ1i9NmCQiWFeHPs8Txw/FgynuvD8C7pCHMyXrdt3bOTbh/omBVZVAUGcVZV7w5xMEGfDDOXqd0QQZ/U11xlXVoHJk5NheCR5IsrlxI8dPRY+97nPhV985y/adoQHweBBrgMYNvgRDG8UPHmFazlCjfAElk/nueQvwqnogcMf2Ay3QKhGvTbnaZNncHL1nNgQI7So1pLVrZIwqmTVKfxZeBU+D4Uw0GyFkdl2GGuGMF6phNFGLQwNNOzHfWemFk5WK+FIpRmemp0O+6enwyQe/jYGwwCeurfbyXHp03aECcA4ZdgYQA4M1muvvTa87nWvC//2b/8WPvaxj4U777ozaVelmmnCp78eanljq5vXhDcCe4Eczgzq1csgW9mZtLC2XpCl3/b1qv9U92+t10/vGc6hvPnjoaE3hlHGrl3GtLjO0uPsRS96ka3s9JrXvCa8+MUvtmuhWqsGhGjiHsBQKqzWBggDwx33Cea9wfm4OhzyaeHawh+ShVv4VPrrDN6CACvYhmWrv/a1r4XPf/7z4Zvf/KbdfxiqhXbZ9dVJ7gu4b/F6y4Mtdo0imXsaGkbPGt7HcE4CAXrpeI9CtB1/aBfzAPF8OI4eIHnzhMdxXx7Eia/jbtd/LwAUn8O3Jw/kxddlt+/4PwHeWugrQQmXhIde9GSCx5TBseZseMf/8Q5LeIwE8bfe9oNFL6Fqurpgt/s/wqHQNg9vPBgcaCSwzbxy0jH2IayAQIvlxOkGcQDn0T9BnLV+B1T71pMCgjjrabTWTlsFcdbOWKy7lgjirLshU4Pn/YIP9iPclr1uJMtxwwDDU/Cz955t32EYYT+NqK1bt5qRhR/FcCvHD1rmx4ERhG34UY2n7Uny4iR5pK1Qk4YTeaCx2IDg+MwDIE1SSqgCA2Gw1gn1WsXqrbZCqFfrYaBWh7uLGYsDyPNTaYd6pxIGap0wWKmaR85wtRoaoRp24Ulvuxka9UqoDg2Eg81WuP/kRHi82QkTtVoYa4yHdgceOYmhAGNgZLgeRocbYXCgFgZGN4c77rjDvA3e+ta32rK6eCF04Ctf+UrWNRiVgF8weuBZ4D0G/NNhLj3OxK1M7NpNo14Qg3p388joF6L0ezHR+MMYewM6NnCLnqeXPkXrXSvl/PjlGbq8dmi4cn7hWoa3BIxrGsGEFeib5YhpYzWqECrVJJQI1z0S/f7ET/xEuOaaa8JVV10V9u/fb2AGHjSANPCYgXEOqIv2TE5Om5cG/rhEOb1U7N5SS5Ig8xrAeXhvwP0Dnm/btm2zhOkAqOedd57BInjADWEVuU6yqh5CHHEdwhvui1/8YnLPaeG6TlbQwwveM6gboY54EfBwBS3eq7hkNr3gYtDKsUf/GL6TeX7U61n4DrXn8b0gTd55Yk+8uA4/v7tdy3n1LvW6z8ups5y5j/GcODkxbxxQ/tWvenX49Kc/bQAO4Jt5bPCd+ck4DwkZ43ffDr/Pb+f9heFvfuyonV+dyv7/S+Eb7ukXnL8v+/+N92yMCeYyvIz2nrtvOXLoWCkgBRZRQBBH06OIAoI4RVRTGVNAEEcTYaMogFAqvBBOhVwGMG78SjUIY0AIFYwpGC/MfcOkoHY9uBVi+FSfT65ppOM4//R/Mf1ggMHQ5BN9Qh2UsQSntUqy4lWnFVqzzRDandCw77g2W+adgwWskCcHEAepUQdanTDQhvdOCNuHB8JgrRpGUQ+WSK7WwtFQCwebnXCs2Qn3Tx0LtWojjNQGw1B9OFl5qzUTOvVOGNs0ajkXYGwCekGv1772tRaCdtlll4UbbrghfOYzn7F8QgBlMGbgmQMNYazgxaf76JcZuakHAVf0oSdS0Tm21iGO9/wgTEBfmcfCLzFfRIOyQxzMKS7n7XPXIPyJhi10x768fDMvefnLbC5fffXV4dJLL7X5ipwmt956q+WCAsDFn4U0tdvZ6lAEMM3m3DaUnbdyUAgB4ZQYa4OWqTcH2sPkxYBECNHCdxjNtiz1UJK7CtuuuPQyA0sve9nLwktf+tIwOjZq0wSeO9/97nfDhz70ofCd73wnu/ZwfQHe4B525OgRO5a5e3wIJOYN9GD4aDcPGEIOevnQg4cgqpsnTnxddgMtMaTp1g7ee/01wntlHjxaKsRZ6nHdrk3mKwJAw1zE2OE+iNdFF14U/vVf/9XG/9vf/nZ45JFHLGE8NCX4w/F85UFK/3+J3+/19YCNS9f79naDOHv27AkXXnCeIE6RG6/KSIECCgjiFBBNRbKFdCWFFFi2AoI4y5ZMBdaQAniKjR+8+HELI2l803j45f/rl8Pf/O3fmAcOjCUYWNjPJ+L4kc3Vp2i0mBE4M2NwBmVQJ8AFjQsa6LFR0MvIpjHHp97eaDJjrR1CwyBPNYROK1Q7gDadUEvRfD1dqQppLbGabR3LJmMp3E4l1Drt0K41w1i9HoZb7VCfaYXhej2Mjm8JrfpgODnTDI8MNMPB48fDsxPTlvz4jO07w8zkTJidnAqbR8fC4PiQ5fiANwKgFjwC3vCGNxjA2bV7V7jp6zeFz372s+Gf//mfLQwEOrJP0A4aUUMarwxDYeLUlZ4uS3l6v9Ln7FYf2uJzrBjMas6aYQ2PCEGcxUciD9LRsOU74akPK4FB7ZfU5lnGx8bDC17wgvCmN73JwMjxkxPmYQMQef/995sXGcoxjAieMvRcwHWPF5PcJuFFyTYPORjihbY3GklSWoZYoV7UDyPeru9m0+YBttOjz18nUxMJQCLcgdEPDyF4xSHp+M6zdlqIKEKv/vRP/9SgAfPnoB3w1jl7z9l23SIkC9CG/cm7Z8X3L/8dnz1IwGe0O4YPeQA7D850O1ce8PGzxJfzkJj3Yv9+qq9ztAV6AhgiLw7gtK0qduK4nXrfufsM4ODeec899xgwwVzAH0BbnieQ799i3jmon/MmmWtJSDDDvlhPDHE4jvDEuejC8zPPUgI5eeKc6lmj+suqgCBOWUe+v37LE6c//UpdWhCn1MO/YTrPXDhf/tKXw9ve9jYzaLCiCFYZGR0ZNe8Rhkfxh7Y3Buhtw6eehDr+RziNmfhH+GIi+jwU8VNvAwBtGIqVUK9ULWwKy2HBK6eDv9AKAx1gmwRUVfBDHqvMVCq2hPhAtRImmyfDWL0WxuCB1GqH0fpAGB0aDtX6QEBWjU6tGsbP3RtuO/hU+P7Dj5v7zsDoljDaaoT2sZOhOdyxJ8kAOQgxg+fA0888Ha553TXhT/7kT8Ill14Sbr/t9vDlL385fOpTnwp3/8fdpiu9EgxawAMnXWocWsDoZmjHYjk1+p189ILpt55+yptB3m6Z5xeMNnwHIGQoTL+eAL0gYT9tXw9laZAytIehRb7tuL4BPF796leHl7zkJQZN7rzzzvCjH/0onJg8afMT8xF1AJLgj6ElhJAoAwMZL4ZO0YDnGHhPPN4vYLyjPl4PuMewrXlJilEHDHzUbSF4M7P2nStGAcYAqBJYwbMDQOpVr3pVOHffuda+T/6PT5qHzj333mNQgXlbAHBQz7Hjx+w46MLVubpBEn9Py5ur3UKBYrATwyCeL297t2PzysTzv1fZeE6vxPUDfeGJQwjHhNjQG//PbN+23cLx4Nl1yy232NwiKMz7/8O3MYZmcXtjD04AHHqD8f6HOcWQPtTNezE8cS6+6IIFEAflGE51zr7z1sNtQG2UAutCAUGcdTFMa66RgjhrbkjWT4MEcdbPWKml+QocePZA2L5je5ianLJQKnjg2NPGNJfErrN2WbJRGEtYbhs/YPljmcYYauZTZxzHpXuZMyJ++tzNgyDPiGAODYbYoK4MGoXEs6XVSZY4riboJXOvhB9AkuIUK1clIVSNUAnw0MHfYCWEgUo7jNQbYbxRC7VWK8zCSKyE0GjUw6baYNh9wXmhtmk8PHjoULj7ySfCo0dOhE61Foa2bQ3h6PFslRrkAjr//POtPVhd5+Uvf3n427/9W9sG4/L73/9++LM/+7Pwla9+JWzbus2MA+T6gKHIcBIaOnyK329OirUAanpdd9ALRvc8iNNszjOsetXRbf9KGKFFz70WymH+4FomECGQYbgTwqTguXLJJZeYN8Rtt91mXjeYj4CSbffriCFCNHRp7OJYzGEY3vTwwTHQHnOc56ZXFe8TKI9zIjk6l4mmFx/uDwAqBEE4Nz1yCHwAfwBc8cJxXAkO8wggCUnH0R60AefetWuX5fJ5+9vfHvacvcfudwh3/M3f/E27r/lwMoBWtJ/ehHn3L4Iknp/vfs558JwHdPLmSC/QEkPwbh473ebfcsBov9cPxgjJ8OFZR1Bi8B350eAVmXo+wcvzscceM28vzEG8MK8IsfM8bnzb/H7224+PHyOuVkXPscUgznMuvtDmD72zOK8FcdbC3U1t2GgKCOJstBFdnf4I4qyOzhvyLII4G3JYS9MprEK1afMm6+9//k//Ofyvf/xf9hlPTvEjGIbc5s2b7Qc4wq1gdPGHNRMic0lx/kiHMcVVXWjo5YUQLFVk1sHz+twxIzV4rsAcSF64mWN18YFaEgrG0KRqI8mrU2l3QmemGZrTM6HTbobhUAuzoWXlYA4S9AwPVS2p6lRzOoQjU+HirWeGF17+vDBVr4cb770j3Pz0Y6HTCGG8Om4aQQtog9V54JWDHDmPPf5YeO5Vz7VQKngBYCl3tP1973tf+OifftSW5oWBAG1ooGI/vJ+Ys6RXOFEvg8wbOr2OXep4rORxFtLSTJaJZ8JqQkJogs/9vPo1Qvs592qU9Z4g/nwcaxjRuH5gENPj5Lx95xnMeOUrXxkef/xxM57hBQGQAXACCMJQPl43DIHCPMf1jbludSIBcquVJS0nMCKUOXLkULLKVGqUo12EOEm5JNTGPLLS1azoicZcPvQmYp3oM4FuaLWtftyj8EIZXI92Dxsasj6xXswlXJfowwtf+EJbUeu6X7zOEiMjH8uv/dqvhZtvvtn6xdWukMOqGyBgu3Cu+NrykJvj4u+B3oNksXnS65rtBml7leM5ex3X7/XD6xvn4ypnyK2GMYPOTDKN/VddeVW47fbbwq0/vNVAInOy5cEvbuMYLPb/C+Ejwb+/33KeYw4SuPHBw+7du8Mlz7moK8RB8u5zzzt/NS5znUMKlEIBQZxSDPOKd1IQZ8UlLU+FgjjlGeuN3NMbv3ZjePOb35yttoIfuvgRvXfvXtuGJ9sw3PCjmS7qMIaYGwPH24o36fLB9J6JjYD46WkvIwKa88e1PZVPE//CW8iSXp48EYYbIezdu9tWiNqyZVsYG90UxjefETaNnxGqA9UE3lSrWGYLlkRo4SnwTNMSIR86ccLg1JFDB8KxQ0fCsUMHw/FDB8OJw0fDTAhh68hgqE1Ohy2Vatg+MhbOPntvOPPC88M9zzwdvnjLLeFg6vODJ/eAN4AyMBrQFtSL1Xqwks5NN90Utm3fZk//h4aHwgf/nw/a6iw4BtoyTw49CrCNBm+/Rl6ewbZUT6hTPec9hPBzhmF5vSBWr/b1a4T2qv9078+DdP6agqa8Zq684srwile8IiBMBCAGnioI/8PxnGuENcxLMjWb5CfxK0zFc4cQh+FSBDLJfeOkhWEyRIaghd4YY2ObMo8XlMOxeBEC83rCNsIbAAC284zxTZZrylaNGxkx8Ipz4d7EEEfsQy4f1IWwULTrmWeeybyGEEZ2/fXXW+jjM08/E6677rrw9Zu+Hs7YfIZBIJyXIIDQhJrFq0d5YJMHd+L5kjc/88Z0KfM4zyNnKeVO5Ry2FQQHkjw00N2WI0/v4TjvmTvOtLkIbx28Xvua15r2yCWG/2/oXdULgOWBtm798uMJeIN2LQZx0AaCQM5DXBO4dwvinMrZo7rLpoAgTtlGfGX6K4izMjqWshZBnFIO+4bpdKfdCZVqJZx7zrnmOYKnpHg6CgMGkOTMM8+05YKRp4QhUoQqNGzw5B6vI0eOmLHnw6oYSkGDJn4C3QvimBHabpvrPV/wEkJoBLxe3vaTV4YdO3aGXbv3hJHhTeHIkePhySeeDoePHQ/tFnLadEKz0w4tJDFuJ4FV1VCzJceroRIenz0ZxkZGw+aRsTCG8IxqIzQnJsIzDz8Snnjk4bD/1h+Hxw4/FSbq7QCfkGozhKvP2ROuPufy0Dg2G/7Lj79rT+2x4g0MFWgEQxTGIgxNfEYenNdf83pLrjowOBAOHjhoQOd/fvp/hm9961uW0PO+++4zg4XGLgxO1rvYZOulX55B6I3L023kEV5ZfpNWkruIeZCYh6Wfi+1096+fti+lbC+IAyMaqwAB3iCsD/PqoYceMvBBUEsPF8ITAlsYqkeOH8tWnKLx6yENwwBRlh4xWIoc8x+G8fnn7zMvGcAV7Mc9BZ/ptXf8+ITNe8Ak3GcIMQGY0A6GssCgh9FMLy0cZ15rJybM8wbhngAu2E7POIQqWkLdqSmD0TgG+XJwDIAP7ldoB7yQ0Dd457zzne8Mr3jlK8w75/Wvf334l//9L7aiXDeI4/P2EOz4cfOeMrxW/TvnOsssNl/z9vnrP+9esFRItJS5VuSYDArOzpiOGA8myvf5h7AyGMYa9/lr/89rwyf+xyfCzf/7ZgtDXezl/z/xoMeDRv//Fec6/1/BPIghDo+HJ86ll1w8zxOHnj+COEVmg8pIgcUVEMTRDCmigCBOEdVUxhQQxNFEWA8KtFsJxKg36gua+98/+N/DBz7wgczdHZAEhhf+8MMaxhVgBPNrwMDCj1/8kH3xi19sSSlhEFmYxdSkAQ38QMfT1U6jhlgDW/obLyQSbVRrWa6LZruWhtFgifCpUKl2wsBAHRdWmJ5u2ZLgY0OjYdvWM8KOrVvD7l077If1lVdeHs4799wwNdMOJ04eD/v3Px2efvqpcOTQkdCcbIX2dAidmRAOtbHsOCBQy1ajqnTaoWrhU21rw7OtVhgZGgpnbNpkOXImJo6H+kAjbNm+LYyOj4Sx+nh45tn94YknHg9PPvJgePzuu0J7phWev2kgvOJ5V4aRs/aF//ur/xwemWmhpWGgMhpmKrOhMdAO24caYe+efaYNDMVf/dVfCX/2sY9Zlp7DBw+GLdu2hc98+jOm37e//a/hazfeGLZvPzM0hgbNS+LwocOhEloW2kYDmwAGBgsMYq4E1G0O9oI862Huns42nmoI1Gt8CPUIUBhKCE80wNPJmekwgxXOakkeK3ozoRygxete97pwwQUXGMjAHORKTjjOYEq1lq0IhNAoXOuYrzBscc3j+qcXBeEO3gFKYORieW/k04G3GUDJ9u3bbV5i/mJeo058RhgTQA2McubVQntPTPz/7H0HuGVldfa72+nn3nPb9F6ZoQwwgICIBQUUwYKCYIvECFjTExODATWiMRETo/4qoiI2iGIHEUE6Kn2kDjPD9Du3nl52+5937buum5uBOwzS936e85yy2/etr5y93u9d74oAYpZ35syZUmbOHbw+gaC4bgmBHJ5LIIbXZNnq1dqkHo9meWN/obPOc5utzqRoMsvF6/LF+UtA18CfTJOugu2LFy/GKaecgje84fXYsmmzMHOuu/46Ed9mOxBcZRYvZljifBbX7FJmDu1Hxgn3P5Ftuv4w9VpPtn/GQSadW+LvU0GmqffXUNf471OBxbiWUhzo4nHaz5R5JZpNgY93vuOdkiHxphtvEp0cLiZo+yhwpmPi8WwytXxTFxFS6ah9CDBOBZDZl1fvs+pRc6yCOCwnx8mSZcufSPMmxyYWSCzwOBZIQJyke+yNBRIQZ2+slpwjFkhAnKQjPJstQPBGnTuT4URRnxX2DUN76MjwYbVcKaO7q1veB/oHRHBXHT5S4OnQ0QnjQ/GiRYuwcdNGHHboYQL0MKPIeHlcwAY+JBPI4UYHJrRNGGGkGREPl9GHadtKw/U6khrcthiS1ZYApYxjobevhGXzl2DJ0kVYOG8+ivkcSt15eaczuOHhh1Dq7oXlmIBjoB14KDeaGKvWUW16aHk+vFoHPvU2wgAeDHhGCDeEsHP4GsgUBGDK2BZMP4TbaSGdzUQOZMbB8PgYugoFzO4dQF8qB+waxtBd6zB0zzrUWuN4+T6rMXPWfHztuutwQ9hCxbJQCFKYYWbRMXyEfTlxGmm/Bx64D3/3d3+Hcz927mSXqZar+MEPfiCO7xVXXiVZrFasWi3n3HXXXRjauWNSk4Mn6WqzriRP52Q9Uafw2dyXn4myPVkneboyT9c+mqVLx7BqwUjoottBJpeTcdVuMUwvi1YzGnuvOvZYHHPMMQJ2PPzwwwLOSFihYcjYpiMsgMromBxPB5lMF+7XLHQ8hy91lgnSMPToJS95CQh08DoEVcjqoYYJhbsp6E2QhQ4uszwRbFItlKm2INhr2QZarbbsMs1I68Z1I5HyVMqZFJRVBg9ZPgyTohAuQazuYiQMznoyRIr3VXFlvttOejLkUwEEznk8l0BOrliQ+ZEvBbE47ymb7kPv/4AIlLNuzHI1OjY6WQ0yS2hHgk4EdFgfisEztJLX4vUJND2Rbbr+MPVaf+r+OfX+T/T6U4+Pa6LJf89E6J7OZaqhpPpqCpItmL9AgLRPfvKTuPnmm4U9plpNBPPYRuwHKjyt15vOPlPLZ8oaQxiF5sbE+fkbr79i2fJHgTgqcKwi/4uXLnsizZscm1ggscDjWCABcZLusTcWSECcvbFaco5YIAFxko7wbLaAADZU+o3NcgLsTAA65/zLOfj4Jz4ujgcfUOl8LFy4cFKoVzQMgkAeoLlqSmeP3/fff38cfPDBuOqqq8RpE4fJtifTZdOxoUPG4xV4YNJvBXLEcbItuK22hDU5tgnLCBF4PrIZB0sXLcbSJYswbz4FgVtSHu7PZdIo5HNITZQ/W8rDc9sCwPA+9baHwbExjFRqaPghBtsNGKEBKzBheRYcDzBdE6ZvCENnvDtASDZOKo28k4aFSPOHD/fNdhtzAxsBy2lZsHJp9Pb1odTdDb/ZxPjwMMo/vwxz/TwWrtwHX737Rtzuu+i0me3cgpMvImhUha1Au5Lls33HDnzj61/D297xDrjtNpx0Fnfefrt0oeGRMZx77rl4ZOs27Lfffti8eTMevO/eSUFaXdVnPVWQc7q+90Sdwumu90Lb/0Sd2Cdqn+naR/fHxVmVEUcwotGOwhc53uq1GvZZtQpveMMbZNxRrFdZcwrIEgTh8WTGUCeGGlGarYd9lKAMmTF0asmKIcvmuOOOkxTdBG143k033SShgb/97W8n54N4uKM41DAeFQIpDrJlyxiNzwHpTBSCqHXicVHYZmRJzhFy/ASTT340IqYNbdJbKkloJYFosik0fTTrK6yd4bHJ8DwFknku7SVpyLNRynSCNiqkTDvQBvIqV4TNdNZZZwnziOGPBBfqjbqEB6m+C1k63HhtBbG1zk+0T8SPn65/TNc/pzs/fq/pQq+mq8fU83Xe13eer22v19J217BK2o+25UZQ7Atf+IKEuP30pz8VgI5tzb7N9o3r2Ei34P9cbHsspnzeDwIAACAASURBVM6jD4oYmQrixMW0CeKsXL5C/nuUgaMgDvso+9eiJUunM0uyP7FAYoE9tEAC4uyhoZLDHj2NJ/ZILLC3FkhAnL21XHLe020BzURFvQc+jPJBtFAsCIBDR46ryXNmz5kEX0TM0TYmnTquLO/YsROFQl4YJT/5yU/w+9/fLsKVBHk0c42GMkiWGW8i9TdBG8uSlMWTGgW2BXgRiOO5UYaoOf09OHDNGqxcthSlrm78/sGHIsp9Oi2MGLJ16Hh2FfOyUmoWbVSGR4FqE3k4cEIL5fEqxsoVAWHGRlswUxacbBpWLgMrm4aRsYCUDYOsmVYbXqeDtGEhRXp/m0KuLXEUxipljKdDWNksfCuFwEmhUOpBb/9M2IYtq+yzrQbqoyMwNm7H/j2z8aObr8cV5XGEOdKJSshWIyebzvPMmQMS0tJuN3HNNddg7aGHCpDEVd3Nm7eiu6eEn/z4Z/iPCz4rwNjatYfiD3ffhR07dsgKP50aTc0b1+B5vH70RJy4p7s/PhfuN52T/GTrMF37KNOKY0az5sQ1bFqdtoh2kxF30kkniaA22TAaesQwFG7sT7wWGWbMSMVQJwIfnWYkWK76Q7w2GTdknbz61a+Wz7fccgsuvPBC/OhHP5J+SMadgBUTQue8Pr8TFKG9lCXE3wluxNkXai8FpTjWooxyxqRwseqosK93fIYpApZtTYoZS6iSH+lbyaa+ewgUu4rCEiIQTZsEbiBsIg2/UhBBxZizhbyANwrqcI7jXKYZtai5Q7CLABbD0i743AWil0NQ58KvXSj1IyNKw6o41lk3hqrxvtMJc0/HfJmuf0zXP6c7P95/p4YaPZG+vTsARfuFtq32A53/+btmpmObc1OwRNLVT/Q1shMJJpKRQ/CG7UMbs//tjokYL4te97HqQrCe5dEMaXHNHI4dhlPtDsRRwDMRNn4ivSQ5NrHA41sgAXGSHrI3FkiYOHtjteSc6KEj0DXDxCCJBZ59FtDQKZaMKa6dlINOuyPAwj/+4z/iM//xGeRzeVn9ZBiVCoFqhheulKu4aL3eQDqdwkc+8hEJveAqqe9FQrSaTUjo8O22ABPCGJkIU4gcsWglXtMS83MY+shnHPR0lzB/3jzst2ofLCITqNHEjm3b8UC5htCnPk5bWDuObaGnq1vEiHl+pT6M0PVQdLKY1duPQjobZTVp1sGh6fTORsoxkXVMZKwQaXRghx3YCGAaPopba2g3W7C8APCj1OMGE1lZFtqeixrBKYSoBiHGQh8100bDttAxU+ggRF//HCxcMR+zAw/W7+5FseXjkpuuxj2tCio+JJyDTh6Foh3HwvLly3HTzTfjxUcejiuuuAK5QkFAJIJGlVpdVpuv+OWv8JnPfEbYOGnbwf333y9poFWzYWpK7sfrdU/EiXv29d5nvkTTOclPtoTTtQ/DqZQlRy0WggYMtWMfl1T0liWsOA2dYj/h2CV4sGDBAgFgNY0938nuUhYD+5Fka/N9YTgw5TZZN2QlXH311fjZz36G3/7ut5NADJ1qsk/EGUcobBtJIe1HQG2Ep0SPU8ru4b3UOec5PF9DwoSV47uT4IyUZwIQ4j34PZWJ0o8r+KL2UmDAnQB5orkkOo4bQRjOZfPnzBcAleFXnKPInuAYU8ecIZU8l8eTjcNzNMSH4E5XviDncOO1GTp29tln44w/PwNX/+pqvPnNb5Z9DCdVIEdCsyZsMp0mznQgzlPdvybbbYLFEu/vatMnUobHYvPo73EmDn/TvqrAHfsL7a4pyDl39vf144477pB2oAg8QTWyorQNp5YvXobHCzcVps5EOBXvpywbrTdBnH1XrX7UfdheqlNFkG7+wkVPxDzJsYkFEgs8jgUSECfpHntjgQTE2RurJedED6cJiJP0hOeABQjcMDMSQR0Ni2K4hOpk8MGVq+50DrnxAVUeVv2Itj4yMi6/v+td7xCNCK7Mb9u2De1WlJ6V56lAqQqhyqqqbcHvROES8nA8wTyhOg/ZJLmsIw7kihUrsGjBQnEg69U/rpxvKjfFcfJcFwO9fZjRPwDbMMUxpQ7IQCaNTDGPrv5e5Lu74Jku2u0GbCtEPpvG9i1DKBpAnx9ioNVBb6WOUqWGQqOJDFOMl3IwghBZJwXbNCTtuJ2yQV0csoayIyYaoYdGykKjmMZYNoXtoYedDD0JXOwwe1GtDGH28tlYvv9ydA1XUdrRxEXf/Q7u7lTRgTEpgppyIvHWBQvm4cabbsGHPvh+fOY//h0mw9BaHWzfuQPM1uMFAS677DJcdNE3cOjBa4U1cd999wnQRiee9qWzQ5vGs3/trhtOBxI8B7ruM1rEZxrE0axd6tgS7CNAwH7AcbNqv32lT5FpQuCULBiOae4j0ErAQsWAuY9jVccnQZID9t1PwoWOOuooYXxddNFF+N8f/K/YnBmDdD5QB5fn8j7UuSG4FAdO4lnF4oyx+O8KsmgYUtaOhGV5HclONgH0qCOt9leGhoI3k+FlJOZNADn8LRLGjYAcYfiYtpSVcw3ZOcuWLZvU8qHGl5VypI4aDqohWWrv/p7eSY0d7tMwGgJpH/3oR3HQQQfhPe95j+hakclImxBc6ypGqdOn08SJs1KkzFPAlKdz/D4WAPN4AzBevt2dr8BzvB3jwFGkgeROLgQo24zHs5/JXNdu4fjjjhfm529+8xuZ9whW8v8rznSaev+pgJTa91G/mxHwpyCOZlbksQricK7VeiqIw/vyP3LegoXP6PyU3DyxwPPJAgmI83xqzaevLgmI8/TZ+nl3pwTEed416fOyQu1WG+lMWlg4fGD91Kc+hQ//04cnnTWGJvHBVPUpCJyIwGnQFqCAqbsPP/xQfOhDHxIGCYU+Ix2OtrxTJJXCovzM83gdcSjzGYSeL+LGFnNCdVxh1hQLBfSVerBi1QqhxxO8YWgI79vudCQcgQ/pd9x9lziohWwOK5YvFxbC2Mg4AteT/WajBTuXgZPPwjc8GM0asq0WehCgx7Gxcss4spk0urNZdBGcMQBKWDoGXwaa6RQIKGX5bhiS6apDR9AMhYnj5EpoN+poNhpSH4Q2AiMFV/QwLNw5pwe1ehPr3SoezgWYu3gxXr3/i1FycnjnB87CeKUhNhZmU6eFrmIRc+bMkjrfcced+MIXP4+/OPNMOabZaMoqc6XWEKfm/e9/P4YHhyVEhiEw96y7R44jc0pXoRNh46d2uD7TII4CpHR2OUYIlBLoWLRwkWSGK3R3SZ8haMI+oYK9BFjpZBKgYIgQHVH2FY59AjsETd/5znfisLWH4Jvf/Ca+/e1vi2MszrPbifoshcknhGjj2i+6n6yauHPOYyhkrI4wzyV7iL9p1iYeryEuLLONSPxGf1fwRpl9rXo0FuIhZBoKxfvxbN2nAI+CQnTOG54nAA6PIRjAjUALwRyCOppCXZhwE+FPtPMkI8cwBSTTkCsFt3kM7XXiiSfiXe96lwg78zPLpuFVBNumY+I81SDOk+2/e3r+YwEocRAnzuzRtiJQo3NYvA+wbyjjkPZkG/7DP/wD/uZv/gY33HCD9Eu2hWrZxAGw+IwQB8XiAODk8UaUtZHty/vpogavTxBn/333k3Gl7RQHcQiSzp2/4KmdgJKrJxZ4AVkgAXFeQI39J6xqAuL8CY35QrtUAuK80Fr8uVdfFTKeFDQOIcLG1Lagw0UHj+EGkpK3GTFfZs2aFYVhmL4AOKVSEeeff76EaNBh4eo+QZt8rltYInzRQSQYRNCFTiQfzsliITiSYmpxmBL6xM9zZ8zCgrnz0D97QB6c660mypUaLMeWjDHNVgs7h4ZhNUYlG9bqlfugmC9gx45BPLJxEwLPE80LocTbNjK2gy5q6vghFjVdzCw3kK/WMdDnIZXOiIBpaKclM1U7DBBQeNUwkDNs0e2x7ShMpNVpIbRM2Nk0fMOH1+ogk7LF2WTYVbvjoRUaaPkGmq6HTCPEDoZk9M/GDt/E74Im0ofvj+WLV2LfbD+OP+NUjI1HGYAy6RRa7Tb6+3pEFJrZp/zAw/XXX48V++wj2cLoBN559zoBsQiUffjvPyxCtWwXrkQzbEMz/qjeyOP1yKdzJf+5NzKmL/GeOrHTX2n3R0zXPgQCCNoJy8ZzhYFzwAEHCLBHx7LlRmGLqsNCR5QME45Pjl9en6CqhF81m9Lv3vSmNwkAeuedd+JT//bJSXBDgRteT1NkMzyK41r0rXx/MtMdj9EU95xDNPxJHXHR3PJc0cti2fhdw6VUPFaYZIgYODyP1+FvAlAiFADECf/4eKZOeNwxZziUlq/Rakg4F0EabmTEBLbzKMPz+uqQc8fCJYsxd+5cGW+0mWbjYn1or2IuL8dTS4hgGAEdAmkEdCONsB2iLUSNnFe+6pU49JBDJfRH6zwdyBovy9T6KRi1t32L5013//i142wT/X2686funzpe4iybxwJxCDzSDqpxo/1J2VbsH2zLlStW4uMf/zhWr14tcyPD5Dgupm5TGThxu+o19TdqvgmYaNuTIcC8HsvD/7KD1hy4WxCH+9lXEhDnyfTO5NzEAo+2QALiJD1ibyyQgDh7Y7XkHLFAAuIkHeHZbgFl4ag+zr9+9F/xsY99bDJ7zJLFS+RBluKndPjUgaGTMjoyBNOEAAnUgqCDQoeGD7AEelw3xNatm7F58yYJ32g0WhgbrWJoaBRDu0bQrteQ7y3CKWQxOLQTrWYdKxcsxL6Ll6K/qws1hwCPI5owfFjPZNJouQ203DpyuSxOOOhgrH3l0aj7Hn7+3cuw6aa7MK9vNrqWLkA1FzmHMzs+5pdbmDtUxkC1iR6YyFHIOJ3CWJGOnSVAkmw+s5EYwgzi1jF92KYD27TgMAqD2Xo8nmHAMkx0sg46vocOAgGY7LQDGwbcdkdEYYdbHQQOUG5U4HZ8GKk8RrN5VJfOR8/aNRiftxqnH/0ypHldBGAyZc8EBmbPQX+hBxs33od9Vq7CjTfeiFyhC+1mW5zwjRseEXDtyquuEPDm7W9/O2677TbJ0kIGAlem2U6aaYfpnDX8he3G0I5cNic2Vec5HtYiDvuE0/xs779PZfmeLEgzHQgz3fXZf+OOsDqZwkTwPTgTWd7IBMvmcnjVq14lAA4BVIIO7KeSZSmVEvCUjjCZOQQ4CYbwOvz+ohe9CGeeeaYwTL785S+LSDHDjMim4RYHRuLf4/XbXV1DRMCOsGX0WkEUoiKCsRPZpRSs0OxRCuoYxkT2qQlpubgtBIAybakD+7zo6ThOlA48iEClYuBPaPQAE8FYCCh+HlUCHasIz+igY7Yjpl4Qwu5YsH2TMuioogk7nUbfQD/6ZgwImMNMd51GE+1aA64RTma84ljj/MhjCGAJ2IVQmE38zKxVRx55pGiFfemLX5Qi0CbapgS1NEOXpiIXdt/jbMoS4fUlRG1izPO72pBtr2F3/F3D5dj+TyTcktdT5tXuAKX4b/pZ76GZogiq8J6qqaZhShr2pICjVlnD9PidnxXM0/rxupzPxJaWhcMPP1yYT/zM/yDahPVV+/BdRalZFmXWaB/dXb3iLC8dB5x7CYIed+wrJ8FLXo9l4RhjP+C4SsKpnsrZObn2C80CCYjzQmvxP019ExDnT2PHF+RVEhDnBdnsz5lKK3BDUWM+oFMXZ/68+di2fZus6tMZ0cxSGubAB1gR9m230Wo1RIT3Ax/4gDgrvMb69eux7777CpizefN25PNZbNiwHt2lLlQrNaRSGfxh3QPYuHET1h50IOqtOn7ykx9hvFzGPsuX4KAD9kdfdxfq4xW0vBB2KoU6mQJtilraKOSzWLxwLvbbdx+sPXA1Hn5wE+747R2oDI5i7ow56O/vxXi9jJ0ju3DsIzvgtNvIuE0UTGanycDpzaOZMlANXSxqdk86O6EXOSl8oKeTIQ/vNZeeFmAacM0QLSNA2wgEaAlMA8XAgpGyAcuEH0aOIx2zXDoDJ51B2PAl21WjUUOzUkOz4WNHq4PhfB7OonnY7+TTceP9d+PUD7wXvg1kMnlYLtBstrBowSI46QAbN2ySlfx/+7fzkS8WRc1j3V1/wLp165ArZEXkmM7KX//1X+OCCy6Q1M6qi8L60CGcOWOmgGh0CtmmwtJoRZmxdgfixBkTz5nO/BQUdDqQZbpbPlkQR9KEN6OQOzLjuDHsh4CFsENqVdGRWrJ0qQhdC2utXhfHle1cKnYJ6MffyH5jHyCrjg4n251shTPOOEPYCxQqvvjii7FzcOdkCvB4SFQcvNHPU+s39bvtRCAQ+xv1pIiN8heColEIYRuZVFrAI9XiYhAUH7qkvrHU4btjgmQmGDrKbFE9HhVIrlkBTFiik0VAyw4NWCxEEEo52kYIy+D9KJTcQSsI0WZGIgomM8yyGaLWbICMnnQuK1pCA339IihOu1drtUl2Dhk3dOJpV03BTgYh24IvguAULn/f+94nAtIEdSjGrqFoBFU1TIhhoQRe9yTcSsPTFAjReZrfeV9uyoRSVpOWaXdMlXif5vHKfOFnAiCsI69HYH268cFzVYeJx/KzAikKMimIpeXUOTgeRqX9TUPnFOzjQgHBSoY2kQFFEe81a9bIi31dgWheUwGiOONnKogTZ+IoMKTl0GvwXTMtzp0zCwcfcgh2bNsm41HDvwjikIWVpBifboZM9icW2HMLJCDOntsqOfKPFkhAnKQ37LUFEhBnr02XnPg0WMCjUK8TiYeSkUNH7k1vfpN8Z6gDV+xVC4cPpur80ekaHhlGVyErAp4UP73nnnvkoZlOowI/c+cuxG23/Q6ZrIPFixfKgy0fwNev34CuYjdWrlyJ//c//4Pf3vo7LJ4zC6e86WTMXzAX6+69R0SPM34O5WYDO6mF47noLhUxo7sLc3t7MH/WTNz08Do4W+vIlgOYM/tQ60+hMrYDi3ZWcVhYwOp0FbmUg3SK+hxAAF+AmHoYoOV7mBf0RunUKZo68aAv2XGcCMRp+tFKuDoPLJM++ItjEXpyrh9OiKUyFXIIhPzNZeagLjg52jeE6fpAJ0Cl3MS2SgM1A1iyZi36TngpPnbNT3HO5z4PeBYGiv0YHxtBOpPF3HkD4qTsGhrBty6+GKe99a0C4lTLFQFrdg4O4uGHHxY2Dh3xo48+WhhRwtKwHXEslAlAJ1OdL0nPPLESrSwIdVbi36cDIZ6GLvqM3mI6J3W6wk1nv+muH3eiVQOEjjSvy/YLTUNSZh944IEyVjn2CM5xrPLaw4O7pIjsA3R0CSQQ0CHAunbtWgmd+tWvfoXLL78cD294eLI6qhMzlQkyXXmn2sOT7FKmjHmTmldkFoURy0uzUNHZJnNGwM9cbpI1IiyxmKgt6yzixhPjVNgYmuWJwJBAP1FWLMeK2B510/qjbg+ZJH7EAIqyZwEZ2xdUyaBwuZOJWDwdF81GHdQ/ZlilZdgIbWaU8qWcmWxWQmkIgDlmxBSSlNfuBBCeijKEsS4zZs+aFNnlbxQhJ/DALF/U3Xn3u87Agw89KGajzQm4svyaijwuzLu7vqa20H3KKInbaiqDJQ72TNc/FbjROnJeZ6gd60tm19T7sxxxsE01mxQYj2cYU5aZMnMUaIr/zuvpd01Rz3Zn/6Y9+ZuCJywb+xL7NEEcMnEUVOM1FOzS+S2eBU3tFmfkyPw+kdo+bl9+ZlsTyCmPj0pbarZF1Z3iPWifBYsWTzdFJPsTCyQW2EMLJCDOHhoqOexRFkhAnKRD7LUFEhBnr02XnPh0WYCgAx0j08ARhx8hIVEUi6R2BB+UldJO55AP9fpgTh2Ct552Cj74wQ/KKijp43QQuVpNp5HHG4GF0dFh5PJpdHXnkMtnRWvD7XjC1vn6N7+Ja666HiXbwMc+8hHJQPX7u25DxwwxXB6F4+YwWq9jqFZG6FiYPdCPftLnKxU0RscwvLOCYrELTqEAZEzYbg2zR4fxYjfE0V0DGLO9KDWwkwY8H2HTg+kRVOEKtYmRrkgY1RRwxhDgSByg0I+ykpSKkZgzM2jRwfKD6DodCmt2kM8W4PreZCaoTCYnDqQIN7c7aKYd0Gv1ESBtmejOF2CFNirjdVQqNVR2DSF/yIFYeMopeNO55+J/r7kesFPIOmm0m3UUC5HDSHvSEeYKvjgKxSLuv/d+3HLrrQLyMM34pZdein/+53/G1772NWzcuHGSwTFv7jwsXboUt99+u7QPwRwF5riaHneK405YfMX66eqKz7b7PFHQYmr5p3OSp7s+nXoyUthHlTWhIqvct2TZMsmAxP0UD6dDy/3UrRJQwfPFsWU5+Dv7xYtf/GKcfPLJ4oizr9x9992S2YygLZ1eYdQhlHA79rX4Nl15/0/9Y+FUBDcljIphPxMHMlRRy8bysczUnRJQw3Lg+R0BfzTsR0EcBVVLPXkBSylkzgc1Mm4MP4TX6aDDUBqCAAxRpOMtEA/RaRtWxobp2MjUawgDG0FoA2YGgW3BM8MovCr0UWiZwsIheEMQxwX1sibCy0wDS+YvFkCMYALHFkNpCA5oCBMz2O2zzz4y3ujUs304H3V1dcmYfNEhh4ogL8cm51WyrsiA5KYCyI83JuL9S9lzOm4VvFGbabkUhOD12ebTXZ/n6TVYdvYRtpPqA+0uBEnnEQ3jUtCO5VUwhXOPgnbKpIqXVUGWOANIw6gI2NDu7MO0Ja9L23OupCbUy172MpkXJxmVjPmdAJjirJyp4E1cBJvHK+ikLB49XsMBd+7YJjpIhxx2GEaGhmSM0Ua8N200e+68Z9uUlpQnscBz1gIJiPOcbbpntOAJiPOMmv+5ffMExHlut98LpfS7BndJCMCcOXPEkaBYqmoN0JGTrE9jY5P0fFL9Fy9ajH/+p78XBggfWtVZ5IMzH7LpdO7aOYTevhLFZOB5TYyOjcA0LHnQ/upXv4aLLvoOZpRy+Me//Bvsu2wF1j/4AEaqZQxWxuCbwM6d42j7AartNqrNBtKGgf58Dlmulo+N4bC5+2Fnt4ER1DG/WsfrO2kcQVfNqSHMNGE4s0Xctex2QPUbO5MT4IXKNRQsLvUWRRuD4VAMmYIRcJkVXidKK5zdGWX78cwARsYBsg7MTAqBTecwhDtYn1w1d10/Sq8cRqKuaeoHOVGK3LbXgWv4kvYqn8nL/YNWB+PNUaSMIqyeBeg++mgc8Xcfwi3bNwPpLFKdAL7HTFx50Tm597778E8f/jA+9olPCNOHrKaNmzaLc0jx41tvvVUAtEMOOQTnnHOOhN0wHIPt+Jd/+Ze45ZZbJAUvQ1jYvgRzNONQfMVZncDpAIgXwth4oqDFnxrE0XAqDZ9i/yJ4SoCFgt4rV68S0IAMG7YXQ6XYH3bu3Clj1u+40sZkjXA/M04de+yx+PrXvy7aLBEjJRI+pgYONwWNNGNVvE676xNxG021l8nQpAn9G8lAZ0WhTbpxnHB+icZNxGbjls/mhFnEF49hHxYwdiK7Hb/zs+u1ohTfHRdmEEZaVn6ATrstIKrVjESG6eDX61XU6zUJA2p3XGKx2JKLWHb9RhH5lg245OoFCAspWIU03GZDyk/dK4K1Lhk35PMxKxcz2CFiFBE84BhVAI22k7ZrR6LwBBo4J7LM3Kf6Ka946csEzGFI5G+u+80kG4cA+nR6OHFQgp+n6rrwN7ZHXBCav2mIlaZNf7xxzPMVWOF5Cujob3FNnccaK9Lmtj0pUE1b8DtBIF6TfepRLEgyIS1Lyq4abOwD7M8KCvF3gjh88RpcRGCfoAg1+xMXCMhQ438Wf1eAUMJdGSbL/j4RKqYAjf4eD6lSdhVtNBXg4Xn1WkUWL8iA5D1UN0jbOAFxXgj/Ekkdny4LJCDO02Xp59d9EhDn+dWeT2ttEhDnaTV3crMnaAFq4TipSDfhnH85R1KLa5YbrjDyIZYr83RA9KFXafQU0337294ymXqXx3BTSjkdlWKuiF3DO9HVVcB4eVSEi4866mhce811OPOsD2BGbwkffN/7MX/uPOzcuk0czlq9jkwxj51Du1ANAmEYjI+W4bU7KDgOlsyZjQUz+pEhOyFvobvZwYKxGg7shDgkm4GZCYFUA60sdThSsPJZoFAECjk4ZMKk06QeAUyVvN0A/M4Ea8FFEHrw3ei757ko1D0EHgGojgAqCCLWDUEUYRD0d8O2I80LGBa8IEQnCGXln/5kpuUhZVrIFPLCAKi6TUZMIeek4fhAdVYa/vpR9BbmAfuswvrZRax697vhOQZM10I6FTmJdBiWLl2Mu++5B1decQVeeewr0azXUa40hIVDh+hb3/qWgGmf+9zn8Fd/9Vf45S9/OSlOffxxx+Pnv/g5fvbTn8nvDLthCM3uUjzTidFwjCcLYjzB7visO/zJ1n86IGy66yugpm1C9gSZGmR3UP+DwrkUMaZTTJaHAjiaDnlseETAHjq91GAhmPPe975XMqJpFjMCROqgS2ghmWeMJZpwXOONsicgTrxOZNIoQ4ThUrLPD6LsVnKPiJPjWIY44HS8CUQqgBwaUainACmdzqQY8ySbwon0qxyLaBF1bTwJmUpNiOfa/WlYfgir3YFRa8IbLaMzNI7W6BjcehM7OgHG3CZ2uXVUQl/GcDqwkfYtOAgxartRWvZMRq5drlbR5LxhGkhl0qjXI6YSbckwKYasqQ6MgMCFvABsLD+BHoYikaWjwEZ5dEzqTGH4733ve/jmxd8UdoxoBaWjez7epgCIAjZqe7GJ44iAOfuLCgsrKKFzyp70Tw3j4zW4EaDgpt/5eep14uwcBUmUGcQ+yPbl/0Sc7cfy8pp8KVtHU7nzne2goJFqtRHEYf/mfEawTIWUedxhhx0m82KcxcWyxsNG48BNnJWjdmS9dhduqnXifwLvwY0MN35mP1Vh44WLlzzr5rSkQIkFnqsWSECc52rLPbPlTkCcZ9b+z+m7JyDOc7r5nveFj2viUPx2aHhIshjRyeJDMx9i+VDKB1l+5yp2rV7DAMrZWgAAIABJREFUYYcehtNOOw0vPfpI0WThwytXWLniTUeGD7myEl2pIqDehc0VXReHHvoi3HzTrXjLW94K07DxZ297K/pnzkCz4+KudffIfbKpNEaHR9Db1Y1GBnjonvuBRhurFy7H8oULMW9mP3pLRVhWiNDficVbxrFi8wjmpC2YC3pR7UqjE6bQZeXhFHNArggwnKrRxMjQMMZGh9Hmw3arhW1MK07Axm3DDHzYlomUaTDZeQTS5LOS5jgXGMj7IYoBxYwNFCjMaljYOroBCKOsONl8EZmuLljZLNoG0PJdtAaHYDU66MuXkOrpRgMuWmaIjGnDcl1sd3zMNvPIuCawdBGCNStx0bq78d5/uwAB6HylIkcHPgYG+kRTY+7c2XjooYdgpWwMDY7JajND4NgODI2hk8SwKjqH3OjwsM0EfCJbgYwjACe/8WT88PIfTmbEiYcZJCBONPSnA1mmmyD2xEl+vGsQUC0WipHoL5loqbQAOHRc6diOVcqRIHkqJWOPgI4yLOhsd+ULwko4/fTTJePUhRdeKP2Bzi6ZNyqcK2yZiQxPol8zkfZbmQVaxnh9pobhqa3i75qdiseSLRNQOHziYgw7XLV8AZYsWSL6MAShNEyHYJSEpISR/s/u2BpSRjNiVcg8JULrLQE+lIEy6tdQyGTRny9iRqGI/kwOXbaDrGHACoCD76ngwfGtuG30Idzd3IHNRoAyxaH9NNq+gX7LRrvZkhBKCjALmG0A45Uy6q027NQfQ91oTzLcCEIp6F1t1KOMVhPhPPydbcW243xJQIv2JrhzwgknSGrs8847b5IVNZ2wcdwuNKsCDmxjAgl8cX5ge/M3FaTnccqC2ZM+rACH3kPtO7V/q/aNgiOsK/8/NIsUz+NvcUCGIItmUOO7ihZryJyGgandWA++FPQheMYFB85//O/h/QjukLlD4IwgGv+3eI6WJ641pYBMnIGjfZj3jgOa0o8ngDXu4/8Gy8H5mLpUbGsVtubiQ6KJM13vSvYnFthzCyQgzp7bKjnyjxZIQJykN+y1BRIQZ69Nl5z4NFkg8AMJxxGBRrcjlH6uitMh5MMsnQ06VHwoJsjDlXtmWGE6155SQZg6fIjmu2oQ6ENw1nGilUojEGdyx/ZBvOpVx8K2Mnj960/G0vkLsHXnDgyWR+HbFiq1KlrlGvqL3ejv6gVKFtbfdR9mZUt49ZEvxZJZs1Euj2B4fAjVVg2vf/B+9MzqQvfMHJxCGkzxtGPMx8aGiUoqjxvKu9BstjFWrqJSr8MNPFg2QyGYormNfNuVtMKESXIpC8VsBgWGQlEjBwbSLTq6BjIUWTZNZExLhJLzaerWpHB4qymiGwybqDfaqJOun88hP9CHYk8JftHG4L3rEQzXkc3n4OZSMAtZFLiq3ezAMfNoNiqwsjY6xTRmvPo1wKLlePMH/xaX3/hbCdkqdZVQqY6LAzJ//lw8tH49PvHx8/CP//xhILRx7TXXCluJtP6bbrpJdE/otG/duhXnf+p86UVss89//vMSTpPNZQXM+du//Vt89oLPiiOvTruyJuis0KFW5/Np6orPuts80yAOHUQFXMioYOgNQQ+2i4y3dEpCjhhaxxAqOpFsOzqt/HzC8a8WUOErX/kK7ll3j9iXoVgEhDjOWT+OeW5kk8T1T9Sp5T511qe+K+NCAa+pQA6ZbdzcCc0aPkzNmz0Hq1atwsKFC9Gdi7R66FSLhpZhiMNPR5zzxo6xKA06X5pZ6VEsDzMCCSQcC+FkyAvHDY8v+ikYtgGLOjiqhZO2AMeEYZqYNzuLNakCDnMtdD8yiPvvfRBXb9mGGzstbMw4aFNXyPdhesxyZSBl2aKbRSCH9xitNqKMdBMhQCI2jRB9vX0yhyoTRwDhCc0fETyeMUMAFoaWKTDAUFaGQjLs8aKvXySA0FRNoqkDRAEGtbuGxDEci+3/xje+UUIo77v/PjmVgKDaUoXqpxt0ymTRzFLKwOF19LPOGwqscK5Sdhj7Iv9DWD9u1A7ifv6fKOBBm6iO0CRzy7Ielb6dNtYU7nzndwIztJ+GVdH+DBPlPQgUrdxnJR64/wGZGwlu854M++Vx3K+soqmhaFNBnDhoFQcJO+2mlJvjj9ciG4fHss4EVWfNmTudeZP9iQUSC+yhBRIQZw8NlRz2KAskIE7SIfbaAgmIs9emS058Gi1wxrvOwDe+8Q1xDukU8sFYNCcmsnDwwTSfy2Bw1y6sPfAACcnoHxhAvUFqfRCJXbbpcLkoFIuStlcYASlLHtTnzV2EZcuW4+CDDsOWLdtw4mtfL6DOpl1bsG3TJqQtG/VOA/leilUGyHo2HDdAszmKJVYflpUWIuwvYiOG0Chvwn7tBl5sZ7HfnDzWNxr4XbmK28YbuH+4jsGhJtxaANsNYbZ2IJtm2QuwM1mAmX2yWThdeaRyeeStDmwyaTwDoRug3u6g4nVQA1OJG5hp9sBoNLEgW8SAbWFmVxZO1sRwdQTpYhb5jI3FuRL2cYqY2fBglcfgNccx7o6i4TeQmrkKmd4euVdn5yjam7dJqvPczCJaxRBmM02qjKRPD1ot9M6aBRx1NLD2RTDWHCTlNdousrBEUrW7vwdWxsTOrTuxY/MmzJg3D9u3bpXMYMOjY7j22mvx8yt+KY4FdXG+861L8KurfyXsKm5kODAbGTORnX/++Tj3vHMlbIPHU+eI28oVKyVr2M9//nPJchUHedgv6DypYz8d0+TJduGnGkSZrnxP9f3p6FK7SAEVdWpFM6RaEV2lVrMpxdxv//2lXegg0hEle4NAI8FWOqlsFzrRdGDpNL/5zW8WrZCLLroIg7sGJ/VWeC06+XQ6tS0fyw7KcomHlfBYBVKoQ0PxXgEBKY5OgIOhUp4ngEGtVpVLp1JpzFu4QPSzFs6dJxmqauUKxoaHxJnu6+9BV1cRTsaCk7YxXhnD1m1bMFLrwGx7MDshHM8U0NI1IGBpkyLr1h+1SgjiUFfHswxYKQdm2sFMRH1bwINGS8ZZGEYaQKFhYCxdibTAevpxwLyFOHbRchyUyWDsuhtx46WX4XJ3O+6uAJsywJBrA1YXep0MnGoZswoF1GwXo9U6GgzlYt2DKJBShkjoY8mCZTKPKjimDBgNFyILUVO9E1hg+1GUl2163rnnCvtHQx55Dj8TzOPcqmCXtke8DXVcMkzrE5/4BF760pdKH+BGQJcb663gLY9X5ou2tV5DQ7PY5srM0mMVdOP8z3ZUtouyuQicsA8SUCJox2spW4zhT8rcYV3iDBsFVTT0jNebysQRVo3bkmtqGJaCRwpAZtI59PT24Mc/+rH8R3H8kJnEe3MM7Q68jmfHio9//Ryf86j5xLIRUOXcyvouWLBArsvvc+fOn26KSfYnFkgssIcWSECcPTRUctijLJCAOEmH2GsLJCDOXpsuOfHpsEAIcbq4ur9l6xa5Y29PrzyExp08fm/Uq+i4Lt7x1tNw3PHHI5fNYtfwKEqlrsipcBxkMmnRtLFNyKpni6BOLo+DD1qL9539PvzoRz/Bmv0PxIknnoj77n0A20eH0MNsU64Ly2aG7UAesMe37UDecrA+O4p5Th8GvG4YDR8pw8JAykIfmQQj47iuOozG8AiMsXHMsEIs6clgXncKpYyPlOWj214kDlRoWuj4ARoURCYl3jYRWiZ+sXMnjLQDu5BHprsH6VwB1HdtVlpoVGu4yx2FG/hYMG+uZIxKeT4GUlnYTRcpAl0ZymiYEvY0I5fDslweS2ChOFoFhkcxnPbgtj10lbqR7+1BrdkUh9v0gUIqg94ZPah3otTEfrMGk9lilixD8YST8L17H8Rb3v9+OKYtbACDq/YGMG/+LOzavg2nnfwmfPXbl6BWqUiY1W133Il169bhZ7+4EnfddReOP/54HLb2EHz605+eFDP+8pe/jNNOPw21ak3al2EsBAu46i8aRsUiXvKSl+B//ud/MG9+lFklAXH2fiBOB3LRAdRxRmdUQhfDYFLHhCnE6WyynQiARAK9EUhDx3V0aHhSxJjn00Ely4WhOd/97nclE1y5UhbQhsePl8elMgT1GGI3XbiOhPLFwpniAE7UNyzkCwWMjI7IdRnuFfiRQDIBwLyTwYp9VmL5qn2ElcK6VMfLkjqcABTluIRdUSjAAkOimqKPw1ArCQczejHarGEnBWTbdTSNEHYmFQmHMy2434iyVzE3letL2JNslhkBNZkJMd4gQLPdlhcZNOTVsF77hD1omYBfyKKTMuGhjeULZ+M1rzgSRxy8Bu3v3IDrbr0ZN9x3J24b3oqNrToqnQBO28KsXB82eDuxaNZ81MfrqI/VCW/BZUautA2PQuZuKCxFskNkDm1EzB0FJNK5qF1UeJr7yeDhi239H//+7wKGUduGbSasI7eDUndJ2lIBmalgo/Y79qXLLr0MxxxzDI488kjRz+IYV7ZIPHtTnOFEE/Iaqk2k4tT8nX1WhaY5x7P8mlKd++Jgh+rbqAaPhpER8FEdJgVhpE3T6cnflf0SD6tSQEnBGjK9uF9BHr2mgji2FTF+OD8S4H7d614n868AYhOaPKrVo4Cmfn880eZJgMsxJ1PLc1zyf5AC11wIITsyAXH2fu5MzkwsMNUCCYiT9Im9sUAC4uyN1ZJzxAIJiJN0hGe7BW695VYcceQRUkyGWqgWTjy8QUQ9y2NYMH8+/uav/1Ko8XTEmm0XuVxGnJN8NgvTMoU5QNYOH3Sbricry1f+4gqc+RdnYWZvD87713Nx43XXwyHbwOugN1uAX28J06RjdOBkLWzdsFFEjLvdHNCThzOjS1KA+1sHET70CIqjNfQbKRxh59GXL2JBqYRcjum8W4BRB0g8KdpAKOlnAJv7uJLOpXsToWMjtE2YqXloey38oTKCO3ZtxUODg+i4AXrzvRLOtc6uoTI2LumO6+MNlMtV9JZ6USh2wzAsLLQNNB2gmgICCxhwUtg/XcIau4D5ZgZufRMybiSiXPWbGMvayPTOQKbuoLlpCNkZptiokMvB9iJh5bFMDpnDDkfvm07FG89+P37yiyvgEb2BCSftIHTb2H/FMnHIfnbVlXj5McegXq3ixptvEcfhhptuEfYFnZLXvfZEYek88MAD4lTPnTNXwDqG0HGjbg6/05nnfm7f+fZ3cOpbTp0MpUpAnL0fwdOBOBquRsdeHU8NbyKwVmvUsWTpUqxZs0bakyFTCgDwc7NWF3YEQR2OV+6jgPHNN9+MH//kx5MF57jmPVQwV0VvpwNx1Jn/Pw/ThhHpXlHct1aTbFLM9sZU34RIuK09cC0OO3gtxmtVDI4OY7xclixP4oiblswP9cY40qkUerq6kU1nELoe0qaNHNOqh4DpZVGFh11ooIyOACNFy0SfnUXJSqFU9GF5IRw/hO2FsN0Aph9KpipunQ7Fc024YZRhyochWe8I4pC184d8HpVqA6adg5PKihZXvVzGzJ5uLJo/Gx88+304ZuEy4O67cd23v4Gf/f4G3FIfx71BgOFqA7BDFKk907GQ9R2068yC58LIZlBu1WFMAHIETvhSLRhlOCqIQ1CEjj/bj+1I4Iep4zc9vAH/9V//JbZmqJRmrVJGnIb2sK5TmSLCqAkDmdMls2DKwSFrDxH9LIJGIsZOIM62pS14X/Yl7V8aIqbACY/nS/V2NCRKQRY9TlkxGiZHxpiGBfJc1o3AXVynRzVx4no4gsVNiLrH9WpUFFrenQisi5dVP4s9QlPKy41hagR0qClFUEf1buKaN8o24ns8nHB39hXbOaYwjdiubAuyjLgIQZ0ehiDPmhWFkCVbYoHEAk/eAgmI8+Rt+EK8QgLivBBb/U9U5wTE+RMZMrnMU2aBM99zJr75zW+Kgzdr5ix5GOUDPR+0JcNKNivggIFA0hO/68/eIQ/7lXIZmVwBrVZDHo5Tkuq1KgydlGPJg/LCZStQ6u7CUUcejVIhg89f8FnUxsoY3LkdrXoDfsZEbbSCUq4Pu0ZHMdpuYvP2Lcg4Jmb19mLOjDUw0MDwjgcw/sAdWNpp4DUz5+PQTDeK5RaMVXn4XoBWYCE0MvDhwHMtBJ4BwzcQNsfEbiEz41h8OSBNSFbiDWCmZwB93cCSecDy+QhKOawfH8PtD96P9ZseQfb+OjqWgUbaQDn00Qh8tJodNOp1SUc8qzuLvr5+lHr7YdgOmp0m/NBDNpdCtpDFnw3MgT80hEKzBit0Mdaqo+kBpdwM5LK9GBx8CJZlwwqBIjPtOCZaKRvbrQyWHH8CBpcsw/IXHY6w2IVaoy3JfIrpNGZ05+C3m1i4776SbYoO1H0PPCjZve574CFJIX3ffffhkIMOFmeJv3OlmOmpr/rlVTjmlceIXdj2X/nqV7Dv6n2xfv16cfS52k9nhOK57BMJiLP3Q286EIfAmTrm/Ey2hWra0JEs9fWK9hSdfLaJitPyM0M4Bnr7JrPHLV++HCtWrMB3vvMdPLzhYSl0d1e3tD9DtrgxFEcAgQm2zHQ121354zo4HT/SICEjiBFEacvBjL5+ASAY0uS3PDS9jmhGtX1PQq+8wEenFYkQk6EmGYWo7VMoImWnYYccu4EICoc5it4S1LGRNwJ0uQF6PA99roliaAJWFTazT/khUoGBFEOlqHDlBzJHdTsZ+My4RRyVHBzTAjXEJezKD7Gx1I1Wm2nDM6gFwGCjiVFmqMum0bEC1LcMYZ+XHoRXHH8kzj7uNcBIB/d85Rv44i9/hp888gd05XPYvHkX0o6JntIA2i0PlUYbLWrpmAYsx5i0PcMWqU9EsIb253hk+JmKAFOEl/sljXyzKce95rjj8etf/1qyVrHtCPB1FSPALh7i9lhMHF6b55AhJSm9Uw5OPeVUEbkm+5Ib+xTnD9XKUUBFmSkK3ChTJs6YibN3VKOG/wUErLSvKuijAE2c8cL/Fg2piuupaX34m4Ip8fdJ4eS0/cfQvgkwJ84uSjkZsaWmKv/xj38s6cC50c78f9OxoIBRPBtVvK/vDiSjYD/7r2b/IljG+xO4Ynn7+gamG2LJ/sQCiQX20AIJiLOHhkoOe5QFEhAn6RB7bYEExNlr0yUnPg0WoMAt6d98wK836gLicGWRD7Z88FUNBwoar1y+DCeddBIOXXsQWu32hGAxNTBcWXnkROm5HXl4rdcq8mB77Akn4sQTXovf/+42vO/MP8dbTz0Ft9xwParlCkaHd6FlNlEeqWPe/JXYPDSOu9dvQLVaxoErVmDRjJlo1UdRXL8Z+4/XcfRAD2aXmBGkjAzFSkslVHsG5CGaD+RcfefqveOFshrvGCZybkbq4vk+/DAKEWCd+JvvhcjmOqgzRMUNYBQLyC2aj8LKpcgunQv0dmN4JIXhbTtw66+vxfYNmySUY7Bdxo5mBeneLqQ7HWTgoNcuopgtiKhxLRNi1PFQNjvYv1XAfovn44DebnTv2Alz8zaYZAV15TDqt5BniJaZxvD2XcinTNhGB6nuAobbIVKlmeh6+9vx3xd/E3/7pa8gPTAT1eEyMpaJYsbGzIESHnhkM770pS/hjHe/G6OjY7jyyiux7t77JcsNQ2nIeKDzQYef9SaI8+IjX4zrb7heACGydNYcuAYvOuxFwtZhGM7F37oYd95xJw5ee7D0wATE2fuBuCcgDh1sFe2lw6uMCLIlDn/xkeIUMgSEx1DAlemU+SJ4Ql0ZOvvz588XAOfb3/42Nm/ZLAWmzo5uKr4rGeOaDflZwaPHq11cOHd3+kB21kGz1hDBb469A1btK6nPdw0PCYjRqjbhGaGwYBha2fZcSc9N1g3rWq/7KNfLpJGg2JWX0EsKi2cMC16rg1Khhh44mOkbmNkK0dPqoOj7KNgmMraNUiEvqcUJgk5qupiG6PMQqGnbQMcLBEDyjRDkmnUCH20/gEsAbbQJOBkE6QKGYWCr38GutIURx8DOZgUP9jrI7mzB3VrGqkPW4qT3vg1veOUrUFq/Gdd//AJ88sofYdxrYWuziq2NDmYvmoNSdx/uv/NelDJFVF2GWEXzjoYHkbXBdiTQUW81ZR/bmPMt9wkgnkoJqFLI5vCKV7xCxvNXL/zqZLtqO1KMmttjgTjcpwwehmhxTsjlczjv3PNE80pTdbMsnK/1Oho+paxMDTHiffmb6t/Q5iyrhlepJo4CKcpQ4XV5nAKI3K+aPPxN2TMKzsRBnDgrRkEVPY6C+XpsnBGk+y3LQbVSRbGrKHZad886ESEmkMP/DQI8Cl4piKNjVsv1ePZl9jXWi9fSrHBkpXIjKNfd3bP3k0dyZmKBxAKPdsZN0uuSLbHAE7NA0mmemL2So2MWSECcpDs8my1w/3334+CDD5bVYoZvqFgm3+lMqrAp9TNOPOE1opfSW+oSUITASaPZlnAq2YIAhUJewiYQeDjqqKNw5a9+g3M++lEc87Kjce455+BXV16BZqOBytgoapUqkHHRbgUwnBLGmh4euP8hHLB4IZZmcyg2Wzhk+E7sl+rBIrubdBq4WaDSkxMNC4QWUuOQlMGiDcHUr40Kxt0q6hmK8mRgBZ0IuGHOGK6MI1qpjzJSASMUiLVz6A5SCMabqFRqcDNpFOfPQXHeTLinnYzM4iXA0BAeWrcOd952O2647jdoVmsCfo27DVQqVTSqbaTNtDjUDG3J5bJwUhZ2ZQuojg1h1Yx+vHnFasyiKuvmjai3htHoMtHn9MI0MhjbvgvFQga16i7JppNJ5wEjg+rceeh/4+tw1FtOw42btgNWHiZD0IoZmGlqm3TLPW+//XZQVOiySy/F1df8RkCbBx98EA/ce584+LQBU/DSGaPzJJmMJhwbphr/6U9/Ks4IHbtDDz0UN9xwA4497lhp1gTE2fsRPB2IQ8eRzp9m3qEzSPYTNU8OOOAAzJo7RwRSeQwdaAKs/E5QRsJE/EBYL3TQL7jggslwKTqgvBbDaVQ0WdMqszaaJnl3wEy8tuq87+441s0j68yxUUxncfSRLxYWzgPrHxLWm5VOwfBMAW/IgrHsKLMT791ptmT+qFY6EiZZ6i6ip5BB0bIwkE2hJ52B7QVYGoyiFynMCEz0eUCWDCIHCLIWwrSJnJ+eLC6ZdYFpgPrHAUMvDSBtp6MwqjBAyMxSpokOM69RfBkhWnYLlfEK/HYIy8zADx34lo1mAFSbLTycs3HDwxuBeUvQDLNY97vb8ZaTjsNnP3seunozwG834z1/9T78btMDKFs+tgyPgGK6TmAjZ+UwWI70V9i+Um+3w9lHwpkYdpPKRqGoylJhOxPgISjOc+qVqrQtsx5deumluO222zA8Mix1Jvg3XTiVZqvisbT32Wefjf/8z/+U/sPwohtvvHEyLbsyZBRQ1DLxXsqW4RxBsElTfGt4mLJ3tK7KoNHzFLzhd9XJmQqWxMOk4gyfqWFNCqoIuBNhWLKpGHI8nMpzA2EfeW6kncPX5ZdfLgLHFCCmvZWRo/dUwG1qSNXumDh+4AoYx9ApXotzsSyI1OvSbgmIs/dzZ3JmYoGpFkiYOEmf2BsLJCDO3lgtOUcskIA4SUd4Nlvg3z/975LFiI5jT+mPq4Z8gOcqJR9o+XDKlLivefVx8uBbzGcj5otpwvWZxcrByMgIuru6EAS+OCUrly+VB/2TT3mrgCWf/ex/iONG4d3uYhce3rBertWoVhCYNnaNVFGt1tANH69euggzt21F1/AwXr44g/F6G76TQWlgPjKFXqAVAu1ANG7GeuqoDQ+jMzSOrGehK9sNO11A27TkkDyGJWyKG7PXGIEvAA5DMIwQqOfy8jntmcgEjLMwgHYH1UYd9UYDnVwB3YcfgPDo/dH1skNhlPqw6db7cOtFP8LVF14GY2kenmGiQ10JJy0AUTY0UbJTKKUzKM8uwfUCZNJpzCt24YAZM3DgQAmFZgUjmzcgYxjIWEW4LR+ZnINybQjN+jiySKM73QO6v87Lj8Zd2SwOedt74CGFgZ4+DI/tRGlWCQsH5giD5vvf/z5e+7rXY8PDD+P7l/1A0oxv2rQJN11/g7QTHQ1S/emUs63POvMsfOGLXxC7/GHdHyR7DduNjt0Baw7A97/3fUlHnoRTPbm//+lAHDq7CtComDjHDUOjGO4yWh6fTKNMUWBlyalDuf/qfQVMpAYSxYWZ2ppOpOu5Mp7pTPK6kqbb9wTsVIYdWVnTaeLEHe24E/tHsWMfh6w5AC86aK2ESQrjyzIw3qjByWYQdiLhb4IrBFPYx9wWMyw5wjIhe6c7n8GcrgKKvotCrYKZfoAZholUs4UlXRlk7RTyTkqE0wlwemaAwAF8y0DQmtAumWC7MHSK96doORwL6aovgA3nAMdJRyCPH0ZizSxTwSAhDRlmbzMsDI6MYni8gnbHg+sHyI0YyB+4Eje1x3HD4A7UbBvr7nkQKTuFf/jbv8MH33460RT88pJv4WMfPxc7h4aRKZUw3nHRDslMDCZZGvo/oAwPzrEE6dg2ClSwXGx/Fa5muBxBFfaRU089FV/72tdkjJJNxfCsxwLjtN00u5wCFASRvvud7+KUU09Bq9nChg0b8Mgjj0joK+8hwJwX6RaREaQAI4EX9pu48DDrw9/imzJzCOqwfrwWWTqqj6OMHJ7DaysgEwdg4vo3LM9UECcOsjD8NG5XradqTXXaHjLZDCrlCrq6u+TQhx58SHSBKPRMNhv/5wh46r30+noN7fe7A3GoYaYLHpxb+Zl9nNcjGNffP+PZ/PeflC2xwHPKAgmI85xqrmdNYZ/cU9yzphpJQZ4JCyQgzjNh9eSee2qBV7z8Fbj2N9dOZj6hs89NdQT4oE1GDtkZLzrsEGFrzOiP0sam0mkSARCGEStn9apVWP/Qg/L7y44+Cl/4whdw8SXfx+tOPAkHHnQQ7rzjjsmsHXywp4NpI4VCsYSO52Jw80a8YsV8HOw2sGZsCPPTDqo1H9aCWfD6++E1fWTKbWRDD7VUB0NWHUs2ptGxfTSzPjzaFXDQAAAgAElEQVSSc8i26fjItEykAgs1Jy1CxuItcrWWoqchwPV7snKCwEXbiMIuXIpk8sXwhLaHoO2iVKtivN5C3Uqja9UaFA47FPYJxwILZuOHN1+P3/75X6MdhmhQuccM0QgDBGaIfCGHQiGHmUaAUt8s+PkubG7VgZyJly5djOMKvciPVNEaXg8nzMIIUnDDNnyrjWZtDO5oDbMKM4HaKBr7LEP6DW/AWz95Ab7306sFFLNTBjzHQ3+6KA7SEUccgW9c/C3JFPSDH/4Iv/jFLwTIeej+BybTUXO1mEAOnROu0EvIhB+IGPU73v4OfOuSb+G//+u/cdZZZ0lmo7e/4+1is4SJs6ej6f8eNx2IE085zXBGbqtXrRYAR5z3wBd9DWoaUZeKnzluuG/ffffF7Bkzcckll0gGKhWnZoiNhCo16uBnvQfbXZxVhHIsndLpyhd3mLV2mmaa+4464lDss2wFnAAYHtwlTruTz6Id+hgcG4FjZcRZdz1Pxqakbw5CpCwb2VQaKxbNQc4K0RP6KFYqmFmpYJXjYKmTRrbZgt/Xh5YRoMkxagQCxBIqzRo20oaFmkGJK0tCJw0vQBhE4TX2hAhvLQjFhlJP05AQSurz+JwHGArk5OEbvujksMzEcAleEPChnXc2PYxs2Yy0CTRtA7t6SlgXWvjF/VvwSKWD171qFf7tr/4eq5etQuv3d+Ezn/40Lr/+GhhzZ+KOzRswozAg1+EcqoCFhnSynN29PQIkcONxZJFwPGsWJ9qIn4W1k0qJwDWZJNdce4207VSAQdtI25XnaPgcATwRTm63sGnjJixYuAC+54sWFkEcBVK0f3GOJpijoVUaDqYCxyoMHM8MFdewUcAmrjGjddd67m5kxVlfCqzEgR21owA2E/P6Y41QtmOj3ohCt/g/QMKoH+DCCy8UptshhxwioIsuWMTtqSxUvV/8HmpfhlOxfhq+xXZWEIznJ8LGez93JmcmFphqgQTESfrE3lggAXH2xmrJOWKBBMRJOsIzaQHSyG3HliLwgV0ehk1m7YhWQmVVPgwklIrUeD7McqPjIFTzdlOcGq5aMqsIH1b5zo0PrLadQsoGcjmmLx4VfYr991+DRzZswbnnfgIzs1046p0nwxgjY2YMQ2kXvb4Na7iCHVmukocwFi/Cg5vW4x1tC+eFDrrCEbQX9qI97iOcMw8F34DlAx0bqKUDccjylRYyYy3s7DSQ6y4ilctKyIasaoeAZURgTMbtoOG7qNshvLQN03JgBiZSvoVMaIIqGRRQpRYH9WOo2dHqtEVDo9Tbg2qngixTA28bhNM00L1gNTpLl6PxksNROvE4uIGB753zYVx1yZfQyaXhpQfQn54NtFtoWVV0sjb6Age9Rhp2dx6YVcLWygj6MgW897R3Yu6Wh9He9AicZh1mCvDgCeiSdW2Y1TbaKQNFNwCWLsaOQw/Ewne8G27DRsFgJE0DvmOLADGZUGRjnHjSSbj3D38QJ4UZisZGI3aEtilZGkxNTAFdhlZ86tOfkn3sJ1w5psPXaXdEHPedf/ZOYW6wf+hG51+cujCQfQxT0c2cyCSjTr6GI8TZHFPHQtp25Hrq3MWvzb42FURQh1J/Zz/9IyskAuq46Yo8wY74/rh+xtRjVStJHce4AGu8HJNlDYNJR1rvN7V+KirLcUfmC0Np6EhzbPGdACPDCwk6sO8uXLhQNGW4X4R5C0XRv9GQKg1XYZvz9cUvfvEpnV4cm4Af0HapJkPdmiLqlTFwRjn15BPR43Rj59AujNWrwrxJZdJotlto1OpSn612Axk/hcA1EbRDzPAtLC8U0TW/hOacFPq2b8Gcmo9VnoUlmTzyaUsyUNH2xVQOtVQA2zDhULCYGaf4Mg2YFLy1LYSNtgAN3Mj0CQOKCUdiuF4YIENxc7I5JsJtKHDeQYCG10E78FDKF6WczXYHdYI7KQdOoQCkHXimiUJ/N9xqC+3BCqrbx1BuuRjvzePhInBvexxX3TWIAcPGu//+bPzFmWcgNVrFLz79WfzrZV/FukIb2XvzaOSqyOQ9tLZ3kLJ70Cjk4Da2gdNBZcxAb08UWiXj0POk7lonClsTTKHgMXWRCO4x/JUhURznTMUeF+ZlvdnnGEKnrB6CFByv7HvCGmm30N/Xj61bt0ZhUo6Ne/9w72RWKs4/+j8QH7uqORPPIMU+rL9P1bNhfeJslniIVByo2d1n/U3H4GN1cr2+jvn4mJ78jX93QcS+4phifXfu2Ikf/vCHMgcSHFURZn4mqMZ5km1AkCgO7EwFzabOL7yHaLB5nrz3982YDFvlvJpKp6SILI9cK/EuntL5K7n488sCCYjz/GrPp6s2yTT7dFn6eXifBMR5Hjbqc6xKbscVXQACN+KMyoq0j7vvvltWIrkyH9fD4YOzijV6blti+8n0oJPPB0++68MqH+hbjRp1SdHu1JGyHey/30G45OJLcNWvf43XnvBarFi8HDs2bcOm1jgaeRulNlBoemhlKSSaRqO9Fa8Zq+Aj/Ysxo6+IofIgAmao6SuiK1NC2O5E6YyzabhmIHo04WgFTsNF27Hg5DKwM2nRuKDjRjCGq/N03MbsInIuUKQPKi8XIPsmZUhmLPT3oTw2Lo6iRb0GJyXOYaVRlxXxvJuGaXbQLu9CWCsj8FxsI0AzbxZmv/hQzH7bWUCphG2/vhnnnfE+mKkQ7rwiGr4Hb6iO3JwBVHYOYd6MWUjncxhu1ZAuFSWtcqNcxftPfy3WmF3A+q3A+BAqdgepniKM0TrSVQ/VehUFrjgP9KJ92Fr8y5XX4D8v+aE4ZcWMg4bbFpCNjge1Ub5/6aUY2rULX/nKV3D11Vdjy+ZtwpqiI0engg4hP5OlwXAbhuAM7RrCwIwBCaFiVquf/+LnuO33t+H0008X54ZCoOwP/Czt4DjCvOL1WtT4MAz5zvuQ6aEr+hHTxxfR2rizpSvz4mSRIRHbCAzp+byuhpqoMxd3KvW+kyCNBMY8emN65TiIo4CRHqWCv/FwFgWflLkSD+d4VNkn0mzrteL30XJqvVUThcfyszreZImQ/VatVFDs6pJMVGxPOpF0uNuNpoA4tDmvRSYV9Tzo1F9xxRWy76ncKFpOoJZ6S2z/WrmMfMrGW970Rvjtlghtc1gxbbdLAWPPRbPdhteOnNieloX15WGEHrB69nzMWDEXjb4Q6eoo5g/WcISVwywzjTm+gYzhI+C4zDNsKkp7TRCG49JBND4J0HKMM2yKrBy+JFU2Q7aUhaMAT2igHLQAzxeWjk3w1oiyQakz3swzhDKAy0xFHQJ+hqQjb7ouao2GaK5kZw6gd+lChHYKWzdux/C2YZiGjVQ+j/sbdVxe24Zf3nY73n72h/C58z+Nnrs3YPjnV+D/Xf0dfHn7BtS2lNGqByj29WFkaAe6DRud0EODYJQRAU4E0DUVNwE8lk+yRjFrV3e3HEMdHRW3JjPy/PPPx9bNmwWc0ZTdKojMcDpmsapUK8K6IiChWjccU5w/3vVn7xKwV8aAbeHBBx4UMIkADucJAsNxEEXHRVxzRoEaBXCmhj7p+XEAJw64PB6AMxWYma6fPx4wpHXnO/8La9Uarr32WsyZM0cE3MdGo1BT9jnaSucxZfrEQdo4kLM7EGdSON/3kU4xe2Hf5P+v1IEeBaeqxLOYrkmT/YkFHmWBBMRJOsTeWCCZavfGask5YoEExEk6wjNtgXqtjjyzuEywcfjATmDnU5/6FM756DnCJtBUr3wopfMoopr1OrgSf+CBB8qLD7e6uqtaCSJ+TNFSy0Sn08LiRYuwY/sg/vtz/4358xfiuDedCGuwhgd3DmI4dDHDLqAxOoZKxkfN8dEZs3B6qoNzig4st4KH0iYyXQvQ62XQzPsomQ5qXguhY4mGhtPsoL5rRDJYUeei0FUS0IWr88w6M8mioNAxdRcqjrADrIwN1whQ8WrwbB/F/hJKAz2wWh6CGtOF+2hUa3IOnWhYFlAsoFnPwusC/IIPE03Yo2MINw0CO6pwWiEGDzsI3gknYubxr0OuFuCTJ7wKW7fchd5DD8DNm7fCGm6hq78XTd8VLaCZPX3ikHVSJoYaFbhmBx859Z04MNWF+l33Au0qLNtHCiE6lQqMuoFaawyhDfTvexDqy/fFnFNPQ6vQg06tiVyWoW8t7L//fsK4+cY3voGXvfzluPyHP5Qwm9tvu1NYHWxL7tesMiqO+tWvfBVn/PkZ0cqwacg7NZKuv/56yURGJ0fBAnXU6JTQUeGqNZlLdPhod67gqxg2HUWCRer40a4EejSTGPuZODudiHGiq9ei3cLQm90AMo83jgj+7M5RJCtBt90dExfuVWAyfm86yFpv7tey6e/qHOq9p4Z98PoqZquhKTxWP5M9Qv0TgjarV68WFg7b6v+z9x5Qdl3V/f/nvXvv62V602jUZUuWe5d7wUAoNpgSMMUJzg+SwJ8aCAlJaCEEMAkk1NBsDIQ4Bhs7NjYYY2y5yN2SLMlqI02vb14vt/3XPm/O8DxIyIC9APvdtWa9dtvZZ58zd3/Pd3+39Jlca2p8YsGntW/KPgLQ7dq967CaNr/r3COaI8Jukb6TqLMz3cI5Z2wkHY0yMjyE5zmEY3GlP1OoVZUYsIAhC4KxFYN00KSzo4W2/laiYYeW6UlWzhVZ7gZZ3tpOSyhMmzA6zCC2GaBmCUMhqCpOhcPReiU5uw4KKXBM/FRSwQIQ5ZegjGZp6TargDwRVsCP6F9J+qQOwAU8k/1LVj3TUkqUy/UML6juvVAoKVAyPzHOiFfB7m2la+0aejt6ideC5EdnmRoapbTEYCQPD3d28h+33M5rz3sZ//3V/4DhvfDF7/GD2g6+eP/jPDzrUhqbpjvpMVHMY4bC+KUQfthRzBiZgwXEEUBP+5CAUyIEredjqXYkwI7YQZiRAq5+5YtfWtA7EvFi0bCSsvLiTxrQ0aCV9KH4trDwRKhetquvuprLLruszs4UdmW5ng4kmx6L6jlGNITmAVc9pht9XgOvjWCoHKcZRfL+YONTn7PRTxvBmMP572JQ9WD7y/nEZoqd5TgLbBjRxpF5TuY/0cyR/pY+kFfd5kbh5MUsHPncyCLUbVlg6on+WMVW52xrb1PnlFQu2VRqVxPIOVz3Nn9vWuApFmiCOE2H+G0s0ARxfhurNY+pPwhIrdPm1rTA79ECjSlV+r08TEr1qPvuv08JZEqgoB+I9XsJyjs72lRlFEndkABcP4hLsF5nZEgqUkwtLUqwcOLxJ/Dxj3+cHTt38dYrrsAxJZ4ZYtipkayGOK6aYFd5gsG+AAGnwuuMFO+e8IgnbXZ1FahEk6ymj2C1rjFsGA7laBAvahGp+YSnctRmc5QCNrVkmJZwQllW0nrc+TK++mFbpaO0hVRgUvMCRCVlKpoE24e5HBRKlNNxTD+AFRE0pFpfHg2HQcrESqpQVAAdDzcONcvHkJLgiVYoOIzsO4C97XHsjWdh/dmb6TjnPBL5LN/5y3dy5123465fijFc4q4nHmf9accTIoiZrbBq2XKmAzViK3oZfHQnea/KP37wfZwWb4N7HicwMQlRjzk3R0vWZNabozwzSWekldDLL+X9372aT99yO3gJUklXCUIPDCxVK/VSZlrAG9G4+PSnP81tt/5UgSsaVBGbKF2MSkX1pQAyQ8NDC94paQZSzUo0c2SlXgISqWQlgYgEkJLWI8GgWs0XgMJ11Pc60NQCqHJunTKktTPkmuJDC8G4pLtZ9fQC+U4YAPInx2mQR1X0qdXUn/ZPuSf9nej86ABzYQXccxfao6qWNZRgVgFWQwrY4mEp4ExjkNoI8ujArjF4Xcy+aQzkZH+xtQqefREAr1cIkusLQ0ixcYx6YClgmYAzsomNxKbSh061fqwEoLK/lJu+44472Lpt61M0UZ6t6UWEWwXgrVVs6SReeN759HV1s+2xLSzp7cYxXGqer1KRilJZyxZBYB9XATkOwWgr6wf6WbIkTdCZo+fACBunyhwlJa27E+SkCJuUCBe9FkkNsj2cSpWwb5IKxcnjKtBGbK7ANMtUmlsCzIqgsD09VwdmhE3j1LCrtXoqmlsX6Y0VHcUE880ghOTPVH+ugFNSnlrSFgkoTR1LAKHgPPgrfidC0Pky04UsE7k5So5DuqObpRvWEenvZtavUt27h+2Tc5hOO8GWJbzvruupHtHD9Z+8kvV+kpl//yw/Lhe4JZ/nwf0H2LlnO21LO5idmAU3guFUVbu0H2lWnfiK+IUGSQV8lflWGHfCzBkZGeElL3kJWx97nG9d9S0laC2sOkmjElBVNJLkvQYLBdwRoEjGtXyvWGY1me9QTLz2jnalHSN9LYCOlOWWfTRI0QjiaF/TYGQjc62RsaLAinl76jG4ANDMP1VrUONQ/ns4QEePz0MdL7/r+UdeZfwpJpFpqP8LkjYq5cZFZF+YRzLPCdtNbK3mm0AddDkUy0d+W5ziqecJsVmxUFY2VdXGTEMxYJW9DAFH68B5c2taoGmBp2eBJojz9OzU3OupFmjOsk2P+K0t0ARxfmvTNQ98BiwgD43y8LiQg6+eSOsaKBL0y4qsrMw2rtrKQ64EkhJQr1q5XKV4SOAgzAqtQSK/S4AQjYXUCnexWKJ/6VJVgeoTn/xXjjlqHRdddBEzwyPsnZgin4iTzPosqRrsSmRp7Qxz4bjPq/0RlqTWU/YDSkNiRdSio2xTwcAPRvECNmZLHMcIYE9m8IensGoetEZxWmOYtbrOgWya5i+r9KqkuO8zbYyRDKVpi3YQMJIUKh5D+Twj1SL5gMOgkWZqbJzZyWmK2RztLa309y1RaSHywH9cm8dAKMVxrX0EpSTO7BxuawxjxRL8WJjA5JNkd+7HXHskO4/dwPor/powBt9453u5/3+/S9uSlYxUcuQCDjEzREzEmQ2LQFeafNyg32thr5Pjvt1b+M6V/8bGaDvc/xDMTIAlQkA+dtglPzqCOTxD6qij4OKXEn3hxTjRLkxvjmq1hmWZnHjiiYptIykSp2/cyBf+8z+55tvfVaXFtdaGLkksfSkMEQHwrrnmGl556SuVj7ziFa/gRzf+SKXXqSByPtBb2r9UBSLiMxKYyWq1BIsSZOo0Kp1yJX6hSw7rdCXpI139RnxIa2mIJo5KGzHNBWBIAij9nVxLgz/yXo6TIEj7p3yWc6t7FRChWl3YXwkDz2vLaDBI76PTwXSak2YI6VQTPfR04Ns4FAXo0Wwded+4NaaCqfusSSWm0EJJcFXO2LGV3RX7yPdUkCfpigKoSSApfittFsBM6cFYlgLiBEzdtWsX99x7jwrEdbD4DEwThzyF40pqDwroPPess1m5dBmT4+NEQtE68BDymclkmCvkqDiuqsbkOo4q7S3tOmfFseRjFWKFWY4Yn2KD69PVEScaMwhXHMx4UOnQOBJgi9iwGyBhREhYEQzLohoLYYYspXMjqVM1DfApgNcg7plCE8EX4M718OwavtyzsG8EvJkr4rh1ELBWqwOIAUm5FEAoKISflEq/VGwV08ATPEhIElZAfc5PZkiEoxi2x8TgMMMTYwS624gdsxq/r5XlrmjcmOy99xESRHmiK8bXRp5kR67M1778bS4K+5SvvoW9u/fwybkd3F2rMXn/LlJGkOl4iUAuoEqFK2DSrimgRcaYpKxKv8/lc4qppceU1k2Stol9N556GrfeeqtKgZR5XLVzvoy5TqHSYsZyHXmfL+RVfwvAKfsIgLFlyxbCAowBM9MzCtSR+UBXkPp1vtbIsFnMVnnKuBFHWgSINDJpnmk/1sCTaOBowET+7ym26XxbH9j8ANu3b1dsJM0cVKL98/OKJOwdbNPtbASQG9umv5fxIJv0qbBhlZC8crw6K0eLLT/TbW+er2mB56IFmiDOc7FXn/02NUGcZ9/Gz9krNEGc52zX/lE0rCqr2qIX49artuiVvz2797Bm7RrVBtFO0A/8OmVKl1xdd+RaVcVDghx5oNepM/KQWj+fCAlLoBli+fJV/MfnPsfw8AHe+553UyjkKI7OkK/ZhFMd5CoVxgNZapE8F8+6/M0+i2jfOHvXHcngEKwe8xjoDeO1lLEtk2wwTNKMEBEtnEKZ7IEx7JkMsUiUcEcSJx7CKzuyFKoET9XDcTCgSgoLiCMBWZcVpRiKsM/1uW9yip8PD7GrUsDsaqO9v5c14ZBK6ZEqMCYBUvGEAqrGJifUiuw+r0xpcJwVZoyTlw4wEImw1LJY39JKJJ7Eb5Pgr0Zux5M4qaWMHHEyR7/nndj5WW698tN87zv/w1HHH8sTu59U2ju9bR2qWk4wGaVmBmhNtDObyeJZFvc89gBXfeNLnLNyBcUf/5z42AykIJvPE6nZGJOzZMtF2t/4Rj5244/5p//+IYGAo/rB83w6OzvYsGGDCvY/8pGPqFLEn/yXT/Hwww+rAEWlj5TqlVokkBERYwEhBGy75ce3KEFj0VuRSkjCFpG0DOnviQnRKKoHIyefdLJi+0iwqHRaLFMBRwI6aGBGfEeupZkncpwGV3Q6nuwr70XzRYJRXWpb7kt+a2T2aNaPfK/31aCMrqa2ODjUjBj5vZEtoxk+mmGg71EAS10aWFVTmgd/5FUzhHSaiRyrwSBVUlu0f+ZTwg6WBpZMJFXgLAG60tuoVRdAHAELjz7mmIU0KrlXuZ6ANXLvwsSRdgs7SsagAGwaWDpcefBnYoISJo6wZI5edySnnHQyvusyOjJOreYpzZhYKoawofKlYl04VgSQPZ/2dAt9nd0kOyxaJmc4YnqOY4IBeluiWIkwlhEi5luYxRqRpX3Qnqbo+VjhCKHWVuE3MJvL0Jp3qTkOxXKJbKFeYl36RGlYGQYjhjCVPDV2LSNI2AgSMQ2ikZAa08HOtBJFDnk+4YqNkS8RmCsQzFcIVGvMmVa9mpUZJBiy5rV9XNyQQSBkErJiVEUo2DCJ+QYVEQqfkXFYYq5WpnvtiRxx2gZG0kUmDuzHfWCYud5lfGFyhCfHs/zldVfyDruD2ic+z/3FWW50PTbt2M+OPduYCziYRh3g00wjrZUkjBBJnzJEv6VQUH6vhehlTArwIilTq5avUBWrrrzySgYHBxeAIK1ppllfij3nOmpMCyC4mI32qX/9FO/7m/f90mVEQ3peY+jX+ZG+Xz3+FoM4h0uXamS4LN73YMc+HZ9uPE7aIBo4GjARMEcx3aIRlc4kY+3LX/4yr3nNa5S95bNm66hxLWJOh9n0XLK4LYpBF6iD09JnshAiCyoLWzOd6nCmbf7etMBTLNAEcZoO8dtYoAni/DZWax6jLNAEcZqO8Pu0gGbiyD3o9/JAK9opV1xxhWIUyIO9zu+XwFxX1hBq/9o1q1i1atXCA72uWqVXKqu1HEFfVnOXMZfJ8YUvfoETjjuWN73xDTz++MPMZvKYfoh0KM1koMywPc4p1TKvHc5zpqQPnbKWzz/0MyIzLq9rW0+yvxMnZpMr5/FjIZId3TCTxx6doTybxTN8JfxrxXSVjwCeaKjIqqYwJAIobZyAESRgmbQVLR6fnuDu2QkG8Qmm0ixr6WZ1tIXeUIy+9rIKCJOxuApAdYpLpVpVq//b4z3kKiWyJhxw8jy6awuF0RFOae3hnOVr2ZDqw+k2sYwq0ZkaubECO9IpTvn3T0M0zDUf+idu+O9rWb96LTt272Ln8CAbTjxeAURdLW2MV+ZY27FMsXz2lnI8OrmLa77yec7q7Cd7w22kAznmxjIkQ3EC1RL56UmK0Rh9r3kDLa94BTlXdCeEVSCaRDbnnXeu6r9PfOITrFmzho9+5OPcdtttitUhbdNpFhJUSFAoQI6AAbJ6L6vUqoT1fKlrSfmRFWS5VwFpJBVDvlu9erViB4gvWPMr2gIMScqHTt8Qf9OVlDQwoVe6tf6S0k0p18EfDfRo7QoNlOiyy42VbxpTPOS9ro4j12ssfyzfS1Cm0z101R99X5rNoIO+xt91QKZFnHXpYA0Iac0aXWlKfpd7lTbKe53+Jd9JcChMB2G9ad0SYeLIuaT6kDCoZKyJneUe5FX0TsTGwnITO0tFoi9/5cuK1SPHCZunscT0szXHCBNn3RFHcP7ZZyrx5bHRcaZnMwyNTrJm7TrV1nKlqAJjIxAgZpmkpCR2MklLIkkus43z7SjnplL0LknXwZWKAWaCcjpNtHeZAmzHnCojk9NMjk8xMTXJnqlhDsyOU4wGVLU4AYwEnBVfj4cjxEMRQpbFhmRvvcQzELVMYiGLZDhMOhknGY8zXpwjGY3TkUzSFomSChhEax6hqq3YNdW5KQWUSfqVEkM3hcXnKjBHqDotrT1Ml/KUAi6hYBCjUCVYqBKo1Cv31YoBDiwNs/K4dSxdtZqh/UPMPjpMkQjfKe3n/7J5Pv/hv+Xl7T1MfPV/GJyZ5Warwi8mp3jkvgcpGdYCiKNTeDRTS/q/u69X+ZX4gIAv/f39C6K7kuIqALSMWQFy3vXudyl2jXyW1CrxFQ0wyvFSHU0zuORamk0poKIcJ8DhihUrFEtE66gJ6KE3xWxqyA4/FMjSCOQcDog5GIhzuGMafb2REaO/PxiII3ObYskZQaUHt7BoYZncdONNatxdcMEF9Upl83OGSvtcxMQ5GNCkv2tsi7Z7QHlmfS4UEEeBRw3/i5+tcds8b9MCz0ULNEGc52KvPvttaoI4z76Nn7NXaII4z9mu/aNpmC5tql/LpTLvfve7VQUjefDUbAWtl6JXIkV/YeWKZSpwkN9UydVAQD3kSiAuD7mRaID8XJ5ly1Zyy80/YccT23nDG/+Uvt4utm3bQiZiEaxArBAgT4VwfoL3ViOcG7AJvPxIPvNokc4tj/CKC47BT4eY2jpBX8tyCEHML1Nd3kdl5wHsXaOqxLDZkybYlkRCrUCphiMpEJIy5ou2ar3ssPwZsQiBaBTHzmNbFm48AbF4XcS0XCYspdSFNeDHqRWKKhbfUOcAACAASURBVAB1arYCfyzRLvEcQlKNyaqKGA64wuiJMxwLs8sps3t8jPHRMY4tFmmLpjjt9GNJ91uQGcWfq/FQuI9j/+6jWDGbaz/2KW685vukezoZrGXZOribZR09dFoxCn6B/u4BRsazdK1YyYNPbmF2ZoS7b7iWXsskcNvNRESQp+wzV5wmWivjV3yMs87hLTdcyzW33Kn8MBqNqIC6q6tL9dE73vEO3v72t/PFL3yZr33ta6qcsKRoaCaDHCNAhIAHwhK59n+u5dJXXapABh10SNDXv6R/oTqSBndWLF+hKpZJECgMDJ36pMWJJVjSZYh1+pMSBBaNklhsIVVEMbuEeTFfpljuW4JNOZ8WY5bzyO/yWhecrVfa0uCNBksahZEbQZ6DVY+R9jUGf5oFoa+lNUr0efT+8r0GiXS1qMX7aEBJg06yn9j4+uuvZ/uO7YqBI0K2Opg+/cwzVJ9pBoAAOMLuETvJdwIuCrPqhhtuUMCODvDlnqW/G6sHPRsTUl9vNxvWH4krgF+xSC6fZ65QItXahRmNUslVqVRL1MolIlaQnrY2ettaiAUMnEqZ980UiC5P0dEbo90wwYpSCZvcl8mydWicH+0f5cmxEaZK0BoKkfZMPKeiSq6nlnRwhBdXKWcyLqPxOOlkUqUjepUa1XKFvdUsjohXew6RYJ2FkwiFSacSpOIxVkRaFJhrxCzMSIhwLEw8EVW/CaC0ZiZDbXaGwswcQdeRaUfNEa6UKxe2oReDWBjiFrbriNovcRFbDrhMzM2S8lzG73oCo3cJ7vHrWXf2WeR37GJsdoQSVfZMt/Op/ffw91/8GC/HZMunPkulo52rclX+Z3CG6cc2K1+Q/tRVqRZYarUqre3tCkSXNDsZF3oeln6XeVvSP8W/BLgRX//mN7+pmF4CzMr9Kx0Yu6Yq0WnBbAHuo5GoAnWUb8+nB170gou4+eab1XcCdjQuACz41jymo8FM8XcNYmh2ZuP4OpxPNh4r+y4GiZ6ufx8KXNJMHGGkqnkpZKnUKj3/yflFe0rKjcuihko3y+fVfSjm3bwmzqGApUYWTuOcssD4c1moLCegnC4woBmyh7NP8/emBZoW+KUFmiBO0xt+Gws0QZzfxmrNY5QFmiBO0xF+3xZYKDFe90eVUtXT3bOgv6GrDclDqwA1EiTLqwQPxxy7YUFoVut9qLSJeap9LFgPJkRY+Gtf/6ZiD7z6Va/iwP7hOqOnUsRLpZmuBZiIzHHdI8Mc25vDfv1ruG9fOyO/uJo/WXUc3el2stW8KuHdSggvHSXfFyeamSL70G5C2RqBVJJARxvJZKvQbciXJAjxiEaSmBJoJV1KRp6tk+NsGaowXY4Ty82x3ykzYxnMmg6tts2bgx2cl2olGy+Tbu2FnnZoj1Kzy6rsd7AGESSwMsjGHEr5IgPJHki045cLuIkogbYEo9U8mwdnePS++zCLFS445VROOWYDoWgIzylTdR2ib/8w5USGO9/7D1z99asIn3AKe54YJGNnaO8wSYa6CIm4pV2lu7ubsl1j667ddAws45rr/pfIffcQHxnEGd2nBF8jZi/VnWP4azson9hJ25s/JOu8xGNtlEpzdHUk6O3uwDBC/OC6m9i6Yxsf/OAHlS6O9JsEKRLMKV0IEXCeT3U666yz+PmdP1cBpTBuGsEG6VOtSyMpGS3pFpVip/RdPHcBSFhYfW4ova1FlHV6ngZB9Kq+Bnm0npH4nfYzuTfZX6UlzOvhaMBIvlNpKJ6v2ELyWQAQ+V1ARzlOMYjsutCt1sDRx2lhZB2EqgpIrrsgmNwortzIQJD7lHvW96nHjAaLtE21rY9YvYabbrqJnU/uVCwmzXwSW61bt44Vq1cpBpOkJCmQxrYXhG7FZmeevpFNmzbx5K4nFVtCg1mSDqPLsf8m88vBglHpb2FtSLsUQOZ7iuUjYstHrD+CWqVCdi6vglvXFR8KE1BivAGs2RhlYwYj6TCQ7qQ90UU56bKuNsGrh2c4/tijMdLd+OEkd85O8r87tnHvzl24uTKdmJxqOPSkTVa2dtOfaCVtRogFTMJWHbhzDHAIUPZg1rGZrNmMV8tMVSoUXAc7NU1HvJXOtj4mqja7ckVmizXsTJVWongRl0QKVvV30OLG6fJ76e5bQaHVJ7amlYLRTq/tsmR6jujoEIwNYdeylMMObiRI0I5hFUTPKoafjjJl1aj5FTpsiFRd8iFTjcvx/aNkMjkGVq2l//RTIGyya3AvY9kCmbEcd06Octln/5kNoXa2fOIrJDoi/E9+K1ce2E1+2wxGpAM/4BCvZMkJitQex5y0MUNBBfIJACs+owF2nW4YSybUvCF+LIyuW265hV/84hd4rkssHq+zjCTVb17QWIMOiolTqyrtKwFn9Xi//ofX8/KLX66qNaXSKRwlDFwXexbtrfp4bQiq6lmWh9x+E1bNYhDnaYFBBwFZfpNrij1lfKuqfueeq9JJJU1N5jv1f25eEmcx40eDWIvZSQcDorTenLx2dnUqWx0UIPtNBnJz36YFnocWaII4z8NOfwaa3ARxngEjPl9P0QRxnq89/4fT7sUgjgSHwqTIzGVU8CYruVrbQIIDeYCVYFjSZlasXLZQjUinpeggW6Wf4KsgdNu2bdy96V7OO/sclvQtVewNEThtMWym/E7u9SZ448wQn4+2EjrtaAorVnPNt6/l1L4O1rR1kbSilKtltQIelhX7uEU1EaI4OELykWGlS1E+fx21dIT23bMknRBzgTItoSJuoocdOZfbt23lgQNDjAOz8385YEl7kiftPNEcvMcMcXJnmmkrS8irEXPaOVDKEl7Wz5kXXcQRa9bhz+TIT0wrdk9+eoKOcJRMrYBtBenr7KVqWkrPorulmz22i1upsGvbdh7bvJmWZIJLXv5S+tavw52ZYdCPsOotr2M67fO5i69g4vbNGMcOMJKZY7CYZVl7NzFhmZTLCsxp7WhnKpdn+779rF1/FD/81lfJ3XYLqZEDkM9Tna4QMKNUYwbJk9Zw+r9/gy079lK062wcI1ijt6edRDzNB97/D5y28VQuv/xypYujyuvqQH2+aous0gsYIIHg//3f/3HJJZdwYOiAAnP0yrr4gl6ZFhaJBHwC8MnqvwgbK22k+T8NkuhASnxFa8xoZoAGQGSEaEZNY2lu7Wfyqle0dUCn0/50+eO2dMtTxLalfZK2oLRnqlX8hspGunKWtEeXXZY26PvQ4KQGo+Sz6APpNuk0w8bfdTs16KODPTm/sNXSiaQq0T49PV1PWZzXFurt6VUlxZMtaWUDGS86dUzOKcwLCcqlxPiOHTuYzcwqYEULMcs9N1b+ebqzzeIAV4J7YWJo+8u9iJ0EOJA/qU4nYFg2m4eAoeYKwwopllC+WKJYK2FEAmwIJdW+uRaTowoOr/IiHLmslfFyiJvGt3P9vkeojFc514WXtw1wRF83ofYYRjytqlIFRKg5ZEHYkryo+l/IpNAiItdRzHgLRBLgB/HKNTJy7UqZ3KDLXVseYNf4Pgw8Bno6iLfEOOBkyFgOuVIL2dFZKBVZvixBW7dB2IfV8SNZ33k8gVgNJwpuMkg4CmnbITWaJbJzjMDwLPSaEI0wV5ay7y6d6XbJjaFQKVMNeEQMHwsTt1xlbirDZHYOYlF6Vq+ke+UyBkfGyWYq7MuXGIwanP+6V9ETjvLAN7/L0bE0X5rYzTd2PcHkUJaoF8S3XGqS2uVBpKuH/OSEEiwWP5V5Vvu/ZruJJpWMRQEjhDkp7z/2sY/VRbOFSSLjXNLEgnURY+lfDTwqNle1gtZs0q/C1BQdNQEaglaDhotiytT1reQ8Ki3yMLU3nw6gsnifxs+NTJ+D+Xgg+MvS57+O1XMwgEi+k3EbTyS49cc/Vtpfb3rzmymXSgrIaQRxGq+tAZzF93Owtsp3WrRd5iYZU4dkOT3dQdzcr2mB56kFmiDO87Tjf8dmN0Gc39GAz+fDmyDO87n3/zDa3lhiXJg4O3fu5KSTTlKsAHlwlwdl/WCvhV6FXSOrkql0Qv2mH0Z14KjTRlzXpq2lleuu+yG5zBxX/PlfMDI8XE8PqTokrTL7Mm1k+ovcs30X3aeuJHTiG7jyzv/j2L2bOefkCylSF4+0avVlTz9hqZQov1DBvW8PRluCQjpEUVbsl69QKRne6CizbgWcHLfsOMAtezLsqwQoy+o8NkXTJWe4nNq3nkEjw/Flm3dmo5xgBpnqcsgEi4TmCtzsh5gKBNg8XuAAsDQW4S2veA0XnX4qbcLu2T9NYWwvVb+IazrMFfLEIgk6Ez2Uqx7p1UtVJatitcb49DRbtj6h6PnHH3sC517yCvzaCE6hFevPXqeC4H888wwez+yiUAnS13YEO3L7aEuliFlhCnMZOjq6MENhnty7n8HRET744Y/yzpe+gOKtNxEfHcMulilELOam51ix4kj+vVbk45/7EhmCGLEoeFUG+nqIxxNsPPN8/vNz/67SBKSUrgReAmDo1WfpUwFxBLCRNJ1//Id/5Kc//amqfiTAjgQdWnRVjtMVoOQ8ElQKk0RAHK1jo9OidAly8RHNUJFjNBCjQUDtd4sZXpp50wjs6JGkARR9Xqks1OifGpxZ8E/qAtz62o2v8l4C48WbBqTke2FANGru6JRCvY9ug2Il2fbCvWiNoEcefIj777+/Dr64wikJKIbJcccdh2iaSBlr0SuSP9nk/AKiynWXLVvGbbf8WIGtsmk9HA18PZ0A+XCBpgbWFEgn6ULzQuei4yMMLLdar+wk2kftHV0I80MYOcNDI0xNTWENGJwRWU6ovZVcrMpLcj5XzIUYM0p8NTbGw4/s48xgCy+N9nFcZwdmX4xqN1TjNpgOqWwfnthunjEi494LmXhWEEeUZwsVJVDuSFnsZJxQVyfxJb0Ee3ugJQ0nnA++DeUiBzbdz44bb2P40ccoVfO09ncxky7h+h3M5KLMFPLsG9lCLFLlBWdsJOKHlPB5+0AfgXSEQq2iKmOtSffS5oTxZwqUdt1DoZjDCvikjDBGzcMNRnCSKaqRKMHSJCGChIMmXrHG/uEhxqYmibWlGVi1grbjTmD3kzvx/Qjbn9jHZG+Sk//y1bQOz2Ff9RPsgTY+P7mbL918JyE5U8jC9G2SpsVYrUjQDSr/k/lY+kSAEw0mqlQjI6jAG/lefFm0cR577DFuvPFGatWq0gmT/fT401owei6QMSs6WbLpFKvL33w53/jmN5TQuRUJ4TjuQmpW3V/qzBw1ln5HJs6vA3AWj1V9zcZjFoM4GmBZDOgc7Fj5TqeU7t69W6WdiiC8/A8UQEexlSr2QlsPBxKp/10NmkELNpJUXanYFg6rvhKAbKFaZDO6+JX5t/lF0wKHskATxGn6xm9jgeY0+9tYrXmMskATxGk6wu/bAgsgzvyqqehzvPa1r1WBu2glNK7OauaEBAwSpEt1DglY5YFWHkJ10KoDZ9GbiITCXP+/19HT3s0rLrlElWy1a67SkCiYNSZKHh8MBPjrVAVetJHrHnK49mc38q0zVxKJrWLczWEHPdpsA8MK4nYmoWpjPzlEMJNnyrcZWLkKK91BxanxYGmarZPDRI0wP92VYdP4IJOIqG2KqJQYpkBLZ4TWFV0YTozk1BTvKMV4sRVn1Jxij1Eg5JgUSlUeiKd5fGaOHbbPrBUnUy5KMhdHd3Vz3pmn8HdnvRQ/6VEd2kNtYhgvHsTPOFg5iPUPkCtN0t7fz2y1AskkidZ2brv1Z2x7bCunnXI6Z5y3GjMTp2Z0EHrvqzmw9wned+x5tK1ewfDuMfaEyoRMk97uHuxShbAVVmlcEpQJ++GuPSPcfdt1nJQKUfvB9YR8n3xuBmxIlkMMXng6l779XWwvO5SDEIqFWdIh6UUB+leu4abrrlMAzrve9a6F6jaadaXBALVq7zqcftrpKuC7e9PdymVFH0eDJcLA0Cvwuu8lpUqYABLki1/IPSsNjlo9hUO/bwRpdJCjNWMaARvth/q+dPDZyPJpZPgoQNGtMwtk0wCObp9iHgTq+jeawbBYw6Kxuk7jOG28Tx1M6nvWqYRyTmmztFezdTRAJt/LeHns4UeYmp6qp6nNVyGSUu0C4ohNpYS0pFHp+9Cgiujg3HnnnezY9oQSHxeNE51KJffTCID9JvPL4iBTa47o+5dzaQBKXtORmJhYgQuhSFilp0nqlwjqSvtO6e2gEIgSTKY5zbE5fmwvQ+XdzMZM1vv9nLy0nXgoRiyeIBAL41imEhAPFW2ssst42FaaVgHbrVeYChqqr0QHx3FdWkJ10MKuOrg1F9cXwfIQVigiIlgET1hJtLcb6/gNsHYltHaAG2b4f+9iz013U9p6A4nedkYIMN3Si9uxhocfeRTyB1jbaZJauRKjbLMq2cmq3gFyxSI7pscxlvWwbuNJrJ+Ywdm+l8joBNTK1AI1atEwIWK4czZe0lMpfaaUR3ccPBFhLhSYmZkik8tyxFEb8DesYC5bJbB9hgOZOdwz17Hu3NPIbN3F+N330Dmwnm+NHeAzd/yEYAEMr4Ydhqgvpezr1Y0EbBFgT4ldG8YCQ02qV4mfy2+S/iZj9OSTT+ZHP/oR9993HyEBv+ZBemFdaXBWGDgCKIqtRX9JRLdlEz+V60nZ8gtfcKESitebOz/WwuG6EHkul1fV/J6p7VAASCM48iugz7zwsAZv9Pg+FCum8VzyXsadBl+lStWFF17ImWedxfTUVD21uFhPq2pk3zSe+3AglL6eXEf6UMBvGfeqSmSzOtUz5TrN8zxPLNAEcZ4nHf0MN7MJ4jzDBn0+na4J4jyfevsPs62qvOq8AKU8PP7zx/+ZD3/4w0onQUAcHVzqVA15EBZdEQFxSuWCetCXB1CtX6KZFtLalo52tm3ZyuMPP8aF55zH8mXLGB4ZYy6XxQyFeAKX08Nz3PBokfLrjyF69Jls/Pg/8am+EzlhfQuxbJhpo4IdCtLqSJlgE7c9SnU2R/ahnewJZ9iYXI7VtRLWrOBrm3/G7U88qXQt7nzkIbbSQSgUJBLz8GsFor7HQN8Sugd6MeJRRgY38Z/lVawrl3k4NE4gESJYC7O9KOXODcZG5si1tLHHCrNlrqDKoQdwMKlJkRYSQfje2/4/LnrJRpzJIczNu8hmphmNmqwLd0PMZWhslNaBAUId7Uxki3T3LCGbKfCtr3+LTqfCG97xFgRNGD/3BDqOO53pr/6Ud7zzcop9QYrBOFMzGRWEJZMpIlaEQi6vBEvtWo27dx5g5cnr+Mm13yB+5ybCDz9GNTNNuKMPe3AC68Xn8uFvf4/P/uIu8kETIxSiLRZRwVdLTw9f/rfPq3O/8pWvVGCBDtolcJFNB3AC2EjQLivFUqpYgzAaUJH9dLqP+IPoaSwRO/f1qiBItkYRY/msWSWNVap0kKXZLY2AiNLucOtsLC023Ag46dQq/ZsCVUSoWhgJ8wGZBoX051K1sqCx08gi08BS4/W1voW+DzmXpGZp5oNO75L2arBFvpPPWuhYxoYeKxJQP/LQQwvCsRIga+0SYdkI42ZyZloxWrSYrbRRUmKkL6677jpVnUruR84vm9bMkTZrAdvfZNY5GIij+0/rrMj55L0wO+JGBHT5bXwF4JQLRdLxBD1dnayjhXxLilSmTGJsG9H0OGf0pjgntppIqJNwj0XZqzJXqxEvm6TKEagZ5FybISqsCHvzYuQmAcvADoId8Knh4QR8zJKtgJ2QESIUNOrpVJ6vGEwC8tizewhbccLpbjLdPRinn0TnRRdAd78gT0hZuUf+60oyd/+QwsQwiZUbyKQHmK5ZzGRybBt6kIHOHlZ1L6EtGleC6RWvRsEpk3crDPSt4QUDq0iPjZMf3ImVCFJ2KvizJdpSHVRCQVXdzhcmUaWi0ksNfIrZrEqhk+prXadsIN7XjzdVJjc8y85CjsqRvax58TkUH3qE6s934R59FJ+Y2M4Prr8Fy4viuFWiMRO3Wk85lD9d4UjGs7xXgKFpLAgeay0oSY0UltcXv/hFxkdHVTqVgIoC1AhwI/0qY1kBDPgqXUt+0/o4AhiKf+7avYt8sUgi8Uu2mhBN5LoC5FREo8uqAzqH2g7HFmtMCTwYIHIoLRp9PVlkaARZFr9vTMc6FJNGQDcZf7fffrtiMX30ox9V84/4urBJ5bhDgUNPB8TRQLj0mQA4qv8sswni/CYTV3PfpgXkuSDYqMjVNEnTAk/PAk0Q5+nZqbnXQSzQBHGabvH7toAWM9avb7jsDYqdIYGhPNzLg6jWKZGATh5oly5dqsrNVmvlBRFj/UCsQR85pr27i+9e9R182+HP3vRmKqJXkc8yMjFBNJlgZzbHN6wCLwkZcNZF/OPeHQxvvY9vnPQSJk2b9kyFkgV+KEDICxDwXLUKX5rKkD8wQk9LO+WjBrBOOoarb/wJe0ayJJat5sZ7NzMxlycTgJ5EEMPO4pnQu3Y9S5YcgTtXIz88wccL+1hpiXZDhQm3QClgMUuMx8suu8s1sk6NIc9mD5Axo7gRCUqE3VECr4ZVAzsGf9o9wFfe8BekTlwOu4dgy342u2McFUnjSXAplaykfGwkihWN4bioIOCG799MJZTh3R/5G5gJUjztDOLHncjnLryYWzffiNvSTb5couL5RBJJIrEETq1CMhJTJYyj4S5uevIh3vD/LuPq972Pwne+R3xkFByffMUl3NXKk4kk533iX8lGEziVCjHDIN3WSqyjlZdd+ELe/OY38/73v5877rhDuaJmdGggRVblBcyTqki63Ldmt2iwQh+j9WokkBOgYd2Go1TAs3glvHE/fZ3GYKhR96bxew3gNKZA6d8bARedamVLICm2n6/WpNNE5Dxyj9FE/ClBmA6IdVDWmH7VGDDq3xeEhOeDaDmvto0u06yvqRkSEqjJdyMjIxwYHFxIUxGgTESYTz31VJUeI7o3Y5MTKqCW9sj55BwbNmxQAI6IDIcl1c22F/RvBHiVIFv2a/z+6c4xi4NOpR1Uq9b9wqyzOmQT0E5YH1Upp20ahOIRzJClWDNUq8TMEKlonLAZZrI8y/FOgLe1dnBKZ5hKuEzQCBGNdlEeymIJ6cCAbNhhJuzhWwbtwQidgRiT5bl6VTkp/+zVxarx5oWsTZOIGRa6BFXPoea52CJ0HDZwZT4xLcK1Cl6uQkvVwJyqgGfgr+knf8ZqwmcfTeXYi/F8l1bHZfSb/8WOq76CUy4SO/0MpvpXsG1klOHBAxRnZ1na2snanh5apTJTNoddLLLdEdijxovP3sgpy5Yy8+ijWHMzpFqTFGemCEZa8T2nzsYJBDBE80iYWZWaspWFz/7de0mtGqD1+KM4MDHN5OAEwXgapzPFKZf8CQ9+43tMPXmA6Esv4M9u/D7Djw2TtB0yYYeQK0LCdaBQV5USXRXxMcWekm/nmSLynWidiS2PPvpoBcZ+59vfVv2ZSqbUeJCxrsvcS3qe+JwIG8t7sb0APLm8KInBF/7zC7ztr/9SvS8Ufgnm2LaDJSCEbO6vF8U5HIijx1yj/x6M6XIoNowGceT4xQCOnksawZtGRo38rllK8r2Iv3/605/mU5/6FCtXrWJifFwJGzfOP433ptl9h7p3fU863VSPcSkkEJXU1+bWtEDTAr+RBZogzm9krubO8xZogjhNV/itLdAEcX5r0zUPfIYtoPPwTz/9dO7ffL+qliNBu17l1Q+lEgwINV8eNkX0QD+4NqakSBCp2AF+kBtv/BGr+pdx8UsvZv/QEIValYlcRgUYJ4wW+HyPQeKMfvKVVZz7o6v55kkncUxLgoIRo1rME5N0jWAQL2TgV6tUx2ZwSyVVJrwlsZpNZ3bzr5tvp3/apN9O89+PP8yg4eGVXTq7IvQIYwaX2PLlhNesZW5kirat+9joW7wzFeImbw9Rw2SDm2JzOcdmPDJOhKFMgVJLGwcKcwzZFaqmaEyYeNWa1N2t1xqOh1lbS7KvPE08BF/+k9fy2le9iIqZJ7x5ByMT05jBuuZE0LBIpJKSh6TYBEYkxA4bhh9/hMrcHK8/92XsTYcYePefYU66vHLlCcx4s3T19zOWzSIKFiLsGo5YJMJhLCNILBJj90SGLaMHuPPmH3Ja0Cew6T7swWEIRfBnJzHOOZcXfvbfuWsyQ61SI4xHe0c7iZ4OBYK95z3v4dFHH+UTn/jEQlUqrZGhU6lED0OlFbiOEi7WKVM6EJJXrYuj2SbyKiCOAIFaSFiOa0w7agReFgdiOk1PixTroEqDhTq9SvufrmClfGWetSPBs7BG5Fw6rUl8WrPKBBDUwI0+v7zq7zQDpnGoaZaOvj9dWUufUxg0Yjcl7G3WSzlr8Wd5LykTAszIqr4tgMd8VSoBygSgkbElx4+Pj6uUGzlGbCDjTsATAW8eevBBQtIuYZ3Mi0/r6+v7OlQq2K+bNhYH1Y0AnO5rsYn0qbQpZMWp2BVKdhXf94iYFm2RKO2xOIlQhAcq2/m0tZzX9/cSaTWg6IEXZCJQxc7l6W5dQ9mrUPKKOJZUvwsQ9YNEaz5m1WW2t62u2yLpSLZLsOYS9gKYQROCJsPBAlYgSBSDaMDEUpjBfCqKvDU6oTpLLo4q+21IxbpsgUIxSzgZJ5OM0/umKzBf9ipKQGulxtg3v8Q9P/o+VjiIeeJZ5AsVnty9h9179hMLhVm/chUdiTiVQh4vjNLimc7nWdmzhEtOPh1jeoqRhzcTNzyiwYhKGw0E6pXfRAxd2Dd+pQqOh1su4E3l2L53F50bj6H7uKMpzpYJORYjk7MEV61g3WnruPOrXycRb2df/1L+/qrvMjQzg9+Rws/KXdf9Vfpb5lwB14TNIb4i6YIiwiugoPSljIWBgQG1rwhj33j9DTz40INPSaMSEFDGuQZzNBNH+40e/7LP9Owsra0t1GqabWcpBo5mvwlL6jfxt4Pt++vYLBpM1YDIr4A58+lUjb/r94tfLugJ1wAAIABJREFUDwUEyXgXe4kdpUrV8ccfzysvvZTM7Czlkvh9nYmjGTWNc6KeRxvbtRiE0v2m+1FSldOi59RMp3qGn3Cap3uuW6AJ4jzXe/jZaV8TxHl27Pq8OGsTxHledPMfRSMlrUo2ESzes3ePos/rwLxxRVQCBFntlYBAAAXZGlNiJODUKS0jQ6PsfGI75595rqpmtX3nTip4VA0YmZ7kBxNR1l3USaI9wVcnikw/Ps5frV9JS9qnXHSYjfh0FkUHApyWMH7VprZjv9LHiB2zln+u2WzedD8D7UuIhGLcsX0LW4uz2IEASc+iGHTod03SwRBtxx9D6ujVVJ94hLO2Psb7e3q50yuxrBpiqlZmr2VTsaLsLdXYVijhYbHZDTLnVKnKLB8QNgJEAyFsIRy4nmRLUQgJQ8LCL+eJmD4ffOmFfOC887DCPnNbRxDajVMoKSaBFTapBXwCUZNkeytznZ2YwRTXfOUqSsECb7voQuyWFB3vfTc//uYv+Oe3XcK6I45i79QkBR/8iFUH1pwKIcvE8UtEa2keGxvhqI0nc/0X/wXnpptpmyhQm8sTqhXhlFO58ontvO/rV2EFwxheFdO06FzeT19nN295y1sUcPC6171OgQu6So0GAaSfZTVeB3MSxGltlwXgzvfoaO9Qx5crZeU7AjYsXb5MgRbiRwJuaAHPRsChcSV8cWAlQaku9639rBGk0YCOZvNonRwBVhQbyKoDNno/uZa818wyARJ1OpScX6dvaOBI7lsHaBpw0uCMSlmqVtXxcpwGajSII9cQ28lx8qrTrCQlTSo6PaxSqVCgmNyrpLtIGWNV2SmfV0wdKdGu2T6SuiVMiNt/+lNVMUdsLUwcLT6tbSX9phkzh2M6LJ6YFu8vzB4J5jWzR/pb7kHbRcaIbwo3zVeVjoTllTLDxANBDMfnhz2rcPrFdzJQrJKtJQnb7SQJkQ2XqLolIiGThBkm5ELAloDYxI5E8UMRklJWTaSNDJVlVU+nMmUgGgQNA9E/FmaO6iPfxQ0I2cbHM4MQDFCS6lAVqYIXw8bDi1gKaDKmChhFB+xJcAKw/iSy51wIr3wJpQB0j02y6V8+SnXTw7hLOpnr62CHV2Xr6DD5bJ61nUs4evlq0pEpjLJBZrLEE2MTit126XnncHyqHR7YgkeBYDiEH/ApFItUKxVCfhDLDxBwPbLZWTqjMUb37qNs1+hbu5b4kn5KVpiRXI5te2c47vz1dHWH+NmnvsV5J13Cl9w8f3P7D4iMzeKZdf0bzVzT/i1ztIDsWpNK/E8xc1xXgTwy3iUtT/zns5/9rGLgaLaN7Cs+KP6kmTiScqVZOFroXHznbz7wAT7wgQ8oIEdvUmpc6+L4zmGUjQ/zn1GDIIcCchq1og7KtGmoTtU4t+jLHu74RrBaxpToud1333389V//tRoDU5MzC3ZtBIOlPxYzcQ7WBg0AabBY5gEBcTo6O5ogzh/FU1PzJv+QLNAEcf6QeuOP516aIM4fT1/9wd1pE8T5g+uS5/UNScUReciXwFAo9vKQqdkEWkBTggNF+RaGhRVUQp0SmEpAK4GqDgJEoPW+W59g0NnKe1/zWvLZMMOZQSp2gpkArNr9c760/gi6updwwF7JX009xIfK05zWv4LpRA+p3DhGNoxxfDvD46O0TAVJiEDw9AFmX3Yxr89Wif74FtYcs4HpmsP/3nYrBcdVzIZquUQ6llRBZdC3ObYvytqzXsKmrTMsnbyLawplZlNLGS5MUA6HmA4EGbZtRqseY06AA47NhG2zfVE6wGJ6vxWO4BbLRIJxqqZHzSmR8FzetPoo/vNt7ybAfhjOsn9mlmjVIRuu4LdHmZ6eYWOtF3o7YVU3D+3bwaabfsrxrcs44/yL8E5bj/nSs/jMn7yB7//sVlb1LuGe8RGWWzFKrRFCRZdgexLPrhEuuORDFg9NjfNvn/xX3nXk8dRu/z9CVUnFKWN2riZ4+rmkXvUyKokoVqmqtDloSbJhxRG86EUv4uKLL1ZaDzfedKPqdw1EHCydoXGA6PK48p2uPtVYMlxKZAt4J6CEMANUCtO8wLH4i66GI36mWR86sNLpRzog0kGa/qyAGUnfmdfIadyvUT9HftcBlmaIyaucT7RTdCDVmEqh230oTY7GdC6duqWDZB14NgbWeuxoNs0DDzygbKzu03GwQiFOOeUUxaCQ8SMlxSXdTkAo2U8CRtEh2bRpE+MT4wokk+8P1z+/82RmBBfsE/Dq2lexWHyhr414konpIVqSCTqqCUwrSjad5Sx3gquXrYeeNYqxINW1xAa6SpLct/Rz1KqnAwngIgCMKvkeDGJYUlbcIFYJUnRKlIMeEcvE8lBsvIARwIxFyHlzUPOIBCysgEnNdqmJX8TCuEGDhGKQufi2ixW0sERFyA9iBEwRSwIvD3Mj+OU5MsEU4dNfSvziy2DVAIUYlL7zXe7+9jeZNctYR67HzycZ3TvBluHH6VuZZH3bely7gBlyyDtz7BzZj2/GecHZL+VFF7yM2M9uJrdvP6muFhy/SMmpESVEYKaMWYO5cBXTdQkWy4ztO8BsLsuqY4+m7ci1zBbzTB84QMDqJPwn57H/4cfouO1Bjnz7Zaz9r8+zZ1uBKJOUolEoVUkL4BaA6YiAWGFWJPtJdiafIiQuoIz4kviZ/B274WjEF2/40Q3KVUTYWM3flbJKnzsYCNgIusp7SctaOrBUlRw3hK0o2kw1ewFI/LVA4Xz5qsVArgZcJF2pEXxpHKN63C4eA4v3WXy/jW06FJNHX1N8tK7xE1b/52Ssf/vb3+byyy9X6cSzmWk1TmVc6PEo9hWAVS+ANLb/V0DSecaeHCsgmWa9Llu+fL7hzfDid57Dmid43ligCeI8b7r6GW1oc5Z9Rs35/DpZE8R5fvX3H1prtQ6Oemj1fCVu27+0X91mS7pl4aFSB6jysCqAjWZXGGZdj0EH6DpYlePlofTmW+6nNTrOFX/+V2zfn8ObHmcG0dko8lazwGva08TNNF+cLXHb7l38y5I06zaspZyPUHMniUVS1HI1Kj0xYvkMofv3UD37DL6etvjRHZs564gjKLkeP960id3jYxiRuAoOk7EoAcejvTVNqlbllFe/gOkpm8H7H+MjdomVyQK5rIETrJE3goz4PsNVl9Gqz5jjM2g7TDpVDkjaRsO2OGDwHIdYIIzte1jJJEWnoDRBVnnwwpVH8IU3XUau2yT6yB4mnDymHWC8muc4s5OdsSJddopKOgwtcUb2HCCza4RkZy99F5zBwCsvIrt/gje+6GLGKnn6053sTDmESx5VE1ryLsVwgLZIHDtg8fDEiAo2Zn92J4G778B+4mECto0d7ST64ot50cf/kZ88uR0/VyIdiTPnVljRt5SLLrqISy+9FKlKJhVYNCjRCNAcym8Xp/BoDYmF6mSmwcqVK1VAo9kcjWlGOpjXDILGtITGtKWFoG5RKXIR9l0ctKkUMMdRfqAZNzrg07oTms0jII4+98EC1sZ0CA3KNL5q3ZlGAEoDUjoNQ+vqCIAhII4EbNu2baOQzyvwRgSqB5Yt44QTTlDjSFgQUoZeAkENUsmYEyBs165dSmRWp7zI67O5uco+gfmAvF5WPjyfZinXtao2Yy0RjJkyx7S0gT/FhZEQHzn9HNxajumJuadoBIkfaKaXmisk3SwQqDOggoF6tTDRv5E/02DSr9BGiIQbpOzaFKw62BedqxKaKeK0r8LqbKPcEiMbCUIqTltbB4lwHGyPTPGAAoSCoRBIaXJDFGwE93EVy6k2OkJbIUR7LQpjB8hk95Fb3krqT15C6wtfDmYc2y/x4794P1M33Ub3K05jR9gnM+uxaccgqfwcq5cvZc3SPsKejVepMTw2yUgmR9/q1fztm15BZNcolSd2E0lHqJouXqmKly0SjcYUiBiUalzCHCpVFPuqZgTpXrGcWHcXM9MTTBQDFGNpTr7gHG76zKfoXrmKZa+/nHWXXcFsZZyAZ9CSaieTm8EypIoXuBhY6VaWdHYssHQ0yCl9KEC9Sovt7lFgxOc+9zkFwks5cS1gLGC4ABiHAmHEz8W3pZLh1d++Wu0m4I1ivhlBSsWSAu0aQZhfed9QParxtwXgxauP78Yxuvhz4/0djI2z+LyN88Vipk/j8XKczCE6NVKDNKId1tvby8svfjnZbEZpV4lNVZU0uw5eiS212PjiNjd+lutrRp+MDX0t0ZyTdMmnlP96Ngd689xNCzwHLNAEcZ4Dnfh7aEITxPk9GP25cskmiPNc6ck/znY0gjiSTnX//fdzxplnqMbo8uKaiSMPmLpCkaziqofUQD1VRD/s6ko8usLJz+6+h0uWLmX1xS9l05ZBUoU8o5RYmpnhi6sGSJtBWuKdvNMfZ+2OKn/Rl8QdSOIN1ai2+hhBn4TTSsaZocOZpZiP8PON5/Gxe37C+fkKfSedzp333stPHnoAT3Qx0knsao3WREqV813S3smGowboPvsCbv7Rrbz4icf4KHEeXBogNzZHOmox7Xnstx32V1xG7YD6EybOpFdjblGQ/Ksgjk1PSxuZuSxEYlS8Eoj2Rg2SPhzTmuarL3sFA/1hAuPTDGMR2zLHTFeAQAu0+C1ky0Xa+3uJJZIMHhhl3+iYqlZzwjln0/a6S/n2X/4Nn7nm62xo6+Wn/hQx3yCZTpEYyeF2pfEdh1qxhplq5fGxId75ltfz6csvh2uvh9lJqn6U8PkX8sPZMV75t3+rxF1bIknmKnlakkk2btyomDiy0ixVyQQk0JWSDqer0pgyoCswaa2aeoqLR1d3twJyJCAU/9CBigQ+8l6nKemUpwUAaD4lodHmOoDTQJPIEi0O3OSc+jpaDFgHTjrNT9+3BNEHY7Po6+j2N7J/GkEcLWLcGGTq3+Ue9XiQ7wSgkaB2aGhIMW0ExJGUIM91OePMM1UwLbaQ3yYmJuoaG05dTFaYb/fee69KUWsEzp5tJo7vCsAQUmk5ruMrYCUaTyhgRI35coVQaw+ZUp51gRwf3rCSS7q78TI18naM4bnBhUpWGsDRgLDyA6suwqwBO7GjADmySdvivkWuWsQxDdLhOMGyy2ytQrm/hdC6ZQo8FV/282WqMzlijoFfdrDzFYxgkGphUtnPjIp4TUAJKFtSAtsI4ng2ztKjyUWjJDtbiM6Nw+MPUN63l0q8ldZjTmL2ogtpO/ZEpbw8cvV3uPXjf0dyTSdDAwNsz/uMbt9CLJmgM9lCtx9mQ0efEi++b982JoNV4v1dXPm2dxF6dA/VJ3YSbo0xW82QDFvUxmbw7CBi40QsSjBkMjc+wdDoGMlEmuUrV+G1hRnxDLLbJli+fjWllTG2XHsbF5zzWr4wPcjbv/JvdBgpVd1L0k0p52ip+gj0Vkil6IknVPu1QL0ee+KLqlR8JKpS+B5++GF+8IMfqDldixvrtNhfB+J4ooMUjnDXXXdx4kkn1sEWry6mLECOTtFtHB9PATH8X4KohwJxDnasHp+NIOvieUCDqYdj4hwKIFK+OA8ayzn0vCTjV1KqPvShD1GpltTCh05flPGp57FDjc3FTCBdSayReSjpbgK0BQK/XlPoj/Opo3nXTQs8OxZogjjPjl2f62dtgjjP9R5+FtvXBHGeReM2T314CzSIJ8oD9/e//30ue8Nl6jhJq9FBr36glYd/CShFKFOlwni2ouVrqrkE6vIwKlV2du/ezZYnt/HW484lv3IpT+wZIxiQtIMJ3pgp8berBsiGEuRMi4+3zPKh2X5WxgPkrQLVTJVwRwqr5DKbCtA3MoszOs2eN76Sy2+/h76KwevWL+emrTu57Rc/V6K/ydZ2IrEo6VRCrUYLkBPIljj5/72Q7Q/MMbhpE//NDD3VDNuiXWQCZaJGgPGaw+5KlcGqx7hrqnSqYcdmyrOxjeBTbLj4wTwQ9jGqHhHfpOQ62CIsnIywtLuL4Sf344XgI6vX8Q9nnUAp4lHcWyXf3sn42B5WRAzK0RTmvKZHsruTUFc7j+/czf49Q6zpW8mx73wr4ZYWXn3SmewL2XhVm5EULCGq+qbseKRaE8TcIHbJZdTy2Ts7SfbnPyF1xwPUtjyE6Ro4Qs9/2QtInP8CbDdExIgQiorgsq3EdC+44AJVsUaqVA0PD6sAT1IqDsf00IGT9hMtaKpBPcdzSSSTHHfcccpH5HtZpZZARwJLrROjdWrE2I0gjvyuAZTFKUyKTWPXg8DGTbN5NACj2Tg6INP3KJ81iKOvoc/T2K7F5z/Yvo0BqNbn0awkDYLqEt3CwpFzCLMG3yeVTquUNtlfxFMFwJFgUN23jxpL8nnzA5vVrYjItLbh4Qf477aH6dWrlUlJetsVTaeQAhsFfJG+Kfkh/LkZVqcCvGvNMv6spQVRIj9QqJG5b4TW4wZUOzTAt9hOwXC94pYG5USoWQW53jz7olQlFopi1xymvRr0dNC6ZiWBaFSxRronD6hKbF4mRxALolFms9NM1sq09vcwZ5skojEsARQLRcKuR1ssAeGYqjJXTvURLI0TboFqXwfe8iOIBtOweQds3UttWZTQyedSufTFjAV9ltx4Hz98+zsZN2cZOPM4nshX2TY2wlS5yrreVaxPdhDzbapRhxmjyD0P7qB9zVI+81fvon1flsrmzTgdQRLpGPbW3XjE8RAtH4egGVDaX6U5qXxVJWKESZ1yFPsyGXqKUYZHh+h51UamNm9j6q7drLvi9bzh+1dx54OPkCOk2HwKxPGCVGybSjhC3LIUa1L0lMTn9HgSAFX6pSWZQtJejzrqKK688koFtOpqVJJSe7Dx3wiKCIgjejmXXHKJ+t+hgRulRxWNqBSrg4EoCyDMPIjT6BeNIIc/j+gtZsgsBnEWAzg6TUoDKvr8i1l7jfd2sH006KXnJSXu7jhce+21vPWtb6V/aZ8CZTWjRsap2Fn8vVFPp7F9jXOMTp/Sosga0Jb/sVIKvgni/G7zV/Po55cFmiDO86u/n6nWNkGcZ8qSz8PzNEGc52Gn/wE2WTNyPvkvn+Tv/v7v1MO7FrbU+iFqZXyeFSCvsgmII0GmBKQSGEhwKftL0LB582ZmZia5/EV/ykgxj1P2eTKQo6s0xtejHWxoi5BPLeezO+5lizvFl7vPIJWMYwYqTMZtWpw4ETfOLn8ba0ar0HY8rw/NcN/Yft699GTcaJgbH9jErn17SbW2Yvso7Y2oaGfgkUrEOff403DOWcEd/3Erfz7l8J4Vee4tjxGf6qDQb5Gt1hip1niyUmN/1WfStZjwAox5DnO+CNY+tbMWgzhuxIOiS1eqRQEsFbvGxrPOxHaq3H33PZixJH4pz3cvOJVLlq9jqFxjxAjQOZ0jGCyRD1j0tbTilCq4UYtIfy/jczmGtu3BnS2y5lWv4oi3/zlfe897+cz3r2F9pJ19brGup9LXRrjg4wZrLG1tpzZXZjxssH16nL948Yv46js/RP6qrxLPlahEwsSuuIzz3/sB7nh0J0GCtLe3UCrllZD12WefzYUXXqhWlx9//HEFsJTKpcOCOIv1X3TqkGbjCONBAqVjjjlmoXqLTkHSlc8aBYN1sKS/06+NgU8jE+ZQmjia4SOBlGbj6MBO96Hcl6TULAaJGoO5Rk0cfQ+NYJI+pw4GNZilQQm5vgTLWvhbp1Ip+5bqlYXENmeddZZa0Z+ermts6OBOhGdlrEklq5nZGbW/sKRUgIh/2P75XaeagOi1iLJwMEDQDNVZHfF6WfZSpcKMHaQ1N8r3TjmWF1oRMiGbactgfMc+lqxaRlui4ynC0HI/jSLUgZC5kO4zP6HU2Q/zIE45FFAi5ZGOVhL9Syg5PnNDk8RnanQZSUbtCvmgy347Ry5uQTrG5NwslWJFpQqNlhyli2O47v/P3nmASVKV6/9XVZ3j5Li7szmygYUFFhYWUMkgQcVMNIEiXIyYMKBe//eKV0yoICoIKgooSJK0xIVdNrA5z07OM93TucL/+Wr2jOXcAW5ArixT88zT3dUVT51z+nzved/3Iz+YQs8XiElqcs2HY5V4q6kRqtaJNCQo6BG0cAOB+ib6fFkGtCFm7hvEroyjL1gER6+gL1JOcnsrfzj3PZT5U1SuPIF1/R388cUXiFXVMKumkVAhS011lHQpRbAY58GNq0nUV/L9q6+hbFcb/vYO8j0thGrLoc+iYGYZGk5hO0XK4zGClsFQVz/DfQOEGytJzpmJ4YQY2NdBl5Fn5uJ5rH/waRqD5XQtW8LJX7+WUkMDA529Ii7EJ+BsyUQvOliG5oI48u/NtKYyuQmII+1DpHw9PT3c8stbRuuXqsNj65AX+HBZJAeyo61atYqjjzma4fQwsXiMocGhUQbQWIBk9BhjskeNBTsExHklJo2XKSjbqfbo7Ze85x7v/XjgjTqn9FWqrKTNidRR7vmpp55yPapOPf0Uent6RgBZkZOVRrJ0uYymcTyrvACV+/t5QPKp2Gmqb5F2JlnE9DFy3v9te57Yf6IEDuYSmABxDuan+4+7twkQ5x9Xtgf9kSdAnIP+Eb8hblBYODKL+tGPfJSbbrrJHfCrwagKZGWAKQwcmSVUmXhsZyT1sQxYhWkgr8o8Uwb11QGbE8/7CIO790p2bFYNtnNcpp9bm6a7mWI6y6bygWfv4oRsgc8dchSZSDmVdon2igyVQzF8gQh2ejeOEeORxHQuePAezj/9OGYUgzz0/A4e2/kcPsNP0Srh0wxsx5I5aRbOnkk8FuHkk07njy89j/3MZh7MJGibsZ8Wy6KyJUa6wWBvzqQtX2RXvkSLqdFtGfRaDn26Rd7AzSjlXf4TiKOVCIhZqBbAzGTRcTh++Qq6urvZuXsnS+fNYdW2bcQr4d/ql3DBu86h++m1tAfyJB0fBUfMSA38YurqN8gaGtGKSqy8zZqnVkN1HWdfegHO0hlc+NZzaR0coMYKsy1hk4kHqXNiZLL9hA2x/AgyqAXoyGUoDqXpWr0W/nIPvk3bCAil48QV/GJ/Ox/+1vVIaB6J+TELRTdLjUgqTj75ZH70ox/x0MMPuYGckhy9UgUeC7KogEfWu7P+PgOzVEKMOgXYk/Xyr+qX8o2Rc6jzKSmUfJbt5FXNoKsZawW8+LQRlE1JJ+S9V84ln5XhsmLoqH3dwIkRj5VXClS933sBJHmv0our8yuAQu0j3ysPElknUikxgpX3YmgcjkRcTyKRT+zevZvBwUG3DanyqCofAUhfWPPCaBYrJT1SAeY/tINxRpgxErjGI/GRrFSW416j3NuwPczvjjiKczMpjKm1dPsNXnhuC9Mm1RGaHiE5NJLdSwWvqn6Mgn1jyt+tH+KLc0BKNxAxqG6aRDAUJdXcRX5/P7aj0xvRadWLPGGZJGNxNDEuNh3qYmVU+sIESg4R3U8gZBOORvCFghSFIWOWKEh2vFKeXCGPYQyR358j2u+jUnOY0hSnem49xJIQLKdUUUtf20aimT7Ck6YxcNTx6HMPpzJn8NU5h1GZdDj6jJN5qnkPj2/bhOXXKU/GmF5ZRXFwkNryKgJZeHD7enYHc9z/3R/R8NxeaN1HXzxLpRknnx4ik03h2EVCct+WQzGdI5vKkkn1MeOwQzGmT2VwXwf+jIM2o46MnaXtD4/SdPRK/qN5C9c99iQ2PhLideVkhc5GuR5lwBzxpZG2J/IcBeQosFFAQum/JSPSkUceyTe/+U0XLJRMVV6pkreOeUEV6esLxYL79bnnnMudf7jT9cKR+iIgpRc4GsuCGankI9mrxmPEuG35VYyNx8o9vUCOt094OSbPqzFxFHNJMWvknuR9Z2cn27Zt42OXfcQFYgR8VX2BgD3K50ax/sYrP9VXKbBMSS/lmmSd9MuBQOgf2rwnDj5RAgdTCUyAOAfT03z97mUCxHn9yvqgO9MEiHPQPdI35A0pJs4Zp5/B/fff7w7sZVEBowwsFcNGmDfKz0SMjdVgVM0+KjPLVaueZOn0WhafdCHDWzeR8g+xd38XHzL8XDwjie2r4Fk9zOd3PMtPAzUsn1ZLv2RicfLknC6SdiMOnQTSIbbMm80HnvwLs6qnceykGezo7uHWP93HADk3ve3gwBB+zSAp2Zcci0UL5nLI3NnEG6dw+x3388Fcms85WR5K9JMoVhJJFdmZLNI+7Ke9WGJ3yaJNQBwT+myLlGZhBXV0ofd4lrEBvyZMj2CIfCGHuBdUx+KuR00qn6OuoY7rPnkhP/jj/Ty9ZhP4LNrO+gAN02J07W8nndEomVmKJclSZBIJhSVLM4nKGoLl5azbsY2tW7az6MhlHP8f3+bPn/4a197+G+oJ0l4dYUhSV2dtJtdVMJjtoz01TDJaib8UoieT4vSLzufGE08gf+8DhIYGKM2fTdvSZSy/6OP05rM4gQIBgi4wJyCOSHrEd0VAPGF5vJyxqbc8JNBTkgVVR5RxrWuK6vpiWCTLytygRGayZR+ZaVYmoF5gRgEwKpDxsgG8AZoCU5SxsbomNaOt5FxeNpkyO/bKoSQbkgoix86Sj13vZeCoY8g9qgDRK6NSbUIFZgJ8yvlFYiiBYD6Xc887fcYMTj31VJeF09zc7G6jvEikHOtralm/fv1oRip1Pml/45nOvtadjxHwYxVLI0BULIlP18llcpgHsg99drafi0p1VM6eTle8SMv6nVQRITqtga6hPip9wdE+RAE3qk9xy1NAmwMXLWnKBcARnyCXueT3UZg/CW1HJ/7dfeiOzmBVhJakQU/IcVOOV2WhJhijwvIRzlpE/UGIx0C3GMpnCIRKyD0YoQCOeHf5dQq6Q15MjW2R+oTpsIMM4SPf3Exk1zYm5bPU104iseBQnDkz0ewsZpkY1gbo39iJdszRhFeuJJQPctkhk1k+fwkL5sxjfds+7lz7FMMGTK1uIGn7iIZNJhnlWNE4f9i6xk2I9dgNN1J47gX6O1qoj1ZAPgOOiZ1JkxkaxJD07IafoXSKslzjh/8+AAAgAElEQVSRLbt2sfC80zD9MYL9Nu3pARqOnMOmxx/B2NRB9fnv5PBvfIMWxHcpTiE7jPC0ArEEZj472t4EqJF+XYFqLpBq2e46+Z89e7YLRtx+x+0uiCP1cDwmmhf4UJ44sk7AnG1btzFr1iyXESnSWyWXfDkQQ2BU1c7GexUfprHrvWDQeCDOuGDRAaDov/udYvS50k2RXx7IrieyxwcffJBLLr3IBWCl3GSdbKcYOF4Qyds/jVcWChCWMpPzCCAkWf0Sib+lbn+t2/bE8SZK4GArgQkQ52B7oq/P/UyAOK9POR+UZ5kAcQ7Kx/rGuSnliXPg9ejlR/Pc6udIJpIuaOMN0iWwkhldBeK46cRDfjcwVwGsvBdQQAa7zz23mhVLZjBzyXkM7VzPLt9+ylocvlpfz6S6LBXGVG7u6+bm9j3cH22kPmGSqpyLk3SIde7GH5+J3fMkxE/gq8UMv8xv4Oy6Gbylchk3PvJXHt78NLYbhGsEA0EwLSbVVZMIB6lORjn/ne/g6U1bWftcM78cGqCsehv7C0nCg2UkAzkeCfcxPFxGR9FkjympxaG7aNErWXB0Gyeso+dfGcRJmH4Kuk2OErV1lVz98U/w7W9dx0A6z4IlczntsAbuuH8zzT0O4dIAtZTYedm78PU5bOzPU0h3EK0sJ5VNkQiESfpDZIsW/sZa9LpK1j/5NCnL5P0fvgq7LMT73nUBm4wSWlEnH/ITDcQw072YIRuzPEyFVgktBfYyRE9VBOeeP1H85W3om17CWbyA3Emns/KKz7K5vRnTXyDhT7heNWJufNZZZ7nvv/vd77rmxq80G+8NShSIo+qKACcq4FEmtcLgWLx4MQMDAyPZw+Jxt96obeV4KmD0sjaUUehYAEXVNwEYVJCntvEycSRQVX4sCsRR53K396TQ9gZ43vMpQGa8AFAFd+qYyt9FAU6KqaR8bcQPRxhrmeFhNzPV8uXLOfHEE5GMN5KRSr5TUioJ6BLRGA//9eFR2ZQLeOG4rBwlXfxHdjYidyrmC26q87JEOT408tk8EX/QZeS9WJaGWQsYCJSzbssWnGIfh8WqCJlR+mtq0Qrdo3IybzkqRo4cz12PM5pi3OcXBk3QBV+sgRyBSTVQV07GLlHMFQngIxqIjKQIHx6ioNnoiQhGIuL2By4wUDQpZfOEugsUiyPAmE8TWZsfnyGZquQ/JPoXcDKQDNAXDNGhRxkezJHesh5fRzNH1dTiP/wYfAsOI1PMEtVy0JuiWFGN9c5TCGf6+eSSFSwOV3HUiSdw5841vJQewCBIrOSjsazIkOXQEKyjzI5w1541lA6p5A+f/iLJezeSHuogpOv4DSj0dNHT2UFZRTmBaJjmtnZmaQG6e7rpDOrMfMvbcIbA6RiAWj/mgnKsG+7DnLuQe4N+Lr3zN5KWinILYrEKWkoDBDU/hXweKVPJqCT+ZQo0dT2aGPFvkfYpn0VSeeONN7J7z263jnmNu8cCEV4wR+qkLF/+0pf58pe/7Pb/0peMx0Tx1ldhcnrB07HMGLP0n5k6rwTiqL7g1Rg2L3fO8dq4AoQVU1D6LpGePfDAA7z97DPdfk0kkNK3yW+kZJWTbV3POGmvB7JrjQfeePsuAX8ETJMyl7ITMKyqquYf2bwnjj1RAgdVCUyAOAfV43zdbmYCxHndivrgO9EEiHPwPdM32h3lc3nXhFKW2bNms2v3LirKK9wZRSVnke9kQC4DWAFyZMAvi8gTvDOuMmgV2v7evXtdZsFZRy2kpm4hmzM5BgaaeWu2l+udWp6dG2ROYhrnbmllSnod32+aTVWgge6aCgKlFOGBAZxwlFBrG/cvOZx/eWkdCyJ+3j1zMW3ZIF/65U8w9QwRK0y8LE7ezpMv5YnHYm6AuXDOAs44+TR+/KeHOblrA18qwuZCmp6yCiZnTHb4UrRlirTbUToLRVrEMBiDLttiUFLFYqMZGpo9kv5YBesqiBYzT5cy7xSIB2rIZ1Mct7yJiy96D5d++FqCgTLypUHKfBV06YN8+KyzeGrnZjbv3ckV+Sr+45z3srq4GiNTomQGiDhxoqZB0c5hJ3TClWWEA2H2l/Ks37CZRbMO4YhPfZQ7vvtzvvW731LhC7O33E+i5KD7RcRlops2IQxs3Ud3Pk97Js813/kcXw80warH6Dd7qDhiOTeuXscn/3w/wsMJB/1ukDFv3jxXTiVgw3XXXUcqnXIlVY5zQM/wMpVaPGUkWHHlQQcCFgVkuLPYpukGgwL4NTY2uoG/gDcSNLqgjTGSwUl5SSjmjQqc1Gy2lz2jAh8FnKjPatZcMYLUdXi3V7fhlVSpwM0rH1EgzthgcGwgOx47Z9SkV4xk8wW3zUigLIbFIqVSptFlyTLe/e53u8GfMBckvbRcgwRyclxpR7K97Cegmq7po4apCugZL0D8n/Y/XuaAKp+AVSQfDmMExWMqQI8jIGGRFcl+VjXF2F83mykLFrDl+eddqVhleRV1VdXYwtTRDXQnD46OzxcknzOlVZEoS2AZpitpcsIhwkUHo2RihXw4leWEK6sx9DgUxE05TsemZ3ikfwOPi9QsXc2OPpO1Tg9a2OTnvjxGPIoWKyPni+D4o1TXT2LBgkOYOX0Wel0IhrPQ3U2uowMzPYBfcwiJ/jDoo78yRCylEwhVQFGjoGtoDZUMUKCno5PMhi6Mjk4m1yaoXbkQFs6DQBmZIYueks7Us4/F3prjS0cupHx2Eyecs5wH9q5izZN58uVxZugl7KgOhSwLaxrJ+/z84qnHqJsyi9989yZit/2CQMwhUxrAb+r4U36KfVkIZMjogy7Ya9oOqWyO2qYpRGfMYLCznb5shhnz59E/1Mbmv2zk2E98jndf9xV+m9qD+DvPHoqxQyvJLbp1SVgy0g4nTZrkyqukrUgfLv231EfZRvp18Wfav38/d999tyv3Cx5g5CgWlfjfyDLSN4xIEZV8SH3esWMHU6dNpaO9w/39kLYt9dULcCo5l9f8V7VD76sXIPb6T42t917wxVv/1fG9/Yi3vXtZhAp4HXsdUlZSRq6RdzbrlpO837p1K339PXzyyivp6ux0y0F+M0X+KNsLkKW5/My/ycXG9h+qD5PyUOdXZSPlNXfeXHcXs2Ti8/vczF9uWfokq92IBHpimSiBiRIYKYEJEGeiJvxPSmACxPmflNrEPiM/7vY40zQTZTNRAq9jCZSKJfwBv3vGpilNtLS2uEwcZcqqQAwJRCXAlOBSMSgkiFcDXDVYlW127txJe1sbV3zgPByrnGc6O8gO7udSQ+fjkUq2lkFJi3HxpmaOpYXvHrGMYKCOIU3HHO4inMsQCiexLIefBKPcNTzEysZqTpmxgF/ct4pfP/EYZQkNwxTPFAfTEl8Gm6qqKupr61i8+FAaGhq57Y/38dFMJ+908uyxLdK+KGGryB4ydBdgX17YNyYtRYsOTafHgSHbdOUIhiFDcGNULuMOEsb4p0TLEgz19bk+PNMnTSKb6aF7oMA5557BqlXraE1nOWJqGc/+6TeccP67WfVSKxWWzb8tXMxFiyazp6ObwYKJqYUIaCOGzEZIR4+HcXx+rHiczc+tIxMK8oFPXc2Q7uPS8y9gH0XSUYFsNIyAgVjD6BJ0aQaaL0i/ZdKTy7BwxWE8dclnKf3hd+RzPcSbZvB0LM7J37ueTDFIIhZyAw+RWoic6vDDD3d9cSRAGQm8XvnnzQviqFl7b7BmFosuS0qCHsmCI89H3o963QhzQrxpDqQaHw808a5T4MJ44Iny21HsFwWmjA3wlBRLzayPB+KMbX7jBY3e+uC9Lu/xC9mcKx2TaxEfDZFdyL1LBqClhy51U7tLumL5Tl23BIrSxqSsRN4mM/umZbogjkpDLOdWsrXXqqsYD8SJlkoMVMZIZosYZTFSvXkqw2EerZtDvKmbSQuOp3nzJja+9JIrK5kyqcllxJVyecL+IHrQYmBgiIhInsqqKZZKpLMpNJ9GRVU52lCBQadIMeinSlgvlfVkh/P8+aX13L95Hc0DQ6yJQrEfGoB9Uh0DcEZFkhNKBm8riAG5xn6zxOZ8lq1AC5AxwI7AUdPmccZb38aZx60kFApCRxs5yf4l5sfDwzTqMewE7O7rpr62gVj9ZIr72sljoc1ooOgL09O6j32PPkmD6Wf2ySsJnXE81DZhb+1E68rB+Ytp2ZvmhumzWfSe42ioW8Av1/8FbVsEfVYYI5dnen01w8UM/miU1s5e1m7cwltPO4t/u/Qicg8/QjjVR7aUQ4+WUerJkO1up6omzFDnENl8jvLKalL5PImaaqJNU+jv6SZvmzQcMpPnr7+dQ1ecxB0V8MGf3YheNMSKmrJolFRhRLZXMktuOxQQVeqWMtt2Pauk3wgG3T5dQB75v+WWW0YMtk0TjRFWiQIaVD+vAG0lu5Q6KkDRBRdcwI9/8mNSQ6lRidFYUFSOoYAddTwveKLWeb/zeiupOv9y+6jzjWXCqHtQgMnY83jPodq86q+UsbGUnywySfHSpg1cfvnlo5nlhB2nzI8FxNE1yZP4t2VsP6LYi97rkm0U03D+/PmjGb8EsBmbvn0CxHmter+J4xwMJTAB4hwMT/H1v4cJEOf1L/OD5owTIM5B8yjfuDfiHDCG1TWXgTM4NEgsGhtN+ysDShnEy0BfABph3iiplYg7lOmjCl4F1BHZSH9fHx887xScXIx12RSRoTa+EIizqCKEVvKzJqBz80CRM1MtXHj4bHx6ErMATmkAn1lEdyI8HI3w+84eCuXlvHXaZJrKKrni+h+xcyBFXSRMdU0NQZ9BdTKOY4+kmy6vrmL+oYeybfcudq96hn83DGqNfvr0IFo2SE+owH4nR3/ez87hPD2lEm2WQzsa/UBWBCvizaFDQBvJBKQCbG+6allXsmQWOy1JcbAzUXRyXHzZaRx3wim8852foxQYpqYIp5y8nIcff5Y5MxbR2RBg6LE17Dv6TJzAMO2FHB1WDlPXiWtB4vhxgj6GQxrJmjqs1n7+sncbxy47lqVXfojvv+sT/KF5I9lAwDVfdgTEMXQ0y8RvGxh+PzlNZ9Aq0JnLsPnff8iM5n1kXlhDtLKK3GknMvnyTzCUD5FMjMyUyzMWX5zzzjuPu+66iz//+c9uWb4aiGM6I544KiiTAERlYpL6UMzl3c8SRFZVVlFTMyIPGJVZeGaSJeBSM+cKOFRBlgJoFFjiZfuoeqeuYSyjxgviePf3gjgvN8s/XvDpDfzkvff86rO6PgHZlOG3pCIWQEYFkFLWEqSJLEPAHWlbsp+YGwsgImXx7HPPukH0WEDK+/m16njGZeKUdAg6UFlOfFBnKNvGjxcv4gNOlOyxTWj9BV5Ys8a9BBcgiEfxazoBzaBUKGKFR+pAVbIKQ/PR19NLPBlDwE9JmT0pWYOvvg4SUXZ39vLUi5t5fPduXihmaAlAUUgswRBBs5p8ehh/LMvlVXEu04I0BRyetQ0GckU6sgVaiw5tmkOLZdJelMxZNpLPS7gQwjN8+wkrueqiS1i6/Bjo66dvwwbCm7bg02wCER+50jCaAaGqanCCkMljB3VeYoiapQsYXL+b1lsfYX7jTBovfDucdwy7/rqW5EAv1e+9iPV/vpWfvv1C3nLu+wjVWfz2vhfoqYsyNxDHcCzatTTRaJjqgp+29m625vr40le/xpmCNj32JCR85GM+CrkSpX0dhDN5nIjuMjpi0QRtXV2kC0UWHrUMLRmnee9emmbNJb93LwNPbES/4kLeecedbFyzjSGtSCRoY5q6C5CqOip1UZ6TyKrkebuStQMZkuRVgNZDDjnEBQ8FXBQQR2SVsqjt3HZ9wAtK3ssx3dTb1si20pa2bNniemAJ0KHkjN52qIBbr+fOeICMt12O1+5eiZ3j7ZNejrkzFjQeC/jK9SlQRr4TwFuYTHJPAnI99PADnH/++a6kStq3gDgKzHY9q5y/Z8qMvQ4pU6/vlxdEkrIVhmQ4EsZVqx2INJR/nXp9rdr/xHEmSuCNXgITIM4b/Qn+31z/BIjzf1PuB8VZJ0Ccg+IxvnFv4sDgUNG1XdaEWSIcCruDcxXYSSAu4IybYljkFcYIQ0VlkvFuJ9uuW7fOHfB+7OL3MtRZYPVAO42dLXwzVI49LcjCUgP3VAZ4vHeICzo7WXbYFDK2n2RaqOJZDF1juBDgE/ki7Zlh5tdN4timJjr6e/nBQw8SSFZTVgywL9VKMZWmMhLGErNYXWP+0iUsf9tbuPeRh5m6fgM/jtawx2gh7ysj3u9jc3mO5lKe4VyEHcMp+mybtpJNu6YzINR1YdvoDrrMQDv/mebupeBjJAgF8uhmiXy24GanOu742SxYtIyf/OhuLnn/Qp5/bD9rUxrFoT4uOno+Z33lg5xz1pV8VVvMNUfUM+gM02wO0YdJ0olQXQrhBDSGkz5isTLqAkke2rGR3kye93zmarY/sJpv3H4z6YjfZS7ZQZ/rJ+KmFTaFQeR3TV9zGjQPpPjoqSdxwwcuoP+HN1GRjMN5p7D4i19mU3eBcMBxn6kEHyKluPDCC1m9ejU/+/nPDviwKNvZ8au4gDgK6FDgidQNBeRIAO9KLiyTeCxObW3tqBRPjqiLROBABiQ1a67qkgJcFOjhXa8CH2UCrK5ubBCm6qlar4JZBbKogGssG0cFW68G4qhZ87EGsMrzRbxkpN0IMLNnzx43+JWyECnVxRdfTGtrqxvwqvtQRsxSTmvWrHH9UES6IuWpwER1LiVjea06n/FAnCIhag2LzKRq0rt6uDDs5xfT69k9w8+Maafy1P2/cevOvPnzR1KmOxbxcISg7iM7nIGgRlk8yVD/gGtMnEyUk8plJJUaNVMmQzJB8+4Wntm4hcea9/JsscReQPgjOj7CuslkO0YrFaSMXq6KhvhuWQ1DfbvZXW5zdyDAcMYkPVwiV/KTIUha0+krmqScInvCUVxkWABexyKsa6xYtJRPXXIpJ733g9Cymf67HiLc303IyaPlsjhlMQpBP6F8GKIm+GJ09/dRtXQRTt7h3u/9nEQoxAmXvof2s+fS8KgNkTTm2W9l/dX/xm9v+DqHHnMmbZOzPPxiM9XhGOn0AE7MR9QwaAxEXZbVxra9bEyb3Hbl1SwZzMD2LZTCUCoLo/flyLy4B6PGTyIWZ7B/AM3w0dbVjRENMW/lcaR7uvCnDUInz6b9X3+Bv2Eum973Dk65+AriAYM+fYCAGXDBF6lXLkhqmdTW1Lrt0AVScNz+XHlYTZ061d1WwBxh4+SzWaKRqLtvvpB3+wQFfqo2ns1l3fXu8Q6kk/rcZz/nyjLFsFvqvJL/Sd1VZsTSRryeO2NBnrEgzNi2rUCd8cAf1SYU+Ott/979Xq7tqPavQBzVX8hvmqxT3lX33vcnN6vXWW9/Oy3794+0AfkNOWBQLinSvX2T93zea/L2M15gSoCwyqrKv7vMCRDnterxJo5zsJXABIhzsD3R1+d+JkCc16ecD8qzTIA4B+VjfcPclNLVFwtFAsHAyKwg2qjRpRqwyyBWgTjyKgN4dzH+NtMr20oAIIsEoDLQ/fAH38f+vV280LOXEwdSXFtVz85JNrM6y/l/gWHXP+DzBYP5J85nqAjBjhSOPkQ4GGcLAS7Pa9T4LeYFQkyNVnLTPXfxdHc7juYj6QQYMgrolkVFMEhDRYXru3LYiuXEamu4/kc/5Av5Ip+IlLPWacY0qigfNFhfkWVXMU8mHWNXLsWA49BqO7TbtguKyIynlIEhqaI8TAtvEKEG9dliFs2OUS7+PYE+6mqjbNsxRHllOb39A3znyrcTmXQ4H/rMt4Ail73nZAqFXn7z+9XUUM6t86YxKe6jEMjTquUIWjHqcmGXBTRcreMzwsTjSfK5Eg/27+P4hcuZsWAxV1x+JbsCRfL+EJak+dUdTNNCM4V5oGEbGqYOnekigZjOrptuwX/b3YRSfXDsMr60ZgPfuO8RDM1yA0oJTqTsBFiQLCtf/8bXR8rgVeRUrs3uGEWokgK4wENhJICT4E5m6SV4FDmCkhEIE0AFPC6oI/VP00ZTkXtlU+pZqCDMGxyNncH2ypu8z02BOIrpM14QOXb7sefzfvZ6fXjXqwBXgDXxxBG/GAFsXKYRjiulOvfcc7nzzjvdshd2m5iZyn4SQEv9EkNjeQZKeqZ8g6SNyTWKz4kEz6/VMi6IYwVI1ATJl0wKA2n6555IybeO+DtOxHzUYv3+59EMg5mzprv3Vp6Ik81kyKVTxEMRBA8VbxXd0QhH465ptxYNUz51GvlikduefJKW3l7WdXaz1oE2IS74NAIkqLJDGNYg7WJVrJe4etosvmz7MfMdbKyNsaF7mGEsMkWHvoJDh0giTYc2x6JXs1xfq4gTJW8VsH0aetDAzufQxPw3GGDG5Caeu+136Mua4Mnn4Nl1ZDI9BJt78QXibCi0M7ehnmCiBnpMUu2dRE5dRmpyghd/egfTV7cw5dIz8J10KuzZDtVzKL5lCfcffyZ/eWk7bz3tEJ7Y0seqfVtcj6v6UJQKX5BIRYJcPk3c8PHbVetYcdKx3Hz1v+C766+E0/1kaiM4jp/Y/iz7endQXy2g1QA1lVUMDmdo6e5g9pKFrvmx2VMiuyRBsKuHrT/6K4c+8BdWfP1zvPDoKopBi4A1woyROiTPRwB6kcoK08tlU2qMgqry/IWhI9sdddRRPPLII6xbu9YFEWXxZoJS7ExpT7l8DvEIk7ordVImAqQvkf2lrQvLTMANqeNuSvLCSEpyAY+8njje9uNlyHhB3LFyp7GeNmOBHrXvy0mxXq3tyP6KqSjl5YKwYpLt87n38uRTT7j3+LHLLqOjvd0Fa2WR7VwG1AE5rvc83v5S9W/e773Ak/QFTVObRr4ek4Rggonzak9v4vs3WwlMgDhvtif+2tzvBIjz2pTjm/IoEyDOm/Kx/9PctBfEkUGpGCZK4KgG3CqglsGyDLqFtSEBgQIxxFNBpYqWwalKPb52zRpq6+p465HLaesbZEeqlSsLft5bnWRnlUlZupbvBS0mZwe4uhCg7LDJpIZM9OEshj9H2CnjZjvLf3SbHFIOS8rKCFLFd35zK73BHLZpES/EyEZNCpkMyVCAymSCpkmTOWrFMQznC9x9773cgcYRfofNDDDsVBDL62yNDPJSqUB+KMneQoYB3XHlVG2WRUaejGFgOJIR3DrgjWOMGhurYECxTSxfFl+pnmJhmMaaHF/+0qe49VePsGHTThzfIN//5vf4zvevY+/OHqYtmMzGPW0EcjqnHLqIo95/Iju/8EPeP3UacyuCtGoZ8kSpykYwrCLDlTZhX5RgMsnk8lpuaX2JZHeJ8794Db/4yre4eeNaisEARb9G3jDExQPD1PDJaF8XIMehd7BEr6/Ib666ivO1AENPPUpy5iy2T1/A3K9+Bc1xXIaMBFbybC+66CJXBvGZz3zG9W3xvYpxpgSBioHjDUhGy6c4Ymoqi7yK9478SyDkyiz8vr8zNlZyNSWt8oIxXmaOCtZUBhjF4lHgzMsxaMYezxuYekGh8WbuxwvElMRklJl24F5VkCfGxmKEKmaxktFGmBAS5J599tlMnjyZe++91wWtpL1JoOumFa+vH2HobN3i+uCoQFWAMAmWFYgjgeKrZf/573Q044E4mhEiHyiAXuBTVh3XNU3DWhEnnKjm0V8/TSSuU1VdSSQWo1jKU5FMuGmyh4dS1FRWYhWKbkAbCIUpr28gZYNeWcWQz+DXd/6BTW2DbCHPZvFtEdVOIEzCDrqMl6JdQvCDTDDLB+qrucFfT65jFy9GbHrKJ7Fu1yClfB85n48Bw0e7A622TRcmloCPPo1oRrJSBfBFA25KcckwJZijT742DHIli+vOeR/X3HY9HV17iP3+CXypQbbu28bS2DSGrC7Sjk2iqoZEwzRKLe30OwViMxtYv2srsR+9QPRjy6g79wMMNu8iefQRxPXJfH3JVPKRCDWTZvPH5k3szQyxtH42U5JVdBZTZM0MZSWHzECJF7UhPnbRhXxu8bHw18cYKvZiJBLE7ChdzVtcjyG/hWsWHQqHKWo2Oceicc4cstkMmVSKylMOZ+f372ZG3Xy2fPgUFr/z/QSdMJZT+rtMSQLiiG+NSjcejITd9qeAeQEhpkyZ4tZBWXfzz37u1llZlEG51BNv5iWvT5P0/8LYkXr7k5/8hHPOOefvQBwX6DkA4kiddyVHnmUsIOxlpYxl1churwbiqN+v8bJEvRyzZyyg4mXlyHHUNcu97mve47bVT3/60+56MSGXbdQ9lop/bww/9v68TMHxgByRWIrkUpP+XBkZHwBzJkCc/07vNrHtm6EEJkCcN8NTfu3vcQLEee3L9E1zxAkQ503zqP8pb1QNDMXcWAaYkqVKBuDCHlCDZBWoKj8cZXIpA2RfMOAOWBV4o2Z81734IjNnzeLkpcewc6iHTS2b+X/pCPOrLAo1MYINS7mnpoa6Lc9xQRoCTWUM99uYQYdoxCGYjnCx2UHrQIzZlTkOnzmNtRsH+OlDD1LU0+61BWyZITbd9MeN9TU01NcyuaGRxQsWsvb5tezft5+7sxkG9R4IBOkoRlxjgTazizVOkcJwJXtywwxqOq2OpBi3yAsTQDcIOhq6ZWJ6mChjZ1Bdbwi7SMgXwSoWOOWEI/niF67mU5+5htUvbqeirArTiJLqa+Y9b5nDwmPexqe+9VNEM3H+8UuZeXwNP7j2t/xg7nzOKYuxzxqk0xehshDDb+bIJwsEjRhl0STljQ082rKLXVt384lLL2d/ZydX/eAG2nwaOUMjL7IkI0DA0TAsCRxsLN0hOwy9EXjHvPn86r3vpP/BP1GhJ+H40/F/9bNY2aIrnZN7kyBE2CFnnnkmX/jCF2hta/0vgzheXxjl8+CCDaY1amAqs/TlZeVugCggjgSJwuRxmToHMluNBWpertEokEaCOBXcqfo6Nk3IaaQAACAASURBVLDzAjdeoEYBS+r7scGk93mPDb7U57EgjgKFlCxKIFGZqRePKGHaSBmI79Qll1yCZPHZvn27C8SooFiAUvENkpTjXoaSujYFUo0XgP5vO5jxQJxQMMhQPs30cj/PhuaQbXSYeurb2PDI03Ts3EMyGmfO3LkUrRK5fAa7VHRBRN1xiASCFM0C5dU17GltoWbmbCpmzeE3jz/BvWteZMiBFjNEp1OiTz8g2yuIb7Hlphw3JbOSaXNmPMwPZ80j2dbMY9leio2T6eopsr9QZKuVRQQs/Y5Gj+O46bwL9ogE0pCMabqJJp5fLitihMwgjDBh6RRLJmXBMINajqNqZvDX3/2B6JFTab3rLiat3UvX1nXk6ssI9g0TS0TJRX0kQ3GCRpwURXqmlRN5ppe1d93Myh98l8DcKkpPthL78AVwx22856KPcMjMJlLVZdy/dTPlFQ3URyvo7uqisr6K/nyK2dEI7abD7s5ufv3tb7Ggpw9nw3oC4RD9ET/l+RI9LW34TIdMf/8IQzIRYyA3zNTZM0kbeSI9BoUjDkEf7Gf1t65n5e9u4Yyf38gjD22iSMatX2PlOtK/Sz2LJuKjklmpe8KaEWNjAVgWLFjAH39/p5utUBaRVYk/jAvohEKIjEoAf+WJI+1QjqHWr1y5ku9973ujIK4CaFV780qr5Jhj25isU/3CWO8bL7Ci2sJY/xzVH8j6sYwfdb5Xa+OKaaf6GFcaesAjTdp4Kj3IU089xb/8y7+47CYBdOT3UNh1sm0+98oglWr3CuhWUknFIJLPhx56qJuZSkmeD2RzH2nuE9HH/7bbm9j/ICqBCRDnIHqYr+OtTHSjr2NhH2ynmgBxDrYn+sa6HzWbZ5kjs4cyuJfBp6LVqyBZwBkJRmVwr9a5QEo45O4nA3nFrpDX9evWccjChayYvoiXUt1s37eR3+kNVE22cfwGm4IN3GbCYa0buSxcTd2CGTCg0RM20Y0C8YEobzM6mFOaxPSaLEcftYzrf/k497+wiQIdRKJit5GkzPETlixNfo3qmkpmT5/JsoWLeeCP96KVbH470MPT+l6mx+rZl/OT8TkMplt5VnOwspVsTw+S0g3aEDmVRUnkVD4fEQFxRH7gH5GLef1epHxkkO2u1/yEwwWx/qAyMpnG+grWvLSBZUfNp5itZ/WGx0lE4Kc3/DsbN23lX6+/kSmTJrsZwGbMSbK1ZYifzz6cS8JhdmQ62RsMUuFUELZyFBM5AmaYSMbEmddEQA9x/+5NHBVoZOZJK/jUdV/l+ZLlgjhZv4GjB1xTWaNkYztFLMciaJSx10yxOBbhsS9/BuP5VQTaCnDocTTedQsd+9rd4EyCsr7+PlYet9KVVH3zm9902SOl0oj04eUWxcSRMlGsEK+/C5btlpUEKyK7SMQTrtRCtpG6JCmOVYCpwBwVfKl65pVTeL9Ts+wqEPNegzqWkmd5zUO9x1PAxVj51dgg7+VAHCWtkPtTdUL2VSBOwBBfoxgvvviiy3iQtiJB8hVXXOFKqYSdozym5Jql/Un53PmHO0dNYt1YTRsxN5ZzKAnYWB+e/23PMx6IEzAt0nVRPtvn41Pzq6laMp8dgxY7Nu+kyuklmZxMVU0lQ6lBksk4ueywy3IJ+nzYxYLLEguFo4Qry7GS5fzqr4/wx83NUBWlI1dgqx6EYZuYIxIqP1mfAKliCCv/MD2Q5K6Fy5nauZ11uVb6a+pY259h71A/NQY0O+X0lATQydHt2ORFjqf7CEhacxsyEQtKNj7HIKr70SybnFl0PaT0UIBiIUdYC5FzbPyOxo8v+BiXXPVhGNxJz5OPUr27SJYMaTNNVAMjGHIzxsWC5ZC26TpyCnvX7KTjlh9wzkXXwMkrydkDhE48kecv+TA/u+OPzDt8Ec1+P4/ub8bI6Uw2g5QCNsOT48yNmDRqDdz95AtULJrCXdd8ivKHnoNcjv3VPqaYAfpb2ykNDRP1BSjksgxmhzFiYSIVSWqmJCkNxMgaCZLLGll/7bUcMnMhz7zvnaz8xLfR6HMld0q+KPVUmDIikRImmPTf0tcLwCj1UL4XOaWwceT75j17eeKJJ9x9JAuVADQC8kudTqVTLqtM1UdvG3ABFRzu/P2dlJeXu9ura1D1/b/CJFOsFwXUjAXSVTt9OZBH9REKeHmlNqKO7T2HHFcZ9yvGqQJ0ZH16eIg//elPbntesmSJ22cK0CX/cm7LFNjw5VOMe5mEqm/z9ody3cuWLXOlzqNZJFUiAtEqTkQf/9tub2L/g6gEJkCcg+hhvo63MtGNvo6FfbCdagLEOdie6BvzfgTMETlHPBF3B/0S1Mui0odLwBiJx9yBvu4bYQ4IsBPUwuTNHDYlLMegLFZJ8759tLfu4shlh9AweSZrO4c4tnUnVwebyMyHmnyeh7QFfG7fBr5nDvPuRTX4g5MYzMWptpqhNsDPBwL8ptvk2MYAuj/EosOP4Oe33sae/S34xcw0lyUY8tPXMUQsYlJV3kh8UiWnH7GEfU459z77BF8Y2M/7CzZ7MbEtgyI2O/0FBkrQM6yzyTQZLGl02xYttkW/A5aAEZrYE5s4joVP843MBuOMZgn6uydsWyTDFUxqStHXnGQwl2XOjEZ+fdenec+532HXrl2UgEWLDqWhdgqPPnwPP/zRu/nud+9i1656AsF9/PuVn+e0Jx4km+gnvzNBPgaZcB9x/3QcO4Ov4BCNJzEaa3m2ay9ONMw5x5/Cb7//U368by9WyEfKF8CSLFVO0c1SFQhEMC2DBr3IZsegfzDDs5+9hsO2b4b+LoYPXcqXnnmB/1i92k1tHg5HyRaLzFuyhI9/4pM888jj3ParXxGMjpiPqiDIO6PvBv0+yf3z8ouAGBIACvtBBXsyYy2BnevRIRIhY0Su5gVOFGgxVm6hAA1voONl0nhn6BXYpvbxyjG8wMirtVjvTL/a1lsOyv/GC7BIgCftQ14lsBOZityn+MW86/zzmTVrFvfcc4/LVJL93PYVibjSK5nN37Z929+BOK92jf/T7x2rhL+8ksDAiFdPqs4iZGaJ9TpYEZFOJjihxs+/ZEosmzaVgaMPYdujG6hq6Wdfk8m0SCXlRhktPodQwM+03jR5Ycc0lFHqyxGLaFT4qxhsmsSnnn+U5zftYlaogU0DHezwWVBmUNXrkPOFKdglTH8R/BAbljYQpe+Iua6Zb1c6zYCtubLHVkujvQSd2Rx+/OyyM+zVbWzDT9A0MCzTZdqUwgZabiRFtms0fSBRkM7fvK4SmAwWQQtUky3mCZDmktNO4jtXfJpYqAJz1e/p377LzWCVNyx8JZuaWDW9A/1ED5lNOB8lPb+C59c/w/7b7uOiD19NblIl4eNWiOsL/7psJWtrhzlqyMfqYpYXsiUytXXMCISYYTqkJvuIDcXYtKODbcUuvvOZD/OxGTOwV60h5AuSC2o4AR+ZPa1U5jRyIdjlDJFAp641i1M3lciyObSsfhLf8XOxNnWi37WVhmuv4Jjb/43tm/oYoIAdgrCjkZfsfyE/RMKEiyUa6ydRUVHh9nHyL/29tDl5FVllXXUNP/3pT13ARsBeASGlrkrbVexLb93zgi3y/qqrruL973+/m8lJ2oIyBHaluyIBPZA5ayxTaLy26u0fvOCNasvedQrUUQC8+jyWdafA+VdqPwoQ9rIFR727HNPN5CWG0B/56EfZ39zsgmBy7wL6iM+zlzU3tv/0AtDjXYMcY/bs2dTU1rjpxUVWJRMuInselVf9Txv/xH4TJXCQlcAEiHOQPdDX6XYmQJzXqaAPxtNMgDgH41N9A92TJ3VpPpd3fVFkgCqDeBlwqoG6BKpCvRcQR9JZyzauN47lp2DlccRRVw+4II4MZNtbdrHimEMpr5zM+u4hTuzYxeWhJjJzHSbbGr9K1fD/unZyk8/mtOkJMKrJO+VU2m3kEhrf74Z7hmyOqw5QVVdPVX0j1//wx7T09RANxzAlG1SpQG19E0EjS03ZJGpmN3LSoQvYOGRw9yP3c033Ht5vBNmjjYA4JQd2+nP0iRFqxmCjWWKoOALi7LctBtFGQRwdy/2TjDregH+sNCcWgdqqRq745Jl845pf0j8kOaYCfOkrF/Ltb/6aZYdVc/77P8LHPv4VfIRIBob57e9v4C8PPMYPf3IPenmE951xDqfuXM+i7m5atCriAT+hshLDpRjRCDjDElTJiSpY19NGbyHH2SecQmp3K1f98Xdk/UFSgSBWUExui2imiWEEKVo6ZVaW5kiClq5ebjzvPD5UFoed2xieOYc7uvv50AP34Xd0t0zFK2TS1CYuuuRS9u7ewy0/+wW2lv87JtJYuZOjv/LPnwJxZOZfBVJi1ilpjl1w6ECK8lcCcVTgo17HBnPjgTje6/Tu93LB3Cu12LFMIG/QqII5b3Am75V0RIJWST0sQaxrdmqaXHb55S7z4emnnyYSDLnlopg7Ui4bNmxwjZDHBpz/iF7FFBCnspJAX44p0TJ80yKECll8PQX6AyFKIY1Lcw4frE5St2wGu3ImQ+vb8OWHSdfrTIqWEwomyVvgG84RNrOkg2IqrFE5pFM1fQq5eU185O7b2NMyyNzAZJ7sb2NvhQ/6c5QMjRojzLBpksWmXAsyGCjilEp8bdEK3kcPPQOD9OfzrmSq1bRpLUGr6dArUhVdZ5+Vp9U1sTIIlvwjMkgBcUI6IXvE+Nl9Ps4BRp1tjrK/fP4aSiWR8+XRSXPScYewb+smauNl3Hbz76gdSlPcsp4dq59jli/sZtwajAdIVFUTKRjkQiEi1Un8U2vYsGsbz9z6Zz7+gSvYF4Spn7+Ejd/+MXdcex2lxji2FuGB4SFigQqSNWXE0ym6yJJtG6SqsoE+isTCcOdXvoz5xNPUS/Y/R3PZSUamCG19ZMwcmaQPO58n2p0hZ/lJHDOPiGkz7LeoKK+h+ecPM3XlSn4Z7uHC2+9Fty3shjC+3gJVxQCdAQiZDgnbJDp9qguoKtBEmQ0LwCLtdNqUJh588EG279jusm4EVPC2x7Ft0ts2pd0sX77cZfXJflLHhWmmgBMFXnqPIft7WTVjQZaxIJH3ey/Y6gWBVPv1ArBeYGUsMOttZ4rJo4AcL+jitnO/7sqpZBFfHGHgZMTYO5dz23jAH3pFEEeOO/b+vecX0EzAtEmTJ42COH8nq5qIPv4R3eLEMd+gJTAB4rxBH9z/8WVPdKP/xw/gjXz6CRDnjfz03vjX7p3NE7q2DOJlERBHpUmWgasANrFkYoSho49IO2RQ7rMD5EpZNEMcSwMkoxXs27uXzrY9HL9yGcnyybzU1cfJnbv4YGQSmZk68yNxvrLX4vfZHm716Rw3JYrpJMBfSVzvpsNwuL7D5BnT4T3zZlI/aRLtPf38x40/o2CZ1Dc2UtcwksFnSBhEAy0E7CgVM+tYPrOJtZ0lnnnhGb6b7eX0QIBm3XJBHBEG7fDlGCjY9GZ9bCpZ9BUserBptSwGRK4is/YiSdJsF8SxTdtlJimpkAoaVIAtZq4zplZz7bWf5JILvsiceSGGe6bT0rsHjTyf/+w5XPPlHzJ77pF0tXYys3Eqxx97HL+/5yYKAQjWz6eru53TwwX+PO14NhmQamuhzFckH6nAZJiI43fBNcridNgl9nR3ML9pDodMns5HfvIDOgomg5KlKhbETb1jFnBsmeWW2fcSA+XVbGtr472zZnDbu86DVU9SrK1jd2U183/+c7HPwS8SFN0gFAxz1nnnEIxG+MmPf+RKY8ayWxTDxQ2OXuXXz6+PZHRR5Sez2WKqKn4c7uy/lPgBqZAKAL1BlZJmjQ0WVaAn2yogxSuHUMf0yqW8AaAX5Hm1VuwFccZKjpTESR1j1PBb00YNZSXNsmRhExZOZVUVl112GU8++SR79+4lGRvxJJH2Jf8S5D7++OPu4cSE9rXMPjXefYpprROLEBjOc9GxJxBP+NixeSOSBTwdTxDSBvhaR4Bjj5pJ/7JaNj20jlgPZBIOyYowcX+IvOGn0gwQzuTpD2XIBRyqzAhVgWpSDTVcvuuvPP98M4utJLuiBuuy/QR0HyXdJlHw4cR95LJZSr4g9YUoXaSYvbiC9WVHsq7tBVLZLClbc0GcfbkSLSWLLvlcEuBHo9MuMiBYjc8gYBro4sMkfioB8bUaeQ4ukHOAgWNoI8wn+U8VYiSSMUJWGjvTz6UXn05zeyt337eBaTOmc8/FH2Dm7Jnw4iYGnl5NwTDRptaRSmWodyKUmsop9yWgPM7OGOx8cQuJHYMsP/cMds+rYPbcBTzytg9xU/eL1E+Zyc5UgVTBxpeIkrbSDHal8NlZDp07C18wwTMvbeedZ57K108/idLDDxK0/QzoJZLlCYa27yPb1UOsvpJ0MYeZHiaQsyktmUJTwzTMHe34lsxm972rCG1up/7iU6n51e1k0ylyZUH0QZM6NLr9PkQml3Q0aKh2AVUlXZT+X9V36XNmz5jpSv7+8pe/jPYDUp4qPbgCX72sN287k+1uvvlmV0LoZi87wMCT7VXqc1UvvTIm9d5rPO4Facay49Q1K/BGvXr7Ku951PeqXxoPKFZ9hNrWK6tVxwoEfS7oKv5WX/3qV91+Wpg4AuCIL47fFxwtz7Fg81hwabz2KccQaduMmTNGs1ONgjiv1nFNfD9RAm+yEpgAcd5kD/w1ut0JEOc1Ksg342EmQJw341P/57lnL4gjg0MBaWzHdv0PJKiURQaxwigQJo58L2N/r5wqW8yAbrkgTjSYYNfOnfR27+fE44+krKKJzR3dnN27mzOjk8hO0TmsopYLNraxzs5zs22zYoaAFXEMI07Y6GeLHuD73UW26w6LdJ35CxfR2t3HqueeRfMH6BnocWn9w8NpSgIkFdNMqpjMjCMXcuiUGp7a2cfOzZu4xcqyyHAOgDg+V0613cjSX3DozRpstmz68qbLxGlzbNfgGE3HpxsIE8fWbOzSSHpeRf0f661QFg+RSmdZsWI+zz61hR/dfCl9+xbzxa99HU3r5oufv5iZc47gwg99FFExGDkfJbuCRNxhzY7buPgTN3H/Pb8lacP2JW8hk0vTFSlSVjTJ6T5SuTR1yTICkprX0Ik01NPS3092uMCxRx7D135zCxu7eujxBbEScWy9hOGYWEUH29Lw2xbpaIKdfT3MCjis/+I1+B95El8ohjV3FuGf3UzpgDF1RPNRyhU46bRTWLT8CL563dfQcoVRGdlYX5n/Kojj9XCR9+LBIb4vI55CI23h1UAVb2DoBXu8II1a71033jW/moTB2zrHzvyPnYn3bqvuQQEE8ioAVl9fnwviFAsFjjzqKI4//niX3SAz9mLKLW1JFpG1yLrVz692WQ+vdQrx8XodP2GyepaQZvPRFScwrSzB3p5Otvf00Ws6HJvp4iqnlkknHsruWIadD66l0khQrArTFI255sHdpQJ1RR/l0RB7nH7ieYvGyplkkjE+u38jv39yIyclGyj5ovw2swt8ASqGLfr9Ng2lBO3GoLgZY2hR/FkfGsP8+NKzueDR9dxf7Ge4VCKr+em2Hfak8y4bpw+dIdui17IZwqJwAMTxWYYreZI+yjF0FwgTDxcX1BOHY8F69BHgT/7TxQLzZlaj2Q77dvYypbGcZFkDm7e3UDR9zEoO8uS111M2kIPeZrr728j1DlIRL2MgVyBQH6I8WEYwUQfJJO0Rjcc2vkh50eHo+umUnf02rOd38PGrr6S3Ospku4xVZj9axqavPEhoyKC+0cfUijBBO8aathwbu1rYccdNVDz3BLH2FAN6kUhVkkJHL9ndbZTFYxSiBr3FDJX5AvmyBHZdLQ0pP9mkn+Gwze4f/JrlZ53FN/pL/OuzD6ERwrZKWD4Bsws4fh2KDolYnNraWlfKJ3Vb+nlZpG1Knzd18hT3+9tvv53+gX43O5qUpZuFKp8flUGO12bc3w7H5qorr+L8889nYGDA9cYRVo6cz8tC8QI4qj9Q16G+U8DtWKmVF8BRsjAv484L7qrfM8WskYkItYxlvnkBIDnGWJNl2U83cFlzwsYREEfAaQFt5fdJ2rVkp/KyfryMPe/6seWnPstx5JgLDlkwuskEiPPPM36auJJ/rhKYAHH+uZ7HG+VqJkCcN8qT+ie8zgkQ55/wobxJL0m09m7GINtyQRyZlVWzjzLYFU8cGeSLnEoG8bJtgBCZwrDLxNGMIEEjwratW0kNdvLWE5cTiDSyq7OdC9KtrCyfxHC1zqHRSk7dsJ22XJafGTpvWTIdW49jlSwCDPGUr4yf9Jr0B3IsSVbTOKWJh55YxRNrVqPrkipY4Ji/LZUGzJ0yhxlHLaExbvDYxhYybS380WdTZeXZr1s4tp+8bbHdyLnsm74DIE5v3qTHsV0QJ6VAHG0ExEFAHAv3ntXMswQgCiSQQMBwAkyfOoXd+7ZTXVnBE6uv5/ILbufZp5+mrCZNb7dGMBKhYUaIb33zSj5z2bdoawmz8pgV3PvUTzly0Sl0tG2lZOe5TKvgS43zeDzcAWmTmlicnGWQDIcx8wXSxTz1M6bTky2wu72dM04/m5/e9wce2ryDNgzMyiS2YRGQ+CxfQHMMjKLpSsb6DAenWOCxKz/CIS/tIWw7MKOehjvvp3OwD180TEQPYmcLvO1tb+OcD76Hq679An079oymuVask78DVF4lBblP/IUOmPFKnRFgQrw1pk2b9ncgjjeQ8h5f9lEBl5d9450l9wJAal+1TmVS8wZvrwTEjG363mvxSjdUMCbrlCeOCjrlO+WJI9l+ZGZ+aHDQ9XJ6xzve4d7Ppk2b3FOJJ45r8Fwo0NTUxJYtW9i7b6/rh6P8Qv6R3VHEijJkZPD5ShwWiXPCvMU0rTyCv770Ilufe5FvlmyOXbyEivnTWb92DX29KQLlScLhIFMCUTegT5eK6Jkiwdoovek+5qdCGI2z+PbAJj6/fjMXU0c+GuNPZg/5oQyaZlBK+okODhMOltFbGoREAF8KTE3nHUsWcOvseWy571b2lpUzbFqkHB/tRZvdqQztNqR8PtKWTbtZFEgCBMSRLF+2hm5rLijjaIbkaPubLM0ZCag5kAZeCDrzauC0s89mT0eKBx59HtsMUsinqQ75cfIZOoHTw0m+/74PMnVWPW3rniOQypEbHCZaXUU234eTTFBT1kAoVM1AVYj2xjB/vvFXnJ+cTdnKIyl/z8ncf/nXuPWBu6mKVbBNK9DjQD6WYHKkgWA8TcxOYw1pbOrX2DI8yMdPXcEN7zoLHl9Dxiy46dej4qm0uxVrIEWsoZI2PU+gq4tgVmf/1EqWNs6jd38boZMWsOnm33JUMczmJSdwyAM/oT7lo6jF6KsoEejLUEwGIG/js3U3W5wAiN6sgwpIEabYokWLXCaOZFKTRfpCty0fSBU+nhxolCnj2Cw9dCk33HDD6PYCbCoDfS+QMR64qpg4XuaNl22jGERe3xr1m6X66bHn8PYnCkD13sMr3o8YNgsD8cCr/EZIOTz00EN85jOfcf1rmpubR83+iwVzdFsv20cdY+y5vGCWAo6E3bN06VLXD8ftx1Sq8X9kxzBx7IkSeAOWwASI8wZ8aP8ElzwB4vwTPIQ36iVMgDhv1Cd38F23DA6VJ4K8uoDOgdTPEpSGY2J0GnCNjQXYcDNVmT6G82kMYZn4wwT0MFu3bCE91MWZp59I3ipjb3szV5S6WVozheGYzgInymmt+0l19/HDWIC3LluMRRAnn8ayM9xHFTf1lNDjaSYFKmiaPp37H32UF17agGb4XAlOOCYzwTmieoDGSIDptXOoWjiNoJ3mqZdaiWcy3O+z0c0szQY4to+8bbJVy9BfsOjP/n/2zgNOrqrs/9+ZuXd62dmSbek9pENI6L1KUVCKgoWigKivgryIih37q/7FBogooKIgSEd6qAECAdLLJtndbO/TZ277f56zuXGYNxj0BQvsfD7Jlrn3zr3nnnP2PN/7e36PzhrbYaBk0LdTiZNhVInj8/hUOpWDhWnaShXhmnkqcOMbNfOVtqmPNGJZBt5Qiv6BIouXxHhlZZolCyfx+S9cwBmnf4c8g5z2wUP4xc++RUPsQBriDaQLJlPnNrFp1atc9bVLKWgBbvvqN3nm4JN4uutF0qafSWE/JU9YpTQhPjeah/i4enakMqzb0cFxp7yPFaue46blzyBFgAuxKIZmEfaLoqaA5vXj9diYaZtcLEz3yBD/79QT+ShxfAPdMD7O4cvX8VzbJvJ+H7oewJM1OGi/A7ngM5/ii9/7Ni0rV+5SLUjA4QZQCkC8AWNjKbEtbSfwJhgI7jI5lmDHTacqD1zKn1S7CrDdQZxdxqIVnhKVoKU8SKt8gl+exvV6o7k8eCwHRG6QK79z/Wzc85T3ZHzIWOno6FAqnEw6TaKqijPPPJNVq1Ypo2MVNNvOqPrNtpU6SdKsxERWPIQq1QlvxYzjtwIUyBFK+KgvwMLxM6g+dBFPPf84yTWd/KF5PFVHL0XDz0v3PI45LoY3EaEGHzEtgOaYeLUgw7kURtAhUYIJnjpWeuHMlx4mGQix34R5/GnberqKWaZbSQbtlFLhBL0apsfELDr4Egl8w2mMsMVjH7uQZbc/zl3GBsxANamSxaDlpa1gsT2bpw8PKSnvXCrRK1DGEV+R0RQpecn/Hser/KzMnRBH3S8pXC4m0oz6kMj2s4MR5u+3P0+8vJptfSlV7Gfm+Co+/6n3Ukq18NnvLMc00hwUC/KzMz7AFC+0d7SKxIRYwYvjLVKMh+jJZpUfzcRpsyAaZUNHO489vpyTDzyS0NnHUp3S+PHp5/EM3TQHqlkjxs85jYa6JrKFHgpD3aQGs1ihOgZtC700wu0//j5z1q7HGs6SzaWJ11aR7epleGMrVeOqGQqB0dNF7ZBD94w6psyYRWlLJ6n5DfT1tOO5+XHmXXoZCx+9iR0vdJLxhChFMso02gkH0Iwg0RhCIQAAIABJREFUI0ZKpfiJ2kZggdvn3FRaqS43Z84cZc79xBNPUDJKSo3jwpNy+FreP8uBjIzzG2+8UQEOUZq51QzdeXR3+7n7u+N5dxCnHKa7CpxyJY573NdAl53zlgt6dncO5efjwuBKBU05xBFFkijrzj//fA466CDlgSVFApSayTs6jisBVeVc4s6n5V8VsNk5vy1btkxVqNr1GhWVjVWneismxbFj/se2wBjE+Y+9df/SEx+DOP/S5v/P/vAxiPOfff/eDmfvVr2Qa4lFYyoFRALMcqm5BKUuxHGVOOUQR/N70AMRdE+QdWvXKiXO+049npKnnk0t6/is0c2M2iZKEZ25RoTzI15o6+GS0jD7LdxLVVIKWVksT4mbc7Vc351nXH2GcSRJ1NTy6JNPsWbbZkxZhKsgTBbGqpANU+NB5k1aTN2SmQQ9WZ5d301iZIQ/DvdjeS3adGcnxLHZQJq+os1QTmOt4zBYNJQSZ4djk5UcjJ0QR5Q4AnEsy1GqCHmJCkdebpqZ/BxyLEnQYNG+DTTVHMBdD/wRHz4ef/QXrF3VwScu/T6Jeg99mTTvO/lEbv/9PXzjS59l3aZN3HjLXYxD56END7G+LcV5x5zM4/stoHHEZKBmAqn2dXhDUfy6h4Au5sNBvMEwQ5bNi23tTFy0iHEe+MGf7kR0HZlQhKJmEw1pmLkCAT1IUSsRLwXIBkKsHerhgkUL+Nneh+Osexl7UpgvtXv41fL7GIjqeIIhPBmLuZNn8dkvfIFrf/9blt93h1LilHsClQckezI2Fogj+0qFqlAwpMqMS7WguXPnqiBHjI0r1TNu8OKqXMqDMfezd6emKVfNqPhmpy9NpRdF+Xt7Gr9usPZ6x5b9K6tr7fKL0jSVWiHARjxfmpqbOfbYY1m5cqUyPpUxJUolNe5iMfWzBMriU+NW83qzy4hXXq9jefD7bPxVASbqSbSCxgb/CE7vEJ/Tw1y+7yz0BXvRsrWbrS9vwl8bJRkLkkCj6PcQNE3QdEpeB+/gMNOj9WwOBfnG5rUsH0pxwYRZXD+0iZahNKGiFz0YwS4UsSiRrwvjG85h2WL5XQtWHycubuT6xfuz/eY7eWWSKJQ8DItaznTYUXRoLxoMaTrDHhjKZ8l6AypNyi+TgQAhNTt40Rwdn+PB1kYDaBXw79Tv+bWdfl4yx5lxUpk+Schi0fxFrF29DocS1/zkcgaHNvCV77xEP/1EMnm+tGQ2n1l6ILpl0rJ+EzF/iLxRwjBLhGqjaLEw3hzUTZrDoMdhRX6Q5MAI/sZm9jn/HF769o+5+o83MDWeZFN9Da1ZD/GYn+zQCNlcjrxTYsqECZSG0gykR1hw+EFcvfd8Aq39eDIF7OoQmVya3OZ2dIHJNXHyA/2E8ZH3eYhMayZR0ukuZjCaq9hy7V0c/qnzeKCzjw/dcx99BROtlMXUIGBCkiq6GSEciSiII341bgqRzP1KeWdaKp1HfKxuv/12hkeGFWCUtEi3PHZlGlLleJWUqk9+4pOcc845KrVQxpTs7/rvuONRvpYDl0oFjfte5ZgsV+G46a7lc8ru0q8qj727OcY9r/L0yMpzFCWOa1J+4okncvzxx9Pd3a3+hgrc0Xz+NwRxyue1cngr5y7HETgkf2/VPCwRh1tmfA/G8nua38beH2uBt1MLjEGct9Pd/OddyxjE+ee19dvuk8Ygztvulv5nXZDKLrDx7kyLSVYl1aLRfVLtLmBlwS2eOLK4F9bhplPpTkApcQTi+INRNAKsWb1aQZwzTz8JLTaVNWtW8pl0G83VdTjRKHs7VXx5/mRi7X0cvX4l82ZMoljyUBewcPxw7WCS6zpSzJhUYoK/mVy+yOPPraBzsA/H46HkFNF8Pmpqq4joAaYlotTHJqLPaMDnDPPy9iFqM1l+19mh0hDKIc46MkgK1WBeY70DA8aoJ06n/VeI42XU2FggjhhTSrAibeSWu5ZgWxba8kQ5ZJvMmjaV71z9KT578Y1s2NaGjxQfPGsOfVtruefZR1j+3D2cedbHaNtSoDYU4PIr3kdtYzXnf+yrBB2NeWcu45kX2oi1dPLL9yzlpGdGWBOvwyx14A34CEf86nzEdtmr6QQam1nZ2cGw5uPMhUv4+q9/x0tibhwPk/eaxCJ+jGyeiD9Mq9nHFL2WvpLFmtQQxzeN4773nMPIM4/hn53gV4NVXHX/rXRp4KkK483ApGQjX/zK13ngieXc+ttrd5VodgMY9wm49A1BXX/rJRBH2k/gjaTo5fI5tfm8ufN2QZzyNCkXWriBWXkA5T4NL3/aLv2xUr3jno+rHHL7cnnqgnvccuXO7q5jTxCnPOByj+lCHflZglZJqRLgJ2WIly5dSktLiwI7EpSJ8bOMNzF+lbSr5557TpX6dlVLb7WxseF4qI0EGSqkaNRqsfIOXdoIkyyTeybvzazFcfR4E8++tIHeQoEQFjMiEQJBjf6gh4TtkC6VVKpl1eY+qusn8itPHxeseJljZi2jbriNZwa6aLfA0L1YSuXmQ7Msio5BzIG04ydiVePzpLj65MUctaGFjekUHXqCESvDYN6grwSdUqDJghFdZ8ixGCjkMHxBBXL9CgYaGB4HS3ytdkKccFVE9TNpf9MoqnGr+0Y9XeTfgDeIme5m4ZQE7zv6XTz5yIs8v24TJ51yInc9dA8juRriSZ38QDeXv3d/Lp4wm4YtAwpcrcp2qc/J7NjBvInjwTaINjXTaXrQJkzG3zyRP99xA5NzCQ7/74vpYYTr3nsug7V+UvkwT4d1Qp486d4Mkfg4/A1RaiiyMFnLk+u28Ew2S8+3Lie2rpuQ4SETMMiK51X3MPmOHmqbG+nd0YlVEyK3dis1C2bQOGkqZms/1pzJbHr4eaxtrzB74pHENz+I4fEzxSqxbaIPOi2iZoysN6fAQG1trYI1MlaljdzUKqkuJ2Nsv/32U2qazq7OXX1zd9WqysdQ+dgQH6jvfve79PT0qGOLUiUej++qdlU5hssVf+WAxR2P5V9dKFTph+NCGHcuKT+fcqVPJUApBzxyDBnH5Ybl8rtdn++Y6lpWr17NAQccoCCOXOMu5eYeSoyXX1v5/FoOi0TJd8ghhyjQq+a7neCm/OHLf9aiY+xsx1rgrWmBMYjz1rTr2/2oYxDn7X6H38LrG4M4b2Hjjh16jy0gPjg+bTQ9SOLxqVOnKum8W2LcfTIrAU8knlALSX8gqBaT6qmgFqKQGSKk6xRKBtUN43nxhedJ93dyynGHMxypZmDNJi5J9zB72lTC46rpHBngGz0G2zZu5tppIQ6ZvT+WXSAqEMeI86H8AEMpmFMXY1J8HEXH4p5HHqQvlUKLBAkFIwriiAFxtzFMpFRg6bzDcSZVk0t10jZiU9XXw007WikFA4xYDlldZxiLznyGLtum3dHZkXOUWWpnqcgOxyArOWGSKmBJyoXUTLbx2tpoWXWPR6knJJ3ANUoV7yAn4LD3tEVc+P6juOzK7zNh9mSqxvtZ+fA2whjEa+GhW7/DbU9YXPG1b1Gr25x63mKuveElxttBjjywjt882wk5jeXrfsvea1az6cKrMWuq8OYH8YYj4NEJ+iMExHfIa+LE/Azpcv4FFk2bzvMPrOCmbBcdHkl6CZIbFyFSKOFkMqQ0myp8dDt+BoYtIs0Gnae+D9ZuxdGqeD6S5Oi7bqZkBYlFEthBA38qzVmfuZSSGeAnP/ia6hqiDHGNeqUtJBCTp96VSpzyQEkFUfZo5SUVSJtSeHp030QioZ7ul6zRcs/lqU1uUCbHdyFNeZDnBmeVKQ6VwZdsJ320/PcuaKnc1w2ayr/uLsAqB0TyvZyjfIacs3ud8hkSoAqcadm0Wb0v8Orkk05mn3324eabb1bXpZQOXo/qX6KCkCo3g4ODo+0qyhFp551KnT0O5De4QeX9afR7afd4qNWjeD0jxEd0tiTCnJHNcP3kMJFlx5L2ONz16CM0JKWstsO4RAJLs7BDXnzZDFFPNbbfJJofRvc0MX3TC1Q5fo6fGGP5oE13fx/DRh6vpI/5vBSKJYX+ZM7IGD5C8RJWKkjd3EY2N9TSs/pV7vOFmRjRWZMTE/IcXfki3baHfo+XXttm2LHIOxaaZxQ6uDCuEj7bRh7N7ydbMND9QUJ+nVI+jS6gwgdDWpJQfogzjprNwr2Xcttjr/L0i5tVulSIAud+6EgG23Lc8fhzLD3sCPytG3mP18fFhxzIYPtmioMaXsfG8hjkAjZmMkykppr6YBK/E+bZCRE2/uF+9j/0YGadfxprPvF9vv7sfdhTakn0FWgNBCj4HDzBoOoHoh4aGc7SOTTIgFHklGMO5TdHvZeB9Y/hGx6kqmoyfX6H7Y+/wOxkkmGfGJhL2W8Hx2vTOGkCOdvGCvjJS/W3m+8keczRfHDdi9zVM0iNESZDiWLAIuGNkDVHK8cJUBQ1jpiOC/CS8SomxAKu5eclS5aoamoPP/SQ6mnRWEylCOq+UVPu13sp0GtZ6tp++9vfqnEhKVXuyx2f7rirVNpVgpfy1Mry710FjgtXyitJlavo3L9n5YofF1iVm9a74E+2l3NUlRg1bVfKnnt8+Z2M87Vr19LU1MQFF1ygjI5dvyDDlJqIO0vclzVS5TgsP8fyNtB1n5oTFi9ezOQp00aPYI+mtboPXt7g0B/bbKwF3vYtMAZx3va3+C25wDGI85Y06zvjoGMQ551xn/9dr/I1JokO7LXXXsrAUhb1bkAki0oJUMOx+Kh6wB/466LWH6GYHSaoaZRMi5rGCby08gUGu1s5/tD9seomMLhpK58e6WJKU5MqrStBy/VaHYV0lg91ruSo+YdjOTmC3jy2keCjdoa+QZuJUQ9TJk/D1Dzcv/xxelNDlGyHfKGgjGIlu0mSURaMr+XdR51BblyI9s0vs7p1iJr0CPcVs2SwGTZtZYQ64rXpyqfosBx22Do78g79NnQaeaXESUtAUgZxHJ+U6x6tbOOa10pbyGLf9QqqisYYzkBzc55SvsTMSVV8+7tf5srP/ZmnXnyRvec18rlLzuW0cz9PsNphfGwmm1s3UVM/k+6uFfz0a1/jE1+9Gt2X4Ce3fptlnW1YX/k1noBOrCapqlN50AkEXgtxhjWdznyRmePH8/KjL/GbdDsdthfdG1EQJ1YyIZcjqznEfV76nAC9A0WoyrLlpPdQ19aNrSXonLuIOT/5DkU7QDxeTcYcIpwrcNZ/fQaPL74L4kgKhQRkEtC9GRBHgjl58i8QpxyMuOoZ96l6pdmqG+DsLoVjdykSLmBx99sdxHE/vzKALA++dhdkue+76gUX4si5yTiRJ/TbW7aq/iIpUuefd74KvqSSjUBSOTe5ftlW2kNUOBLg2paFputqW1EyvZmvyuAxYpuMaBq14RimMYSTF6WLn6tCNXx+2Tjspnls7+3h+VdfYVyilrijUR0JYWmOgjjBoijWvFjDg0wIJvmf/jZu6u5net0EmmqDPNDSyUgmTQFbwWKfro0q2gTuaTopw0c4WCBXDHDpae/hCy2vMtDVzmNahJhZYKvjpz9XUH29x/EqP5x+xyJl/xXiVLZPueIKxyAQClLIm5i2RSwSJRENEvJ5ScSjeJNRWteso5g2mNwwgZGSQ+tgl6q2t3hhIz/+4kdZ/mo3P7j2Xvq7+0g4JaRO0C+POZkpXTZt+g5KPgjgJebx4wkFMJIh/NEwSV+YtmSSttQQHVu2cfZHz6O/s4f/d+U3aanyEPXo9PijZBwDx6/h0TSKmRyFbIGsaZI1ijQ21XHXORcR6dlCZGSYUt7GqknSs34zsZKFJxEjNTKEz+ehUMxR19xIIB4n41gk6xtY+9PrmHv48fw+pPGRO+8m6PVTlKpwQS/BgqPOXcaE9EcZj1Ju3B17bsUqgRQC9wXq/PGPf1TQQnJZpY8KpP1bL+n38hIfne9///vMnz+fkZGRUW8i76hBvgtw9gRyXHWOC1DkZ5mPytOp3HHqbluupCsf5+VKnnL1n2zjzjluO5SnZZanN8pnuQodAVxyLeedd54COKKqU/vboym4bp90IZJ7LrtTApb3X9s2lWpv4cKFzJgxSw6ESGHHzI3fzFlx7FhvlxYYgzhvlzv5z72ON3eV9c8997FP+xe3wBjE+RffgHf6x8safOcMJvLsAw88kBXPrVAVhNxqRO5iOxSNqSeqmj6aiqBUEnoYs5Am4PNhOSglzqsvr6KrdRNH7Lc31E9icPM2Lsn1MWP8BKLJBOHaJDdXTVIL0nm3/4IT9z0Wx1NAd7LYZpKLfEX6hkwadItENEERmzsffoCu4TReXZ4CJ1Rp3Fg0Sj6fZv6EJvZfcAR9AYOeLatZtW2Q0EA/99oFrIDDsOEw4vOR9lrKXLXDNGk3/XQUUP4y3aZBh2Mx4tUQ5wypRCxKHI/XUcaUYsorL/F0kbaQIEZUOKLIiToWwZoZZANtZLuLfOvTZxPWs3zlO/cx6DGVsetQoURDNMTPfnEOjz3h8KtrbwJKLF99M3+47mF+fs01HH/Mu7n1uYc50g8/izaKQwirMyViQfHpGYU4fq+F12fhifpVoN2VKzK+sZFNz7zKDUNt7LBB94RI1YaU+oZ8kaxtEtNhAD+DA0VGtDwvHHsIi3MlHE8C68ijiX3xs5QcP8macQzle6m1HE674GKammdw5eWfVOk9EoS56hsX7qnS4RXVqSohgVcKB+1MR5Pt3X1diGOImkn8TMpe7lNyBTF8oyWN/5YSpzxIku/LA7c9QZzKz6188l/pBeQGXe52cm2uebILceSYknIngVzr1m0K4MjrS1d+SXnedHZ27vKcknQ0MZSVIHr58uWjAa1tEwyFFOx4qyFOzLGxg1EiQZ1sbpARHAJFeLh+HgcdWUspNJEVK1+kb2iQ2kgVVf4AsUBAeU15QhpOwYvtSzGuzyRYP4uZG+9kXibErPFTWJ3P8mxbq2ja1BwjhugqCJbqULajxlnWH8JfyBKaUMuKMy7Gc/PVpPUiL+sRGMrSrvkZyJfoKhr02A59Xi+Dlk3aERcblFKpEuiVqywCfi+Fkonfr4PjRfN5MAoFouEgJxx3LMmqKA8+8gzdvUM4pQK1cT9146Ks39FJvKGaz554Gtfd/zhrNnciQGjvJU1cfv67aXp6LQd1Bxl0uulwTKyco0p8B/ExUO3DqQtTHY7gd2rYNC3GHXf8mffNPZD5l32E+8/9Cre88hT+KfV05zUGi1mMoKgAPRRGMugeL+F4DMsL2zq7+fy5Z/LJ+smwbSsjxSyJiKQhFWldu5YaAU/DgypFLJtNE66KUzdxAv2ZDM1z5vDMb29gZnQa3iOOYMbV/8NwRCrQmQSDIax8FnOnGbTM5aKME5Aj7SkAwi03LrdP+qdUqbr11lvp6+tToNEvaaWmuruv+9pVXQqHc885l/e///0K4sjvy5Ut7gHKQerrqXBciC5jUYBJObBR46e8etTOn93ju5DY3UfGrPs7BVt3quBcNaALaGV/mQvc8e7OS6LOlLYRtYz8+/CHP6yArPjiKNBfbqwtAKbsfMqhc/nvyxtT7rPMI+IhtmDBop1veRlLpXqnL9zGrn93LTAGccb6xT/SAmMQ5x9ptbF9di7YKyKYsXYZa4F/UQvI071TTjmFu++5m2gkuiuv331SK0ocgTiixJHFryzyi5YXn1NC93hwPF4SdY1sXL+O7ZtWc9jSRcQmzaF97XouTnex14RJKh1LS0T40pBFz8ggn+xYzQlLj1Vwwu/LYZTiXOjkGMzAxIiPvaonqXSqR1Y8hScUomF8Ex6Plx1t7epfOgS1QS/Tm+ZiJoOESiNs6C5Afy93aw6at6DMi0d8GhmfoyDODsOg3dLoyMOwZdNrm6rE+LAjdWukvLjwJVuVGBdjSgmmxZxToI0Lttwyu7qdRo+Mww4Mk+sJEDODeL19hGrinH/5idxy3Su8sq2bDx57IDfecBF67Ukcuv9Csh0drOjuljIxLJs5kRUvvIpn/ARigz08PncWCwrwcjiKNzuE49Hx74Q4vp0QJ6MH6MwVqa2tofvVbVzf10JbyUH3+OlLalRpQbxFg1zBIBgwGfHpFAd9dHoy3Hf4Mo4LRSHvhaOPof4bl9Gf1Ygmasl7c9SULI449VSOPPxkLvrYWbvSoCTQc8teu54PbxTiuE/PXRgj/aChoUF56rye/4WbUvS3IM7utnGP5z7td6GODKtKJU4lHKpU47hP3t3AsDLYkv2lXdx0KpXm4B01zh0aGqJ9e6uCYAJFr7jiCu6++24VlClTbEnT03wq6JP9nn7qKXyahmWaymw2l83uMV3l750qKoFZVPcR8waVsiZTzJFKetl70OCppqU4B4cp+Sdy3733koiEqQqESYbCBHQfpng0+XUKhkaIXqYbtdymBzlt+6N8RKtTpbRv2dLFDiOl0j6UukGV9x4FdqLgsG2LUjRKMJNhyTF78+T4Q1jx26sZrtNo80cxUhbbbRgsFOkqmaos94DHy6BtklUpTF4FuV6jvNnZIO51hsIBMpks4XBIffYo7BBzbXj3u46nd1MHz2zZgOF30DG44oLj2GvaHL783T+wsRMmhmEg18XEhnG09fXg1CX49lWX88r/fJvTQxGOiU+ixVNkKGfTPOQnYmv0xm3MOlE3haj1NLOm3uHp3jbsV3Zwwc+/R/rJ1Xztq19iaHINw4UAO1LDFKQEnaZjFUskQiGqq5OYHosXN26naVEzq07/JOYLK/HW6PgG03jqYqx+agXxeB0Bv4ZtljBLRWyfh7rx4xkpFRnX1Mz69vWk7l3Fge/7ICc+div3GjnIetR5mk6RkqT07VTFSEqflBuXud0FqPKeKHAEVohKU1Rk27dvV31U+qpA2r/1cu+NpFIu3XcpV155pYLgbqqkfE7l/StXvZWnP7nKGBe2VEKc3UEfd75Wfa4Morjzkczt7pxQDpLcOcRN93LP0z2G+767r7SPpCGfe+65TJw4UbWRAkCjCHPXq1LRV3595fDJ3U4qH4px8owZM9hvvwN2QRyVjzgWefy909/Y9m/zFhiDOG/zG/wWXd7YVPoWNew74bBjSpx3wl3+z7hGgTgXXXQR1/3yul0Qxw2S5Wmjm04lnjiuMWgqZxDSpT6TqLy9RJJ1bN/aQsu6lzl4yXwaZ+1Ny+o1XJTuZN6EyUQCQVXF5SPr29nQ1cavEh6OWXwEPk2elhvkUwE+kO5hKOdhr/oqVWJc0oqWr1zB9u5OOnt7yFlFBVriWpROM0MUWDhjPskZ46lxCry0bYTcYA/3xv2Mc4r05YsM+3zkdegqZekoWWw3vHSVvIwYBv2IRw4MijzfGQ0MpeKNI+W5TVv5wchiWylPdj6VlvZQHjE+aIxE8JrbOOWEi7n62nvJWt187xtXcNppjUye9THCkxuxtnfx6Q8fxg9ufoazPjidb1/2bWoXnY6s8S//2Nl8++pfEJ+1CLN3Kz+PRDjNDrGqOkKwkMf26uj+sFLiCMTRogEyWoCeXJFoMk5u2wDXd2+kNW8qtcGOiJdqqQJUKuExdBx/hozmxZ+KscUe4jcHL+UDDfXQmcJzyGEs++M1vLS5HycQQ497CA6nmLZkCed96ONcdslFu8yIy8te/z0Qp1wN4z71diGOeMKUQxc32HKDmPJUhnKA4v6+PLgqD9LKwU35E+9KiFMZYFVCmvLAzv2+PDXCDXbdoFS2cUuOi6nxjrY2xJy4urqaM844gxdffFFBHAlkJWgWJZK8J+qElS+8oNQNpWKRQDBIsVB4yyGOqD4afbpkDTJkGqSrTc4b8fDLmQdRWBajLRvkkbvvY2ZjI1FdJxYK4tNHfYZUOpjPTzIzSFNkCvu3vsD6UoYz65soZk3+1NJF2lfCK34i4u1jWjjWKOSS4F8C6VLAT7BY5IufPJ0vrOhhxYbn6UhCn+0lY0bZniswWCrSY1j0eRwG8TFsiymyg+31qLFaGfSX32OfX8co5gnoflUhrDZZRTJZxY72duXLVOgfZPzs6Qx7DLZvbuXnX/8oHVu6ufr6BxmhCYLb+OL7D+W9h+zDj+5Yzm/ub6Ohdi5m1wrqPQXWLNyHbl+JQQsiZkhdZzpgQ0DSGKGpbiqDPocNs6p5+i9PcsKiA9nr7HdzwxEf4onYCP6aKWwV/xu7hK371fXEBJD7fRRKebbsGKYzaPLqJ65gWnsnoYhFvrsDMxkh1dZLf98wE8Y3kR0ZVnAtk8uRqKsjmKwiXzIwJ9bwyo9v5rh9DufXVTbnPLEcfEEiBRs0h/zOyl3ShgITBeK4pcZdgClznSheJk2apIy6RTEm70nf35Nnk/v3Q9Ro1clqrrrqKvU5Ak/K/a7KQc7fgjgyzpRJtWmqz3fTqXaXllQJRSrnh/J5p1y958Kg8jlfvndTamWMu+chvxeAI+N5x44dXHjhhUyfPl1BHOUpZBTUtFF+TZWQuRLsvHZbUx1fjM8PP+IopdLzeHZ62P1nLCvGznKsBf5pLTAGcf5pTf22+qAxiPO2up3/3IsZgzj/3PYe+7TXbwGRaH/5y1/mG1d9Y1c6VXmqSDRRNVoKORja5Ykzki0Rk7QKZVDjIxivpnNHO+tefo59585gzt6HsmntGi7MdTNv/CSiXp3qxno+uKWDbel+vp/t5cgFh+L1CcQpMTLo5b39bfSlLOY2JNGDMVVx5r7HHiZVKgmjUGkH6gGnA1UChZw8C2ftw7gZE6kqZFmxfYi+/k5uCtgs80NvtqDSqXIBH31GnrZSiTZDo6voZaiUo9/nocOGPtOmZHvwieLGB5ZjSoFsFdRIwCELdQkaXFNaCUIzxSQRa5jH7/8id979FN/82d3YPqjWq7nlus9z2gWf5ce//AF/+MXdrHr2MVKWxo+vOY2TD/sIRxx/BatbXmJafR2RRA3bBtMcePi+LF3+HF/01fC0r484QQVxNH8Y3TcKcfRIgLwepCdXIhyPog9oJTc9AAAgAElEQVSUuL5zLduzObD8tIRsEsGoeqrvtyPk9T4yPrHDqeXVUj/fX7qQj8+cBuva8CxZxofXPMntT66m5IsQqgvhGxygevIULjj3E3z/O19TngyiRCqvlOQalu7J2FiCdTfgc4Mo1zRVAkZR8pQHNeWB1htV4rjgp3JfN3j6W0qcSohT+TR/d6OlHCy5EEf6hZseIoBTvpcqNV0dHcrMWUxPxddC0izEK0f2E3hTNA1VGUie4m9Yv15BHDmWal8xdt6DcezfO59VKnH8/iCTwrqqktZhiCptgGudEB9dtgzmTeThze1sePo5FkkqpNeDFtDxBTU1Lry2uOGUqMn66amuZ+76+zixehZT65OsatnKcx19FDQvHp8PnwjbLFudrgtZRExQKBWpCgX4yyfOZvrv7maL16HFlyNdFLPxWjozaYZKBj2WTT8eVbo7rWCrMlpRMGhXsD6aDKngkutVYno8GMUCQc2DWTJJJmIkq6poa9+BaTvsM8vLld/8KStWtfLLa26iOZlk46Y1LJ47l3Qpz6q2Dq655GxOPmAWX7/xDq65fTO14enEkyMsPG4c164Hb9EkJz5dlkHOYylxWlQPKuPmUHWUZGQcLZNjrB4ZYuS+Fznzxu+w5qpfcd0j96FNnkhHIceOQp6i5iccjCjTZbOUR1QYwzmTzWae757wHj4zYRaeri3k7BTDjsGESDMvvfAcDfV1lNJpwqEAg8NDhOMJJs6eTWdnF+F5c9j2uztYWNVA50GLmXr9DRihING8F0srUHRG09Fc82FRxwnckt/JfXJTKKU9ZbxKn5UqVW9UiVMOcUTJeMkllzBv3jwFcVww4o6ncm+acoj7V1WKtQueuBDHVdSUb787aFL5vjsnyFh1zZsr4crreeO48Ej2k8+X8SxeVmJofPHFFzNt2jSVMil/K/OFURPnSlBTPieVA6zK76UPCMSROeLY4941BnH+3glvbPt3VAuMQZx31O1+0y52DOK8aU35zjvQGMR5593zf7srdqXZDvzoRz/ikksvURCnMlUkUV2jjC8j0dFSp7LozhsQCXgpZDJ4fBrhqlp6ujp5/qlHmD2xgSPedQarV73ER4ZbmVXXSMT20jR5IqdvbKUlP8gPUz0ct/hovLpBUC+SyQQ5I91NV3+JyXGNcLIOW/fyl+XLGUyPSJkkMVlRT4BFMxMqljBKBeZOm03d1GZqzCKbMzo9qT6+m+vlPX6d7kyOYa+XYshPv5WntVii3RSI46E3n2VQg0486mm/pIe5aVMCccTc0/VFcSuW7Cpl60hkGsDn6Pzoe+fTsqmFG2+5i4+ccxzX/2QFhp3DosSal+6hZ6iKg446iKjj4/iTFpHJJXnukYe55AsX8+3vXUPR4+d/rvoqZ17yMS5rWsBV6QidzT1oBfHG0PHpoV0QJxAJUtCD9OZK+AJ+qgs6v+pax45sHsfWWKcVSYTjFAXimFHS/m7yXotx2UaezXXzhQWz+Py+i/Ct2oJnzjwuG9jCDQ+swPDHcRJeork8ycmTOOm4U/n9zderp++SDiEQxw3KXDBjV/z1q4QErqeLm7IhfV+OJel6AjZkfzcIrwQqbmrS30qn2l0qTflx3GDJVexUKnHc8329r266Q/kxK89Hgr1yiOMqDCSQG+jrU7vOmjlLPU3v6OhQP7vpeBLxS4AmJYoF8LiB7BsNkv/euaTy/gQiMRpDNg1mkDZvgJHhNp6saWT6AdMI1Uzl+pUrKbV3srCuiajXUV44QQGHmgYFi2RxiDDT+KrTz2/613Ja41zQYty5ZhU7smk8kpojFfDEG2mnf4263wJiBcIUCzRNmcxz++1D7sm72KTF6bALeEyDF60ahtIZhg1DVaTq88IwkLEdTPFpkup4lpQWd3b5KpUDNvleuVkZJYK6l7CY6DoWuh7AMC1S2RzLljRz+nvO5Pln1vHY06vpHkkT0kx+84uvsHXtcv77h8+xz/RGJjdGePDJZ/FI6pLjUDs+yK9//1Oe/+8fclQ6zIwidHiH6XVyJK0gVcE4RjSC15ehobqZQjRG9/hq/vC7P3HGuWeTDEf41WVfZnMsSDbsZ1vRIOV4iUaqsEpFSrkssVgEzeulN5envraKPx53Og0drQxEs5QMm0Z/M5s3rMIo5ElIdSu/rvxqfKEQ0+cvoLuzC238JMzWFrRN20kecwzzbr2RDSUfUSdAwU6Plnz3+XalN0mFKlGIuRDMTRWUPi5zoahMbrnlFmUs/0bSqVxo51b1k3TdE044QYETmUfdz5F+X66uc8etmw4l91i2dxUw7hzszh3u9ruDwOXbusDXHTeiMHLnJnfclleHk/cEokhKk0B8+Rz3PGQ79++DKOkE4oiSdcqUKcofR6Ubl/LqoyrnqfL5plzZ97+Vh5b6XAFC7zrhJOVF5PXurAg2llL1905/Y9u/zVtgDOK8zW/wW3R5YxDnLWrYd8JhxyDOO+Eu/3tf4y6TRAeuvfZaLrzowl0QR85cFq6yIK2tb1A+JvFElUqnkgW24WgExU9DFvW6X6VT9XZ38dhf7mJibZyTTv0IL7zwHB8c2sai5snU+SNMmjWdk1/ZyNrhLr7RuY337H8CetAmpBuYVpJz7TQ7erJUe0tMrGrC8MI9jz5ET1aKhIsAx6vsAEb/OQS8NvsuXka0sYbgyACtpSg9xSGu7NvKh4MRutI5UpL6FNbptYrsKBlsN6Q8uZee7AiDug/RS3SXTAVxVIqAKCEcU/mWyCJejIwFYsgi2y2VLYv+kLeI4anF0BxqgnE86W3cceuVPL3SyyVf+yFTakJc/ZWPc/FVN5KJDHDMlMO44+HHKNHADd8+iNM+eBGR5iU4Hj/vOXgxX/39tZzXfCD3j1tIV80anHwNFhpe/2shTkkP0ZcrkTdLNNpRft29lvZsHhw/a8gTi4xCnJBdxXCwg6IXGnL1PJPr579mT+KbhxyA/tJGtGmzuSLVzjX3P0HJnySr56m2HWqnT2PveUt55smHR0vmlorK3NgNSNzgSjxtKuFL+c+vB3EEEjY3N2M6/zsILw/MyqFLZeCzOy+L8oDI7bt/S4mzJ4hT7olTCUDc65R+IAGdq8Rx08fa29spZHMqSNxvv/2UkmHNmjWjpaR9PvX0PiC+KbW1qjJVOp1W2yr1g2Eoc2OrNFrd5s16VV6DiY+Yv8iMUoi+ZC1aqp2WaQvo3jdMY2ki33vhGZI5g7mJGgVxSh6DSDJBwO/HyZtMNQcxvIuYtelBqrxF5lWPwynVcnvbWvIhA90OqmvwODZ+rz46fixTQRh0H3HDYvI+i3lC89Mz8Dwvpv2MYFHl13mkFCebSqs0r14c5YczIKXFxRdZGJCUdjdGzbLdfulen5teY3l9ygcn4AMdW7XtxImTicUTrFu/kZERHxMSXoaGe/EGoM+AZF01P/zix5kUKPCpL/+K1b2DEIgzrSrOjdd+jzM+dhbZYYdvfeJbXH7z5/i61ciHw41kqm16fXmqc7qqEtcVC1LvzZAKB5iTnMVAfYyfblnBsd5GFnz6dO479RLuLfRA/Ti2FYr0lEwCoQSFTBYzn6epuYGqUBAzbfJwx1YeOeUDHKT7afV3EtVjxDochqxBtm7exKzJkwnqGl1dXTheH1NnzqJnYBAzXEdQz9B+/4MsOP4Uzli7ittbOwl5AhTNNDavVduIubGobVxIL20raUHSrgIyZs2apXxx5HMEZug754TX658uiJV0KoHjBxxwAB/60Id2qV/czykfy5Xj3x3HLowpT6faE8Rx93EVO24/cfuMW4XRHbuiqpH5rr+/X837brlwgT3S36QtRKlUrs4U6CVqRYGwUp1KII60lYKLO42NK9VGe4LPbnuqqmOFgpozTjjx5DGI82ZNhGPHeVu2wBjEeVve1rf8osYgzlvexG/fDxiDOG/fe/ufdGWmYaLpGo89+hhHHnWkWnDL0z9ZvFZVVakAUxb4op6Qp7Hy82jkFMEnqQrKL8YmGg2rp5PXXneNWnieePa72bCqyKc2PcGMhROpiiRZENd5//ZunjT8XFLM8NHqMLHxE2DAoavW4L93tLK1I0T99CRa0SGo+3nwkQcZsvKUdC8eXSOg+Qg6XhYmxmMm/DQnawhNrCOaLZDKDfFC72Yuzk/gonwL/Y7OZr+PBktj2BxmjZWhWIzxgiPqG4NgDjodg5WaQUkHvxEk4HhJe018prXrCXG5AmO0fKxFQlBS0sNw2sJrRjhu2Tw+dv5xfPyKr9HZX01VzMQqhcgXu3ny2VvIjOQ44bgLVdrHVd/4OAed+G72W3Iyl176Lm776T0M+22ygzmMxfPZ1jtAWotieW103YvukepTXnSR6YuqyChQsDzUZWwe2L6Gx50SWctPxvLi1EUwc2ksR9Q41eT9KUKOw5qUzRHTGrnnwAMw2wawEwEeL+mc8OjdxIpJSEjbWsq34tTTPsB9d/2Z9RvWEwwEd5UeltQq+VmViq6oTlXZ5yXdRQI5Cdbc8uRuACNP/f2h4GsMR8uhinzvqqDKj1seALlP8CtBknsctzqOG7y525enN/xfxqlcl4wP6f8CZWS8qApumqY8MiSYk3aaM2eOGk8SkMk1yXYCRjW/riDOX/7yF6VYUf4j+bwChq5S4f9yfnva12cZjCNGVaKJVzMbOcWB2xcvxdqrgZwT4MOPPsXH8FFfH8IoBvGYHvQmDxP0MJk+i0maybcG83xjqJdFVTEO9Ud5oauHp1J9FEQ0Z/qUz4uAUfkn8EXAnSHGxIJj7QA/v+zdfPT5Fja/uoUnQxa6x6Edk8GcTrfpoyefp1/8cHw++s0SBWc01UcqI+n6KFh0FRLSN+UV2Gm+nsqk0SW9TdIwRcFTKnHwsiXMnT2dJx5fziu9XcScehqBI46bzmOrV7KxxeToA4+g1L+e5VsHwBhHndbPb356CvtMn8/lVzzOn1ZtIh1qwZOF0/zwh+RedE7WyQyWQI9gYeBoJhFfFaEYhMIaOT3MwKTJ3L76JS4/8yx6br+Xnz/0CAPxEK2RAL14GBnMEEGjoa6Wkmng9ecpaFWs29zCe449iBtqppIy23EMDY0qSk6Oja+uYXx1DYlQhFRqGG/Qj78qrBRT2eEc4yLjuP/B2zlm9l7c5vdz5ssv4ymEqNMLysvHVaJIm0r/c9U4qrqSd2dbO6NV1ARYtLS0sHbt2tFx/QYgjhxTti0UC0wYP0GpVVwfKBkr5SoaOQdXnaOUVGXVp8rHrDo3x1FzSqXSRo7nVrAST6RK0FNeZUr2lb9lopwRxaF8lZ9lfzkXGbMyxmWsyld5uUoc+ZxIMLRLoSPQ9tJLL2XZsmUqlbJcIebOP5XjUSog/q2XCyPlWCeddJLqy/JS3jhSWcwZCz/2NMeNvf/OaYExiPPOuddv5pWOzaJvZmu+w441BnHeYTf83+1yd0qyLUl50HysXbOW+QvmK9WFLNplwapk4UWphFTL1KlT1SLfDUbxjpbdHl1Ii1+MT23381/8TF3paWedwrbOAOe/+hizJlXji8U5sDrKJ7b38ouOfj7ph0vjYSbOnAlOEKs+wBVdnfxl7TDBgMHE+noaq2tp3dSino5KUCHmyHF04l4/T7dvJOuzaYonmbLvXjTqIfB7eGrHek7sC/GFfBs5S2ej36HK1khbadbZeYrFKC+aFl2mQbDooce0WeUvkfI4eE0ffstLwSvqgb96Rgi0kZcY/LpKpFQmRU0szrhkjG1tHVRVh0gkGunu6eSxR+/nNzf/iat/8hNCAdiy7RU+88nL+POfHuHdJ5/AHXfdxd7L9uL557azZdM9vPDAWs78r08yqaGeZy0TPVlLW9bE0cDv9+EXTxLx/JDKRUGd3mIOJxBmfMGnIM4jZpqRop+Rgk2pOqAgjuYH3XgtxDlyepOCOHbrAL6aCE8S5LB7biVerMaMStpLSd3zo449kZUrnmFLy5ZdqVQqIHJsVW5dmYru4a/fniCOKFEqAYwKUnamyLyeX4S7jwt5ytMo3P3d4N4FOuUpG25gt6fhKNuVn0OlckeCLAn03FQ7eV8gprwk2FVBqGWx19y56im+gB45D/m9BLchqfpUVcVDDz2kVCViaFwqFFR7uyqGPZ3j/+X9iN9ganwaphVgY2kzZxkG185ciG/ZHLpSRc657xEujVVRVe3D48TxWgJxvNRbXkppH+OzaU4f7uXBEuwbj7EgFuOl1m6ezgzi0x1scxTeiHbOKxXsxO9lJ8SRr5qjceNlp/HuR1fRvr2HFWEHn2PRahTozWn02fooxBHj5TKIo6oGyZzl+2sHLIcBEnDLGJUgfnBgQCn24uEgus9HPBxSpcY7OvvIeVApjhef+34mT0vw0NOruOO+tYxvaqazax2LZ9cyOJSktXsbn7rwKPaaOJlrfvwQa7s7KYbyvOuEE/jQxPEc8tBKdE+eLgFwkRp8pk3BUyLoj+DVS1RFw4Rq6tmWSHDDiid4/9HHsMjS+MqPfspIdYL2qJ/thRLFkkUsEFHAVuZTSTNN20Hau3tZMn8K9yw+DNPugaJDMa+hh320btpCQvdTFY4yNDSAI8bTIR/J+jrSvcM43iBbXn2JQ2fNpHvKHBrv+QOkA1T7sqR5bT+TcS9lxgXWKLijj6buyBiQfi1/EwR0PP/8828I4ogCxzWGFzVfIp7g/PPPZ/LkycpLRo5ZPhYr06Hc91wlTXmFKrnfLuSRcyxX7bn+Npl8bldZcNlG/m4JpJF/rhmxm2rplg9XCstQSI1POUf5vasYcucUt69J33ZTw7Zu3cpnPvMZDjvsMJU26UJrd3zuTn0zBnH+L7PX2L5jLfDaFhiDOGM94h9pgTGI84+02tg+qgXGIM5YR/hXtoCbSuV+TY2kqEpWKSWOBJ2yMHZNKOXp6YIFC3apI2TBb1ia2sbjGS0VLV9nzpyp0rJEYn7q8UexyUpw9svPcuK0RvqCPmZicp8nzi91P/sP9/LpVJaGaRMwwxF0r8XXurq4J6OzbNokmm2dhnHjGE6leODpx9nS36XMiHO5IvIMPiCVQoCmcJSF++2DLoFwMs6q/jbmp/z8ONWmyn6v1wxkwSzlyjc5Bvmcn9VFg07bwGt46bdhnVZSP1MSWOLF9Hrw2JZSnchCXilPdlanUqlkUiWlKoKvO0vMzvCJ//4AP7vlXjrbApxwzMHcc+e3aJ64H3UNftav72bpPkvIZyyy+X6efOIh3vve9/H8c2toqJvOU89czzcu/SG/vO/PaKIQmjSZ7lSatD+mIE4goL0G4mT8PgVxih6NaZ4Qj7Rv4uHiCFnDz3ARikk/tpHF5zHxGrVkteFdSpyjZzRzz0EHYm3vx5fwszKUZOntvyNarMIMj0Ic8RtavPQAundsZ9PmTQrquUGIBFIS4Eh7VBobV/blPUGcYGQ0iNsdyHEDpvL3KgMh13h7d/tXApdKLxv3KXdlkFX+Ge42lcGlG8RJH5BA1H1yL+BAfpa22bBhw+gc7zjMnz9fBcASPLpjStowEosqYPboo48qfxd50i7pR25p4zeadvGPziE1VV6aolPp7RlhQOvkM7rOF6bsRXi/BTy3bQeX3f8435wyHT2Yx+8fh88ArdlDPF0i4CQIj2SYPbyGgG8CS4J+ElVBVm1o54X8CDGfaPNG1QujCZCjbWFgYwr0dWziwTB3fup9TL3lHvrTBq+EveKATJdRoq8UoLOIgjgDHhjUNQaNElKbTtrHY9qInsdNeXPbwDXkVWPUtijkc8TCYRrra4mGwnS0tTKSyTO+oYapdXU8u3oD++43kxPedThf/dI1QB0pCiw8YjYv3/ZZbvr9Cs679IcYJQ81VXFygyP40fATYe5xB/ODiz9M/y9+xtFbh9noDDNsOARTHsLNDTjiyqNbJAJ+6saNpy0U4LbNq9WcdvYxJ3D1575Kb8BHdzLGulSaglejKlpFZnhIpeLYTo4iEQoGBPQCfz72PTRrBbRiiXTeJhAO0t/RhZHJUJ+sIS37aV4yVoHxkyaSH0pRqK6hsHkbWk8nk/c+ktCKuynkdEJGFlsPKADpvmQ8ieJSvM/kpQX86p65UEzel/4q0FFS/vZkvO0eW/YRJY68zvrAWSxZskTNn+VqFXd8litndtf/XdWVHFvGmxxHYI6MORfIuPulshmlhhOVjTwEkMpwat7aCWclxdFVIrkpVa4CUK65XKUkx6xU8AnEkfOQY65fv55Pf/rTSjEj1akEAJUrCccgzj86S43tN9YCb6wFxiDOG2unsa1e2wJjEGesR/zDLTAGcf7hphvb8c1ogTJT451xllKaiOqkKlGlFu8CY2QRLl4AS5cuVYtiWTzL08qSOSq3dw0wZUG7aNEC/vCHP7Bp0yY+d+55rI8mWPzgXzgj4KMt7GGyX8M/dR5XjxtHZvVKPru9m3FNNQzF/TSXLG7IG1ydNVlQnSRTShHx+aFocPfDjyhgM3lCM9OaJzK5fjzr+zsoZjMELJs5s2YrGTvRMGt6O9AyBr8tDrFXIcgWPUdGkwQOH9vE3yHnoyVfoNURs0wYsG22Oibtlqk8NyTs9GvidVJSMMsNFmQh7qYGiapCAtIAfqp8Jc4+5xR+fcudpHIhMNLcdO23OOfiz/GN71zI0n0P4oiDP0LQl+SD5xzD93/wNc4/99PcftvdBP31HPWuCTx+5yoOOuNk8uksVz30MA1Tp9M1UvpfEEeLRncpcQaKJRaGanisbRN/yfeTNUKMlBzMGlGDFLGMHL5iDRkX4qRtjpk1gbsPOACrtR/LZ7C2tom9b/s9ISOMEdKI+sHjeJk6ay5mIcOrq19VT9PlpTxNDEO1x5uRTiUQpxyUlD+VdxVelZClvNu7EGd3SpxyFY37vbudC2Fc0FMOeMq/3x3EcZ/yu+cqMEYgjgRsMk7kZ3nKLxDH9cfZa6+91HiRwM5tO9k2XpVQQeCTTzyh0n3ELFZgTiWYeDOG+u6OUV2lEXCq6B0cwvEW+EldknP2no9vyhRufXU1P3rqJX6213zy5gDhcD0ew4uvwSE2nKU6NJ723kHmDK1i78gsFno8DCcdVq/qYItWIG6ZGB7/a5RMotxSQbj8w2HxnFncd/rxDP/kpww4Ohv8GpbXZKhk0eOEac0WFcQZ9HoY1jTljyMQR9J4pFy5+FaVp8i56ThyrUqpIabGAV2pb1LDI4RDfnK5kjIBPvOsD9DgK3Lj3Q/iiJoqP8xIxwiLZ8/g5c4ejGSC9bd+k5/feCvf/+ldlJwkHu8w11/z3xy19HAOW/IBOkJBkuE8evcQG5rm0BrJMlgs0uytxwiGsPx5/LEQftOiLpQkVRNnXdjm5e3buOB9Z/HUdTfzdMtmRupq2GIadIqJbXU1mZEUmAaWXUAPJPFEonS0b+Fbhx7Cu+sbCGbS5H0OeiBCdnCY7rY2xo9roJDP4vF56R7spXnyRPyGTWbiBPwtHWx86ikOnLGUGT2vsKXoJSqm8Ppo2p4L2KS/CsARkKNKavt19b70adcHSwy677zzTgr5/B4hjpovTEMp9/KFUZPfE951AkceeeSuFDj3syvhqYwvFxbLeHLhSzmkk3HnwhUBOWIwLObO4mUjwEaUOO7Yl+uR4wlklX8yj7sKH3fMu4o6VwXnXnf5vFHusRXQRiGlfPbLL7/Mpz71Kc4++2z1t0+AbTlkHoM4b9UsNnbcsRYYbYExiDPWE/6RFhiDOP9Iq43tM7pwklIXY6+xFvg3aAE3pao6Wc3wyDDJqqQKSuUppgSg8m///fdXUEcWwbLAdTyjcntZrFrWqEeBBKxifvnUU0/yyVPfh7N0b2IPPMypHdsp1sWpr6km4NE5Y1sHW7Zv5PpglOOX7UNfrZ/GwREeNcJ8ZmCAuFFkZixOQ7KG+TPnsmHTRjRZfIfCrFv1Kq2bW9gQLJLrH1TnsGzWbOUHUVXfSOfAIBuyA1xTynBqPsEOfYReTx6/J0iHz8dw3qEtl6bV9pEyTfpNW6VUtdoWAx5bXFNJ6BEc36iBqgQLEkjIQlyuWxb7YnzpwyGYDFO0HDxZh6aYxskn7c/v7niQlFGFXRzm/od+xpFHncihy85izastHH3CQiwnw59vf5L3nnIcTz7dQufQZo494GBue/xRLrjoAi781Q1MmTuXvr78//LE8cfjFCNB5YkzbNssSTTy0JbV/LmvnWwpyHDJJp/U8TkGHkw8xWoFcQTrrE5ZHDt7Inftvz/W9j4ccmxpns6cP9xEyAhSCvqIBzV0n5/G8VPQfTYvvvSiSu9xg2W3zLpSaGmjniSv99qTEicUjai2dZ94q3Qb5a802qcq1TJqobbTyFa+r0ynUnNqRbUi93eVcGZ3KgD3+OVQ6PVSPNxzdiGObOcCTWmbLVu2jJZvNk2mTZ++KyAVRY5bzWpcQ70KPJ9fsUIcu/FKeWxJ/pFUFvF9eYv/PERCDiUxr3E8BMnxp8aJHHboQohUcc36ddzy5Itct/dSBtLtBELj8JkePHUmtVmL+uhEbtqyjQ/nNrFfaDrTPCW2RUxaNg7S47epsg1y5mg6okq726lkKL9H7z3hSP64dG82/eSH9AaibPXo5O08qUKJVoK05wz6CwWlxBGIM2gaiBlzJcRxj+kG+NJvpCKSGJRHQgEiAZ3MyAhTJo2nrXUHJRtOOundzBgf5raHXmDTlgE8Tp6Pn3EgRx82n1/f+jjPbchz2rFnc90NX6U6mGCkUGT2rDBPvXwtqXSeKy+9iV/9fgWGb4jkOIennL2IJiyKHhtzCCxvBH/CxJeI4imaNOgR7Jo4w9Pr+e2TyznmyBNp2tbBtbfdRrq2jp5oiFU9XeiJBJpUbSuU0DQPwUCMrD9Aa8tmTp0/k/9ZcgiB3k4ygSL+QJJiNsfWDRuYMK4Bxx4dO22d7SRrxJMrSG+kmlB/huyWV9hr8jIuHm7nZ+3bqPIEyVmjnjJuH5evoriUlCrp1+J5JcS8fSwAACAASURBVONR5n53vEgJ7XvvvZfhoaE9QhylOjNKyqNIpV86NoccfIiqUOUq0lwYWgld5Wf3gYH8HRL4KS+Zh91qUQJqBKYPDQ2pceQaEMu5yz5y/nJNCkj5fLtSf92y4i4AcvtNZT9yU7RcqFquApLzU6mCO1WZL774Ih//+MeV548YmMs5jilx/g0WNmOn8I5pgTGI84651W/qhY5BnDe1Od9ZBxuDOO+s+/3vfLWSUiWL1H333ZeXX3mZeCyuFsLyRFEW0LIQlio7slB2S6sKxCn3IhAFi0jU+/sH+d3vfsvBc+Yw411Hkl+9lgu2tqj3MtEAtUaGT/YYpOsTfGzrVk5smkBxeoKaVIqXhoJc2NtLvD7KQjvIxKYJar8/PnAfD699iaykUHmgubGRweEUej6vfDYWTZpEoCZBQA9jDxZ5hAEud3J8JV/HsG+Adm+aKitOh67RZxTpzqdot0N0GQb9RYus6VHKnG0eyRnRqPaFyO8MilwvBhccqCe4YvAL6ok4UjLZiJNghKce/Ck7UhYf+a/rGel8hf939ZX85qYbeeG5VubPW8yra1ZJPMsHPvBefn3zzUybuj8jpZfRC1U8tP4ljjzoCB5LZ7D1IBYhTI+lgjkNB7/XRyCRoBQNMWAWkXpdB9RM5IGNr/Knzq3kSkGGSjbZhKZSqRy7pJQ4kk4V9MC6lK0gzh37LcPY1ovuN9kxaRYTfvNLBXGKASnF7CWkB6kZ10w8GuCFlS+obispVeXliBV8kev+P0CcSDy2Kw3ChRYS7MnLTWcoP3zl0+zdGR+Xp1GVg5ByiFOu+HGPXx7IVv7u/7N3HmCWVGX+fivdHDrH6enJeQZmyEhQEFCMgCIsq2IWFXX/7K667rLqqixGRFQERVBxVwQkGMh5AjPDDJNz6J6ezunmVPfW//nO7WouzQy4CupA1zz99NzbVXWrTp1zbn1v/b7fVwl8KsGKC/VcRYCMHzkmOYd9+/aNQ5w5c+eqMSRjR5RdbjWrxuYmVdXm2XXrVK01pfTSDRVY/zXUOHqpQFHzUBWJEs0P8Meq6bS/YR6aUcV3927nsac2cP2xx9EX60A3q7HwUIxmmKZ5qfZN4VN7d/CDWAdnRmZRq6XYbCfoPJglaVkESGIXdFW/rOSCnLGGFbgn7XjBuadyW10bW+/6JT3RKnp0P0knRyqZY6ej05MrMZjJPk+JU3CeU+K46VTu9XT9S6R9BR6YPi92Nkt1yMucGdM568wzWL5iNcufXksgUkUuN0paulspQF2ohtt/9TUOdKzk5p/fy/pn8gyXstRFEvzh1hv4/jd+xoNPruQHt36N5Wu28JMfPkQxP0AqCJ/4/GV8fGeK2lXPYGtZ+vM2jf5GilqCpM+roGi7N0zBKhGbXsdvNmxg2pylnNfQwLev/zE9ukG8uYmVPV1kPDrVoQhGziYYDKjJrq9YoL+3l9nttTx61j/i6d3HsDGIplVTyhfYt2MHjbV1BL3lqoHDo0NohkG41o/t1JHOZyh1bWNW81yWe2o4ZfndmHlDqXYqDbSlHcWjSXzPlLeTUU4bVUBkDKBOnTpVQfrugwdfEuK4ShzXqFuObdGiRbz97W9X+xdlWqUarrLPy/syZuT4ZNwIFBFYIyobUdu45vquKlTAjfJBEhAq6XYyyRrldGDZ3oVVlcbJLih2AZILaVyoU1kCXdZxvwdcNY4AV1cxKBDnIx/5iEqpWrdu3Xga8sS55Hnz2aSx8d/zLdHksR1hLTAJcY6wC/Z3criTEOfv5EIciYcxCXGOxKv26jpmpcAxDFWzW6pUfeADH+DWX92qUmhc1Yl7cy1eBq7po1JNOGNqCEdTN9A+n8jUvUqS/+1vf5slM6ay9LST2b5vP5fv2sJJjdPoiPg5uS3Io/PPoqOplujNP2TZ7h68S5pprQ0Ri9dyweYt9FeXqKmN4C0Z+IoaO3bvYVfHAYnulQms2KWWMAiJe4TPYXa0huppregZh/Z8iPsb8hzTu5tfpqZQsoboLA1TZ4fo8XrodjIM5WIcsKPsz2cV+CjaJp2U2KBJqW6NKsdLzM6qSlKuX4KbSiPtpZ4M6xaJ5AhVVVEiPi9+vcgNP7qGK7/yNVas3cacme0cOHAQ3bD51y98mre85QLe8qZL6BnoZfFR03j6seX4q2dx2afP4baf/IFMbUCd7339g0yZPpv+XEkpcVyII8bGosTJBrxKiSMl09/QOJMHdmzgju4OilqYkbxDIqSBVsAuZDFyNaStGCFdV9Wpzpk/lTuPP47c7l68/hL9M+bT+LMbCRW8ZP0WllYk5AtSXddKfW2IFStXqA4vPknSDm46lYItf2F1qki1BNLlAEv6mFJQjHkPSftWPp0/VDB0KPAyUWHjBomuksh9+n4olc/Eke1CoMoUCjeYVQqTUkkFuG4g7IIiOQcxOnVVAAsXLlRtJ8oBGT+uYbgocTo6OtiyaRO6pAg5DpKiIdu7x/tKzjZWsYDmD2NoOjOMGCuiC8meXE/U38bnn32aHRv2cs2SJQylu1XfClp+Mr5RloQb8Do1nLh/E70phwXBKgxPgq1DA3SNmBQsL44zgs82VQEdKSlelApRsojKqKSmG979lpP5edxkx7rH2BMNMqqHietZSkmbTY6U/NboH0uniumGSqdyIY4m6VRaOfXMHZcC/lxlVDqTxhcKkk0mlTPP7PYmZTq7ctVadu3vIlMoUSrl+fRlb2PHpi08/tReps1cQGObj+WPrVO+N0nL5mtfPI9//ugH+O43fs33b7ifvnSBqCdKS20j//KJc3nfV77Mp7/4T3xg5jxq/+X76HqC7mYf/q4sVdV+ekwdX6CKqV4fdj5BZnojaxNpBtMWHz52Lr/49R0829NPrLGBjbkk/fks1cEwEcdENw2cbJEhDwz3DmLXGGw47b005YcZ1DqxC1XoJYeeA50EPT6VNmaZpvImE6WgrzlAdayOzoDN4KanaI7UUF19PP61v0HPCuzQngdxpF+KUbdAHIGNkk7lqsbk0klfF8izY8cOpTR7qepU7liUayQmxwKCJR3rvPPOU2of+Tx3HReguNBFPtf1sXF/y7oCfyS1132Q4CrgJip65H1Jp3LHrrx2oa9APvlx04DV/CbVnsbS8FxF3TgMqqyAVipXQJPFhTjy2QJuLr30UmVuvGZNGXxPBL4Tx/KksfErObtN7vu11gKTEOe1dsVfnvOdhDgvTzu+JvcyCXFek5f97+qk87l8GUhIRRS7yJe+9CWuuuqqstLE6xu/0ZUb0qVLl6rqUxIolasTlU1G7ULZZDIQCJFMplVK1Ve+8l9Y5LngHW9jcybBpzav491TFrOl2s8szyAPNZ3K9zdv5Nz+7XzGqqc0M0ok4mCZi/jQlm0sNwZYkLaUYWfAH+LAyCD3r11NXCsq5YvAjEKyQKRYIkaKBl1j5jFLsEZzzMtG+E1divZkF39MzyBgDLC/NEBzIcpBj0GXnmHUjtGVr2V3Pq1SkAzbzwHd4WknQalYIlwwKfrEF6ec7qOexJaKCuoIpGpqamLTzl1EPFH8uSEMv03OskilazDzca6+8mJmLDqHd7zrvUCex576JY7j5fRT3897LryEu353I0unz2Pn7gT3PnwtnlwtS89+PUZRJzNnPiOZLL2iyqgoMS6in0pPHIE4b5wylwe2PcudBw/gGGFlrDroyysVjghl9Fy1KjEuEGdL3OHs+W3cedyxZHf34jPz9M5aSPMtNxEp+smFPCoNKxIIK4jT2lzDk08+qdrADYJE4SC+Seq9vzCdqrquVgWblRBHoI4sbvpE5WCZqMSpfO3CGTd4mgiA3GDPXa8S9hxuQLrrusGmrOfux02jcNUCqmS4CqA1lfIhQa6UApaKU0cffbQKEiUYdQNHCUKbW1tUFavtW7diGOY4xJE2+GtAnGqPiROIMjTUxzERjdXNxxM7NkQ0OpsP3383g3v6+ea8+YwW+ik4QaL+MAlzkOPrp6JnAvg2PcH8XC21YS/FcJpd3QP050KYlo+MNkiw6KWEQ16Mz3HUP/H+0eQH+PQH38l3d4yyb9dTrLc8jJYCCuKQLrHBcRgpmgriSDpV3CgbG1dCnJJeTjtzvU3kGggkc0u+i9tL0GsQ8hoEvAatja2s3bSDkmHh6BYLp8/hq/9+JvlEBx/85O2Y9UeT1LKEzBhHTWlj5eo9NEZT3HDDV7n6mpt5aGUHPl+EJTM93PCtT1Ojt3Pyxz5EOFyHoyW5buMQZ8xfxEPeARZmq9CcHAcsEytcQ1OxhFZI4F8yh+5wDQ+s3Mblpy1W6p6HN26lv6aarqCHjsQoAd2i3hMgnk7jLerYDVX0d/Wy10iyZuFbOTZqMODrwqs1owns6ummlCvgt0xVBSwY9Ku0V/+0KNGtGvumhUjtXoOUvVqYWIiv7wn8WhC7lH8exBHQEgwEFWARiCPV42Sed/uipAJK/xX12NatW1U60UstrtpF5g2BOJKudf7556sKVTJOXGNgUeUI5JTqV6K4cSu5uWbKrtKmEtpVjsVKpcy4Gk8ve3i5KZquatSFfrJvd55wga2r2HE/V87PVeC4/kHufir9qwTiiB+OQJxVq1Y9DxC588YkxHmp3jL598kW+PNbYBLi/Plt91rechLivJav/l947pMQ5y9swMnN/+IWUBDHW/YbEHhx++23c9HFF6nXckMvQapI1+UJ7fz589VNuOuRYJoidy+nkMiNraGXg/ujjlqqKlTtObiVz5z5KfbUGlStu4P/LhrsX9TO4swU7tK6ufyBTpqnFvhV0Msyf4j8tDmk0/2saq3ls08kmEU/ZmOEFsej9nvj6sekfBKhjEFSc/A4RVWlSn7mTZ/OlKZmSnZemRJLELO8RueBvSle5y/QoXmIZ2wCZlqZhq7weOhxkjACuzToSGaZYkVZl42xUbIH9AhkE1i6qcqay1PXTDqF1MQJhaIqAB8c7CQSrVUGz/s7u1RgqiMqIbj/97/hl/fcwO03rWJm80K2da7ivAvP4H9vewQ7G+Ozl/8D1934BKaVINe5kz/u7OHcM8/kOL/N6tAiVvj7MbQwVjKLPyx+NRqerENbuImesJe7kx1Mzcd508wTuHvzFn59cB+YQeLZHHY0iJ3KqHQwy1/CyukMW3V0ZPr579cfyyfCTST3DRMKZXHmnUjg1h9iZnxUSQqFWSRBiTk1U5l11BzuvfdeBa9kEW+LypSDlyoxLkGOwEBRdbnKFzcQamlpQTxx3ACpMg3KBTESJE5U21SCG0nnqnzaPfH/rlJgYmqSeyzu8R/uMypVApUmx67ixk2fcoNBFz7JeDlw4IAqLy4QR1JQBDBIH3YVRrLNvNlzVMDX2dk57gHkqnoq01z+4kF+mB20SMAe9XIgofOGWA83L5qHvmQ+4nR1wVOrmDaY4Z/aathk+WgpWVTnigzW6CxrCbG3y2DmuhVMiwRpkLFvWHRn8/SmMmimhlPI4RiWCvTlR8aPpD3mizZ5R2yN4fb/uILzlq9l+/rH6PJG6TNCdJgp7ESa/oJBR0FnuFBgxIBRTWcon6Okj3niFGxKY+l8rqm0C8gEDigYaGlq3hJ1h5QVz8RSRAPw/ovOY8OaVSzfFOM/v3YeP7/lGbbt74eixozZNVz3bydw1szTuOh7P+S3t22gtrqdoZH9BCwDHw1Mbaniu9d9Cm+XyT/cdBVDazqIGTr3LzqF07Nd7BvpoRiejW4UiJXyNPiDeH06CU+eplADA74Iv8wPcFZ1HVM6ktyz/BH2TG2g07HYM5rGEw0RyeSV/89wKcbsQJQevcSag7186pQT+V6pkVTrIHYyrOa62NAgAz29TGtvU1c6lhhV6Uejeo6mxnaCRYuB4V70XV14TljGG9c/yYG4iWaU1WSVcEP6pWtuLFdJ+qurOqtMWXrowQeVz5ELUl4AKORvJUcpcAT6upWj5PfHP/5x2tralLm1eK7JWOnu7lYQR66lXDOBSJr2nOfWREirvq9URcTnjqESxJRhzHMpUC7oc4+zvN1z+3fHt6uylL7knnclxHHXU+leZjntU/4u6VTve9/7+MxnPqNUOQoOqW+m5/t4Vb6WCmSVy0RILd+nArNEeSQqMn/A/9zqblGCV2pymNzvZAscYS0wCXGOsAv2d3K4kxDn7+RCHImHMQlxjsSr9uo6ZtfQWACO3ASvXLmS153yOnWSUlXErbAhN6oCcaRyiUCc8s2o3KRqKkBVlXjG7knnzVugyiY/uuo+PnLqhxltCePZdR/fKXgYmFJDu38mW8wUb31gE9WhJDdbBkvDflKz51KTGGVjTYS3r+xhQcDG8piEs0Usr4d7N6wkUSgRwsQMBqmNhkS0TjQYIhqOUFMVwWt5SMZHSSWSdEeCXBQb4qMDKSzDYW8A6goO+YLDGi1Dv1kkk5VKVQUSGBRzDl3YrC8WyGo+dM1Wvg+SuiGlv/1ialwqkc5mVPliTYBO0E88laW6up5kPE6xmMVrwFGL55CyfcSHO3jsgT9w1LLXEc8bLDlqIU+veJCfXP89/vXzPyFj9/Opi97GE53DpJNJLmoK8IXVfWxrKlLIevDmcnhDXgo+DTPnqCCwJ+rjvlQ3850cZ7QdxW3r13N79340T5iYVJ2JBChk0thiuOzLQxpGrXr2JQf4wVtO5sOBBkb3DlITypOfdSx+gThZHxGpQuNxSFgac6ramD5/ujIxFRAjCiRXdeIGfi8FcSSIEwD0YhDHhUKVKUsuPBEIM1FtU/l64udXQhzpn65SwA30XDjkrifbT9x/ZZBXCXHc/7v7cgM86feHgziyjQS+AnHcNB8J+tSxmSbTp7bz9NNPc6DrgAp03ZQQt6rVxKDu5Z55QqUSTTUBBgsBzsn0cfPixTjzZ2OWSpy/4mmmD6b519ZqNltB6hydqgIMVuscU+9lbYfGCdvWM6+ummYpx6zp7I8n6YjF0Q0J4KV2m6HSw9QYgnI5aDHTlVGra/zwI+/jfRu2s3fzSnqDUXqNEAesJIVUjqGSh53JwjjEGUFTxsai/vMYJthFBXHcvuheAxcSqtQ/O4dnrLKSqevkUglOOWEZbz3nTO658zes67GID+/Cb8Ps2S3o/hAbN+7k7ju+RL3ZykWXfZ3u7gx5krz3/a/nW9/6Kld/+YfcctMNLJhfw7ZnholFQYtBcMoUNl/6Mepu/wWD+SSjvla0UoZRJ0+NJ4DP45CybJpDdYz4q7jNiXF8KMjsXpt7n3iEHS0RDpoh9ibS2KIeShewAmFGiqNM0Tx0lQps6h/hkqUL+Hl0Drn6IdJJPz6Pl8TIMP3dPbS2NJWVYPlMWeUSlL4ZQkvapHNxfAcHaDjlVN6xbTVP7BqgpJdTflyljbRlJcSRdEm3v0q7yviX1/LzyMMPvyTEkfGXy+eUAkfmAUnJlM+StCPxOduxe5dSpwnIkferq6sRtY+rpBJl56HGwETgWzkm3TFU7geSMlcaV2pNTG9ynDIAqlxk7Mn5uaq6SjPjyvQv2ZehFcchTmU61fr168tjeez78HAKwkqIc6jzFIgjCiUX4vj84sI2tkxCnJd7Opzc3xHeApMQ5wi/gH+jw5+EOH+jhn81fOwkxHk1XMUj/BzGbgbFD8e0TAYHBhGVhDxBFeWF3FzLjbUoW2bMmMHs2bPHn77K03dJA5Gbe/nJpHPq5re5uVVVC7nh1u9z9syzaFw8j4Hux7km4yUUDmBMnU7AE+B1K9cxkurjB5i8oT7C6MxWpo4kGQ2GOWtvD4n4KEtqW6jyefF5LA52dLJvtJ9oWyst4Rq6hwaUyWU2m6F/dBi/piH+IxLYVEVCpJMOo75RvrkrxXEk2FKVIRQPY+sWHfoIB2xHVatSpbytIHsTw+T9IXbG0xwwpJy4TiQUJptKk8mk8RqW8oGRwESazW9pmBJEpbLomkXJKRLxe8nl0syd085gbw2z54/w6BO3c+zS9/DM5mGWHTuXN59zIt/42jWceeb5NE3RueOW20kGAix/5AG03/6aeTfexY5IEUsLYZVsvEEPBQ84BYdopI7+kI8VmQGWOEVe1zifX6xcyZ0DB3E8fpJ2kUzIwskVcEoGji+Dk9FIeBroiPfxq4vP5YKih95dPTTVGGTajyLwyx9h5n2EfF40H2Qsg9nVbbTNaOW+++4bD3Tk2rrpZaoimWqFwy/i2+kGf25wLf1KgJD0sUA49AKz0ErQ4ippDqeUmfj5EwMh+fxKgDMe/7gVrCZ4+hwuYKwETJX7k3OSdnBTRuRvrnJN1AXua1EduGk+rhJHAsUpzS0K4vT09qgKYO65uxDnlZ5ZqiyT2pBJT9bLW3KD3Lx4EfbcmWocXbhmPW29I3yxqZqNhp+IblJtawxXmRxVa/HAnhzv2LmVJa2NTAn4yZccdg4Osy8WQ7P0cnU0u+wdJWBV2lDUMdmSOAlr6JbJ1Redz2c7eti78QkGQvVKibLPTJJP5RgsediTtBkpFFTFuCFNY6RoK4gjYEhS1TTxWrHLZcZdQ2lX+SWBL05xvMKRrBOPxTj5+GXMmjGNhx64n864Ttif4aLTz+IH13yWK774Je74/S6mL5vB2vWb8SY8HL3sOFavf5Bb7/gm5593Hr+65fd84NLPEPRCIBLhV7fezC23/pabfvE/nNdUw29qW8jYSbbmPFQFDOKlElHDwvJAzizQGqglFazhd2aGBsfmxEyAPz75KBuiFoOhavancwxjE8zmsXwR0iSptaGnWKAzkeT45joenHUKed9BMlSrtk3HY/Qc6KK+rqY8VvVylTdf2Ec856AnCthGAfYdZPqpr+fy/n3ctHITOUlyOwTEEbWlwHrxxHHhmFw/1+Be+vKjjz46nmY5UelWBvyiQymnM6mU2zFPHFn33HPPVd46G7dsHgeakl4o3zPuHFPergw8J45LF8a46pyJr910qVLpuVTYQ6dPlpV+lfOLa4zs+uG4aVrSnu5+3c8T1WW5MmNZifPBD35QpVNJuXG1nZjG/QlKnMNBHmlBGTPSVqeffvq4YrY8UahhNLlMtsBkC4y1wCTEmewKf04LTE6jf06rTW5T/h6eLDE+2RP+1i0wFoerJ9pjQW1tTS0joyNKQSE3qaIikBQReVIqsm6R6ksQ6vX6lSGr3JiLGieZSKtgVd6XIP1L13yBGcZ03njuW1mz/3GujGmcGa1h39QwS0LT+cddW7hj/3Y+j8UVzc2kp9ZSEx/FDEb5Ql7jjv4e5ud9NLfUc+wxR1MXL3DNrTexcqCbiFSpAny6R8GAVCZFJBJh5vRpWKIKsot4MybPRAp8bsTmsnw/vQwzmArjtyLgT7BlNMcmj0MyoVF0TDblR9B8QUYSJVaVsiotRCr3iG9LLpNR8EEW8fcIBIPkU0lVFjoSraYgqQO5PJlMAo8Gs2ZOY8fuGPNnm1zy3nP59ytv4Yw3v4Ntu7fTuXsH573pbdx57z1c9d//wdVf/iqxksG/fvJjnL5jC0uf2UmnV4LVgDIf9QQ9lAxHCoZjhqvo95vsTMeYT4kTa2dz0/Kn+H28l4LuVRAnHTQR/xwnB8VAFqdgkLUa6Rzp5oFP/CMn98c4sOsgbbU+ElMWEvnfG9EF4kh1G4E4PosZkRamzZjC/fffP17u2q1OJW0g11/SY15skSBOAhw35aDSV+j/AnEqA6HKgEs+/8WUNKIEerEgcKIx8+GCxYkBoLuem/JU6a1RCXFkO/mbmLlKkCpjzK26JesJxFm9ejW9fb3jEMdVQ7jeHK/k9BAyNKr8UgXKyzvtGD8/egn23Bn4SiUuWL2OtsE4X62vZgMevIZOFRapqJ/5dRa/2ZPmAzs2saihnpagn7xdYsfwCAdSKTSvganK2wsIFdBbNm2WVCqV1iKl0w2dr154Hl8YTLB7zf2MhOroKFl0WCnSyRx9RZPOLIzkCwzpJQZBKXEcw8RneRTEkavrera4KjFJnZI5SOaq1OgIiXSK+to65fPS1dWlPGNSqYSCHylvASdW4tSFC7n5J5/jJ7fcyvdvWMWI9BufzeUXn861N9xIwN9KXTO87/0f5ZqrbyZf8GDh4y0fOpvbfvRjiqaHusbppAa66Tn6OKL5JM8UHapMk4SmETYEZIHtsZliRsgEqng04hAbGuCt3haeWrWcFXqaoUAVnSXoLWaJYpApCoUsEHVU1iexQomwlmP10eegFbuwq5oxdYNMIq4gTjQSKkNFT7lCmt9jMlLSCKSh6C/St34ji496Hd/zOXzh4UcpINXDnHGFjNufBeKI95nlKyss3cVV4sg8K4pNUdDIWDgcxHHssnGxbOfCNunf4hEl3xc5u1CROlX2knKN0+Xv+XzZi2viGB6HKBWm1u4xukoc+W3b+UMOH3efrhLHVSK5aWWVrycqcSqBrqRTufBw7dq1qiiAQBxR4qjx+xLpVGgvnD+fN59Rvo5yPU455RQsTxlqlW8eJyHOKzk3Tu77yGuBSYhz5F2zv4cjnoQ4fw9X4Qg9hkmIc4ReuFfRYbulxY0Kk9plS5epMuNuhSr3BlxuTN/znvcoCbx6wu71o2nlp+ESpGYzefW7UCgqc+Nrb/0R8a2dfPDSj/LQ7qe5oCfOf0yZwYbqFMdWLeCW4R4uXbuSM22bWxunUzOtiVFthHorwBP+Rj4XH+KEcDPeiJdsPEagc4g/rH6SVEsVs+um0NLYimFZdBzsoKunW6llIsEQzQ2NFHIZdKk4ZcPCcJGvpkaYFxthkxnAR5CIlWR3ymatViBb8jEcT9HhK2IXNEpOkCfTIwyPBThFgQVjiiQJEvOS4uTzieUGqUwW3fSooDGRiFHIZjjv7W9lz65d9PbvY3SogIXJ0tfN4dGnHueNb7qQJ+9/itqQhwMDCd51/ll0dO7j2De8md/96Dp+0NTIObWN9BYgE8/iBHQsf7niTNEyyUTDDBkGfYkkM7xwfPUsfvr4Yzxix0gXoljNvAAAIABJREFUDVJFm4RPI2B6KGVK5LxJSgWTeClCIj3M8s99glnb93HwwACt8vS/cQ71t9+CWQgQ9FloXkdBnDZ/PXPmzVAQx33i/X+FOJJO4VaBcVMRXB+L1tZWfMHAiypxXsoTR5Q4fwrEOdxwnWjMPDEdqzIwPNQ+5Nzc9As3rWcixJHjk3MVjw8X6si+ZL2prVMUxKlU4vw1PXGMYoFqLww5YS5wEtx6zDIKc6Zj5vO87alVNKXyfLemiq0lC9t0qNW8ODUR5tZ7+dn+FJdtWs/C+jrqPSa5QpE98QTd2SyGX4hFFqtYDjpV2ttYMO4qGwQeXPGOt3J1tsimx/9AKhyhCw89YZtMMsfBgoeD6RJDosQZhzh5ihUQp2Db42bjApplcU2hlW9XIY89ViJblDmSmjIaj0mv4TOXf4Zl8yxuuOER1mx4huNOmkMymWXzpn6K+Dnj7CXcf/8N9B/o4vVnvJO+viKjiTwnnXAiX/2vL3PW2WcTnj2F4WfX88bzz+Ph+5+GcJY7Q62c7Q2wryYEyTQpyySs+xDbMcdfpLnoJ++PsLrew9buLi4MT2Xjs+t5It2vSqx3GRYHnQzVngCpQlGZw/sdSBteciWD4Uwva084l5bcAKnaRpxiiXw6pdKpwqGAgiNev0eBZ6/tMChqwrSOVmOye9XTHDdtKXdPbeaiP9xD8RAQx01rEogjxsYupJHfrupMoIKkDwkUeymII9fEhbiyrvTv9vZ2NR4aW5pfUGL8OcAilOKFShnFLwQCjlWUmqiOqUyBLBRyz4NAL1T0ldM13R9XfeOu55ooH84Tx2uVK17Jd0KlEkf+r74ztbK67nBKm0qIM3GdMqjR1bmKR9HJJ59M5Xf0JMR5Fd2ETZ7Ky9ICkxDnZWnG19xOJiHOa+6Sv3wnPAlxXr62nNzTn9cCAnGUpH5MhSOvP/nJT3L9j69XPh0icRdzRfktCpwLL7xQBQhl2bnI7S0VOCmfHKesyJEnqJJ6tWL9Wh699w7edcHF7BkdpX7fLm6eMpO+UJw5kWl0mCXOXbUBOxfjl54wJ7S00NuiUZMvkTGauTg5ijdbQDMd/JrO62YsYDSbYv1AFwe7e+jYvodgOEzv0AD5kuhyRJmjMXf6TCx0jEiQYl+WrpoUn80V+UzCUkFiPJvFbxdJGh622llGrAAdIyOkgxaxRI6iJ8zObI6N2Sw2RcQRxvSWnyYrs1rLM5ZiFsPvD9A8pZVUJqmeiqcSMZYuWsKWzRuZNT9ExxaDwViSN5w9l1t+cz311Uu45J3nc8+dd9IyaxFdndu4+IPv55rv38AJNT5u8FbTVhemd9jGb/ooRjwYHvChUwz5GI4EGLRtMiNpmuu8HBWcyvX3389KI0e2qJEpFhk2bOVv47O9jFgjqnx676hGdcjkiSsuo37tswzGUtT4NHpqZjDlt7diFUP4LV1BnLzPwxRPLfOPnscf//jHca8WN3VA2lmlPfyJSpzK7aSvScAi6hRpU/dJdyVAcQMxUfJUBkETg7CJnjgTAyFJp6oM+twRMr6fCdW1Dgdx3O0m/t1NFXHVNbJf6f+iWpMA111fVEdi1uq2m7wv0EGUOFKOuLune9wTRwJGVXGpVBxX5/x5I/ult6rz+5Sx8cG0xRvjPdy0cB4snItf13nXqrXYw6P8tKqOnY5JzrSp1SyCtTXMaAhw/YEEV2zZyrz6amo1SOcLdCRS9GRz6F7xl8ri0zwIAC1IPzHKfijqeoifjVPisne9gx8YXp793a/JhKvokpLiUUgks3TlLXpSJYbscjpVvwbDxQK2NubTYhcVGHLhmevdoqoRFctzgajoxD9neGRQ9aTa6iijsTihcJQf/ujHtFr7uf6WFfz893eDblEdDfGZj72fX1x/J70jnfzg2qt5fPkj3HnXQ6RyIWbOmMG6Db8DY5RPffxyHlrdw5yol0dWP8v0GUtI1Nq8Zc1WfrbwGNZmR9Bth6ykguqSbqqjBxwacwa2L8SWtihP9RzgYv8UOrZt4clYD/tzDt0eP13kCXu8OKYPs5DGcEpkTB+FvM7eXB9PHn8mS7UCw16vqvYlRu1Dff0EAz7Vr/xBn5qrvYUSvR4d32AO35Qwezeu48T6pTy7cDbH/PoWBUlkcRUoLqyX9B0BB2I87gKOymppkmq1adMmZUj8YhDHhbiyjqtgcaGmjP9oTfV49SjXnNqtNlZWWJWrvbk/7lxwqHQq9z1XiSOfJ0ocd75xt30+lPK8ACKN99GxNLMXS6cy9bKpv7SbqG8+9KEPKSWOqHJURSyn3L4vBXEO93enVD53AWonnXQS2piRd3kQTSpxXnqGm1zjtdQCkxDntXS1X75znYQ4L19bvub2NAlxXnOX/O/qhAXYqBvDyhtCB+644w7efeG7VfqQBJ9usCqw5rTTTlM3+OVg0yQYDCmoo9Im9HJFD5Gpy5Pvoq3z4+v/mwXLltE+ZTG7dqzmZ/4gM5r9JDxBptdFuLLTYoU5woc6d3G246ewoJ7qQh5fqY5/84a4Z+WjRENBTlh8NG3tU1mzYjX3r3ycYTHaVaGZQ0FOQNfQHIegYTKjpZWW+kYy4r+STLBRi3GCE+DafJTp2iBbS4PodhjTksBQZ6sBnXYGswAD2Sw9SPqHn0cLBZK5NB6vT5mopjJpeTZMXW2t2E6ge3wEJYXBY7Fty6ZykC7tWSzhFz8ho4CdKTF96ix2dO7movdeyP/+8jZ++O3P0RAqcdl/3EZ/Xwffuv46jll2Ah856TjWzT+KPl3MXcMUs3nyVSa6IWbOBlp1mO4qHwPJDNpAlpqZVczRavnOb+/kGV8J2zEpajoDpSxhyyJEiBHvCGJ00zmYZ3F7G3/82D+gPfwY8UKprAYKtTHt7l9h2CEChobhBSfop9WqYcFxi/jd735XLic/VmXK9bZRwcufAHEqlTguUJFtJYgTJczEJ+mVwMSFMJUBWCWIEXPcymUiZBEIdCgvjPHA1CqXGK78zMr/H/LpeIUSQFU9Ms3xFKmJEMdVHgjEUR4tUkltLD1Fgu3WpuZxJY6o3tyA0Q1kK1NZXomJo726mvbmanrSFsd2beb702ZgLlmgUgU/sG4Du/Z3cltNI514SXlyNDgmVVXVtDUEuO5gjH/duZsFDbXUaxrpbE4ZG/dmchiWrpRwHt2jUg9tHEpidqzmBgfNFi+WEu+78B38LFrHprtvIheoZX+qQG+oRDKRV0qc3oxTVuIYjkqnGrBzFKTalWlSKpRVUJXeJW4/kT5asAv4AiH8HotsKobPMnj9aaewd38n23fs5rwLzsdIdnPbfU9j1DhkhgP8y6c+zDe+/TG+8rmf8P0f/wDNriVR6OHY4xfTc9Cm8+Bu/vnzF3HOG1/PlV/8Diue3kNRy/JPl32Yb153Izfcewc/fve7uD/SRq69jqHBUVJ+P5ZjYHg0jCA0ZMVMK8Le2fU80NPFO4tRYvv3szY9wL6kTW8gxH4nh1cAiyeAlU2imxoFb5BM3GaT08s9C07kzT4//QYY4hFk6AriSAUuaZtQJKhAYqik0xf2o3eN4J0epWvbFo4PL2Tg+ONo+Nk1GE45zc1tQzeFz4U4opRz+6zbF2W8Smratm3b2L9//4tCHPG0kjEii/Rp1w+rqalJeZfJ+K+EQG7lJ/c6lkrPeVpVAtxDjVn375VGxm46VSX0qUyZEiWpO/+4x+FWuHLb5U9Jp5I5TnxwBOJ89rOfVWNazvullDha5QQ3NsAr5xwxRpbrKdDshBNOeL4HziTEeSWmxMl9HsEtMAlxjuCL9zc89EmI8zds/CP9oychzpF+BY/s4y/kC+N59uNAB9i9azdz5s5RJydlxuVGUvwK5AZzzpw56gZcXkuJcQnqBOKom2DNVAG/vC/LrLa5fOWqK/A11HDhGe/nD9sf4tpkhvPmt7OeAsc21vC0djJ31KeY/uRvOX3vCLXLZlKHVP6o4cZAM7ftWImv5BAoaujNdXiz8PSTK9muZQj7/crzwgqWyzc7eZugYVDtC7JozlxK+QKlYJaO4TiWHua7dhVnj+xmS2gI3dOOmUugE+DxYoK+kBdrIMmQVIFJF2jy1fIgGv2JIUzTiyfoR9I3JG3Koxt0dO7HG4hIdEIyFSccDSsjZnny77V8ZNMpfHoLhdJBLrvsbXR3+/nN3Y9gMsiO9bcSJE3rsZcT9GlE2qfSuX03506p5g6jlj3+BKWRMD7TIl1lKIhTUzLRG6roiHgYGE1j9aVpOK6dtrSfr932Kzb6HDTDh2ZY9OQTCmZ58h7igTT+QJjOniynLl3MbZe8ncSddxNHo7kuwv5ACzPv+hVGIYRPc1QpZC0SosWsZsEJi7nnnnuU0krSX1zQIIHNnwJxJEaZWGLYDY4E4giEqYQ4lU/cVbA/5mnjBnUv+G2U0w0OB2FECeBCnMpArhLiyLaVT/ErX09U/lSuJ/8v9/WysbF7bMobKplUKgVZJDA+FMQR5VpLY5NS4kg6lbStLK6yxFVFvJIzjLdY4KgZbeT8TZzct5XvtE7DWTgH0+vl/U8/w7MdB7i7rpUew0vKytJQ1KmNVtNa7+V7B+P8v527OLqlkSY1P+TZMxKjL51Ft3RsSWdEyljrFE29DHME+o1VehNvmrPOPoV7W9pZf8/NFEP17Ivn6A85ZNJFehw/B5O2gjjDAnE0jYFCjrwY5ornlZQYHwOLcp3kWsg1kfZXwMC2mTJtBkODfaRGhmluqOKiC9+l4MP9Dy+ntjbC4FAC3Rvmsn9+C9d/7S7ecdoyLr/idXzru09w92Pr8OLlY5e9mW9+96s8s6aDU089i0gEgt5qhgfCmIyQjqTY9sTTTJl/LN+88Yf896c+yfCso+gw02TzjoI4WklDNx0FceqzYIWidC5o5e6u/bw56SXf3cM2O0FH0mYwEmFvKa+MyfOOoSCOL+ijFIqSGMrwjN7NLa0LuSQYpd9XrvwlhuSDvX3YhZzqLgJxpA9W6R5ijTVwYBirLcTeLc9ykjmH1BtOp+qX38JJl/1uXIgjbSZtKRBHUqYknUqWympN0p9VZakdO9i5c+eLQhwZ/wLTxLRb9iHziFyz6qpqjjnmGGVu7UIS+VwXyrljUCCOO64q54aJ433ivCHnUU6BKvcJ98f9DBfk+P3B8c+XfbrvjysBpZ+NVbdyU6oqPXECPnPcE0eUOGJs/OlPf5pVq1apc/VY5RS/wyltJkKciesJxJF2E2h23PHHPX8qmIQ4r+TUOLnvI7AFJiHOEXjR/g4OeRLi/B1chCP1ECYhzpF65V4dx+2CG1VeXNKpxm4M5X25eVRKglKRmuqacsnaYlH5eyxbtkw96Q2Ho+omtly1xBo3wJWbT7nZXTTlRL5793/QvaeHu752K/f1deLd9jDX5D3s840ok95wYD7nrFrDs5uf5GdL/FzQegrefAvJtm4CVHPeSD99W5PU6UmyTRbH+JewfN0mVsU2Uco5VEUiqrS3TMQ1wRCJVJKwx8+SJUtomVNFbmOM3SWDNcERrvM28smUw5Ndj9Fc4yOYlmouBgew2VhM0muXIG8xUigrc9q1IDeXhhkU1U3eoLaxhWDIR+/eXWT9YGZN1T5SQlcCAAlYZKmrrVNtZ1tR0j27mFnrY+b8xWw+ECdR1Pj8pz/B/9z4XZ7dv4+rLv8Y/3LjjyHhY/9xb6c9v4WnS4P4h1sIVjsM6KPMNcN0WAbFlhmYeYNNnZs4o7qOqjmzWLG7gxsfe5SCP0TGKpIsZChZJkXLh0fzYqVH6IiE2NOb4ZfvPJ9LWqBz9QpCvnmY82HL3jBvfvgPxILg1x2KZpi6mIN3bpTpjdN49LFHlfGpBF+SXueCBhVoTVDCTBwVAmFc9YX7JD9fyCswKGBDyrS7AVvltm4wI2k3hwrYxgMjNwWwAuRUBk3y+ZUBnBvsue+5Jcbd919KeTPxWFwgJb/ddB6BCDJOtm/friCUnLeocES9Jn+TAFOgj6QnSrAsAd/wiOjKnm8QK/s8lGHsyznzSPvPCLVSO38KbZ07+UGkkdqT2tHMWr60ZiVf37OfzfUL8RS76QtGMAp+orUeZje3ctveHVy6aTeLps+gJlug0fKycaSHzaUk2AaRnIeEnlcVigxdV8o1WcTHqCiBsUw2c6ex7+3n4P/Gj+htqWWz5Shosd8UZU8tB/NxenI2PUWdUUMjWcySKBbJ6poqB046PT7nyDiURSrqCSCT6xEbHVVm5/F4nLxdYMniJer9Z55dr4yRZ9U287Or3ktto5cv3vIIK7ekCGYTDHTsZubCGezdcpDT3/A67vjjddz5u5v56KXfoDl6GvsPbuDqb1zISUuO5+Q3f4TmhiksPfE0nrznN4ScAg/MPwlLyzJCXqVjSjqozzLxGRa6xwuhoFK7PVbQWBxLEOzvYu1QD1ssP4NWNXtGRyhWeSjmM4T1GgrkMYtJLG+EPakC72lr4GuBEPGgSUEMzB2NWP8IRs5WqsW8XkTsiExvmIITIzeUwOOrp1hI4wwP0vy+D+P73vfQ4/FxAOmmHcm8rfxqGhuVZ5U7npSRuVS88vmUOlOqAm5Yt/556U4Tx4/Mh3I9XD8sNScWbTU/Llq0SBknu2PRBSiueq3snfWcqbL7d3e+qIS34/PFGLBxQYsy0RYD7LH33SpmMv5kXLqG5IcaU7KNaerj5cnd43KVRbKtoEnlveQ4PPTQQ/z7v/87l1xyiTJ9dueDQ81r7nuHmm8q33PTqWbNmsWChQso2kXli+P+fjnngsl9TbbAkd4CkxDnSL+Cf5vjn4Q4f5t2f1V86iTEeVVcxiP3JA7zNE8gztKlS9XTVrkRloBTfstNvNzgy1NUudmMRqvHn15KlSq5MVbeCRK6aRqzWxezpX81t/z0Z1z9kS/SVxWg+5mH+GKsQF0wR6zKT6NnAV9OxdlKL+/u2s/ZpRChSC1O1MasrucJTzX/9sgjRKqqaPQHqA7UMNQ7yJqOLSRyOex8AY+pE/QHlAqmvW0qU9valPlyIT+Kg5/YUBot6uOU4+ZxaSzPklXrGTYGOOj1ESyZFGyBNjk6HYdBR2PI1lRpYykOk9c83B0bIunV8Bd8OKU8Bb+GnrFVtaiAP0A6kyYaKQMtCchlOfWUU9m7Yyu5vE0ymWbJwnmMDPawePFinlyxhsFEml2rH2D6tNnorVOZVoDHlp5Kvd3DenuUFv9s0oUEFjaGVqIQrsKeNZvdO/bTkrMJTwnS1jSN+9Zu4DfrnyEfDJMiR44CBV3Hsfw4tkNIK7LH0Dg4nGXlp/+ZYxI76N25Ha8xFXM6PLbd4eKnHyfl0zH0Ioa3mvo46DMCzG6dpSCOQCrXo8WFMnKOEz1pJg6ESojjAgkJ7EJiPt3crJQZE5UybjAp+5qYTjUx+Kn8/Eqlzfh6h4E4biDobv+XQBy3PVxfHAE1ciyiUhAI5UIcZRRbAXHEAFxUXeKf0T/Qr0DZ8wK4vwLEcXSHSCFIMWrRHhvkN83tzDlrIXhruXbjBj67cRvrWhdRxQAHdQ9G0UdVlcHMxmbu6+7g/Gd3MndaO3W5Io2mj62jAnHSYOtEcx6SWk5VgxJFlKT9SLuIIkfgkVSo0ubPpOeDF1P9zevY7bXYILAin6HLbzI05KGXLD1Zm4M2JAydpJMjUXRIC0AUU/VcVkGCyrLUcm1VgC3gSNPG1R9V0Yh6f3BoiNqaKnL5LHk7y8O3/5htGzZxw/8+ybPbhwgaWd7zzqX80xX/wCUfv4rO/UP855Vf4J8+88/KQcagFo0hhuMPYnmWcM5b383yxzaQsm2WTG/g9ce28/HtMVpqfewfySiIg1HCaxoK4qgczlAQQgGeNgPMGRwm3N/F8q59bDA8DFs1dKSTODU+nFwGH1EFcfRSElO8upI5/qG9mf+uriFhOip9UmDHaN8wWiZPVThEwSjheHUc3acgTnYgieWrwSlm0WMjtF76UXzXXos9MPCSEMdNL3LbWPqwQMmRkRGeWb3mkJ417vh7MYgjak6P3/cCTxo1r4ypX+S83HFdCXHcdVwFUeW8UwltlDpzDOCo+WSsFP3499SEylcTlXdi4VQJoNzvQLePUbIVxJH3H3vsMa688kouuOACNaZVyp8rJTqEGudPgTvyPSrHPHv2bKWMdR+2jD90OXLvPCaPfLIFXvYWmIQ4L3uTviZ2OAlxXhOX+ZU5yUmI88q06+Re/w8tUKG+cY0TBeJ87nOf41vf/pYK4OXG3X1qKWkLxx9/vDJbFE+B5wLrsleF8ggxy6VpxQR4xpy5/MvnP8M5S5Zx1BvO4MlnVnLxQJzLZ7eyWxthVt0JbGhr4bfeBE2Pb+eMAzuomarjs+vJVPuoD7Rx4e6VrBy1OcapxanOUefxMNqfZWvvflUNS+TmUnlGSt7K52eSKQZGB2ltncH8udMYObCfUN7LvsVNzBqJcdPWPBGnm/V1Dn5HJ2gbZEV9ozvsNIp0iyFprkR/PscMs45HRgd5wspCwcBX0ghX1+CRFI9YHFGWCMCRwGb69OkqXUOMoOfOnUvHxmcwq5sxIvUURvtoD2RpjAZ4bEsPVDVxx1WfI9M0hYvPezc/f9MpvCmdJh2PM2AYjA7FCEZqacGimxRVzVPpb2tg9UPLubR1ERtnwZLgVG75wwM8ub+TfDhMrCjlnTWy8vTZ8qsUk2qvj02JOHrRYM/XvwEr7iUxMoSnVIenBX767DD/vG0zOa9cSakyVkd1RocploI4jz/++HiQPNGj5U+BOG4Q6AZILggUiCPBfCXEqQy4XIgj27mmqpVP3BWIGVMCVT6Vl/fHYUixDIncpVLZooCC9ty6h0rXcLebuP+JKgAJ1gTiyG8ZK7KvPXv2kM9kxyGO+Fq4EEfaUYI/GUObN2+mo7NDpZy4AKtSOfB/GMn/51V1rUjIU4ce9DB1tIvbps5jxvHTwFfFXZ0Hedfjq3l09mJmaQk6sjk0PUhVoMiMhkbWJUc5Y+1WmhrrqStBo+5lz8gAW+2kontB2yKnFccBjqhxZBEVjl0qKoBXrK9j1xc+ycyf/i+7BrvZapSgUGS4OkxPT4ZuvUhPusDBgkNcxrVuE7cLJCRNz/CgjSk93BLWKu1vrKy7tHE2lycUEKWEmJEbFHI5Zs6YxrvedT733v1b1u7voK11KoGizcGd+wT/kAJ+f9cNtFcleP9//YI1T2xDK4jXVprrr71GpXpd+eV/5TvX/hurV/Ty3Z/ejOZI9S6doc7t1HiG2Xb2P+CkeigFp1FwbAVxPIaOTzPQLA9FUbiEAqzyBJk3MExDYoiHd29jfUlnyFtLVzqFXeNFz+fwlMJktRyWlsExAmweTfLeWW18r7mFmKRPmVLC3WKkdwjSOaXEERWOHrBw8JFnlHRfHNNbTbGUxZuI0/SBjxG89joy3QfGDbXdcSPtJ9DeVeK4laVcA1957Vb6WrV8xYsaDwvccEu/j6cJFm1qa2pV9UIxTq6Ery4Qfc6npqzEcceFOw+421RCHHdbNa7H1Deuf5d7bu5cMnE/7tifOM+USmUIVDkPuL5B6rtOL6c7iTpH1Df/+Z//yVlnncWGDRueB3EmKm4mzmPPfYc+P5wwDVG4muq7ZNr0aeMQpzL1+f886Cc3mGyBV2kLTEKcV+mFfYVPaxLivMIN/Gre/STEeTVf3SPj3A4l0ZabxEceeYSzzj5LpXkIKJGbcbmhldQEUeJMmzZtvARs+QnnGMAZMziW9zKlGCcvOYerf/gdhves5YJ3XcjD+w4wc/deHlh2DN3mCFbdXIy6Bj78zCoObB3l/xV6OHWxSZX3GHQ/BAoO986s4rIHn6UlF2JKW4mGaIBZ4YWs69zKilWrSBcz6JqlgmSPL0AmlVI3v5HZC3jzjFb6hneTTMJ2x8dAdoQvGyE+lsownOsnbRZVMK+XdEbFD0h32G8Xids26WSRtMdLyQrzyEAP270iZw/RlPdQM386Q309ys/k7W97uyqb+/3rvq9Sz0StdPDgQWpFUZAuEKmuIzncx+yGAMP9afSARqRpGrF9+9BPPJHSylUcvPx9DK56kL6kl7ra6XQN7sMXiBAuGdgeE3P2NJYnekiu3MFHjj+Th6bmOTHQxrdv/hXbYynSQS+JQopgVYBkNkfJtHBMDavo45m+Pt52zNH84sKLGXngtxSwVZqGP+pwxZo9XNfRjeYzyGtZqv0NhAsGTrPBtIZ2nnrqKXXtlVGnqKzGqsWogFzl373IUix751QGQm66hpib5ovPBUkTAY5KX8hLhZpyVSP3s92gTtYXT42JgOV5AdEYxHGDwBdLp3oe/KkIHN3PqzzLSnWA7NOFOAKoXODZ0dFBYjSmjluCXoE4koriet3I/wU+7t27l23bt6lg2g103SD0lU6ncooFLH+VgrFt+UH+p2kGC+c1kvH6WTuc4uwn1vHz+XM43bTpGE1RDISo1TNMa6ij2zA4Yc0mLL+HBo+fBsfiwMgQWwoxKIHf9lAYgzhStc2FOLYo+lyIY3i5+4uX8Yb7nqB/51b2Bk3hECRrI/T2DtNt6XSninTlSiQMjazhEHeKjBZLZByDgMw1Y74lAnDc1MZyeqepFHDi5SRKNlPMlR1oa67m4x/7CMufeIK7HtkCwShNtUXOWRAi4PXx47s30d4+i/m1Xv6wYSd60SKiadxx+7Wc8cajufYHN/GFL/6QrFOlPHEuuOjdtDW0841rr+F/b/0ZZq4H3xVXceLCKXTFdDXW0EvKfNhrmAriOMGyEudBR2fR0CjzjBIPbtvEmoLDoKeaznSKTFjH65Qw7SB5o4ClZ8nrXtYNjPC+2VP5ydR2RnI5lZ4lHmTDPYMUE2nCAq28OmbIqyBOwYmT6h/FsGoUxLESMVre/xHMa74LQwPPq4DmghCZv6RvilJG+mllv5Q+KX8XQLzyqeVqWBwOgLoQx1XEyLUSdY7MkfPnzycYKVdsmzgHr+zpAAAgAElEQVS23P4v5+XOCxPVcmr8j81H7jFMBMIucKnctvJYK1V/lbDY3Z9rjDwRuox76njL/U+gvRgbf/nLXx5XsE5UDh0K1EyEwRPbQjzmpP0l9ay5pXkc4hwZdxaTRznZAn/dFpiEOH/d9n61fNokxHm1XMm/wXlMQpy/QaNPfuTzWuBwEEfk8nIjL14oojRxg1XxwlHy7jlz1BNguYlV8MTjVU8lVeA5VlrVNlLMaFjGvoMd3HzTt3jjSSeQaptBbNM6bgm3cPS0EFtDfhbUTOeqjdv4t8fW8PXmAJe2FAlWLSZScsg4g2jzj+ayZ/exrj/GCa0h8JdY2riM7ng/P7/tVppaprD4mGWMJJJkcllGh2OqxHPSCjGnSiNqZUn5whiZOjqNAjX1Wa4cgXf0JYl78gx68hSlXGzJJFZ02FO02V/MQMZkt6+Ex4qyr3eYp4w8o5YGKZ2pLe3EEkMqJUaUScuXL1dKoJw8Pbc8qr3MUDVOvI+oUSKfA09VgKHRNNOaq5hSG2ZtR5LE1BZOO9jLH09aQnxgFwcTfsLU4Y2KLiZHvOgws7ad/TPC/Hb5Q5yZrmLR8cewscFhrlbNVTfczAHbIeExyToZotUhUrk8+RKYYZP4sMOeeIwbPv0Rzs+XGNqwnqLfQ3OwBuwM5z2zkd/1Z/B6ddJmljpPPVZBIzjNT22gnqdXP43P61MQpzIYcpUsLwVxXAVXZWqBeGrIk/5soVy5ZuLTeDdoKoj6Y0yJMxHiqEDLfD4gqjwWtY+XgDiukmdiEFp5PC8GcVxlkqwvfV8CW/kt40Eg3vDAoDp+8WURiOOmXsh7EpzJe319faxbv071Gdcvx03heKUhjs8pkDB8UNCJkuau5qm8/ujpEI2yN17g2PtX8fnpVVwaCtE9lCIVCVBvS/+tpRiqZsnKdcQKWZqjVTQ5Xvrjo2zLjpLTIFS0yJXscSWOpDbJ4ipxygDQxxUfeiuX7+1Fe3YNXREP3XFIRUKMxHvpMf30pIt0ZUqMag5ZE5KU6LdLpIoaddVVKpVF/LpcrxIX4Mg1CYUiakx6LE1BFKkoHw37aWyoY+P6HcKaSBJm7oJWrvzwWRy7bBFv++jX2blrFMvJMbMtwJxpC3hm1TOc9vrjuObH/8Vb330+a9YPgTafU483eeDRhxjc18OMo4+hrqoBv5biit44Fyw9mq5sYRzi+EwDv8yXXh9OOIQWDvK7QlFBnBNrwty79mlWpvIMems4kMuQCkJAAFQxhG0V8Rg5Mo7JmoFh/nHmFG5pb2e0UByHOEPdAxRiSUKSojQGcUq2F1uLkx6Io3uqKTk5PMk4Te/9EJ5vfxstMXpYiCPjUyCpABtp43GPtGJxHOwIxDkcwHGBiuulI69diCPGxvPmzSMUjTxv+0oVTXlMlVMT3blj4hwwEey4Y7US5hwO4LxgrqhQ8D0HbaQCYxlcV6rj3PdE3SV/kwcbu3fv5utf/7qqutfZ2fmCdpmoxjnUvDlxHfHEEVWUpDaLp5aCaWM+YJO3MZMtMNkCz2+BSYgz2SP+nBaYhDh/TqtNblMOXsQYYHKZbIG/YQu8wNxYdUy5o4W5c+aya/cu/D6/uimVm3AJliQNRJ4Oejw+dXMvAanXW/6/Sp8pldUJdimFYVQxZ9osPv+lK5hZU8vpF72LbR3bOGPzIF9Y3MazRoIT6+fR2zST5qu/zNvqa7jC0pnZUMOU6gb6IznqUyFWNrTyg6791Ok+RpwMzZ4qFi2Yy8NPPk7X4CBxO8+Bvj7i6Qwl8dwAwgRI1NucFK3F64+gO1WkdJ2uqiTvCNfw/7Z0Eyza5LUMQ54sPkmtyht02TYbjDQjKSgFvGxJjqLpAVIp+H0+RSYAgbSpUijkPN3qRAJwGuob1E29BD75khdPKUGbHwwPlKLtDOeKpPu6OG5mNd2BWezp2sEV1XVcWddAtjRKf97ETHvB1BDO0l/SmNW+kOW+GFseeYSPzzuJ7qlVGI0NxPb18KNf/5YB00tCd8iTJxzxYTuQyds4Eeg+YONYFk9+5z+I/vFB8kMxsqEAU6LV0NXHMdvXsyHux6/bJP156rUaBRPaFrdg5C2e3fCsuv5ukFypZnmpdCqBKG6aUeVTcRfipHNSb7m8HCrYsnNlcHS4dCr38yeqcdxgyDU2dj/jpdKpKoGN+6T/xSBO5bG7aiXpCzIeent7GeofUKtIICxjRhRtrqpBQI8EZlJFaMXKFQriuBDorwVxIk6BoVAE4iVCniQ3hRp499EzYfoU7LzJ3Lue4I2RJFfWtjISLzAc8VGbjjGtrYlgtJmjH1/F3tE+pjQ204hPVYrbmh4kI1XOHEN5RomxsSmmzWPl3pUnjqRS4eAtWcx73Rx+Hmmm5enH6a72si/uI+41yJb6OWD76MmU6E7bDJcc0oZDQofBoiOHjM+yVHDtps1Im8qPLNJfC4UihYL0MTEWNoiEQvi8lvLL8nl0Lnn7MTy69iADwxo3XvMtvvZfn2P9nk6K/gBF22HXkzdQVdXGG97wXvYezNDQXM2+/l0sOW4GG9Z0EPYXeeyR+/DlHU5+89tJpDU8xTybj38L1vBuhgXsSYF1vYTfMvFbHkyfH10UKKEgvwMW9A3x+tYGfv3Ywzw5mlLpVD2OrSCOVbTxa1UK4hikyWLx7FBMQZwbmluIixrFI6mrFpUQp6TKmXug6MPWU2SH4hjeOtDy+NJJ6t/7YbRvXo02JGXJy5XVZJHxUWlsLBBHAKS0pfRv+ZE+6sJLSadyx27lV1jleHS9dOQ9+b+kn1ZFq9RDgEh11fPUNJV+NrI/Oa/K6+vOBRPH80R1zUSFy8S5pXLcvtj/5XmEm7LlHpvrp6NUPE7ZTDsWiykY+81vflON8f7+fvW+C58mwpnDAZ0XvO/oykT6uOOOIyipZ2PV+ty058o2n/z/ZAu81ltgEuK81nvAn3f+kxDnz2u3ya0mIc5kH/h7aQFV4cRh4s3hJy77BNf/+Hrli+MGp+6N6bHHHkt1de14dSrr/7N3HlByXGXafqq6OufuyTPSaJStaFm2Zcs5Ao5LMAsmGmywgQWWsLtk+M2CMWEXWNKSbGABm2AbJ1k2tuRsyZYlK8cZjSanzrmq6z9fjWpoN3I4gMFh6pw5I/V0V7h17+36nvt+7+d0/akU7WFjY0kfSCl5Tpi1hF+uuYeH776Ti199Mt0+ndz6Hm456Sgaoy70spvYsSdz5s+/yaaeMb4Unc3lnQr5pjgV1YF3IEtg3hx+41T55fY+ypUqUY/B6sXLLHDz69tvZaiQRXQdiubE0Ku4nS68lQJJr8LsSAstihvDrVmry2UVgo2NnGQMccmwhyWZMr2eFHmXwQzdQ0o32OQo0FcwrMBre3oMxRPAX/KyIZdkU1BjJFVAMaXyjsNaLU1n0lYgLkGKbAI+Tj75ZB5/5AFCXo1gyE/X3EXCNdixYwdul0Yiq+Ie6+V7q1awuuhkJDlKJaQSCcRJZx24IxW0aoCx+TN54NBOlg3mOOP0k9lQnuCYhSv5zY2/49bHHifrDZPCwDCLqA4Dl9dnQZyKr0zfkMqyxcv4/b/8M47f3EQ5r5AO+mj3Oilv62XOwE4GimG8ZpFcABorIQrVEktPOorUUMZK9ZFrsUs42wGRFTg/16qwUZ3yxLDLF0sQZCtTaiFObTA4FZQZUqHmT1+x9UFObTpXvXrGCkoP92t737UAylpZr6mu9afV98mKVnZQK7/rIZH9fzsdQ4JfCXAlpcf2u5FAbmx4xArkpH/YEMdWJAjokepU0q7r718/1XekD/29II7PqJAK+vFUQzi9aa6eKPPmJZ2Els7DaXhZvW47DZXdfKdlHuWiSq9AnNQEs2a2Eo10cO7GzWzuP0Bbx0yaqi6yhQJPpQbJKVXJIJo08ZVgvGoxYWuTltWVyfYN6BqZdhePn/oa5t19K70Bk4OVRhKKyMiGOVB0MVo06c9VGa1UyakGGaXKuOIgYSoohj41g9reXXIfpM0tICbQ4HAaYEtLk1VRKZvL4fd5+MQn/4NlHVW+8V8/48EtQ4RiMylnujntmA6c/ihrN3Tzo6/+C51zZ3LaOZfj0majmyW+8/0PcumlZ/Pj7/2cD37sm7z2wrMoDvRx9xO70FE5al4H2y5+Dz03fJNspH0K4lhKnMMQxyEKlGCA31XKLB6Z4Ix5Xdyydg33jacZ88QZqupk/KblieN3xKioFUwjTVX1sjNX5K3iidPUbPkD2Z44telUtieOpgSoKjlLiaM4I5iOCt5ygfjbr0D9yjUwPGDNX/b4sP2r7OpUmttlAUjxG5N2lX9LH7dhiq3Eqf8as1Ur8j753pB7IZsNcUTZWQtxbLhqg5I/nc+kObD9er3yxoZJ9udrFTP2OKsd+/VzjH3ez6TWUZRJ8CSbPSZtqGPtX5mcKyYmJqxqjV/72tesaxUVa63ysLZ9nmk+OxLokXQqmSNWrVo1VT1ySo0zXWL8xfL0NH0eL5IWmIY4L5Ib8RI7jWmI8xK7YS+m051W4ryY7sYr91yOVO1C0qxuuukm3vnOd1rKDDttSh5Sc/kcx648lnnzFliNZnviiOpCHvZtY2MlpzDsHeWE+BwmnI38v099hJNmhdFPWMD+7UU+M7GH97361RzMl+g85jhuzR3kom//kssds7k20svEycsI9oLfo+E3igyvOJaz/7Aev+5ldodGvOqk6nLxxL6d7BnoJ1EoiKQDlzdAWQIP08CPQjoUYmkgSmdrGCXmxz9QZU++wtDyUf5nd4SLBkxG3WMcCpboMn2YuoPNao4xw8GYXsCFxlgqQzEQtqrFrB3p5b64jpaYTCWT6lQCOmylkjyQy4rsZa87h1vue5Se4TQLZ7Uzum8b0aCTkaJGUg0RyaR5/8I4/2/VCeQ2D5A3y+R9SXIVHV1vQosadBkt3LYwxBMPPcgnmo4ifNbRPNK9mxNPPJ+v/ucX2NjTTzkYI2UaVMwCerlMIOynXDEo+IoMDHt5/YUXcs2Zi/CtvZdS2mTc76VNq5B/vIf2RDcZPYbHyJMPKzQWA6SNAiedexyH9vRPKbFqIY7ccytIeZ4Qxw6qbTWXDXEK5UkjWiu4rxEl2gGNqDie6W/ynudS4sjnawPKZ4I4tQGU/X67X9cf/0jnY48NO8CVey/AYGRwyAr+5P+iuhGYI5u8XyCOtINs9953759BnNqA84WamUKGKHG8KEUvajDP1ckS7zt2EaEV8zBTcPbGHkpjm/l5+xxMw83+gJPoxCidnR00RTt45/5+HuneSXvnLKICZDIZnkz0MWYUUAwwNZfcWFTDnAJqAs6qkx7HRCsuEs2w482XMfd3v2Svo0Cv0cZotQTOAXpLAcZL0J83GS2VrVSqlGZaECdlqijVyXQXW61hq6esFByzavUeSd2R+9LY1GQpJqQfZ3JZjj3uON52wQXceP2P6U5kGcjkeP3rjufr738DD963j//61Q58rjJP7r8f3QnFjEbAF+T/fvIZLrrgVG7+wW94/b9+l6jbwF/J8+u1d/CRT32eJx7bwNrWDk5fHGPnmJOyWbGUOAJxfJoLp8crOV0WxLk+neTosRSvWrGUNXffZUGcYWeEAb1Mwl2xIE5Ai1s154xKEkXzs69kcNn8WXyloYFkqWBBHFXVLE8cM1ck5PdZxsaKV8OthKkoaTJDCapqcAritLz9ChzXfhUlMfKsEMft804C6nTaAvTi7VRbYvuh+x94GmStHRs24DwSxAkFQ0+DODaMqYU4k98pkz5RtRWiatV0NlCpV+LY52EDGHv81EOgWlhrg6la1Z9hVKYgjnwH2qpLa+6pVvF5JoGhpOyJL87Xv/51ksmk1c/s1MhnAji188szjXW3y2ul6648duXUbuz052lz4xdqVpze70u1BaYhzkv1zv1jz3sa4vxj2/8lffRpiPOSvn0v+5MXuKM5J1ciZfXU9kaQQMguNS4P9gJuJJCQB30xOBawITLwYr5gBXYSxIpvzPve9z4riDrzzDMR49eSkmFzuAV9yUySjgZamuZzxu/+l3U7nmJt00yaWyosnXsaTGTpC47Q5u1g00ScN+xZjzOgs8DtZGE+iH/GLG7YvYnu/d34MXEqGopqEtGqViWp9rlzCEVj5IoFTL2CUS6RGB2hrXU1jkg/Fw8c4J+HdHqyGfa1R2kpe1lS8rDTPcy2oWGGwz4m3D7SA2kalBClkJtHUv3cZQagVMJXrdDUEETzeThwaJR46wxe94ZL+fn6n6Buz3BUYxfDxjA4E6yYMYv1j3aTJEgrGX513jmcppgcPNhDlgBOvKi+CklfmoYZcykO6/zINUHH/fv58Hvfy75SD71dTZxpzOPyj3+MrKpS8nsYzWUtqOH3eylRxuFRMY0g61PDZL7+vwS2Pklf/wbi+QKuYCuOfpM9Az0sGD8A7ggtpQBD5iDNXhVTcbNk9Vls3fiwle5jK0wkeLFTVywPmOpkOsEzbaKEkUDL9gmyTX3FN8IKtGqqS9XCEzuosYPy2sDKfp8VqB8u4VtvcGqfj5xr7Sq+XXra3kd9elVtEGqfw5EAjx0M2oGaXZVNPiPHlD4uvw+KcbWiWkChc2antaou/i0SGMvfPUG/5Ytz3333kU2l8fn9FHOTqgdps9pUlxdisgkaFZKhOJo7wJVHH0e0fxtvGy/QdMlKgsNFvnlwDx/flGdnRyNjjmF0rRl3vg9XsIVlx87hfzdu42PJLEcZHbQr4ww5k4zn/exJJQlRJKu5Uay0EyyQY2+mMlmeXjVLVNwanz7jRK7edZCeXB8FrZNN1Qxef5KJbIAxs0pPsUxvrsJ4xSSnaGQ1Bzm1StnQyOpFqoqJX1I+y5OwWXE7SJULVjWoYrGE2+2iUirjcCj4vR7y+QIej5uwr4GSnmcik0Cvwtvf9lrOPO1Mdm/fzc9+cj0jSc0yL35i422svesOPvnp7/KWS99BMBrnv77zTVyagUNXePOVl/Gtr36Inse3svS8t7LVv5KOBSX2GQYRJUgmV6bqVYi5NEKGA6WlhYnmKH8cPMTRFQfHLprP+p/fxO1Kjqw3xuOFNK6KGAtVCVdjFqzSA2UmUkU25pL8T+cS3rkwiJL1oLidlCplhg724ddcVvqaJxSg6tZQpNS47qRwcJyiq4SzwU1T0onnxNMJXv9VilKF7rBCxq4+Jf8XcCD90uFyTlYbdDqnPNFs1Zn0USmrfSQIa48dORfLB6dSmVLviFJRII6UGBdIJPuzx6UNR+xxa/tp2furHZMWdDncperhTP1YqQU0tSbp9dX2akFyPeCpnZ+mxr9Rtr7rBOII3Pryl79sfd+JMkfmBmk3ezuS0qZ+jqk9ppXaZmDBLikiYH8P2wsuekWfeu2FmBum9zndAi+1FpiGOC+1O/biON9piPPiuA8vybOYhjgvydv2ijlpWe2TSlTiiyLmtmLMKg+rdtnZU045hVgsZr2uKI7DnjiOKdWOBG/yYCqrk5LXLyu6H/34Rznh+BMsc+SbH7mTHzrCXPLqkzioQqfZxk+SI3z+sTv5vBrjWHcenzfCzJYWUo4cjfFZZPUGvjVxkG/cfyvHLF6MV/MwK+mkVCjxh5HdNIdjRItVxqNO2k1ISrnxVMr6EeQwo6mJ+bO7aIxGyPeU2N2pMzdQ5XtDXqK7uhkKp9niLrBq2I8rFGKzmWZIjC3LKgPZDIccZcugtL3k5CFfmDuGDjLmUWiePZ/xff0EDGjrbGO8mGZ4aIjGQJhS0SBTziKP9G1hjeGUjhHw8qFQkKtWriI0PsJgegxXOI6ZKuF0OfB3NpJwqBzwu9jyu/s4/cyTOPHVJ/HYb25h0b9dxa7r7+faX1+H6faR9ziYyIk5sZtKpQBOFXfIS/8ENB3VxIMf/BSDN/4SsyzBtYOxfIH2cXgyk2PV+H5Q/cQqfpLuNI2agal6WHbSmWx6+AFrhVkCLwEKElhIcGIHflIm+tk2CeLkMwIkpPqSBGcSmLW1tU0GhcrTFTj1AaEdLD0bxKlPhag9H3sF34ZBtakQ9mtTYOEIiqD6IKs2RULOSYJTOyi0vTJq99e9b/+kSqRq0N7WbgXH8hmBmvK6W7yJOjqsSnATY+OWOsfKtzsMg17oicaLQdrU8EVb+e/3XUXzeDfL7nwAdVGYmb4QN4+P89ZNQ9wdihDxZBk1ffgcaULOBuYsauOB/gRnPfgIXZG5tKtZdF8FRW3gkeF+tFKWsmMyVUczFcTYWGJuSYETiCNVo2KKgwk0jmsMcfvKpexfdzfuWDu9An7KSUZVN+MCw0oV+goVkrpKxiGpVFWSVR1dceIK+CiYOoVUxhpfs2d2Wa/tOngApVy2+pwonozDaY4el9NKD5KxUswWOPnUUzjxpBP53v9+j0wqRTziRzGqZBMFMlUHp550LPfcfTs7t+3l1JNfRdVUyVSSNLW4uPqzn+ZD7/ssvhktDPVuYfnsLrb15OmbfyaeyAD7y1UiDjEaNzB9KmGXg6CuUm1sZjAWYONIP8coHo5ZOI8//vz33EGOjCfK5koOn6lRcBSIEpuEFZEqxSI8kBnn/xadwGtbq5QSKrg0ynrFgjgBp3sK4hguB4qM5YqLXN8EukfHE3YSzbkoL1tF68++jWFO3h+779opjwIbJf3P6Zk0q7cVLfaYsf1xBD7KVgs/aqGFeFLZcMgeJzKXyIKAQByfGDwfTpesTWe091GrpLH/XjsXVCv6n5U4rx0zNqSpnUfq55IjQZb6lKd6g3F7H5KJJu2zd+9eqz998YtftICOgO/a7ZkATv38Ug9xHKrT8p6TSn5WqrM5qYAUc+MjqWdf6Pliev/TLfBiboFpiPNivjsv3nObhjgv3nvzoj+zaYjzor9Fr+wTNOHqq6/mc5//nNUOjQ2NFpAR9Y3k/QvEkYBcgiQru8Yh3jmTD/2WOgdlqnKMrOweffTRvPGNb7Q+f9ZZZ7F3pI9wXw/fWTKP1mYf2UozbSeeya/Gt7H9/m2cO9rPbKdJtDNOLmfiUbyWsmYi2siXd2/h+r27mOOLcHS0jUbRsAT9/GrjffTn0gSqGno+g8cXxCFmp45Jw1mvQ6rEaPjdLopGhWHNi7OjiXdGorxr+15CyW6G3AXK3hC6EsJfgtREmoOUGQqpjJSyVHMlYh4f1QmDhxq8/GosSbnqwRtoomKW0dPDtLqcVMoKea9CvlLE5w0TdobI5ZNUyxlmxuC2ZSfT7m1kcHCQjLNEJOqlNJIAh5/Ghcvoiausf+IJjt6TY8kHXstYcZxiX4Kl73g3177nU6zb9yR43OQ1hVShSDgQIJ3O4g97UN0OHh3O8dOPXsWlDTF671hD3BXG6Q+we3AvS8eL3JDWeVP6EOgufFUP1TCE9TKmx8vKk87kwT+ute6fbuhTEKfWG+K5SoxrymSqi5QVFggkAYgEOxKUyCYQqD7AsRU2lueEqCrqjI1rV8Rlf8+2Cl+fhmEHX7XqnPoBXh+Q/lkKlgCGw2XWbahjp45MpoBM+kfJvw/s3TepyqkaNDc1WxBHNgvWSBqi28ns2bN55JFH6DvYi+pw4HJoFiirb5cXYiJyBZwUMgZUNTpiAdqKY3wzNIvjT1sCaondBYVTNm7hasPFhdEwe4sZPBEHDdUgjTPCqJ4mun57A2akhVa3SQiDgDvOhpF+ckVJfgJNlR/HZNqTgmVqXEF8TkxiOkyoUZqjUbZ842Pkv/4VRjNJ0rqXSkpnNGgwZugcKlYYKldJVx0kFQcjlTJjuqRXKejyBHZY0eV3emiMxKz9948MoaGiOSdLvBsVnVJJfKxMS53jdIpJu8F7Ln8X73735bz73e9m+46deDU4euksPvHxj/Lz2+7hhl/ewmVvu4yZ7Qu5+pprgAKds/z84sbvEjB8fOpj13DLpkfp6Gigb/8w5598HL8oNjM89hApf4yIGqCoGxgBJwExKzedlOONdIc87D90kJXeIEcvnMvtv/g9a8wCaUeArZQIah5KSo4wcYxKCUPoMB7WTwyz9rTzOU0boSIO6y7NUuIM9/YTdHmsamCixNGdogArWRAnPZxE9Zp4fAqhSoD+2QtY8qsfYypPhzi26bb0U0n/E0+cejgp/38uiGP33ao+OW/IOJTP2ao8G+IEI+Gp6lP2uKtVzdiQoxZ21EKY51Li1Hrl1M4T9uu2QqgeBNeCpfr5pxYISd8SiCPjd86cOXzqU5+aVJge9g060pitB0T1Sr/a/fu8AWsRRUyNLQJ6OI11ukLVCzEbTu/zpd4C0xDnpX4H/zHnPw1x/jHt/rI46jTEeVncxpf1RWzcsJETTjhhcuU8GrNWGSVVSiCOlIldsGABra2tFsSZVFo4LaWBpFv5PF7r/bakvrOzk/Xr1/PLX/+Siy+8GCNb4g99W/mCmeOzy5aytRJg0dJjybcEOPba73HKaD+f7pqJ0SRmuLNwFw2UBp2gq5FkxzLedu8aBob6aV7QwTGRVs5snsN/r/kdA0GNyu5BGufPolyt0j88wtDwqOXPIbVron4/M1pbKYdNtAkNrzuGOSdIe3WYK3YOsno0S09TlYNOB4vNEJ68wW4zR59XIVutMlQsMOKoEi+rBMt+tmTL/NbIMa45UMoOnFQpBz1EMgpJRwY16MZMmsRic+haPIvRB+/kX1fN40NN7WRSCkPpMoazjN9bRnFCJdROKTyTteUeGu7cyhsvfR3a4hYe+tUtNH/07cwdCXHV+z9GjyIBb5myU6FYNgn5xCS6QrwxTt/IGIO+IH1f/wqZtb/BnSkSVNrJa072DTzJsvExPjWu8KXSKJQ03Lhwxty4MlncjQ0cv+pk1tz2BwsoSDqQrcSpNd19rupUTtVh9Qm7MpUMFOk7ot6SYKVsPH0l3QY0tpmpwJAjKW1qFTv1K/m1g9GGIbUpFHYgZIMX+/1HUhPUBo+1cMk+J+nX9rna77Uhjvzu7e6hUJBqaXoZjjUAACAASURBVFUrKJbgeDLlcDJ4FogjY6Knp4ctm55Ek2pL+p98Xl5okFNRKii6AzdOimqJWNXkRy2zee2SBSR8aQL+dlY8ch/HjhpcO3sR+3M9VOMB4jknwSYv7U3z+ac1v+POapX2WDOtAhI1D9uTowwVCvgVhwVw7ABeDI3LVanaplswx1utklKk1L2LH/znFVy6di2PbnqMoKSd6TEG1QRJs8pARWewZDChmyRNjRFdZ7RSIu/2kCkXLYjT0NJKUHOTTaZIZXJUJMLXxdzYac1FVaMyGVybk+0rICISljLvrRSyFXr291CplpA7c8cffsryZQu5+/EDvPGSt4DpYGZrFx1t7ezY+ST5UpoHH76FxR1dvPa8N7Fm2w6rnN83fvAd3rXsGMbe8j6CkRT9JY2A6aZcNamGXXgc4FfdFBtb2OVWSezdw/HxZmbP7+T2/7uZu5USE7qbHY4KPpcbzV0lZMYoFXJktAym4eKxiTE2vO7tLM/sxjAjVDWVYrnEyKEBIl7/FMQpy4WYZaplB+NjaVx+jYCjit8X4/F4M+fc+H8YgtkPVx20wYb0Txmf8iOeV7WpitJnbUAv7ScKMns7Ul99Johjp1PVQxwbmNSDo3oAY5+TzC+1Y7QeiNR/MdfPJbUV844EcqYUN4fLjNv7m5pPVCmD7uSPf/wj55xzDldddRU7d+601KoyXxzJk6f2nGqPWTv/2McNh6JTpsZT6VPThsYv6+et6Yv7y1tgGuL85W33Sv7kNMR5Jd/9v/LapyHOX9mA0x9/wVsgl81x1FFH0dffZ5n32h4GEiDLg7xUqRKY43S6LdWGrLBLepXllXMY6EilHnkwl9x+Ue6cd8F5nHryqVx56WXcnRghtuuPXIsPyiEGAjptSxfzkbs30939BF8xvRgBKWveRdgwGY0l8OWdRGMnccDp5t/77uOgnuHctkVEFBdaRWK3Kj/+4x84MJ5AqmaVjKpVdtvrclsVbQKak/bmJpriAQYzo/gzBu5AA+bCTlb5fbyud5DO3Ttxycp4xIU3HMRddtCfzrHbpZBwuTAzBumqTrqQoUHgll7ljkMjbAYywQAUHbR2thCKetizcQs+giiRZrL5Yd7e4Ob6V51NcXg3BwaLmGYYT1VHcWUJLuhgKNjIo/tHueuJ+/jW8RfSduEqigcPsWvTHgL/+29UvryGL/zw2+QjPnqTKVSPmEsrOKsKfrcHdzDA1r4R3nrZpXxpyXKG7vgVYZcXr2sWhxIJRvq2sKSc4nUjGneoaTxl8bcBbzSElkgRmd/F0QuXcuutt0xWLTsc6MnvWvPR2upOR+qIEmTZ1YHsVX4JDiWolk08deoDmdpqNHYQZL/nSMc4EsSxAyIJ0uoBjuyjVs3zXAPI3n89xLED2vrgy1bjyO/+3kOWR4ZsolYTkCOAc6okdsBneY/IMdbcfgd+qQSUzeL3+acCwec6v7/m70rYg54q4K9qZLQyHrPKfwSa+dyCJZhLfCilMP/82F3s7slx46JVFEt7yfrD+JIVgi0B5gTb+OFYL+/d9BTNrTNYarrxOsscyiQ5VDJxFytoh9VJ0h6GqGCquqWA06sGGbWK0xFEL2kct6ydx44+ms13/gJ3wEuvHqeg58g6YdSoMpivMFKsMGaojCoKKbPKsOxPVShaiZKisHOimQ5LmSLwNuDxWB5RshULBXK5jAVypcy49K2OGY0cOjhAsaDT1TaTjrYWnnhiA5e+9QKWLV3Il//7BvoGDhGNhznvvHP5yY9/wD13/5ELzr+EebPn0xI12fzEXpKSx6X5+dr3v82/Ljma7W94Ey5vjrIvhqcyWWpdII7LYRBwhii0trNFMXBu38HK9jYautq5/Ve3cb/DYLQAWx1lPE4XbvFAVqKWJ05SSVMuwJOFLDve+G5mDWwkXfRhOBQKpSJj/UPE/EFkzLmDfkqqiUt8gwrQn0oTEqhcKuNp6+BWp5N33XwzFSYVUrVjSJRyAhslpUoq+dWOPfm3DXEEXtgQ55lghKQGyrxfOw5tT5xFixbhl1Lrh7d6gGMfqxbS1EOVZ1Li1KdlPhM4qb/22uuwx3ft9derhcR3Tba7776byy67jIsuuohdu3ZNQetaJVD9OdRed+0cI6/bc1ZjQzPHrDzGeuu0B85fM9NNf/aV0ALTEOeVcJf/9tc4DXH+9m36itnjNMR5xdzql/SFvvtd7+b666+3gl9RUtirjOJxI3Lv5cuXE483WgF+oVC0rlUCdUlhkKBdjB4F7EhwIClY1157LTf+9kZuXXMb0YSbH268kcUbnuCjsYXk2qDa3obWsIyrH76VtnWPsXpGMzPcPjxKheFIiTZfE75DTpg7m/sjJX46tJutW/exPN7FvGAjRaPEgzuf5KEDPVZ4Jz9Sq0aRgLJq4Nc0GiNRvEEvrc1eWpoaoLdEOuVhrCvImQubeW/aoO2hDQwkByn4TPyxiCzskysrVEoaxazONkokWx3ki+O0TZTwuKPcVi7x+3SegivAyeesxqWbPLjmHubOWsDunn3E0Vn7tjezPJFlX/YAI8k8zaF2GhUPJa9CZmaMDUND/HHdYxzX2MJ7PvNh2H2AR+56gNa3vYH2i1/Ft057Ow8c2kE1FKE/ncTlc+D1uKBUsSroZIpFUoUCt133PaJ3PYS3NMHE0Aixhpns6jmA2ttLY8zBMfuy9DiLRHUXiWoFfzCEli7QduxSOqNx1t5991QQZwcktQDk+UAc2w/HNgFuamqaMvx8PulUtcGOHdA922vyNzvYssGRHazVw5taAPNMqpd6iGOncB0p+LQVBPbxhgcGrb4v+5D+LxDHrvAjr7n8Xut18cW56Xe/twLkUqFAwB+wFDwvtBJH0uRMj4OY4mZCL4NZ4Z+8QX7dvoTUHIOm6Cx+uPNJ/mP7KD+dfRRH0UPO1UIpnSXYHOCoQJTeeJiVv7mJiifOqfEOFF+CZCbDnlEdqmXLo8WhTBroVjmsxDENDLNKVjOJun1UChLoF9h8+TvwPXozhUSCfVoctaRTcIlvTpXBQomhXAXZ7aiikVbhQCGPoWmkpNS4eKuYCi5l0nBbUrdC/oAFzQQul0sFS4mjUrU8WWTzeV2WQu/oxYv40L98kAP79vClr32DpUtm09/fz3iixFlnncLW7U8xZ/4M7l3/R+5f9zCvOuuNuB0NoA1yy8+/jxEJc/bZl2L6NH60+BgucTtJ5RNkXR7cZRNDASXqQUUn4I5QbJ3Bo+UCHTt2sHTmDNTmEH+48U4e92qM5ky2aRVUTcEj0IeoBaIKzhyZZIn+gJcnzruU6O51pMtedBXyxQLjA8M0BMO4tcM+QRg4KVPKYRm2x8J+GjIFnAvm84Ncms/ceY9VPczuYzZYlFQ/madlnhfj4XqIYhsdS18XTxwbctT6xtjjzDY2tw3N5T0CcSLhyNM8cWyAUwtcayFO/TnYx3q2dKpn9Ok5nAop+7eNh+tVOPbxaqtf2fOKDbWt8euerMj24IMP8uEPf9jyr5F+Yy902G36fACOvf/a9pwzex5z584VkRf11aimq1O9pB+ppk/+BWiBaYjzAjTqK2CX0xDnFXCTX6hLnIY4L1TLTu/3b9kC69ett+TiEvRJgGmrDeQBtqury6qg0dnZZQWolYpu+YDIiq6kU8lDqW3kKsHU0qVLLQXPhRddyDmvO4t/bj+Om/sG2bX/cf6rKchrjlpAoqoRXbCQHzy8mU/8+jo+0dbFlTPbKQQqOCNNBDxBsoMDeGI+vDMWcVc1z7/85gbmutsJuFxE58aZE4pw80Mb6B0YJFkpWv4Pctyg10M8HCbs9xGc0Qb9IxSltHexTFewBT0exmj0ogyM8k5HlfkjeQIjw+ScBQJRPxHdTTZVZMg02Btz4+tPkKgWOdjkxFN10TisslutsqaxStUdZufuXqJNXRwa6SGOyU1XvZ1TNB+DDz9BWvxy1ALNoQgNrgYy4Rgb8wme3LKJ8ESWq/75EpRjZpC/YwN37tzFGb/+Ht5HB3jL5W/BEZLgLUChWkBxa7g9TtSKeM54GRwf55wLL+IL55/A8K/W0tjYQHEiYfnujPR0Mz8JfRFYuHcCXa3QZKiMmGV83hDenMHsM4/HnS3y8IbHplaF7f5UGxw9VzqV+HNI0OZ2ieFyxQqaLJNOW9Fz2MukFrw80yp6rVqgXn1TCzvqP28HhraSxg7QLGWIMakEqodC9ntqr7VWiVP7/noFgX08eU9qIoGo0AT8SEAoZrGivBGYYKWKuSaVDpKSeP+69ZYRtpyN3V61gfHfcjzb+wqbGmPeIkrOBJcH06wSr5TZ0rGc5pPjFPEyMZFk4aZDfNzj4u2+MUz3AoaLCXxRL50BD7E58zj/3ju5f3+ZU1pmkQsN4DFVtu7LMeHQLVNe8cayW7lqmkhalaVhcAQIm2lyLgeFnMr5izv5TkMYfccWRqMNFJI5yi6NhGoyVqowWqwyXDEZNGG8ajJuOhjXiySrFdzhIBF/lMR4glypgMsfoJLLWOlU4smkULX+7XO7LJgm/TGbLpDJJQh5XZx22gmEwmHuXfcw/cPjGDj41hffzAc+/kXe9dYPctPtd/K+D1zBj356HROjeVQCqCGDxN6HMV0aX/zs//KlH36bryk+Ll+xhLLDzWi1gFYwUDUHjqgX0ygRcEfJNLWzPpvk+J5u5s3oIBF0cOuNd7I9GiZZUNnmKoMGIbeKktMIBgMUnHnGRzIo8+Zw7+rzCG69m5wjQpmqBXEmBkdoDEUsBY9ToI8kSxkFShmTvcUsbbEIjaNZzBWL+M/BXv7n3ocxHFKefBKw2WNBKqcJxBEIL9WpZLP7tA0n7PS4dWJsfNizqh6Uynix7v1hM3T7O0Pmg4Z4g/U9EAiHntat65U29WOzHrY8UzqVPW7rx0/952v/XwuQahU09viuhywWZHKq1vjevn07n/jEJ6w2k/LiNoCqhzj1ULZW5VPbEHY7HH/cCZM+WjVRhg1vpo2NX4gZcXqfL+UWmIY4L+W7948792mI849r+5f8kachzkv+Fr7sL8DQDRyaA5fTZUEcu0qVrK7alV8kMJ83b4Hl7yGeOHZ51UgobFU3ErgjAEeCeEmvETXOV7/6VW676xbedcF5FCZm8NviXpal7mXjovOgZRHpGUVCreeiXP0WXtOT5Rfzj2K4yeCollVkUlnGZxRpzkygao24ZxzPbyeS/OttN9LuD7Ao6EOPq7QEZrJjz16GE0lMp5TirWAaFdSqTimfo1QoM46TmZF2vEEDrdOBms3jrMTZWnGydEaZjy44jtfsHke7/2HKgTL9nR6Sik7M9KAPlzjkgpTqxSw5GNMrjLpLhMwqs7MG/+3U2DdaoFucNgJlPveqE/nErLkkNu2k4A/gTasUfVlQC7i0KJmGOdy1fz+lnj18/JTTYH4j5sE++noH6Vs4hxO/+AXuPvdf+cZjv6ehXSUx4MYV8pIzCjgUA4+kk2ge+sbG+fYPf8jiTXdS3J0ka2h0tDTxRO9DlA4dYjUzuM8Y58wJKXdSpMWAISoWxAmVNeaccwL5g708tWPnVABnr64/TZnyHN9+osKQAFr6jNx3gWiSTmeXEFY0x1Rq05FWzuuBTG3QZQeXRxqAtedaG1zaqWC2YsYOsuqh0LNBHNvMuFYpUPt5+3jyWilfYGBgwBoPgi3EGFzGit0WOCc9PSQdcfvWbWzfts0Cn/Z51VbDeiEmmpChM97ghokiLtVDWTFR9RL72pcRXewkGwjRYQbwbtzHazMjfC6cJ+hbzgEzgdPnIOissGjucj452Mt3793BinAbidhBumLN7NxZYHclMWnIahGbw51FoJnAO0UhrLeA0UNKBB+OJoiamJe8k6FfX0+3GGyjUnDK+FKY0MUTR2G4rHCoXGGwVCbn9jNeyTOkF3F43ETCDWRSGbJSxsnlJO734/V6LP+uqm5QNXXLc8jrdZMr5PFqEUIhF+MTI8yb3Yjp0Ni1dxDT4cPtDpPL/JTBXXn+45M/5ubbHiJvZPEFNFKZFFddfiXf/9n1bFn3S37zu1/znW/cTEKDu2cvZJFXpagGyHh1XAVj0gcp7qFaLuFzR0jGWrknMcbFqSQz25vpd+r84bdr2NfYQKbsZIe3bPnRtMaC5IZl3tRIk2J4IEHDquO4bfmphLbdTcYRsyCOXEtiaJSmcHQK4uRNHbdZppiDvZU8M+IxGoZSGCsX8+/du7hu/RPohw2npa/KmJFxIQocgVzyuyTwqwbS2PDGHj/r1617Vogj1aksiGPoqMqkCbDAM1HjCcQJx6J/ZmxcC4zqS4DXj3+BOPWv1Y6TI8He2vFZ75lVr6SrV/LZ84LdJtKfZHzLz+c+9znrO04qn9kV/I50/vXnZ5//kdIyzzrzHOu71xo/Mnymq1O9ENPg9D5fJi0wDXFeJjfy73wZ0xDn79zgL6fDTUOcl9PdfPldi7XqJ0GXApe84RJuu+22KZNiWXWUB2JR48ycOdNKq1qxYgVjY2NWECp/93gkGJosUyvvlQd4+RE1gqh3zjrlFCvQWrZsGVuMLBPpDP9eifP5pQthXhm6zuAnxTTv/8jHuLajlX+eOQOnJ4q/KcKYeZCwOhMzkyMQj8PcWTw83scX165l40SWmUtWsLSYZEH7HJKpHH947BF2pZJo/iBtjij+tM4+7xg+Uf04PDS4/XhcXky3hhnwoAb8OEfHCS+fw7zOFk7qL3DmEz0ERwYoxpPs6ijSNDaHcjVPrpIkU85ZpscpPKRVHxnFhbOisFkxuH+oj4sXreCac8+Hnl3s636U0uwQnUaYQFKj0tXJje4sazc+xmto5E1HnwRRJ0ayG8eOPLdXc3R97cN0KSE+dO4l7Cjk8AeiZPIJAo1RKsksMdVNJeJhf2mMN590Jp+++B0U1/yAcb2TcHIYTyDLY5t7yIXKnJsPcnWxyheGh6ZW4m3/GUnvOf3009mwYYNVNetIgKO+p9cDGPsz9j0XgCHGyOILY63wH/bJqFXy1O/DXsl/tlFVu2JuB1i1v2vTOGqDpal0j8NqHDtYs4M4+X+9Ssf+TO1vgVD2Z2rBkcAq6fOyj927d09dgrRte3v7pArncHAs40E8p8Tc+MlNm3BomvVZCQilUtVz+Xv8NbNOxXDhDZgUinmcuoKLAEVfng+2BvmGfyZ610Ic3hRfO5Tli3v28VMUlnb6yRkNGOMFKu15TggsIdHUTOw3P6AzFGdRzsNgl4/20RxrEsM4JKHKVC2vLOseOKSiVAXDlHQrLyGfQjGTJ+wOMuqq8K+rz+QbeSeP77+FitScKzk56DFxl4ukPEUeVwoUh52MaVGyRoleI0evYpBXVVRTQ61A2TTEIgdFNzjn7HOsEtDSlyW1T2C0lLfeunWrBXWC/gCaaqKXirQ2xvj59T/hpt//lm/9z3UsPGMRK7qOZsPax9nX10NVhW9+/ytcfvnbuPNn13HxO6+m4s2hmSYNZYPzLzqL9z+YYNaSBsYK/ZglrwVyZlRUskEvpukj6IvxRLzE6MEeXu1rJLOqE23tNp7YdoB7wy76NCfJoBNPMotWjVFpSdJUNNHKzfxxYB9XnrOSK4JhoskciVKJkMdHYniU9OiEpfTKlYtEmhosA2nDqzDcl8KfMFHmhvDoWVqPW82KP9zM5r1l1Oq4BVblvhRLRRyqwwI4J554opUWJCDJ7tf2eJC+K31YvF/kpxaK1INeG+IIyJV2t0zOqwZz58y1KhXKsZ8J1Eq/ttOdnqmPixLGPr68x97XlMLFnFQZ1cIXe9zJb7n/NpiqvY4pkMRkypXMI3Y6qH0c69wV6O7utlIi3/ve99LX12ddo/xfYI4NcY6kwLHPSfYr35GSPmn7DYlSr7m5meOOW/XXDO/pz063wCuqBaYhzivqdv/NLnYa4vzNmvKVt6NpiPPKu+cv1Su+4/Y7uODCC6zTj8fi1kOqPHxKsCnB+apVq6zgSB5u5YHUKuft9VsP2baPiC2pl2pW8+bN4xc/+wXf+c5/8U9nn0vDzE6e6j5A4EAP15x0EitagmSVPO7jLuTqNfdx53Xf5kfHLqcr5mPEAXGCRHxBSi6FFEUcXj+h5pkcMBR+9tRT/H7bFpbN7GJBvI3lM+ZZ53vnxkdYt38bQ0beCvKiRTdFylQU8IX9NAYDtDi9NCkuQqpGKRAhK2lGDQEWd7ayBIXOfQeZvb+PaKZAPpq00rsyppeRiQoVA5Sgg35jlL3JFG6fg1zKYH7nbF594imo+Tw9e3pwe2K4Q83EjCIHOv3cmuln47pHOSnl4apzLoAlrWwb3UzLvlH0MZPHV83jgq9dzQ0XvY9f33sXgy0B3EN5lIgTv6ERVXyYmkq/mcXQytx57TfJ3bsRbWIL3uhKHMO99A4/xcRYGVfYwYpikDcNHeK3RcMKfORe2elOsgL/qle9ijvvvHPKz6UWjByp/z4fiCNBnOxb0jXsPmFDnCMBHDmO7XlRG4gd6d+1QVrt3/8sqDv8x9rXbSNlCbTqIU7tSvqRIE6t8WvtfiTws6tQCUCQtpXPS3AnSiS7BLkdbEpQLNtda9bgPBzYSjAoSoMXEuIYpguXs2KlEzrLKk4C5B1p/ikAN7UsprxiLi7FYJ3u4wMPPMhVGZ3XdAQ54FaIG3EULcWSGbMpN7Xy2rt+wz0DaVbE5+D1mChGmm2pAqWyTlmvoovYRqpyKSaKWZms6qX58SslVNPAYwYYNSss6GzkoQsvpPrrnzPgcpB2einoKslqgVw1R8ow6a26yRQ9HMymyTgUhhSDUcMgL6CIP5V41zTVgsXJZNIKsAUmiGm0BMgyH4yNjyBKQ5/bSblUYfbMFq754hc47ZRTOOvM09nUU8BpZjjj+DksWbac7/z497R2zOD7//11fv/LH3HD79aScsFpq09j3T23sOUnP6D9u7cwmhvBEw2QU9345d67pDpVmFg1TDIe4lFjmJb+JMsamymtaKewZhMbt+7nwaiX7ipMeMCXLaIShVACX6GM4pnBjswY17z+bM5L5zFHE4j7mFSxEoijF0qWGXGpquMLBRHtV0bPkRwp4M2YVNt9eMwy8WOPZ8kN/8eBQQ2nIztlWm75Bamq1TbHHHMMvb29Volxe7PncOm7Mn9LCtG+ffueFeLYxsbS7naKoFS6O2rhURa4P1K6YG2KkXy/1M89TwMiSvWIEMcGMg51Mh2sdn6ohTimpJwdNt6uPe4U0JEsQ5drqgKdDV9lf9a5qQpPPPGElQ55ySWXWCBWxrp8Rn4/F8Sxz8suEiAKPRsAiTpv/vyFL9XHhenznm6Bv3sLTEOcv3uTvywOOA1xXha38R9zEdMQ5x/T7tNHfX4tYOff24ocWemdSExYxqACauyVUnnAlypVYuwoD7SSQiWbwzEZzNZWNLFXHmVfbV2zOWnVSlbMm8P73/BW9vT18futD9A6McG1XSey/CgTIkuYOOEcVr/x9ZyW7Ofjy5ppmjkbwzMXPTVAoDmCqUk1XR1/sAFCjezK5dmSGOcHDz/OzJY2WgNhwjhIpRLcs+1xniqmKcdAndBQMXFiEva4iQc9NAeDtIZDRAJ+9hUV1ESOqNdPbNEMKk1ulIkhlg3mWF32MXP/TisjxuEF06NSciiUKyYUwGVorBscYdnpx9F8VBupzACj3Xtp9TTR3LCY8ZEKhzxu/pDvZuOuHbzBNYN3rD4bPFl6hrYTDTthb4bNLSFO+/rV6AMZPnHqP7GLIiPNfvwjFfSwTmvZT1D1U22Osm7/Tn744fdyVmMrqfsfoeJMEosvJXVgD5v3PUpUDdLi8uGpejmxdw/7FM1aGQ8GgmSyGWu1XICC+B9dd9111urzX6PEkc/aqQUCigTiyG8b4hiTeTZP256WVlDz59ogyz6n2vce6TwliHomCGK/34YvtWkcta/Vnlw9yLE9Q+T1WvWObf4q1yqBXTabpSor9D6fFSRLAGgfTwI+8YwS2HDjjTdawZ8dMIuS4YWEOKK9UaoFKh6goOLTQmRJsVA3+HnXIpatasSV95FuauOD69eh9ub4bFsDe4IjxJU5uHIpwgvjxJsaWN+T4OJ71+FrncNx2QqpeJp0xsV4OkOiUqQq5aCdGqqk2OhlS71S1Nw49RIBr5tSoYpgpKwvz7+/9XyuuX+Uvbmn6A148OU8HNR0y5y4oeThyaBKYrzIrlwJNDcpE3rLJQaooCsqbs1NUHVheJSpYDqdSVu3Uspby/2wFGGqSjKVIOjz0DljBt379rJ08QLGR4cZHkySZjZB9yG+9Y33cvQxy7n6y7/gjtufYNnSxTy1+THaPbBfh1XHncod635F/0c/Tui+B6lqHgqmj3TQRVda51C4SijcQIvWyFPtbrbu3cYFuSDajBjO+U0cuuNRNuzuYUtDkB3FEgnVIKybeIOt+NRx8skkI54Y4/kMN7/9TSze200xX6AslaVM04I4koYnAED8d6TsuOLUyOYz5FMVC9DpIZWwwKrlS1n+4x8xngvh1vJW+0g/tctii6pS5nCBOC7v5Fi1061s4CHpUFu2bLHe82xKHEldk7Eg/dlSl5WKljuSABwB/rXpjLVwxR6b9dXp6lOnpEvVKnHssWq/pjkmIVStMrD2OByGQPX7sI8jxvwyPu1NrsH+m93Wt956K6997WtZvXo1Bw4ceFplqmeaO2vnHpkLRM0q3jfSL+V4AtROPvlkYrGG5/dFPf2u6RaYbgGmIc50J/hLWmAa4vwlrTb9GasFpiHOdEd4MbdAuVTGVbMa+54r3jMZ3Bu6FQzZaSjy0CnlwyWlSn4k8JSV7qoEIt7J4EKCJnlgldcFAEmAfc7FF3Pd9/6HL13zJb5wxZUcv3A51x3YwM233ML7fYv52skdFINOjGWnsdnfylXvuJjPhByc39LJ/plziQdVQqUqvmIJ1emgEg5QcLvxeGK4Is1s9oX4zA+/ycPdB1i5cglLxU/QIwAAIABJREFUW7rQ0kUGR4bpHh1k1KlNemVIdRvZVNOqoKObulU9B6eHVs1PszNsPVznxLsj4ibeEKQpHOHMeCuBXXvp6DlIC1l0p85EKQ9FJzFCmEuW4TQVyskEYZeJK+JkVDPYo6rszBboH0iSSCV5/ZwVnDLnGEgPsL20n7BUrulJ0+vyMvqBi1h5zhu48c0f5banHmZUz6NnKxgNEcJOg0BBo6Gjk4e6d3H20cv50kVvYOzuO4nFXZZfRinrYGDPfsYKg8QUBwvUBjabTs4Y3klJd1r3Su6L3EMBOieecKIFFK7/2fWWj8XfAuJIkCSgQvqAHQjJceshzp8peuwUnMPmw/VB3DMZE9vnLMeyAUutl03tar7tk/O0FXrzT/DkmSCOBSldk/u3rsUwpsaDBJ/Sv6XfDw8PMz4+jiFpEx6PlfIiaiR5j3zOVuwIBJVSxT3d3Wh2sPgCQxyRozmNEtWAi2JOJ+CKknWVCGcyfLZlLh9ZFiRBmGg8zk8PDfL5bfu4IdpBJD5CIh3HWzZxzlGIxF20uuZz2l338GCpzKqSG2boOPIB+hPj9Bey6KLCcbtQDRO3mF1XFVRFIyHltKUEuK4SxkvSk4e4wfDCN6J3386QbqCXnYz43Dh0Bw26m+2uMrtTo/QRkAJY5HWVQ+jsMwqkpGw9mpUeic/J2PiYlconbS3wQUDi/v37rXYvlYo0xGPkM1kUDObPm8PO7bsttNgSDzB/ydk89tht3Py77zI+NsJHPno1g2Ml3G4fr3/DxXz3c//Ca6/8JHfd+zjHn7uAz+w7xOnzGigX/SSKUZJaio5Cld6YyQxPM9VIjEebFcoPb+FN8fkcjKlEY0E23f0gjx/qp7sxztZcnqxZIeJygyvKbHeJZCHHDs2FM5vmrksuIbppK1VPgCIVCrk8ibFx4rGY1edcPi+FShmPz0smk0PPVSYBmmLQ3NTCzlmtnPaDH1M2ozg1UUqVLHWSKCplLMjYF6WN9FtR4tjqtEkoP1mSXCoOPv7445ap73NBHHsMymcF4si9EKWPKDEFHNnjrl4RUzvW7X/bx7IVPE7Xn0qk185TU2NZUvlq5g4bnE4B4WeBOBZo1o0piCOfkWuxTcplDMt3xS9+8QurMpVUmBO1lw287PfWQiR7LqmF0PI+WfSQfinAW74bZa48++yzrUWQ6W26BaZb4Pm1wDTEeX7tNP2up7fANMSZ7hF/cQtMQ5y/uOmmP/h3agHb2Fiv6JZ0/MTVJ1reCZJCZQfdEsDKQ6+dUiUP+bKqGA3HrIdg+Zus9koQL5u8Xx7qtaCfY7vms/ycE1FKeb77oU9yyCjxuy2bGNy4n++sOorXzA7hjrfCKRdx6/gIN19xGZcHI8Q7mgl3tBBHQysUKRtligEnhseDpnosdQrLVjDmN/ivB9bw4z+sIWw6WD1rBR0hUUN48ZSy7JwY5JGRg+zKpTEd4v/jxlFUcFQM3EqRQMCHx+HGVYEGLUBLrAG/z2OVMR5b7GFBtJ1Ow4Ny4BDK/n10KgVO7GygrS0OjREYUCETBn+E+4uDPJzupyilk/vTrJ5R5cRlx9Dk8FDpG8VQTfKS4DU6QTirM3H2Kto/cjnrv34Dd/7w1+yYoWCks3SlNfqbvLRJWXHFQdIJqtvBNf/0Ftq37qMwtJ9Su5NQJUB3dw/D3YOEIz7KhWFWNB3Dj1J5rhh9CjWjWgDHSt1xOskX8rztrW+z0k9uve3Wvxri2PdagIUEKRKcyH23gcrzSaeqV+DU/v+5jIntQMoGNdJfnw3W2Puuh0nPCHJqPEPsa6o1f5XjyzgYGhqiXCrhcrutcSOr7rXqB2kf8cWRIPCxRx+1fHHk2l5oTxzBHX7xKfG7yRdK+DQ/ZshNcWyU89yN3LakldGZjTRWdPb4mljw4D18qRriAzP87B9TqHg9RIJFisEiS2ecwPUHJ3jn/WuYqfmZ0RrEXfHSn0pwKJsmL7lxTheOahW3Dm7xkTFdHIirKIkCuiiSqhouh6ROJfn0itN5j96Hpy9Jn5GnpLlxuPyYiihMcjysTTChREgk86TKJimvl16lysFMCr0KYV+Qol6xIIVsPq/PMpWWeyL3wyo7XpaS4xAKBNAcCm6Xk+HRcQJuzfL3apsdpLc7ydmnXsCPv/c9xtOjnHzyYtZv2M4HP/pJPv+ht7G9J8/KE87AT5rus0+jpAxhFiKM5iL4vCmcbo2KX6PdEWdbi5e9zhLLNg1y9NJF7FOKtJRM7n5gPVsSKUZiDWzOptENg5DfTSpvssSjkfE4LPC70uvjp6espvzkkyjeRipqxUp5zKUzlpeNQFF/MEC+WMQths4TGfRsnlLAZRksz56/jJ+rWd51w004CKG5ylb7SMVBAQnSD0UlY4MFU1WmUv+kDe00QBnLjz76KOl0+nmlU9njSo7l9Xg57rjjLOhhe1bV+tLUQiG7xHctvHkaiFGfPp5rwY8Feg574tRCoNp9HSmdqnYfmuqw2sKeD+T6ZVza81k6m+GWW27h3/7t36z3iIF2rfLIViHWQuN6qGPvW+YPmR8Fns2ZM4dVJ5yAZbozvU23wHQLPK8WmIY4z6uZpt9U1wLTs+x0l/iLW2Aa4vzFTTf9wb9TC+Rz+ckUGAlYq6alIrBUKbmc9brtEyDB6vLlyy0pvvzIe/wePx7xDpByrJpGQBQITqc4UKKKuS0Gx8xbytbhg1x4wdm889Xnc/axJ7Oup5vr7r0XZfwQNx21iPM74nDqmaRXnsFN99/LrZ/6FNfM7CLc3oavNQ5Bzar8ohV1MCS4dFGNBvGN5Sm3RPEuXciBSplf3baWhx9/CtUXxh+LcU5zK2OFHLvGhnlqoJ+eZIYCCqas4KLicpfxVsGvqmhuD1XXJIDQCjruokHU28aO/IBocFjmVPnAvBVcMmchvrCHDFl2l0Y5lKqyOwPMnEmmmqPnkQc4Rndx6fITae10wsgoqUQKPejG7/JRGkyRK+m4ZjbT8Omr4GCOr37262wcOMiYp0QEhXmRVhLZPO6Qi1QlR0Ev8Pkrr6RhTx/No1kwM/RpOSIJF/uGdlFMVGlweRlX+1m14gKu2LafH/VuQylhBVW2F4MEOB/5yEeQFIHNmzdbgclfo8SxIY70BalQJsoU+zXZ73OlU8ldsLd6mCOv11ZvOtJ52moXG+LYAVQ9rHmmIKt+n7WpTfJvAXmy2a/XpmTZ/5a/iUlsLpu1+r6MGTH2FqBpVa06rMYRhY7AnZtvvnnK+FlKtL+Q6VQVB4QrKkWvg1K5YMEVZ3gy3ajJ0Lhv1ny6Tp2BNzmO3ng0sx66g7aDh7hx1hKoqAxHnMSqFYqeIgva55H2N3PRLb9kV1lnTrCVkOZgopBnMJshWa4gOEVia5epoFQNWnDQ1+ijksrjVJ1WewbLUs3MT1opc+PxSzm9r8REaZhUIYceCFgpWN6JHFsbywzlHPQm0wxWqpT8QXJoDGRzjBk6FZ/MUSXLi0X6t62MkiDcVp2JqbHX5eb1r389P7v+p5REwaJp1n2JxaOkywm6OubSd0CnVBrn+1//BOeev4rXveNKnKHZ/OfnPsJpJ79aXHg4gwq/fc1rGDOGyA8bOOJzcRYGSYUdNDn9qM4g62NVKmMpLiz68S1qpMfhpG3fOL9/8kG2VYqMu0M8mU3jURw4PdL7PTSViwyqZfpyOh85ZiUfmN1EtvsALkcjVbViBf2yeQN+y6PF6/dTFDilOciky5STSfItfiLJKrOOPokP7H2U7zy0AZcZQtFK1rXKuMzlc1b1NFFSjo6OWmNL7odtSi/90IY4AhseeOABq12fTYkj6YC141a8caKRKCeccIIFnWSftgLHVq/Vg5hapU69ksaGMLXnIO+34U8txKkfm9bYrlHi2OqeWsirisPS4ZRMe792apiM1b3791mqriuuuMJSJUl72Jul5KlWrf8+G8SRdDYB6fJ9KoBXVHvHH388s+fMmYY4f6dnnOnDvDxaYBrivDzu49/7KqYhzt+7xV9Gx5uGOC+jm/kyvZRKebLMrObUrCv8+Mc+zne/+10KxYIVIAnUkcBI0qRkpVt8cWSlVVYTx4fHrAdTW41j+QsoyuTDrgQFToNsweQdb30Hl73/Sn554w950ymn41UCbEhM8NTObZynanzjNauJ63kaTjqPsXlL+dznP8nsp7byqhldaI1BHGGp+uKl2eWXrAHLqFiCOJ9VllWz1CrM6IDZHewe7ueeRzdwoPsgm3fuojkQodUXxWNIIFsmg0HWqVBwmPQMD+AtVRH0IPscVkCqcosAJuyFWckgMaXK6tktvOHoFcQ7uiBv8NveHtaO9HMwPULDrC4Odu+nJZvhypXLOD4eRFF1lLCHwtZhGiNRSsU8RYeJx+Vh4OAg5dbY/2fvPKAluapz/VV1V3Xuvt03x8lZGuUAEoyEJFAgSgKREVhEmWTANg8bvIyJegIeNrKx4cETMlgWNkESAgVQAGVpRiNpcr53bg6dU6W39ulbQ+t6BslC8gJN11o9c7u76lSdfUKf/Z9//5tVb7sU2rv40T/ewP079nD7tseIh3S6DIPOZBs1y6OWilDPTXP5S8/kwiXLmdu8CUMeDpg9OEFw1ma/vZconcRm69RW11lxwkWs+tFt7JuYQqehVSEOhzgTkiL+wx/+MJ/97GfJ5XJPydC00BFp7u7/JQxqPoTBD2US4EJEV8VZVBlqHEf1qacLp2oGcRY6Q3K9rx1zOKCn+Xw/5Mn/zHfYDudgNX/W7IAerr6Sgrn53s3OpHzuAweiHSLsJt9BlHAVn8nm60qJIycgqABo4sip53iew6mskEZMov9MwT7rRGsyXDQqhgmVAJ+MtfO35y8l4JVxw8fwzekx/uy+n/PPyWWcG49xIGphYNBuJoikDDLdaX44OsxfPPIIUWMZfTGbuusxV6owkc1RcOq4EqInDq5nE3Y9HAEdbJtYrU5F8xB21pJYN3vLOS5a3sNnEkMcW5hle3Yvs7EQcTuCWapRajfYmy2zy6myy6lTtg3MuknZCbAnYLHfqOG6YdUGAlT4bDMV6lkpK/sa6GrOGh0fJR6NY1s1BVTIWJB57MDBHYxNlVR41vkvOZW//NO3UyrluPpfvs9dm3Zju0XCNfhf730LZ97+BBtOXM6BmWHCZZ29pTLdmRTlkMficBs72kJsdMt0b5nmouPWsz+Rp5bqo+/Xu7l2+33sCmlMOyabygUyRhQn6NAZbYf8LAeDDsXxIte+9lJWu6OUKzmS9R6qVp7xiQmS6Ta0gE7QNDHDIep2Iwtgra5Tz81SXZ6me1Kj54SXctqN3+LBySxhJ4qguD6QIqFO69auUwCLMC7VnDAP4vhjzQdxZDzfKenFFSjXCLmUlz/ODoGf8/3X7/cC4gz0D6jsVz4r02fh+CBO89hsLrsZhDk0LheAMAsZN57beK7mz/2QsIUgTjNge6g+TkM4WeqlmKPBxm+gzGMCuv7kxp8qjatXv/rVSg9HrpPfNl9Hx58XjwTi+CGYUq4PNMp9XvKSl5BMpVogzgt0TdWq1vNjgRaI8/zY9YVeagvEeaG38PNYvxaI8zwat1X0720BAXAMsxGXL/o4furjmOz6gtJSEOdcaPV+Bh4JQ5CdRFmoF+by6nthIIjDbQpgMB9Oo6sFb5Z8IMZJ3etYd8wKtD6NTDrCVe/4KMFMN/VQit3hAksef5B3HtyLke6FM18Pq1bzias+QuePfsnZx6xl3eKl1FWaYRfTDJGwdUIVmMpopDEJGlEwNWZjAQKZBCkzDhWHmw5OMTE6xsF9u6nMzZI2DHpjcRViYpVKjOZM8m6VqVqWolNR2h39sThD6Q7SsQTLl2is7V4pQjn8bOc2vr33cba6JVLhBL16lMV5hzW9/bxosI9jOmNQnIZyDaId5PMuSSPEjsoEWmeELjdAcOcYoUwbwcvOxjv3ODZ9/ifcMjnM1n1j7Nq6g0xfil4bOrQwuc4EuwtznLdyBZ8442x44EEIVtmlldEroG+ewHM89pn76I4ux9g9S/J13dh9JzLwzesxa0EIuoeyJomw8XHrj+OKK67ggx/6YMNB+z01cXwQR5weH8Tx0/WKc/TfBXGO1KEXMmaanabDAUzN4Ezz381Ol++ULgR6mpkxtugmzR/NO/i+MyvjRcCa/fv3q1ALcdo816W3r0/ZQ2whIKjvwImY6e23387OHTsU0PF8Z6eyIhpm0aEuAEAqSGy2otgytfY2vJLOmmqVh88chIyJba8m2b8E7ZYv84FyL3/RnmYkkKcQyXByZJCSPkes3SG5fBWnXHs9M4FlrEhUCAbCFEs1RianmKuVcLQAtiEAQV1pUCXcMIUgdEl4kwbZ9gDGNISCKYqBOb51+ln8Sd7i0exmxsIay3JxCm6d9kiEfcUCO2PwuFVldrZKqiKC0XG2hywekZx1TvhQOJUI6gr7w9cpUiBFrUpbsk0559Oz02TaMhRyeeKJKCLwu3tXDbOtyuTsATIGvO6s4zG1Np4YyXHPY0+CUWdk430YE7vp+l/fZXt1HM/U6PCCzAQtIpk+dNtmIN7BHf0BxqbzrHhonNMuexmb57YT7FpK902b+e6Bh9kXN5muBnisWqI3kqSi10nUBWaqYfV1EhqvcvM7rqCy8zayVEnNpilV55iYnKRvcADLsZUejtTFdh3F7CjXdOrZaez1PfSNQtf6DbT989+Rk75lhwkaDeVw6ZfSF8844wwl0HvrrbceAlmbxet9EEdAirvvuksB8k8H4ojOlswjAk4IiLNs6TJ1HwGC5PhdII5/74XhVP6YFSDQZ/I0jz8fqHHs3zKB/O+bQRxNbzCBfOCoGYRS9/DmM6rNh5L56dgFgBLw5nNf+Dxnn302GzZsYMeOHYcYqsJUaj6OBOL4TCYfJJI2E4BX7CMhla1wqt97CdMq4CiyQAvEOYoa+zmsagvEeQ6NebQV1QJxjrYW/+Oqb3N2KiXoGAwg2jgXXHABv/zlL9XiV2jlwtqQv2XxKgvv448/Xu1OZtrb1PfC0hFqujis1VJZORryigQMRHfhwOhBLnn9pdxwww288/LL+dpVV/OSF5/Bgd2P8avdo9y3fy9r9u3gi2aYzmNXUT/+ZLzTX8VnX3sSHXvneEnPUpauXYmeimM6HvVSnppmK3aOhBWEFFvIJlfIK+p6TPR8JPNSewdIeJcGpWKhIUI7O6vCEeTIiBCrBDUYJrFIVGlnhMMR0ERvwYOQOEl5ZkcnmJidJm9VCUcidKfb6Ui2YabCBMs2FGp41SpFzcbyXExLxF098k4FM51Aq9bwNIPCbIm+l74Y3vJK7r/nXn75bz9n54F9jJWylOs1ejo66YglqczMERU7r+rn3Re9jvqjm6iM7COVinNg7CB2zYWKTdmqYU7NsWcoyIDXyTHLX8p7nriH63dvIx/UCDi6CnOS8BlxsN7w+jeo99/5zneUeLWIkP6uwxf59B1B6QO+JoSvd6HaORJ5ih6Ov/vfHA51uPv8LvbPQifpSKyZheU2gzrNKcQXgjXyXvqm7/z55fiZq6QcP3uX72T6ZRx677iqz8s1Tzz5hApd8+0iTDVhnYgD7YeZidaICIRf973vqVTjwkQScNR3duWevv6U9OPm8I1nM7P4INSRQDA7VOfx0DqOObuXJ+rjLB94Cf9n81b+8pE7eSR0Cu2D+9hudtBT66M3ZTKRGWNZOE4tvppVP/oBg+lVtLs5UqE6ewpFHhkrQCiFVsvREbXJ1wUcamRAU/pFnqdCmlQUna6BmyHcXuPOy9/O4htvpzI3Si4axNFNZqtVzq1m+HE8x2atRrIQVBoy9xoVZlyXoVqYH2sl0sEYVkXGs0mqt5dQOsz+fTugbqF7hkr5LkK7P/7Jj5XWlxwCvMmctSha5U1tJnfU69w9F6anPkggmuWgN0XITlOzbP72ax/krx/aD5u2srkrTLwWxS7mCGV0ZuM2/aHlRGODPJkosG3kYd4RXII92Mf2usa6ZZ384sZbuOOxrYybYXYUskTa2zA0l2TQJOC5DGfLzOaLvO+8c/jIScdRvOtXxNMp9rl1ksNlZgtzhJIh0t0deEFd+f0C3hYLZSbmcvS3ZzgQrHJseg3bUhlOu/bv0SyTuhEgGmgAGMVSUdX7gvMvUKF+DzzwgJq3q1YjDE36XTObUnR4Htu0qQE0/I7DtRtziLSvZYuIMaxff4xi+8hvRa1SV/OFzwb0x4//+7BwPDWzceQ7H1RpZts09+WAaJzNhzMdLpyqedyq8T6fZc4Pv5RxKc/mh5v6oU/yfKL79r/+6q9V+KnYTEBaAWHkGplPfZBq4RzWrM8VChkqM5XYol631XWnnnI6q9esxhUWUEAUm1pHywItCzwTC7RAnGdipdY5Cy3QAnFafeJZW6AF4jxr07Uu/B+0gJ+lqloRkCLMbbfexivOf4V6AiPYYBvIYl/CQGTxeuyxx6rQnDe9+TLlJMhCOGyG1PcdmXZsy1LinRE9SCyZIFssMLR4kdrdvPJ97+c/b/gh73/Pe9FLM0zlNPbkKozYo5xDmb+PLsNcvISZ951Fe/B4/uGtr8N7fCOnL0nTu/5YIh19eBMlJUJcNkrKGdMCBuF4FH0+a1BAgBugaLuHnAgJRzgEKuiNneNg0ADbBnGkLdHbcbHrlhKpVZlVIkFMV1MaFgjAZTScKN12CTgSRpIl7GqYDtQ1TzGFbM1T78M2uJEA4fECB02LcEWj++VnYl+8gV23b+TOG37GXsti695duLpGnwA4oYjKkjOWn6Z72SKuuuQNaFMzMHIQe3ZKiTDnKyX27dxHTI9imBozM5ME+9pYml5GNLqUlzz0Y7bN5SiHQ+j1hsC0OCcCIHzgAx/g0Ucf5dbbblXtupDFsrDLNYM4fmiT7/T5zrmADeKk+Gm1m8t8uvKfDsQ5nPPW/IwLy1/4fqET13w/+VtAloXgUDOIcygVeFP4mO80ynWiaSNOndx3165dqn/5AJYwPULRyKGMVvIsws4ZHBzk5z//OTPT00REh8l1DwFJPnDkCzovBKH+u1PCQibUQns7YbhM0/m3oVPYvsZiRftq7p8ssuEn/8GVmcV8qg22xCPEzU7C1QLhQROzWKV31Yv4zGOP8PmxfVyQ7MPeP0yuI8GI7TI7PIaBRiFkYTpmg53UpLei6jjPcJJU2Ua1zmldvXzrlRfh/vD70Oawq15lXWwFOGWGnSqjdYtcHcZ0nT26R6nmEC46KqPVlmKWfCREvKeP49asY+O99zGXnaGhZtRYvvX19ilNEwEF/FCrc885l1/fcSdnrO6mYML9+7NQ8xiolzhrVQrNDfG90RKrCyV+tOF0lieibJ/OEo92UvWqJAwLKxHH9NJUu3rYEs+z9u7HGTpzHVniTHb1saY4ww9vvZ2HRyfZ48GOuSxayCCiw0Amg+HCuOYyOjLGt993Jcfl5wiOj1Bz61QCBvrBAmWrQqQtQjSdxMZV7A2RYimVKkzNZUl2t1EulFm/+nSuGTvAh+76BV4tQCgSxa5XDoEO0pcuvvhixVb62c9+pkAKLRg4JER+CHiPRJQOzJ7du58WxJEU4zLu5bCdumrr008/VenuKNDObujs+Lpq/tiR73zWjz/+DgfC+OFNzWPOP68BvjZGxMIyDsfEW8je88epzF0igi3jWM6ReV8yeG3dupUf/eSnKjOVADEC4jSHgkkdZF5tnqPkWXy2T2Mu+q1mTrVaV4Dm6157CT7T9b87nlvntyxwNFugBeIcza3/7OveAnGeve2O+itbIM5R3wX+4A3QvCMoIsfRWIMq3pZqU4tU0caRzC+yyJXFrixEBYwRJ+ADV76PtWvXqkVuKtEQbezu6DyUzjYWjlCpVYmK4HHIVLu/g/0DdHV0kMvneN2555KJ9zA1UmRTdY6D9jjvb0/zZz3d9C+JU7nonUSiUe7+0pfZ8Z8/5qyVffQs6ievBXFDceKaq8AJTW9kFdEMEy0QpGZZWI5DPJLCm9doUenS5506f0dWk0W24zauFWr9PMVeOZ6OS9mtEfJ0BUYFIyG8sIHjujiVmnrVvTpBNBUaIwBPJehhS1iZAyEHIuUq9aEOgr/ZS+mVJ5P69Nup/mIrN37z33ksO8E+yWhUrjEQT9KVjKMFPHK1ItFklOOPX895yS723vNrkrgEPUdp+liux+TwBEkzhmNX2eflWJXqZVHnGn49U+SsJ+9AczQChgAIDZaHsG6GBoeUQ/L1r3+dffv3YRrmU4SDD9dRxU6+8+M7Pb6GhC/aKwCfsFH88CTf0fEZJb9rADwTEKfZSTvcrvfvKn+hNs5CEEdAjmaHr9kBaw69kHsszIAl14WCxiF9DGEvTExOKLaH3FfSXacyaeUki2MoDqmAOPK5CCFLlipZXPjnN4d6+UDS7wvi+NnBfBv9F5ArIKCjy874CfSf2I6dskn0reBtt/yUf52Y5PHUGqzOMHWthl0q0NXdi1u1WbpsNWOuxbGP3kK/m2FJuFcJJ5frBUanxhgtVagHAoT0RupvHzxVDv18uKX0HytikSwGqRHjVSet4X8fMwR330JBxhdp8m023XUTpwbb7CrbNIeso1EpO5TKNRanermfAj+vzOGEdWLBBKFcjYpdxUxG0TxDsShkfpqcmlRmSMQTan6SEJnNW2YYL2wiXHRVKKW2sou+g5O8d91SNlam+c6+PJ8sBPmr97yekdlhoiM1tEQ7k7U5uqMhauFOwtE0TyyJoP/6Ec7p7YHl3exzTQInn07qZzdy/V13s0vTVWrx0Wod3dOIuC5LO7vRPYcR01Xvf3j5ldj33ounlSiWy8TsIMW5ArqhE0vF0CMmddfG03QcW1PpxSXEqt4Tp+Ngld4zzubCn/w/bhkdAytAmxmjWC8rbRphgAiA9c53vlO1xU033aQ0X3SjAbD4QKISq4/FVGaqXDb7jEAcuUaNDSRky+Evi9/2AAAgAElEQVTlLz9H/SZIu4fNyKG05f7Y80H/w4E4fiiUD74u7P8+gOMLG2syaTeBOD6r7ulAHH88+OC29AeptzyT2ErCHr/2ta8RMEze+MY3sn37dpUaXGwpmwbNAu7N9184f9RqFQVyiX0mJ6dVQoBzzjmP5jDmP/gFQusBWxb4A7FAC8T5A2mIP7LHaIE4f2QN9of0uC0Q5w+pNVrP8l8s4DV2DjVdQ6UaDwTU5rUAO5///Of59Gc+rZx9WajLIlaAG/lfFqUC5Jz9sg187GMfY+/evYqJIw69a9kNfZyQ6FdI3L+nWDnCzpHv165bx+jBgyxasoiezn42rF9PoVKlYpmUIlG2VHbypnSQb7gp3N4wtTe+mciKM3joz69m+MfX0L8oRmxVP4s6V1CcnCKZaFN1EAciGktAIKiAjpBQ5TUTx7bVvQWsERBHLbQdRz2j7TWyBynGiWQqmdeIEd9APg9EQ2hVC6cq4IkjvpEKwQk6qF30QEhv1E0EW4O6YnbIfQKWS8jVKFEntCdL4dIX0ffxK6jetpHrv3EtEwGX7Vaezbv2cFrnIKtCIrpaItgVZfHSRayJd7BYj1HZ/Aj5bFalRw5HQ2RzBapVC0MLUStWcd06s206fSRYZqzgyj0PcE1pDMJxooUadlBTToSEU6w/dj2XXnopn/vc5xSo4OE9bTiVD+L4//vOUXNYgvQJPxOTOOayQ63CKyzrKTvXhxt9TwfiLLyv7zA1Ax7PBCRa6NT55fhMlWagqtkRa34+H1jxr1XOqN4QQ1X6P47Dzl07BdJT40hs0tnTrVhKKtxQ1xXgKECOgJn/fv31CsT5bThKA3ATfRGfueAzcp7tzCV9VQ7fXgv/TyQjKkTw/HgXt3SfSHFgnPhQP8O1doZuvI6/1rq5dKgfMztMJRbENttoT3QTcav09iS5Jlfga9uexOhdxcoZl7SV5XEmeHwmh5Y3cAKOqreMC3+MCYijGG+2RT3pEs5rdIQWM2KN8YFLNvCNxccy+pV/4MlOm3jQoD+QIKKHOeha7KhXGK3bzFoeOeRal5muNu4QQNRuEB/awkkK1TJOyOC8M89UoaDihKuU41ZdibVLKmzJohRuTzM6vpvFJTi1a5DZYwY5uH0H3XWNO4tTZCowctYlRNbE+cXmX7PGzSjwWIG9mTA5s4/k2iEe3bOZ1Q/sYsWbz0B3TPZOVklc/CpmrrqKnz6+iZG2Nh6cmsIywiSCEUK1Ol3xBLrrsIMsbzz7bD7UuQqe2MqoO6NCzRJjZXKeQzQeIRwLYwdkxGp4gSCVmkM2mxMEkNmuEKfNJaiedAID//g5ciI8pAdp10KUcRRzMpvLkklnFIi7ceNGtmzZovqiMKKaM7xJn5X54rZbb1V6OE8HIoowt9/3BcSRsX/JJa9jyZIlavxHw7FDmjr+uJEy5bxDGabmxZObAZxmjZwjsWyamTgLgRz/mubnb+77/t9+Jip5L3VXv1umqVimklb80jdcprSTBHSVZ/KzTMn/PsOseWz6c4QP+LpuQ9NH5tvR0XEFovX09EEDe/KJYs92eLeua1ngqLJAC8Q5qpr7OatsC8R5zkx59BXUAnGOvjb/Y61xpVwhEm2kiJawKlloi+ixOJUC2EhaWp9y7i9S1x2zhk984hNqV7dariiWgVDs65alFsXCihHQp6ujk9HRUUTsONPezvLVK/mXb/4z7/nAx9mwbgmnnncce0dn6dEWsX98llx1P6sMiy9kUhTsEJ3nvpzYa1/OHd/9Do9d/U+c1duFGdNYsm41dq1OtVQhEpRd5IQChMQ5b+/qoVAqKXBGLfjnWTa6LKAV1R0VxqRYAo6r/ld/z4M6ypkX8MTTCXioMqVkR0JD0BRII4v0mmtL1nPMYBDT09HqNl7dVpmHCuUK+mnrSH3kMsbu2crWr/4nOzqC3OdOsffRxxmMtLNkcT/phEE6FGBtTw9rE51Ep0rkd4/gFScJJWLYAU3pV4jGhIA4tarY2Ka9q4NKVFINVznVXsrSnTczapg4qRCZqRolo6FFIumFL7n4EtWO1/zjNQpoeCYgTjMA0Bya5DMrxK4CSAhQIU6bgDi+Mybvn84JfKZjZWHIwpGuW8i0aWYSNZfhn3c44eVmZ+9wIRhy70PiqfMpluW9OMsSgiHaQwLMiHPc1dujQBsFmgkzIRxWL8mMdNtttzGy/4ByGv2QN18fpxkYeqY2Oux5gaemMPcBKr9d1w4MMBUwmKqPs0U/gTUnhtmnT7A4vYEP7XmC/3jkbr7as5yX2XXm4joHIyl6kt0wM8qSvjCh9PH8zehWvrJtK8tJckZHO1ty+5gJhdm3c5IydTUHCFNNbK2AHGG8qSgTj2rQRXRDQlWHvIBfqQzXX/B6zp06wJ79v6JjAhXqRNggqoWpurDTqbNDs5jFZTYLZdvBCsfZkS+ST8bZlZvDC5oQMOhKhJianjpkmngsrsLZ5DmkTfaM7CFow+pQmJQZwhocYiYQZvfWbeAW+eJxK/iLZWcyNr2dWb1G0DUwXJOl8S62ZqC2dBUkg3jfuZmhc9bS3plm2rapZHUSJ5zMvVd9joeyU4x1Zrhv+CB6MEJXOEFMQAMjgAjzzoZLfOmKP2HNYwcw5oqM62UcxyKxP0sxGSKWiCo2juO56KaBFzDJFcrM5vJYIvbeFmFDajW3h+G8738H3AAkYmTKFlW9IUws43/N6jVceeWV/N//+38Pif3WRRdrXvdGbCJ6WdIH77n7biVWv5C5tbCP+cLcKguTZyvA4/Wvv0SxnxSIK7PvYbJHHSnd+FNEiedDGOX5fXHkhWCrYTQ0jhaCuv55PkDVDMz6dZDPlEi0basxKEwc+a0SAErG8fe+9z3+5m8/q8IkpTw5x2ei+vOapLJXWMz8s/4WvGmEVYpmT4OFM0lbW4Z3v+c9NGI4wdej+73Gd+vilgWOIgu0QJyjqLGfw6q2QJzn0JhHW1EtEOdoa/E/rvr6oVTNYVSKkRNsLI7/9Mo/VU6/HBJe5Wc5kcW+gDrLVyxV+gd/8id/QshoiJiKJk61UlFOQN2BTFua6akphgYHGR8fV+KmHZ2dDC4a5OOfvZqvfP7jXHnpy1nVt4Qnpyp4tQRT2Sx3l/dylpPga72dDOT3sOfkAZb+6afI3rSD6z/2MXp7bHq7Oxjs7acznlLhTVat1khxLevkYADdaDjIfgiQY9nqGVX4gAAz86mw/YX4QhCgVCkrcWZ5yc50RUIGXEc5ohJm5XgNIWPlxEvIVd3BrtRUOnFxPDNrjyf3rpdS/PkT3PiN65lalCEVCnPnI7+mFnR4Y+966ouSaD0mx7d3cmJehy3DlLMFsrpL2CoTiIWJZNIc2D9MJVdSehjjc1kGViwlkcwo0Go4lwenjQt2/4aoFqUcq9NXNJgzQFILh0Nh/vIv/5KHH36Ym26+SbXnMwmnEns067MoVsW87ouUIYCEv3vfnJVKrlPha75oxbMcFn57HAnE8cGkI7WfHyayEMA55HTN/7o3gxvNTqFfbvP3cq3vVArrTA6ppziBkmp8Ljun9Ibk3gLiCMgl5zezlATEmZ6e5he33KKul5AqAdvkPv4Ov1zTXL9nY0KfiePXaWE9l+hRaiev5eDofi4az3PD6S9itLPEsvoAs/1DLPvh33NxVeMvh1ZSr5Yo9/fi1GzaHYtQm8uQN0B+0QB/t/Nxvv3w/Qylu1ibyFByPHZVCxw4OIGFhGyBJ4CSjEvRqZKk3nqAkmMSTllUrSp6GXrNxYzWZ/jWh9/EZSMjaI/uYp89S8Gt0q2HSRgRDnoOjztFRu0qM+E03lwNr6IzZTns9Bw2u0XKmkkwHKEtFVXhMdI+woaS+vf39ytbi+aLRoQoERIdbRSZJGKEqAbiWCP7eGMizrfe+RYC02Um9+4h3J5k2KvQ5kRpCyTYvTJDZVk37o33sahs0/nWl2DMWmzZvpuOS15O9Gfb+cFN32M4EmR/LMST49Nodegyw6QiJqFwkEpdY+3qXj5w5imk7t+CkbcodSSZmBwjk7eoJmR8RfF0F0tYbpEolqcznc2TK5XR2yIkw3GWHncKH7v3l/yfu38DtkmwLUqoUMDRG7otrudy4QUXcu655/KNb3xDgSxKNHte+NgHM4RVJ2D745s3EwqHVZ/9XYeAOD7w6HoOZ521gYsuukDZV80b8/F8zWFQPoDTrG3jh0Et/MyfQ5rBHXkefw4SEGchu8x/XilzIWjpj2f/f1/XRuYx+VvqK3o4YiO55/uv/FPuuuuuQywdETZuHv/NIM7h2Hy23dAJGhsb41Wveg0nnXzybzNSyT5Cy7t4NtNa65qj1AItEOcobfjfs9qtafb3NODRfHkLxDmaW/8Pv+4+YOMLG8vuoNotDwYoFUsqG8fSpUuVGKhoScgCXD7zs3UkU3EVYnX55Zdz4fkXKEcpHmlo6ghYY8aTjI0cZNXyFWRnZhvhVnhMzEyzet1aQppB8rjFONv384U3vYv9cZ37psfpDqToIMLWmRyL2kucW57mwpyBE26n7e2vJb5mKXf89ecZ3vwQ/Z2dLO7qJSbsB8clGgkRNAOUqgIkhQ453OKwHFrYzzeNW5KMKg2mjs8U8B0EtZNq6BgO6GIXyayje8oRFSdUBI/rroMTaOx2iw6OU6tTNzS0vgyhRd2YF7yMndfcyL8//BCpxUvJay4PPvEQJzkhetctYWkwTltPirBeZ5GjERmeZnbHfoJtKczeTux8DiImWtBgfP8olek8AdPEipskBrqpZB2VQcf1QnypsJ+b9w6jG1GsQIUeJ0gh2BByXbVyFR/+8If50pe+xP4D+582jKrZEfJBnOYQH7GN1FnAPN8p852rZuDk9x0Bh2PPNJfp32uhc+a/b2YM+Y6iX6YCNvTDO3qHe+7msnwQx6nPh0DpugK0RHvlwPABFbIjTnKms0PZyA83k918cXqFESXj6t9/8G/kC/lDQI6EaYgjKTZ/LkGcI4VThV2H9uOOE6SPyQPb+MrACi5dt4puy4PFg3z+yV185/7buXxokHOLBumhTqZqeXqDUayITqheZ/Hi1VT7e/nwb37FD7ft5uT+NcQqZfSYzeaRPLO5LHm3iiNgqoiDC1vLhYhhUndM6l6OSKeBM2GRIsFUPEwiUucfX/YaTh3eSiiXxynlqWhVJCF32A2QdTz263V2VuoYkTjTuRKOGWPb1BR2up0t2TnGPJdYb5/S6bLqdaWt5QNk0pYSZimLu0x8GUtPXkPdGWP6wDAH98+wHpvvnnESx/f2M2xXCU1b1EydUjxIe7iNUqaNYl8nuZHtLLprF7E3vphMugsmK2wrZOn5xGVMvvUqbhx+gomowUPZWaqaSczWSGs6sbgpKDC2meGjrzmXRePDZA5OUi9Y6Ol2hg+O0BEyqIcNFfbkOpZiN+pmiELNYjJbpC5hmwMpjqeT8XOO56wvf4GJfUWKYqVEEKNWIqCHlaaZMJAuu+wyFQ4kWQeFUamYdcEGCCKfS7+Uufyxxx5jbHT0afVwFHjpNfS2BIR0XJt3veudvPjFp6vfAbF1UG8IzMu9fIHjZi2c32rbNObgha+FIHDz2G2U2xiph2PaNIM9hwuR9OcDeQZ5JnleGavyklCq9773vfT2D7Bnzx5VvtTJH78+4No87/j38Bmd8r5aLavfS/ndu/zydyltuFZa8d/3V6F1/dFqgRaIc7S2/O9X7xaI8/vZ76i+ugXiHNXN/0dReV9kUQAc2VmU7FTNx1kbzuKRRx5RlHxJoSyLVFmUisPquBYrVqxQDulXr/6KCquZGB2jLZ1uaOEYJslIjNnpGfq6utW1kqlKgBzZoV/VvZh6AELLBmnzTK48+zxGvFnqIVg+G2Cm02Gbk8AlwWs8nVdsfZjOuQMkX3cB3ptfT/G7/8Hdv7id6sw0p647lsHODsqlAo5XV061ZzWcdJXOWL3mU/QK4wGPQKmhWeA7E7Jx3Lx7W7drGLanQqP0QADHDKhyNMtRL0sH19DRxEG1GwLJdKdoe9E6Aqes47vX/ICt9z3BmmXH8YRWZeO2Jzmms5vl6Rjr6yYza9s5N9RFcusBnOH9jHsligmD9vYuAgUHLWqgx6I8uWULgYpDuI7K9tW1bjn3795CddzFaIuzKrmEpQd+RGpMIx9PErQrRK06thlTII5k4nnNa17DBz/0QdW0AsgVioWnBXPENv5Ou6914zvC8p2E0fkhSz7byc9aJTZ9unCMpxsgftkLnbeF1y1k7Px3QJwjOYELQ6l8cO9ITByVjcd12bFzxyHdlWRbm2LoSEYgsZv0SQnZEKfxvPPO4+5f3cm+ffuYmZ1RYYvyvRL8fY5C0Z5O2NiN6CzXMrgDGYJanfb8NN/tWM/Svhi5dJ32jgsIX/dxlgbgm8HVDKRNijEI1zQcMwpLTBLjWfpXrKe4/kReee31/GZ4mAuXDDI0eZBNgTb2jY4wWc5iyxgJGdjCALFdJQpdty3ibSncbI5QJMwsFRKWiWcHKEZMrjulj/NyUTKVMpu9cbJWiWPrCTrCbUy2hdk9N83OepHxEEzMlUkEkpQtjbGwwWO5KZ6sBxTzRjRNPNdV7EARlxV2jrAjdKNKtQKZWAdOfpqgDmU3wqc2vIxPnbQIDhzgkfIcvdUYXjqhdGkCukn9pSewe9cI6Zt+xsknnET93NUE6wbV/3yc0Q+eQ09PJ7e+96/YWbXYbVe4ZfcIPZ1p+sJJ0njoYZeiXiXZu4ZvvfsdjP3Hv9IpYKwt7EWD2ewsyUwUWzKaJZIqvEpAQUcLMlsoMZUv4hkGhTad87TF3H3hSjb8+d/SXg5S0KK4URczYBPSIkoPp6uzSwn0SpiQgFoSFiRzuGji+P1SgY6ZDPfcc4/qozJ/P12KccnOJjpDwvQTYetPfepTHHvsOsXSVCC41kg/7gMlflaqIzHjFjLuBFxqZqf5gJDP2BERpGbwxB/L/vzgMwIVaDevg7aQnaM2FlxXgTQSSiV9Q9KK/+AHP+DRTY8pgEsyU8nnkq4+n8+r8Sv2ElBHyvOBG5+N6LM95fmkn73sZS/jggtfqR7LrjsEDdGKazFxnm7+b33fskCzBVogTqs/PBsLtECcZ2O11jXKAi0Qp9UR/tgt8NOf/JQ3vOENarEuhwhkyqJVFqqFckk5SbIQvuiCV/DpT38a17bUIr4hFKkfAkl8J7+ZFWBpGl0d7Wx74knOOO1UTj/5JE44Zj257BzlYklpSHQsGiRXLaPXy6xPJ1g0N0XX2DArDJ3om94F2Sw77ruHXY89RDoSYknvAGkvhFnT0QOuyugkzmzACOIFZefYUQwMeS/ZrFzJGFOzCYpOh9tIfyzgjHh07fkyTlCjagSoCShBkICrY3oGhqcxEpsm7oYICBIVS5E5di0sW8SuHVu5+eabsZecTKVaZGz8ALPjB+iMG5ywcikr+jqJaDrHTqMYSoV8Xjk74UiMgGkogEleHZEE2/buYGxmgkAkRHtPD53dfZTzdXZs20m7k2FyaSebOiJc9bOf4ehBTM3A1l3csI5dqKo2+7vP/h3btm3jun+9TgE3vhip7wz5jpLvcMl7P/uUaOeIk6YckHmWiJwnDAEBHXzAZCHoIZ/Ljr/fV3xHx3fEms9vdrqax8vCcKJmMOdwwM5C0Kh5J78Z6Dl0j3nNGP/Z/DJ9UM9nITWHSjTrXvhipz5zRq6Tvj83O6uEvQX8E00cAXF8gEbuLeNFwqwEAP3q176qmBLiRCptnHlNHZ819nzOH22OxVQKVqw8iaGuIQ6WJrlwxyhXr17JaM8U6UVncufBCpdf+y1e1r2Md2SiLLJyRGNpcpE05eAMKyJJ4nWP0Alr2dIZ569++nMe2jrB8StOZ0lomM3Ts2zbO4duhakAWaoQKJMypD9JWF8APRBSWlO21XDKJWucqDYVzDifWrqOK8IGobldjLvjYERI1NMk6nH08CQHLIsRdEpGnELZYSw7Q86rY8c19plpHhmdZUb6rhHAtQL0dvQz0N2vwoZsb46JbIGBweX09/ey9/5fccmKRXztbZeijeyhNFYjVysRTISJECAbMRleM0B11qLtR1tYcdoyMgMdTK/S4MERrGgXne+7lJ1f+jb3b7yTmWg3N+zZRqXosFx0wwJz9OtBhjJLubMwy5WfeTMb7hqlffsY+ViZ2bBDetoiXIFs0iSQaccMRkhOjDLqlTGiK5isb2F2607Gj3sby91H6e5ez1d27OLqB+4j5hiU7DKBzgSJvKWEjQVsWL9+PZdccgk//elPD41Xfxz6Y8bvn/fde2+jy2maEu5uPhaOLxkLAtwLwP+SM17MBz7wAax6Vc0vAhSp+Wye6eIzcNS6qCljmT/mmjW3/PHmZ85ayKhb+EwL54nmMerPbQKMystnESp2kGi+6bqap6T+Mh6vueYaVScRIb711luPyPKRZ5D7iH1lfAu4I0CPlOMLmVcrDS0sAYXk91Cxk4wgtWqNULiRmr11tCzQssAzs0ALxHlmdmqd9VQLtECcVo941hZogTjP2nStC/8ALOCLL554womHaOXC4BD6vLAwBGiYmpykU9IpJ2J8//vf55RTTmZibGxeE8V8CojjV8l3BorVGuGwSWd7O7fefDOvfNUrecvrX8/x648jENAZ7Osnb1nMVKqUimUmtj6Jt38fx6ViDIVCnDaVJbq8h0JCZ2ZmivLINMXxItVgmGhfLwOSHUeEVEWIWGQ2HQ8sR72XXeRsXMO1HRUuJRod8rnatZU8MAGdsl3F8DwiIm7seMg3ElJVC4CtQ38xRjkTILwsQ3hRP4yWuP0XD7J5skx6zXGMdlbY8uhGymOjnLRokA0r1zAYMgmLgyPCx1PTDWaCK6K3UeX4C8DkoOHo4uw4TE1NKPAkLppEoodRqDBXqFOu29RTGXrPPZNP/vA6Nk7MEA1FCXmSYr0KkSCVUoXenl6+8IUvqKxUEhrguI5iiih9I8dWDBDlkIhwqtZgJcmhHA7ZcZ7P6COfyXvZpZcdaAk7OBww0uzo+WEHzSEGDf/wqT+rT/feL3Ph/ZpBmsOxfprLXXitAkmawqn8631nciGI0gw+Nv/tp1iW66S+2WxW6d0oMML1FGAjTp44hkqvyXHU7r44dSeeeCIPPPAADz38kLK9fC7Ob7ND+3xOA7pj4Ui7Am9+w1uU4rC2awtvSMV5eSrGVkNnzfJzeNvt/8Yvn9jI+7UO3rl8FYW5UcZ7wnQTxogESCSjOKUafatPZDqW4aM3/5Sbpg9yXqyXhBvgYHGOO6b2Y0uYj6Wj2VD3LCKOhxkMKPFjy3Ia4s+iY6V7KstdKJlmtDzFa190HP9yzAY67tnM7NZHKHZolEwbLZKgS49Tzzs8OT3NdtOh0JVUDJZyNk86H2EqEeLOwiSP1y3MjrRKz12cyyv9m7aaQz5iUuoNccaS1VQefoQ73/9nJOw58tueoBwKkJsqMBTqZyQdo/6yY0jPlNl//c30n7CS9pXLiCUNasPDHHxwJ8nXXYizdIjh63/Gxj0b2V3T2Tg6zmzdxYzorOxK0lOqE0y1M7V0gL975QaSd2zG3HEAJxMkH3KpjecJOgGCvR1YIYNozSNQnaOYiFAsazj7RtjVF8NbdgbrDj5O58vO55iPfYLddoBYMIITAs/QMEsWVa2RferFL36x0i675ZZbFDPMFyD3wQ9f02l2dlaFU8mhAF4/i9J8J1w4xhQY4ymVal73mlfz7ne/m2q5qPqwsJ7QGnpkzWxHOddnw/jjt3nMNfd3P6SweWw2j3lfMNwHbfxr/fnG16zxgWSfIeM/UyLVYOEIiOOLGosezsUXX6xCHh999FFVpP+8zfX35xMBhuRvf+wKkOMDVgdHxjjrrLN41ate1RCQnp/2bMtusHFaR8sCLQs8Ywu0QJxnbKrWiU0WaIE4re7wrC3QAnGetelaF/4BWMDPWLVp4yZOPOlEBd6I8+nvOIZjUUU1Fwc1oHlqt/cfv/EPykmQz4PB8KEFfLPAsL8oFlaMSoGbzdI/0M8/XfMNPvaRj/Lnf/FxLrn0Uu697RZ2DY8xniuzd2SSsBkhpmsMb32SiA7vWpLg2HAbK6wgEdl1jhnMBF1ykga95tFmNUSHm1+gq+cTB6BLb2ghKF8lMA9m1K0GsONBJRVBE82Huo0uWh7YKuTCCAcbqbSH1jQW5sUiD23ZzK9HRmDFKgLLVrMvV6C86Xb6k2nW9/RzbKaHLk+HbA6nUFDl5fS6so8RCGKaYSWXUHc9JZaMHmCiMktbOEbIMykV68wUKxzIl5i0XOohk+QFG8jHQ3z8q19Xzx8xYoQtYRPVcQIe1Zqj0opLu7zxTW9ULBxfw8J3TnynSIU/zO+a+yCOH4YgQIU4ROIASrryWDSmwIlmp6YZ2PC7bnNI1eFAluYufjhmTvOz+ec2gzGH+96v1+HOl8+ewhiaT8G98Nz/ct58NrOFzysOnA/iyHfSl8VOwsYpiaAumhovwroRe/kMKDlXnLp169bR09PDV776FVV0NBJV1x/OFs/HdGCFPV4/tA7LrWIZQaJ6CG9FO0NWhT8bDpLuCxDIdFJesozOb36OU50MN0ROopyepjJUo3OmjVmtQskrc2zPIiJeAnoWcaArwUd+fB33j3ucosXoC3uMtzv8+MmtKg14khA9yV4SbQYuOoVSmamZOapWmUjQIBzU8WyLWc0mFIlSLFdYNTTEl049i9dMZsk/cTe5ZB6r1oGteQRDDSHjUt1VIt+jtRplLUChUibd18+eyWlGJIPd4ABby1kemJrDbgfmgoiYVbrqsTgR5O53fIx4XCP/2CPMRerUgi4ru45nLFdja2+aqKPj/PJuOuM2S84/Bq9/Jbl6js5fbKVk6eh/eim7HtnFllvuZIc1wZNzBab3TUNXBieqs1IPcmx3L5unRrnsQx/knCd2Ut83jDMzTdAMKtAlV68SiKVB4/4AACAASURBVCbJdHdTckskijVGdIi2hciPDKPt0PjVq05m0C7zooNlHjhhMed/9qsEvSCxSJx6yCNguYSDBlO5OZUNUEAEme9E2FxCpqSP+SwX6ZN+diZJxT48PHwIRBQQsvk40hiWz7/0xc9z2mmnkc/OqnupzFDaU7NTLSzLB4yPxKrz54+FTBz/OXxmTTOI4wM4foiU/1vjA6gKXJVshfNMHAFf/PrLcwv75l3vehcPPvjgoaxyC+cUf36QMuVaSWPvpyj3fw/lN1KYOJK9sae3Bz+JgG8DP4z5+RjXrTJbFnghWqAF4rwQW/X5r1MLxHn+bfyCvUMLxHnBNu1RUzEfyHn1q159KLNRKplSC1zLbYhByqI405ZU4M6Xv/gF3vzWtzI1MYHnNRbxTwVRfkund+YzGAkgIuVFE3G++93v8r73vodLLr2ERakkI6MTGNEUsbYOpQVxcHyMXDlP0DQZ3rGFde3tnNXZwTmJFOt0iFRyFJ08laBNVgspMEZzXBX+FDVCJEIxlV3KrouQaoC652ALjDMv8ulJxqF6Q3zVsxtpaANhEz1s4kRN7Jj8H8ANBQlPzLLjYI479k1xIJMmsG4Jufw42r7drAoEOCWcYmnvAJ2hKLXpOaxKGSMSxgl6zJZydETjjefTJBW0Rs1xFYAjkqvCBMrVSyTMKNVcjcmZItOOzggwEwth9HWz6OIL+MI//D3bd+4iEI5h1jwMxyWcCJEt57Et+PrXv66yJl31v69SfVayUgm7RgC532pLNNpEOTbzKYfFQRFR1GSiAT6ItoaANxI6ISF10ma+c3M4lop817zDfrhwq4WDaCF4cSSQxj+veVfeL+twwNLhWDjq2edBHN+JbGbf+PZY6MA1nyvOsK+F44M48r3ojkhGNgFxxEmUMSJAjuz4y/d+mJZ8tmHDBpX2eXhk+JBGkdRrYYjI8zHhWEGL17Yt4a2Xv557tj1Gca7MtnCd8T17+bS5hrcvSbI3kmNJzzr+3s3yoe/+gH9x13PRkjCTvfuJFRfh2nXicQOCHqF0G4nOHmpukJAZ5xUPb1KZ2FZ0tXNMIEbGiDJilehesZzSdIHhSplSrc5cochcIU/NqhHEIaRrGBqkjQhlTyeYbGNibgbXrvD+i17ER5YvJ3nvY+jbJnA7QlRjHvVaCbMOphZjzg0watWYdPPMOTYV08AKRqjYUEZj1raZKOW5UXNYUQuTtCo8/N5PUDEKRMammAhbmBWbajTJlAfJc17E7MgMhe/fwbEr+smctZRaZRoj1M7ekQMsHrEJnHoSuXX9PHHTfdz/y3vY3xHg8YkxwmMlMosGiSeitFUkPVWE1EAnnzz3DThf+ya13ji24cFEFrtSx+low2jPENFMLDuP6dWYdGJYXpnAyC52Wku48cw1vHbXRs5eehZn33Mddx4Yob2cxDE1ykGLpBckEDSVzYYWLeItb3mLyrIkAENzH5S+KONdPpP/BbgoCsAcaMzbz4SJI2GVAuL/4uc/Q5g8AuLIe/ktCEVi/6XbHg6gXPhZM/OmmcXnf94cmtn8fbM2jYwxGZ8+EO2Hh/oAjvwmSdp2eVY5T5hKwooToFqAVdEGEgbd4ca/D+LIb5aMbQmlkr9l3Mozyr0mJiY448Uv4W1vf5sqQ0AceSbDnJ83XQ9tAYj8fIzxVpktC7xQLNACcV4oLfk/W48WiPM/a+8X1N1aIM4LqjmPysrI4lMWpbt372bdMeuUPoqkrW7PtFOslNXiXwlW6iidlNUrV/Dtb3+bnr4+ZqbmlM2agRz5+5AGid4IIRGnt+40Un8vXrKYP/+LT3L1VVfxunNfwcnHncCjD29UOgNGNMxEbpZMfxf5apFUx1oKVpZIxGVpGBbncgyNTbPSCbA0niCuWWhBTenclGtVKna1kfXWaLBzQoQaGaZ0lIinZM+R3eegJymQdWp2iYgZIxqOSV4cqHjUshUquTK1co3v1rcwlUziLF5B3QpibdvHcbrHSwbaSRs1+tODVIslrHwJz3FxJeV3ECqmhmXqtFVcxUyQhb/j6oqV4AR0BeRIgiAJ8JoYn2FiLo8dSTEbivBEpUB9oIvVZ57ORM3iq//na5jhKCHdwK5WVVuYCZOp2RkWDyzmqquu4jOf+Qy7du1SeiuS/tpvA39XWjkZknZ93qnzHREJlRgaHFIOyvjEuBK2lkN28xc6Uv6Ot9/e/mDxnabm3fbmcxeef7j3viO1EIx5unCqw4U/LGTiNIMyPojjP99CJpF/rg9OifPXDDTJrrz0Z3HqRNDUVRmQNOUoCmAjDp8P+vjMJwmpkuO6665T4JqwpfyU5M83I0fEejunZzn/lPVYHTEGVqwjZKa45657cPJlPht0OGPJANmQQ+bEl/Pqn/wHTz74KL8ZOpHx7v1Y8aUEJudY09VDOWizx5qje3CQoVAbTFvw2ot507/9Pf/26wc4uWclZ+ZjnLhmOXfntvKTHU9gl3UqkoJc6GySSc7QlaaWADgRM0BHKMX03CwBXLpTKWaLWWbqLuuHOrnilRfzbhcK9z5IeecO2lIhnEyE0VoFy9JIx9KMRx32HjyIFgqpTE2TkubbjOEl4uybnuauWpBFsSjfu+JK3FgFa8tOJtsDRA7k6egbZLxtgOHVMeaefILIPZtYf/w6UqcfD4WyAgC1zTuZPDhFx9kvQl+5mCe372bvxp3s2L6fB8M1hmfGWKRF6Em20RkIEUrEeCSR55PvvJxjfr4Dd9NDlFZ1UTbA2zmGWXEJDPWhJ6JoM2V0rU7OLNJWTjNSmSEyO8W1gyvYE23ji8VJUie8gtAX/xyvLUx81lPsOy9lkPJClApVinaFU087TTFxpH+JPpP0WZ9NKXO39FkBcWR+vf/++w+Buc8ExJHQTAkDfMc73sFXrr5KhR9VSgV1H2FXGqHIU9h6zePHn3MWjvfmuUGFa7m/FS/2r2kGa9TcOS9arEJE54XBm0WGpc6+QLvPNpT/jZCpwqjkOxmHIuB/9tln89BDD6msUmKbhUfzfNH87MLG8bW0JJxS/v7oRz7G0KKhQ0W0tHCOyiVUq9LPkQVaIM5zZMijrJgWiHOUNfhzWd0WiPNcWrNV1v+0BaoVEadsiNcKI+eKK67ghhtuUCE5wsrQjaBaZKsQEM9RIsdWrap2fr/45S9TKlR+C9jMM3J8loECEHRd0fclu5Us+i3XU7vFj29+QlHa7WqNM048hdNPOoFqPktdmCHtKaVHEwiZ5AMGIUtye9uUNRsvFqIzFCGwc4KZex/nleECbakEfe3tJEWEt1bFrVQwRKxXMotomlr0iyaNr2MgmbNE5UGYMB42obpGoOJRKbscqFfZRJnHjAoHgy69ejeDiSjt1TJLNTihr0+FRpVzeWw9SM7Lq7TjIS1APNQQ+S2UKtiSkSsWxXMsoYMoFo4tYA4Bap5HsV5XKdKLZZir1ZgRZzUeY8IIMI5DsKeLgVXL+OmPfs7e/XtUqnYVyiNAWBDKluxAW3z4Ax9W2Xg++tGPqntLHQWAEzDGD9vxgQtxyARw8HUofK2LdWvXMT4+rjIoCYtHAAlfV8PfeW52tJrBGnGqfBBnIWtmYWjGQsCimRXT3O8Xgi4+wNN8TjMz6EgsHHWdOOJNqY39MnxH8nBMn+b6+RobzamSBcQR0EtCqqxq7ZD+iAA44tz6YtA+00d2+88991y+853vsHvPbsWQ8kGcw93/uZwDZLwlDOgNa7QP9VA1Yly46gxS6Qy3VvdzzAOP8p5oB0tWdxNODjHTN8i5//BZNoyX+MjpJ7PVybF+aCmz2/eQMkN09XYxVc4RSSWUg0xNI3Xqi/nXrdt57/euY9HAYk7p6EVzsuwoHmB2ymO6WKYI1FR7yD9gBnVikhWobrM4ECJAlWHHVt8tMuJobowDts2Fq1xeu+o4Xh7vIbXrIPbe/ZgiPRIzqYielFHHrVsEhaFW9yjWXEacOruDdQ7qDoOxZbz7jW/CMWvw2DZyCZ14WWOkPYpjmOzKdDNk2VTuuoulXTHCxwwyEYQl0SHqu+cw9+3E7exGv+ISNQ73/eZR9u8ZYfd0jpuGd5GMBOgNhVid6SKth5gJ6Zz49gt4STBC+7V3QNpkLGKTq5VJzdm0BaK4nSkcwbSyVbSQwbg9yVAtwv5ajXEHrlvcxvFzId69cohP3/8Yn73/lxAK0VYXQfM6TtIgrBtUpkSQOcIFF1xAb28vN954o5qfZZ4VEFb+F/BG+qv0SZmHt27Zolg4fr97unAqmTPkuPNXd7JoaEBlWpM5TcqQ7FY1mZubjoVjd6FwePNYlvHhh0stZNc1a974TBspyxcvlrnNB3NkLIpGj1+Wn+pc6mi7DpOTk+r3R0BWmdsGBga4/fbbFQtH/Tb8jueX8wWw8bNUyXOKXQUYOvXUU3nHO96J0r+Z18PxNeYa8but7FTP5VzWKuuFb4EWiPPCb+Pno4YtEOf5sOpRUmYLxDlKGvoFWk0/jr9ea6RTVQ6AUP3DEbX7KSCO7OrKLmQkZChgIJWIKyfgn/7pn7jwwlerhbBPZffDdw7ttuoephFWZU1PzxIyZFc4qhzgW2+9nVgqzp996EOcesJ6jlu9in2795BOZxqsFQcSIZtwVwdeOETu4AxG1WVw+XKKnTEenjjAnht/iFGp0Y/B8akOjo+0s9jR6XJ00rrBhJGDmo3pgunpiqVTcSzKmoMVgEC2xkjEY1vKZm/cpR7UaHdDLLUj9DomK+1OOnWbdFzD0+bYlRvFloxagU7COY1it6Yc+kq5rMK3ImaIpIBfaFg1GysSVGl4HdejKs6i5VKqW2SLRQqVCgcqEOhoJ59OcsCzmNE8QokEmu0yMznBHRs30ZPuoFjIqUwrnhFQ4SlWrUZPTy/f+uY/c+211/KjH/1IAW9+FiQBaPxwqkMgThPgopg4jk1Pdw/Lly9n48aNh9JeC4DjHz6Is5CF4ztrzU5aM/hxpOFypLCKZiCmOURrIRB0OEDHv9fhwBxp74WfLwSDftf3cq6faliey9fIERBGZavJ5dWYkENYauI8++EsPogj5Z955pmKKSUhHFKeb6vD1e+5nGpcJ4ATdzCLFqctX4JuxBls62XVmpVs1bPYUzlOnc3yjnCMjuX9EEvzy/wkb/nna/l03xo2LImx/+AISxcvIebqaKUa6XRKaT1F+9uRnhIYLqMtWsWOJZ289YZv8dCWA6xNZljfNYRn5ZkuV9g3O8N4tY7kvwsENEIBQ4VA9kfb2FGYJpwwGYy3MVspM6O5dNgm3QWbTaEi0ZjGcR1dvKZzCa+NdLKqUqOenWCmNEWvZGfLxJk1HfKSjtoIkStalGyPaFuGE87bACIwe2CKcsDFni5TXNqDHU9w/8QB9u7ayquradasXom9KEZQWIPZWUb3jnBssJOyWyT8xgvQjU4e+M29jIzvY2zHHn45OsbW8SzH93SQjgZY0tGGLppIPZ189DWXMf7/rqOnkqUSTzFZyKoMee1GnEgyTjnUEFuPCOgUSqBlJ7C1LNPVEP+ebMdO6nwsZ1BcM8jyr3wN3QoQNJPE4hG0WpG5YAUvaBKascgs6uPNb34zmzZtYu/evUqXSQANmbOFaSLgjbyEHSaCxhICKIzEQ2PVaYgW+8fC/iggzotOf5EK1dq+bYsC4IVPWK5UiIt+VrmRHe+I1zsNkOdI417GzkI2jq9tszBcSsaejB25xgdt5G//s+bfIP9+c7msOv/8889X50lo43333adYdAJuNT9XMwDlg1zym1goFBRALvOi3HdkZESlKpeNjMWLl0qG0kY5856ED+Qs1Mh5Lsd1q6yWBV6IFmiBOC/EVn3+69QCcZ5/G79g79ACcV6wTXtUVeyQCKOHEmq8+itXK1aGSAL7O7lWraIWwp3tjV1eSWv761/frz6Tlyx0mzVY1G4qQscPKv0ER0SI0ekZ6CE7meMHP/gB+3OjDO/dwy9uvomTjjuel565geF9E7hOECMYJj2YxsrlaTNChMJBpvJTlOwimWSMuIBKsRXc++u7ePTB+wi4dZb0ddDZFiMU0NA1j5OEMm97xBydiN5wXoqI4LBNVfdImu1E0ci40OHodADpQJCYGSCk6wTiBeaKFUo1i5SRIOzoZEt5CqZHsDuFMVpVjCEipgKFaral7KCyY+kBqiKgrAdwHI9SuUqhZlGs25SqNQXGjCY6yUYCFLrayCXClETzx9Mp7j/InkceY7tuYQQMYiFT7SoHYzGy+RyGpfHKl5/PJz71SS666CKlZyOHtJmwQSanJhWTSpwO31HxWTN+CJG8P/3001WWlttuu021sxx+Cl1xYJQodFPIg3zvgyzNui5HYsM0h3P5A6rZcfKdxoUOlH+PhboxRwI9jnj/3yFsLM/jl3c4FpEfDiU2FNuI3WQHXhxiAWrk84nRMWr1BogjAJqAOOLsNZcndZBMb+L4CVtCwB85pJyFTIDnetIx9BhlcgRcj5PCnaxetpZcOMDgsj5CtSo31cqsHB7m7VWL1y3tx44ECb3yQq6+9wGu+fYP+HFPL048gpWMEO9oV4y2hBagO5ogOzFBbCCD0ZFkZOQgbZle0i8/ny/fczd/863rMZ0ElywK44bDzDguo8USthki1ZZWIEZ+do5sbga75lJ2JeG4RhydGC7FaJXJmMfaygAz5QKzbgnXdOlPBTkjHuU10RSnhxP0azaWY1O3qljlOlZVxkiK9Ir/z957wElWluniz8mnYldX557uyYmZIQxRgigoKiqgiIquV716Rde0KoKoe8GcVoR10f0ve11RQVddlbsqKogBQQZmhjCEybEndO6uXCf/f89X/bVF3R4ahoFRps785lfVVSe+5/u++t7nPM/zLgUWzEfoDqG0fxJ6Io0DpoK9vRnknQCVgUmkD5Rxml1EatUxqIYxxNPtyHlVGAcOIEF/8tEdiFYsh/KZy1D4zG3YsnETNreU4G4dwM3bNqGvYxlWxSwsmNsGLyhitCOBS97ydvT913ok163H+HwXTtmC7SpIKwa0RByerWIycASbJRaqGDRaMHdkHBvMzSiMp/DJ/nl4i6LgfSUdX7Qn8Yn71yK5z0FKy6IQC5BSPQyHRQSWicSYh8UnHIfLLrsMN95443R7EjIiw5hmprA/kylC8MKjr8tUdTrBoJulOhXb7he+8AV87KqPYce2raJsO6IA5VJJsFqq7hOZLI1jhQQsDwbkyN8NKZOSbBt+zr4hPW8k60YCOOx7AjyvVKZN7OVYxWNJJk+pUhbA1oUXXihArYsuugjXXXcdent7hbyscdyoH9u4Hx6D/ZkPMfhKQIcxICj0d295iwDqhQdOBLG/eCKOaXYrY9vMLg73kNbc3/M4Ak0Q53l8c5/FS2sOs89icJ/vu26COM/3O3z0XJ9g4xCQmErUCQiIxLVaQUd7h0hMmYBygkxjSNLM3/Sm1+HGf/8W3GoVpVIF8XhSTKrJomHywORKVKbq78Pegf1iIpzJtohjPPDABixc1C98Rb5/8y34yhc+j7NecDpe9tKXolIsIZ/LCVlVPJ6AZpAF5KFYLNdKYxPUoUxA16CaBsbyk9i0eTP27NgJ3Y/Q396FnrYORKErqlqlXQfZcgF9rov5YYBO14VddbG7y4atsvKVBp0Fo/xQMAQEqKCqKIZVaIoKQzUoRKqVBkeEgL4/CqBVStD4HTUeOuUOivDg8WhgHAQoJAKEOQdGRQVcE4MlB5vKZQwmDATtLRhMZKH1pDFUHkOcXjQlH5XBSYwWC3hw1xa4tiViNjY2jkymFrfJyRwMQ8ett96KH//oJ+KVIA4NiplIkGHDKkhl+hlpT17mlvdoJplTPeBSn+g8mXRpJtlSYxI3G+ulHljhe1ndphEAOtg5N+6/sepN4znWV8eRbKOZrlcmp7JvSCNvMsqY4HGRVXA6OjpE4sgEk6AeQbV9+/Zh1apVog/deeed09dFOYs8RyldYb/jepTFyfs3mzTtYKOUF/nItrVjYmQUOiIcv3g5bFVFayqN81/+Cvxu4B7ctWMMS+7ZhO+cfw6y7SFak0uB407ER/77XzHwq4fxj6eeing0hHF/AouMDsRirdibcIF4hHl+N0a0Mlq6sjCGcgh355A480wMz0niw7f/AP997xakFQ3L23px6rxjkDESeGDL4/jTwGaMTJ20gAF0BZaqIxmoMIMIOmFQU4dtkX3hC8+rCKoARZ0wgqHrSKbTOEZtRxZlzHEnsLrFxDnLV6K3bwngJYBiiKGig1wLMNqhY9AoYv++HVD3DeFEqxUv6F0EL9GPyc496Gjtxtj+PNRKAan9NQmmje2Ibv5PKDsK+K8rPgVjSR8eHNyDrQ88BsUL0TqvF53ZOE6J92Cs00bPKcvwogMBtD89iJw2iXyPiY5hByWYUBNZZGJpKJUSKpMjwi9Lz7ZiuDoO7M8hpxbx2znzcKA4F5epCuav1LDsX7+B3eM1YJbtgaAqwRmCERwDybZ5y9veKsZXAjQEFtmfpVSP7crSDQFYbNiwAVu3bRXsPLYztiu2c+mTxTGD3jfc/3SVJxHxCFu3bp0GVKS0SFYvJDumviqUBC/rPW1k25T9S/rb8G/Xr1Vq434kMMPvpxk3lVqVQX4nGZ8EchgDfsbj8ZzY9xgHxqRe4nlgcB9e/vKXY+7cuXjjG9+I3/3ud8IXZ9GiRcKnrd68XYBaU+XSJZhTrZbFPnkM266ZOecmC9OgWdO4+OiZHzWv9NmPQBPEefZj/Hw8QhPEeT7e1efompogznMU6OZhnrUIBH4ATdem988nif/6r/+Kyz96ufhs0cJFwsuDIIEs1cqktL+/H9VqHl//53/B617/ekRBJBLaMCQrIS0An0xrWky++d5xffF9vljCb37zG8GC2Llrmyhb+5+3fB+7t2+DbVk48bhj8YXPfR57d+/B7v0DcF2vNoH3QjGJHp2YRD5XFJP7UiGHUFVgJmLiCTPlAhNDI+hKt2LpgkVo7+6BHvkoDu7H+JaNsPI5LEonMC+RhBX4OM6DYLh4rGClAp4JuIaCqhbARYhWX4Eq7IfpJsMHrjVJFo/JcuFImYJh5FV9+I4n3ithbRsmBfHRKkYDD/vVEEPJGMZScYxYJiY0FWUlQqTbIrnWXRfFgQNoiyUR6jr+tPFRDHoVkWwTwOnp6RaxY9KRy+Xxkpeci3/5l3/BK89/NXbt3iXuE5kgTG4iRIKFw/g8VbnOwUCR+hLBPMZMT64bP69fZ6YSw/XfSznWwRp3valwPcBzMAZN43XUM2JmApBkpa5G0EqCPVIqxe/rASHpr0Sghskgk1DpxUHvDQI3Irkl4DclY6NfyZIlS/CjH/0IhSk2DgFCuZ1Ial1XJNnSN0ce81BBHNiG8O0hMJmOxZAwasDnGy95PT77qU/j//7+97jpi9fi59EunL63jN8tfwnsE9uRn9eC9LJT8JErrkZ+21Zc0tuH5fPnYMIKhBfOHNWGO5qDbsXht5pIzGlDUjOBwRwqDuDMn4NgwRzs2VvAb9atwa33/QlDToS5nRm0p7KAGyLwQ2wMSxgp5pAr+eAIlFaBFsOqeYzoGsZzeRhQ0WKlkIjHEfk+CoU8KMwi0LPd8LEypuDti5bhf60+DZm2VuwdOYD1lRxK7S0Y6s+iunEXEpv2YXnVwKpkK3qSSSgpC4hbCKwAWvtyrB1ai+M1HWYxg5HJvdCCIrIfuxxYvQhffumbcenJ52JjeRS/3vEIRoZGsaxvgTAnP2XhCjzkDuOsk07AuXOPw66bvou2hAmnPIkkK5Cx4RgJqFaLAIXDkCBrGVQxhaqB3P49mBgpYnLZyfhhn4FXeiouKhn4xL6HceNd96OgmgKYkYCLZG8VigXQy+rVF10oQAlWpyPYwO/ZJgn8ss0QxOGY/eijj+LA4IFpEIfm51JSKY3s+ZkEh/KFvBhDXvHy88Q4Q9bkscceKxhlHIekiTDPS7JnZFut97Cpb7/1VaQkkFNxamwYyboRFRE9TzBweB2uE04zbur9cPidlFQRvCGII8+dn/PauA4rhp1++uk45ZRTBAvni1/8ovDG4bhAwFsaGzcyAiWI47Gamq6Lc/L9UJj/f+TDH8Xq1asRi9dM4JtLMwLNCByeCDRBnMMTx6NtL00Q52i744fxepsgzmEMZnNXRyQCjaVRi4Uikqmk8EK47/77xDm1ZlrFpJgUek54ZfLrVIvis61btyORSmFibEw8sZQmk5KGTnAh29YhnpbuHtgrPHFuuOEG3HP/GlQLRSxatBilQl5ILNpaM2hvaxPJw6J5fVi3bh3uW7NWlHRlIsAn8/RmILWdk/7JUgG6ZaK9u0skBMP7D6BaKguj4UqooVwsIG7pmNvdiY5UHCiXoLiOSGZPLIzD0lTEVQNJXUNC0xHXNJiaKqpxhbYBNYxE5Sn+UDDRFCAOk3NWVXFqnhJ+pMEPI1TcAOWqjwq9GrwAuy0VUUsahaSFIU3BZAR4GmVKCnx65mQCxCeqyE46QK4Msz2L3ZGDP2x+FEjagpnAWDP2TFQKhaJg4VCWw8Tsox+9UhyfCRgTOCmfknKKRlCjsYHVAxP138nt6pObmUAcCXY0giDyb557/TnMtH79tvXH4PtGkIWf1QMas4Ebs11/I8jUeH5y/5JFIOVh3I6JHl9pnMr2LZ/kS28c3i8aK/OeyCpBTP6YdG/evLlWsczzRGJdf1xWGCNkyKSc973xmhtj9GSDhodQtAtROc1zQV/hF77gBXjx2WeLZPau//ozBtS9GKqUscfX8PYKcH1fBtbqDpjdKzB62kp88V0fwzG7HJx13HF4ND6MboQ4EW3wbAu2oaGouCgZHuItcWTjLXDzVTgFD7F4GmayA1gxD/m0jjs2P4w777oH2zdsg+ED3alWZB0DSioGvyWGYuSJktmDk5Mgt4mg6pxkBoFTheI4sCntBEA+WkcshbZ0GiefeApOFyXYQgAAIABJREFUPW4V4mqEhx5eh10je+G0xpCzFRyoFPHC7CIkKh7aKxF6FBvpRBxKmw2vI44wHYM2sAvu7gzinQmMGEOINhxAj2UA730Nxi55O+58/zth7hpDb2s7frvncWzyJ9HV2oY5UQInLFiKUhDDngUGLu1fgtY7HsLE2B7k7BC9gQUjX0WxzUDSzEAJDeT9MhzDgcoxoeLBGauiPLYfrtaFf+9dgYm+EP84+DD6swsw/0e/wWiuBMOosWOEYflUO2K7KZVLeM1Fr0H3nF7hs0QwQppvEwAhiMi2096aFf4vmzZtEswusm24PdeXUj6+5zY8BquncSxhG+Tym1/dJuSW3//+94Vsk2wfWZlJyiml1EnKmeo9baRPjQRwJBAjDcPzxRqLTfrfSAaOBGmcaq2MuAB0pgAeycwRgOcUa6e+P0rJI39r2tpbBXjD6lp88MCHBzQ0Fky3alUAZLJvzzT++T5dnGqs0gceeAgnnHACPv3pz4py4qrG3tRcmhFoRuBwRaAJ4hyuSB5d+2mCOEfX/T6sV9sEcQ5rOJs7e44jIE0YRYUNVqKqm5z++le/xitf9UpkWjJCrtPV2SUmzePj42IizEk057GcDL/hDW/AN77xDcQSCfhklRRZj0YVshJ6CFB+tXffAWH+ev+69cKXgJVOEpmMAIF2btuOsZFRWIaG9mwb9g7sFoySD152GWyz9mSexyH4Mzo8LJg9nhvATthwQh88kXhLCulMBoamITcxicmxcZjxtJATKBGwadNGDOzejUSsVqEkm2lFWhlFqxlHh2aipRoglisjXigj5UWIKyrKCV1UYdEIXEU1n52IrJ2w5n2TiVpQDlxMeD7GIh95TUWVT/jjNmCYWNNhwCbAEmqIyj78kg94IVQazgYBhr0daC9FSIxU0Nc/D/uNCL/d/hjGIx8aK3O5/rT/ikzizjjjDPFknAnF2OiEiI1MnCRowmSJ5sazyalmSlzqP6s3Lm4EW2Zqqo2gST3I0gjmNII09UCGXLcRZKk3PW4EN2bavvEcZwJ16iVW9WBNPVgpjyVBHCm7YLzZHwgoyu8I3tAbh9WqvDAQfUCWJ+Z7frdx40bs3LEDpm6IhFL66kiZC+MupS3PBMRhv5BJu1MpIQxrJiimqYn+E9cMvPilL0QwEaGkJnHX3jX4UIuJ6445A+VOA8ZZx0PpWYTPXvox9AwN4Yxjl8MzCjBCIJ3uhMle6rmIp20gocPRgdZkBlZkAvsmsc8vw27PQMu0IN6ShZltQ6FSxbptm/HowE5UD0wg71RQdqowaEbsAYYTCM8cAqWTYRUUBCZ1oL0jja7uLHrntKO/vxcdnW2YOACgvQUb82O4d9NjcHI5LI9nsTLWiu5IQ9ZKIDBU+HENejoBM50AjWBK+QIK45OwPR0prYrquIFc3ERvOAp38RIYn/kUHvrN7/HnD38cL7rolbhj60P4xeNrkWzLYHG6Ey9cuBJJmpQvWIRXHX88SrfdAX/7ZijtNmI0bZ70EKVb4CaBVGhDdSIU3CIqlgvV0hBNuHD3FbE/o2In5uALGQWfjCfw+txOXD15AN+4exjjVohE5E+b6hKc4L0kqMHxi+DEI48/JsbXzs5OwSzhmMTxlAvX7++dI0zLB/YOiM8IGMp+x/Fbjh18lZJBMsHI6uN+du3cju9973viPQFIMn5Ee3UcMeZwaQRx6pk4khUjPW+kObGUYVWc6jSTp97vRkqryqWa9438W0qqJBjE47O/yYcGchzk+bLP2TET1157Lc4++2zxm0MmEQFXXq8EveQYMRNrkSAOARwCtSMjY/j85z+P5ctWCK+bevnxc/yz3TxcMwLPywg0QZzn5W191i+qCeI86yF+/h6gCeI8f+/t0XBlT3iiWGfEKEGdyz9yOa67/joBBtQb33LCLaj75TI6O9sFaMPy5DTBVHUd+clJMfkeG5sQT305aT4wOCwmw7lCUTzZZVncE04+DT/5yU/w0APrREUnJiLz5/bBqVRFchIFVRy3chVOPelkMZkeHx1DZarqCpkK+WIRLa0Z6DELVd8TFZwIFHFCzsT64bX3o7d3Do4/9jjM65uHoQPDWL/+QQwfGBLXs6y/v8agiHwEjgOnlIdfKTIzgRaFSOd9GPSK0FXB3NFVPn0NEUQhwogGyTG4iFBUgaKhoGwacGIW/JiFyDBgFDzBPmJ8NMNEkpWrWPrWceF7Huy9j6MlspC0UzB6u3Dvgd3YvHcP0pk2aAUPgRlOG0bLBO7Xv/41br/9dnz5y1+BaVjiWuWTc0ojhLzB98QT9dnkVNIT42BgRyMTp3G9g4E0cr2DMX1mOl6j3ElKNepBFsl24fYzvW9ctxHYqf9enkPjZ/VP5uuvX34ujyuZCEwweX8FcDZl7s22SbCGciom2GyLlLgwgWS5Y7bzP/z+9wLEkQbS7FPcJ/sKk1XpXfJMQByCSAQhKTVMp5OiT9IrKZ6MCV+QbDIHK+pBb9dSVHfsxpDuYe34Hlyq2fjKgsVozbYifMO5yC2ch6+f/kacXfaQPmUB9uolrCrGYMzrRjSeR1Y3YVIuqFTh2zq6s50CQK2W83DLFVTHioiFOlKtnUAmiWLcQD6pwYjFocdt+ARshkcxvnMvonwZne0d6Onvw0jgQkOEWBTB9j2oZNGVClCrFShhgAnPQNUP4YYG4nYKLWYCerEE03NopoVc2hF9TlN1RJUqKvmS6HeitDZNms1O7Akfhh9PYOFWG5VV7bC//RUMrxnAr978Npx45kvxuFbErY/fC8ULsCzZjuVz+qElLSS62rDi2OMwf+0eVO5bA28OfbN8+LkK1JYsokQKkRHAqEQwyrwPLkIjEONUZdKDNx7gzq4YbnIjLFqRwbfHbZSiGJI/vBG9ShL77RAZzRQABgHBaZZKtYKLLrwI8+fPx69u/40Yx9jeJLBBhhXHHG5DOdV9992HXD43DeBIiSHbGN+znXHc4PYcY8nyIRPsc5/7HP7+PZcJae25554rQI/BwUHxSoCEbZltt5FdI+VVfGU7F4yzIJg2IJaMGvFZWGPa8Br5n+9lxSmxfanmhSNLikuvHSnH4r4kY02CrhJkIjB63nkvwde+9jU88MADuOeeewSIw/4rpL6ZjDimHEtm/r0PxfVt2bJFlBO/5PWvR+izPzVZOEfD/Kh5jc9tBJogznMb7+fL0ZogzvPlTh6B62iCOEcg6M1DHr4I1AE3skKVBHB4EH5GUIST9WKpKMAcJqM1s90xxGxbnAsThpGRIXz4wx/G1VdfDcMyBJBTKjmCScISuJpuisRj5+49YkL9qU99ShgAR0EgzItt20Qxn69VVpkqPZuM2ygwaYOCY5YuxUtefA5WrVgJx61g354BAd6IpDcMUXUduL4nkgbXrxliBtUiTM1E5HjQIw2LFizC8iXLhb/Bjt27cM8f1qFQLWO8kkeFSRZ9nQ2aFwfwAxcLzLRItG3DFLIrCTT4Su0p9H4nEFIuSsg0yhDCQBg85wsl8SS8c8RHTnFQiitAawyGqUMvVGBNlmBVA/RGHmCbaFm0AOsO7MUju7ZDSyaR8nVYFR8TakWwngYHh8Txzjvvpbj55puxcuXKaTaSZKdIFg6NqLnQ06Le02WmRjObHOnwNbSDpEg0UJpaGkGcmcCLmfYyE8jTyLipX0cmsRKMmelVJnaMj4yvPJ96EEd64fBeE6gR4MsUi4Z9Ip5KilPmvWGfYRLKpJMAChPD+9esEd8zieZ+ee/IlmAf4L2TTKRDvU/cLpasgUdh4AsGgWaqCIIQlmXif1y4Cjkni4V2FzYMPIh9jx/AvmIC46kyrlRVfGj+seg++wRUzl8Oe/48fPPl70J81yjmLe/B/ISJsLsLLaEOf2hMGICn53Ri1K9gwi2js6cb7ZEh5Iee5yOqBlCcENWqC3r1JDvbYY46iGwNXtqGko4hMDS4aoSyHsGzNHTPP1WAJypLWZPtNJFDlCvUJJFegLw7jNZsJ6DaqPo+9HQSejaOiuIg75bQNViBny+JUvC8L6JSk2XBcV0UyiV0hgb2ZA20lfbBstKIfeMmhCkLN593PnqCBJxTT8K9Qzvw4IPrccG8VTirZwFSPW3YrOax8twz0LbuUYz/5PeYM78Xo9UxtMcSOOCWgf5etBWBqhrArbrQvVB45KiBg4myg73lEBORiZtcF2tWtOB7NEjelsdHHhrBdQNbYagT0BQDlh0X4xjHULYdgg4ciy+99FIx/m7etlVcE9sh2xfX5fe832xjO7ZuE6wvyqQkK08aH8u2zfbHNi6lVGLc9z0U8gX8+Z4/1YD1+fMxMFBj8xBcl0y0eg8bWVFKVitkX6hn4kgWTj2IU67UAJxGuZT0kZKMHym/agRY+bn0AWL/IQNHgD8EKmNxfO/m7whTY7KJyILjOQjgasqnqt7bp77Py75OzJ79dPHixfjMZz6HeCJRq7JY5yH3bI+Rzf03I3C0RKAJ4hwtd/rwXmcTxDm88Tyq9tYEcY6q2/28vFgpqZIGx5ImXi7VSqbecfsdePkrXi6unRNjTrj5FJMTbMuwxftde3Zg/ry52Lt3L77ylS/hrW99K2JxGwf2jwr/mocffhhf+adrRUnre++7H5s3b4JpWtAURSQhwvegWkYm1SIm2uVqES3pFlSqtdLlUeiL/3HLxorly3DRBRfgJeecg90DA+J8mEAzcRFeNGQbVCtin61trUJalRubgFeueZNQpsSn4ZRwhHocVc9F1a1JFUxDnwZsWH43jLFCki5K8XoOS9o6KLuOYOLQ7ySTbEPgkcXjCiZP6HqsMy7YD3zaP+EFiLcmoSVNeE4JFVZSGc+jrRqgFbqoUOO2pjEaU/HnjY/DKVbR3tqGSqEAXVfhsLpWLCYAGyZff/7zn3HLLbfgpptuqlWp0k2R/EtPCPlUnJ/xWhtLdD9ZA54J+Hg62z9V0EWeg5Qf1Z/TTOdQv37jMRqZPo1AUP35zyS3qgd0DgbqNEq46kEcJpGyLzCpliWTuQ6T6nRrRnwmKqlNGdTylQk2GTk3f+e7wnCWC0E3siDk+/ry8IcK4rD8Nlk4NTacKgDTcrkG8tm2geNPmI8PvepiqEta0dPWhTXrtqEwqcHcOYIfjqzBK0YCvNoPcPZLj4NzyQthzT8F33n9FUhsegzLVmYwMVnCgvmLhCF5UHEQN2LC8LsaebAzKSSqCoKYAcdUaqXZFR3uRAGlXF70t5QWBxIW1Jgl+oubLyGsOAIYNZMJTI4GgqljpGxE6Rj8qX1VlFAYjy+cLAoDZHr+8F7QwNkrleAXyoJBVww9GHG7xvaJAnjFMtSSi1bFhGLR/HcCWwsGupJxtNx4JdBzDG486dXI6OPIHn8S/rRvL7Yc2IWVPf04Xktjad8cTBo+TjvrNIxt2YXoD78FXVPoB6Z7iqigl1k2D+PFIlpdFaHno6CGCBQgQalqvoQ9pQrWKwo2x2K4J0rj1S9owwc278Ntj+7A6x7fDC07D5XyfrSGQFXRRNvhWCbb9vHHH4+lS5fikUceEXFiG5cgjmSDEXhnO1u75j6MT4xPs/KktK7eX4dtQ4ItlLByeec73ol//z//ju/e9O2abHNsbFpKRRmsrIRFxo9kCPEcJVAj30vwRXrXyHWln02x9BeD4nrfHAkw1fvsNPYB/s1xT0qo+DfbmOiDUYj3vfd9uOLKy/Gzn/1MVNiSZuP8veD518e0fgwSvzcRZbMRyuWiWO8DH/gATjn1BWJcD/yoCeI8L2dCzYs60hFogjhH+g78bR6/CeL8bd63v4qzboI4fxW3oXkShzsCdQydfC6Pyy+/HP/xH/8hfGpockxQgYwCgjgjYyOY09sjJs+UbExOjuPTn/40/v7978XgvhEBstxxxx143/s/KKj7rPAkzTojz4eiAI7nIGbFhIdBbnICHW1tGBkbhZlqEdIqXaF5r45qhVR/oKejAyeecDy+8KUvCw8cJhM7tm3H7t27BZjD5JUJBL1qUvEEPCHtGoMXuCKhGhg6gE1bt6BdsZBKp0WyzaQ7ZlpoiSXQnmlFJplGa2dSOBnzHCYmchgeGcV4voBq4AGKhorPhKGW+IRKCGhTzA1dFU98YbciHkTwBkcwvmUrnPFhZGwTrZkkdFOHYXUC/V34zaMPYmwyjwXZXlQmJjAZVOGnDKQiRUh1fD/AP/zDB3Hd9dcjHouhWnVgmrWy56IK1VTyxfNgSWImfJQTzOaJ0wjSNIIoB2OCyOZWv/1M0i1Zwnum5jkTiDNToia3rT+3J2PtzCbxajyX+qf7/K4etJGSk/rPGuVUNH7lPaBUUD7Z537ICmCSTQYA48C/2U5ZgpyJ4ete9zpseuxx3HbbbYKBQx8SKT9hkllfIv5QQRwen5JH9hk2R3ri2GbND4QsiDiSuPgtJ2JRt4Ge5WfipFNfjnW3345to2OwE/Oxc8tDOCO3E+c9sgmLTz4b+OhHMdHRi3UfuRLOrT/GotXLMB5UEe/uRIudRHAgh6weQ1umFZOUJaZT0FNxhDS2iULEVB0q5TGhi8jQYAYGSoGLaujDJMuPwCarvQU+aMrs6EUBoMIHVC+A5ivQoUINVfH5ARqR2yZCzxHePAQuBCjhh6ICVFzV4VYd4WMVs2xoho4qj+d7AohNHxhDPNMB/J9/B+b146eXvg4TA7tg9i3FgckdUDSyg4BV8+ejzbAw6E9i1Wmr0b8nD+Pn66FlcthrASkjg1hoIepoRXFwFG2d/Rgd2on2wEYpZaBoAnqhhHA0j63lCm63VdyTNJBcdi6+4++C8eA2nH//Q/hj0gFKNLrOIK0WUQ0gZHn0XZJt6LWvfa2QM9HrJtvRLtocr1mCIGx7ZM5s27YNGx56SDR3gu9sc2xHjBHblmWSkeQIFhhNj/kqAZDxsXHRVjc8/KCQvdJEXTLNBEheLovfgEYmjgSRJStHyp7Yj6S3jZRM1WSfNQCK79nHeH7SDJnXWw+oNPZT2Y+5fb0vDj8nQErD56HhA8Krjb9V3B9/G6RfDj+rH1Pk/qVki6/79+/Fq1/9arzzf/0v4fHG3xHDsCAfcBzun93m/poROJoj0ARxjua7f+jX3gRxDj12R/2WTRDnqG8CR00ABDOmUoEf+Mi2ZsVEnmwPUf2GviyeJ6Q/nPxyvW9961u44IIL8Ktf/UrIqQjk/PGuP4oKKZxI1z8JnQkAEMBIGE57n8gJN9eVk3sl9HHpGy/G2/7HWzGnuwebN23Cw+seEN4NvuthYHBUyKwqrgOF1afSKViJuPBiKFbK2Pjg48LguK+/F3Pn9KGjPYuYZUJTahVTdMNHAAXFQhmTuRJKlQqKhSqK5SoURUXKMOHR4FMH7GRiusyvRumEqmLf7kFs3/AAovED6LE1xFX668RgplsBzUZ0/EoRG2HyPCW3YUzpa0H5Aj9jOWHGm1VmCKbd8I0bRJtLJVPTT9D590wxbARlno3GWp9cSU8XaRxKycqRXAQAcAQXtnOCOLLkM2PFhJP/Gau3vOUtuPHGG/HY448hZtdKFtczcOpLpD8bl0FZFfGVU1cfh/6eLqw8ZjlYh+2Bhx7BqmOPR8ucY7BvYj0WbXkIF23Lo62lG/Er3wWccSpu++Z3MfLJTwH97eju6cfJ6Va0GT4GoxIqSgyJsBWRnheSScahNdsOqHoNDAhDwYaAF0yzHhpZU7xesnNm7Pf0sVJVKFE4zcTg35Q+aiHgu74wWE8GJYzHWR0uA6PqI5UrIG6TxeMjNzQOf/lJ6L/ug0A6if96wxU4sO4xuGcvwfbCIObnIixMJRFPpKEn00j3daG7qw324DDij2xGeqyIERuwYnGo8ThcmkWrgBUqSFUjaJUAYYuOgfIEuq0ENu3YgUSsE9/uNnDvmIuuBSfisuzjePHjLbj2/odw5dBGxKEgZScwaDkAAeZQE+MkAQcCN5RRvuxlL8Mf/vCHJxjzSm8YxpDgy7x58wRrj0DLky26UpMWSf8lxvC4447D/Wvvx+2/uR3tHVns3LlT/OfxJYBDMIRgS6VcY99IXxsppZJMG8kMkubH0phYMmwa5VHybzmWSfPkg10DZV/sNwRBJZONvy9kK15yySX4xCevmga35DHrGXfsa+yb/IxguWQw8jwpG1u54lh88pOfFOXEpdxYnku97PjZ6JvNfTYjcLRFoAniHG13/PBcbxPEOTxxPCr30gRxjsrbftRctJBYaZqYqN9///3C4JITZz7Z5USdk37JquHfTNaYoO4/sB8nrj4RX/3qV4WfwHve8x7s2LFDABGcLJPuz2RutiS1nq1Rn8xJ0MKg54QXwtQULFm8GKeceBLm9vWjUiwJIKdSqtS8JFxHyKb4JJ7Sh1RLWpzn6FhOJCeczKdSCczp7RVPvvnkvlquwHFrFV/8IEKxXMbEeA4Vl9efRDKdgh1G8KMQdiKOts4OtCQTyOdy2L51G/YP7MWuHQNot3WYpRzaDRVzujpR9gJUNQu9i5fhngN7BXuIiQQTBya2jB2XtmwbxsbHxPsf/fBHOOuss9A7p1f8zcRFxl8mPEcCxOE9qU/EZIIk5V0Ez47kcqRBHMaBII4wmZ0CbuplXcceeyxOP/10fOUrX8HuPbtFvyJLgqbUXO/pytmebqx9euMYOvTQR19PJ3q7unHaqafjuOOOx9r1DyLRbWLn/hzu3boZfflxfFXN4GQvDbzqNBS+9C4Uf7IBWz5+DZytD8I/NoP04mOxpNQCbWwUbjcQ19MCPBUyG0oL40lk2rKCxVYulwSAVM+AkP1a9nVWqZoJxJHMqND1BZBMyZgfeKhOlZ2W4HLaWYgg3A3V3wUlYaOoZFAa8BCDhvSqPuA/Pg3sLeGb570J46MTWPHqs7Fmx6OwPB8LYi3oac9gf2Ecy1etxBnLV8HduAND6x5ATI2Qak3AUTQhJbN0C24YoEI3LUotSQPyCP+aiAVFrB3Zju6hBNaYKTy+agHWWjlc0LMQH9o5iG89tgGf3r0ZAyHXt9FWjeBqgJeIA64rrp99ncDuhRdeKMYr+rSQUSOA5qnqdLL/UzZE5s6GDRtmbQ4hJWioAWIEcrhs3rRZMHnWrFmDkdEhMT4RZOZ4zftIgJ5juAB0poyHJSOH30ugpp5FI1lC9QA8jyXXkfe9EcQ5GLhff2ESGKUUkX5SrETFBwY0gP/5L/6vWFX2ufpXfs7fLsmO43XJWJLFxIqKV15xFZYuWyqqNgqvK9NoVqWatVU1V2hG4NAi0ARxDi1uR/tWTRDnaG8Bz+D6myDOMwhec9O/iQhIjxwCOl/+8pfxj//7H8V5s/S4XJisEgghO4cVQDiZ52dMBkhnp4Tk/PPPx/bt28UmnHgTsODk/5ksnk8gSRHGx3xqryqKYNaQTj+/fy76OtqnjZg5YZeJsaT9V5QIE7lJDA+PiuQoCENhUkwwihIFsnn4vQQn8jR31nUhMUi3tCBpWEgkkzBMDSNDw3h0w0PY9MhjKBTzQsKSgoaMaaDbspBQADNmw+7shteSQT6IcM9jG0QiwyfZTL5GR0cFwEUgaeeunSI057z4HNz5uztx5hln4t419wpWTu1cgydUoDpSIE59AlafMPE9xXNHcjnSII5s5wRxJJAjJSaMC/vI3/3d3wlwk1XgCN6wnQr5SZ0Z7bMVQ9WyEFJmE3hIWExQPfR3duGCCy4UIMAfBjZiSZiGFU9hgzuOF/T14X/3LcXq/AjiKQfJr38F0UQFa774LQQ/+C26zAj+MRmkFnVDy1XgBWrNPyVWYzu4fs1vRHoECcBjyn+kUS4jAELPn770+vUkiGNqNVNf16vWZI2k0KmRAFK80ENQ8ZDMzEFIY/LSCJLDw6yvDufSi6G8591Q1j+CL7zlvbBUHe1nrsR4KYfMcAFWqYKOpXOhGsCKxQvRoagoP7IJyq5hpHQDTouFCVNBNpmGrWjQWGnJ9eDSd0cL4Wiq8OzJjunYFwyiuGcY4/Zc3LryGOwtFNG3VMPVioXML7Zj9cDteEywjpKIdECvOFgQxDBmqqgqfq36k+vixeecg1NOOUWwcNiGpNSR4xQXAiuM9YIFC3DnnXdieGgImk6Y7OAL+wfvhTT65XhNVtjjjz0uxqI/3vV7wUjZt2+fGNu5HsEOMnGE741bqzolDb3rpUgSsJHjQ/3rNEg3ZWx+MPBmNiahqETlOgK8YTzYZ+65+x6cfsbpeM+734MgrBkZ8zsJLDeOV/yb1yKYYYBgL42MjOAjH/kIzj33pbXYFopITpmUC0aOYdSC2swenq2hqbnfozACTRDnKLzph+GSm8PwYQji0bqLJohztN75o+e6K+WKoJOTPs6J8KpVq0TSOUlwg/+mzIlJ+efknpNmWfKWT29f/OIXizLiP/3pT/H2t799OmmYKUltnLRLpsdMCQC/00xLJDlSdkGTYZYA1xRNgDdzOlKiOsmJJ54oWDqLFiwUgA+TEpow7xsbFaCM4/kYm5jEyOg43MBHpiWL1rYsihNFbN++VQAtmbZWaLoimBUsq87rrOaLItl9cP1aFEolcGrfZtqwRSWaCB1JC5obIGNa0FUNiCfQsmghBgHc9fBD8B3KshQBGDE5YjLD/Q+PDAuPFH7H8sDXfvVaXHHlFcK3QnhbIBLyAeGHM+XJcyRAnJl6wRPO5wiX4j3SII5kmhEUJDDHV5mwSuCToCeNwH/5y1/iF7/8hbivTJbrq1M9W6ONxx0HPmK2CSNS4DpVsHhyV2sbjlm2HO1aBx7Z9TDmL5kLq3MOfrVjM6rOKD6ebcU1mV6gnMfkq85DyxsvxcZf/AG7vnAdFuaGEe9OAPO6obu26Du81r+AqLVqXYJJcpDZ1zT7Rnhm1VaaifFVdkLh8WNoOhD6oqpdGPnQDBWaaSDKmpjcvh/JggbFS2DkhGWwPvdmtHenULr+e7jlqh9j7/w42s9djXJuHJPrH8PK3j70zOvGaCk0LF1JAAAgAElEQVSHs45fjXm+Cv+RjRjfvhWxTAJqtgWBaiIRz0Ch4Tl8uEEVoe/BUrSaobgClIMABwb2orpzAvriE3BtXwzrh4owOnXcsHwZzrrzXnxw3SO4IRgDHA3HRC3YaJeBBDDHjSFXqiKwVeFp1N3Tg9e85jVi3KLMku2IwAnjKgFmgugEyzmWsC2xlPpsIA49wKSZNmP8i5//Aq981Stx75/vxd133421a9cKpgqZPdy/LPfN99LHpt5YuH4M4vuDyaYONm40jmWzgTjcD+W9BHEIaktD5n/7//4Nt99+O7p7OqfjI/uiBJrqGWD8reBvFxeynN71rnfhTW9+M3y3xnTidetGDRCTBQAa5VXPVh9t7rcZgaMlAk0Q52i504f3OpsgzuGN51G1tyaIc1Td7qPuYuWEVb6SWEHgwI7VSouTOcDJMCfS6VRNosQnwnzlZJmvrE71ile8Ah//+MeF2eRVH79KbMtklckAl/rJeuP7g03suR7BFy6mZdUYDI4rnsZyoamvHzjTD0tb0wksXrgICxcsQGu6RazDp6/czrBs6KYlPDtUXYOmGkJ6NTkyKarA0KxZ01XkchNwqrUn0vyMps/8AbFZXpksGygwggBmQImXjrhbRnu2DVGoQkuk0DZ/Afb5LtZs34LByQlkE0kRT/EUeaqUMIEvmZx8+z++LZgaBMXkk+16OY5Mbutf6xvpU0mCnkmjlp5F9fewCeL8JaKMP9sK+wHlMLyPkkUijVvZ/li1jXK5K6+8UlSrYtuVVYmeyf2ZbduAiE0YIRmLo1gsIGHYaMtmUJgYxwnHHodTVyzCpJ3Fjv1j0CbHkdTyyAU5THoaxici/LxtHpZlbbgdAcw3vxTFdBfuvv4H8O5ag0Q4iVBNiUpKZK5Vq2U4lco0mMO+b8RqpdUlENEod2G1t/o2LOVlMoZVRUfkBzA41rCSE5knZOE4DhyvCmtsEkZbO6JQx8DFL4L9vreiY/1ubP7AZ3HbY3fCPv08aHMy2Lh2LVZpCSzo78VwzMOqY5ZjiZ5CODCCfQ8/jJTnoLuvDSVbQdU0ETNT0KoKzGqEgu4ib3hUiCEd6Uj4GtxcBfliERuLuzFszsPOuSfgvwujuGfPXbjusv+JDz2o4Zrb/xmfGZ2Aqhror6ahwcc+w4WTUWDTXCfvoRq6gvF3zjnnCKbe+vXrBVNPgApTMipRlUtRRHuhyTbHq21btwqJ2Wz9n7EjIEwwngyebdu3CZDim9/8Jn784x8LAEcaEtf73ch+z7YrmWWy39cD73JcejK2VePY9VQkVLJd81iU9/J3iNe+Z2AP1q1dh6uvvlr4AulGzSy5cZyUn8kKfgS++J/xfdGLXoSPfvSjU9XktCd0IbJShe8XAZ068//Z+lnz+2YEmhGYPQJNEGf2GDXX+H8j0ARxmq3ikCPQBHEOOXTNDf9GIiDlVPJ0+Tf9cc5+0dli8s8n6gLI8f1pw2Imq5wgk13CyT+lJGeeeSbe9ra3iSpXP//5z8VkuB4EkEDAbIlHfdhisRoQxGMLMKbOZFkkN2TI09PGDcSkm0/O5YDP/JX/ORenISqfbtuxGFS19uSVDB9Ds0T1LbJ7bMOE41WewKBvj6egIIKmRKLqDhxHsHFSANJWHN1qBF83YWSysLq6MOh6eHDPTgyVSoi1tsCiAavvC/Pirs4uQeOXydkb3/hG3HzLzTjl5FNEiXYCZTQzlr4T0g/jSDJxZgJx5P0RiZt6ZH9ejzQTh/eMCyuGkWHFfiEZKfxcGkCz7bEKDts+JYtsD+J7MkyexYWJKxk/dGNhPxHnqiiIW7pQJnWedRJecdoZcPcOYnjrNpSDKkYDFXkljn0jFeT8LXhTLI0b5i1BtjwJLOkALr4Alf0BBn/+OLY/dKtIrjs7OwVbxvMccRxWyuKi6rVKahwLGiuA8fvAqQGyEhhgm6oHfQLKWghEuD60oPYdTcsrnisqyCVtAy0vPAvRh14vgFW896v4rx/8AL/ubsf8hWdjt70dyaFJrM52w9IidHRmcfriZbCHCggGJ1DeOQC/3UbYmYRma7BDBTEjhkDRMOZU0Fk0UIgDxTiPHSHuRghzDkZG8hiczGGow8S9q1fjzw+MYmxgD179gXPxNSzFPTf9AGdt+70YjHrdFpQCBTm9gmTMgokA446LWGSi4pVx6mmnibHz3nvvFYAJ7xmZMWR2SS8a6b3EGP7ud79DRFDLtsXY8mQLPXGkIfDP//vneNWrX4Wbv3ezkMDSCycIpirvcQydGhOl9Kp2z2oG8NNG81OsKR6zkZVTfx71Y/xMoM1TBXIYC3pIcbntl7cJ02cCofTw6evrgx/UmIozsbhkmyI4RnYTJar0wfnMZz6Dzq4uwWTSdVP44Yg2NzWWRTTbPsLj2rM4JDR33YzAEYtAE8Q5YqH/mz7wkZ1l/k2HrnnyTRCn2QaezxGQFTiqlWqtNG25jDgNNyPgs5/9LK751DXi8in9EcaPhiGSQk6umWBIn5c5c+aIiTCrV11xxRXiKe9Pf/ZTUalKJmkzvcqkrf67etAiCDwBqvB49MGQJaFlclwqV0XyKIERkYDUJYV8ai+MPcV50J8jnHZx4XoGVIQIoSs6LINVq2oJAaVR4imu40x58UQwCfQwFqqK1lgcLYk4+qFiX6mMoKMDuXgMa7dvx2i5hJb2rGDfVCbyIgHi03XuV8rRWG2Fn3/us5/D1ddc/QRmBoEBGhvz+ASwjiSIc7C2P31ORzjZOdIgTn11Nd4vyjZ4r6WPCdsAmWtk6fCzd7/73cJQ9oc//KEAcp5tEEePQjgh27yG9o5O4YOCyEMmnYBbraDixrHsxDk4+cRFiHIhNj06gaJiI2EDhT0bscV2ADOO/kjBRxcvwGXZJOzhSTgdC+EsOQHpia3YuuER7Nq1E3HbRkdHm5BuMRZxq+Zn0wjiyDYlgOEGJo5sVxL0KU7mxJhipzKilPi+yTGUVSDd342uvn6Yl1yC8co2xP77Tmz+3h344WQR2uKVaGtN4d5gD1btzeOUzj7MXzoX8aWdaPc1JO7bAWfPEMptCaR1QOvOYgwhEGlos1NwJyaRqxSQ6e+EN+zDjytwjRBR2YGTK2G05GFr4GA3HKzvmAPNj2H94C50r2jH71/5Dgxf95/o2nYr9JwGxdbQ5lgYUkJEcR8JTYNd8ZHzQ6h6DJnWhPAS40LgnNcqvWnIvJHjIxmFbD80j9++bZuQUUkZ0JP9PmmoMVlOO/U04be1Y/sOYUK/bt26KYBdm2YA1gMh3Cfbdq1sffgEEGcm+Vs9KFPPJGzc59P9LZUSqUsvvRQ3fecmXPWxq4RMlr87bFtk4jSCR/VsL3l8+uBQqkYGEo34yWISS1gzla6ZZ/9lX2QrCdDxCI9vTzdezfWbEfhrjkATxPlrvjt/vefWBHH+eu/NX/2ZNUGcv/pb1DzBZxqBqPa0lQCJZVviySQXTmpfdt7LxJPfMJp6im9MJWhxyjOKYnLPJ/E0x2QCwuWYY44RT0zvuusu4VsgJ/31k3v52Wwlxg2lxmagKECaJAvTSVURk3hbsWuVV6YAHh5fGoIKJottiUSRBphMaExDg64q06WLCdZwe/FEW1TysfiIeRosipHLExLUCRHTNdiqgjgiJHUdMd1ER8WB1dOLLW4F64aHUbINmMmkkH1F1SoU1MAgnov0maC84eGHHhZJBf0pRKynwC6eO4EAMpxo6CnlbFxnpqfXT4fVdCjNhOdzMKmEOKcjnOQcaRCH95YL2yb7CD2N6IFDIEfGjsm4ZJMtWbIEF110EW6++WYB5jzb1akssl2ITxgm3DBC6LvCHNhQfAR+hHQK8AsKTlh5DuYuXYL84E5UhwYwHFWR781i4XAM1bSKsUSEkUIBSxUL7+zqwMXxMrLOfrjZ1YIVwkpU46NjyE+OC7A0zQpxqQSdr59QOUi2wek2xQpPU3Kr+vYtWTuJIETJcVAhgNzagtSCuYgtng90twMJC95Pf4rKfaO4Z/ck7u40sbfPQD4qYK4b4XxtDpYu78PCwKJzLca8CYTVCto8HVE2if2dNrIJDf5QGbGqCUWNIRe6MGwVCfjwRsZQTHcI82PV81AdGcfkaA47VeDRThs72m3cl58Pa9dmLD69Eze8453Y9c2f4YU//C70ECjGkggiD6anwtZiCFQPXlhCpEUIYCGoKDjzrJNxxhlnCBkqr5/thOMaGSNjY2OiDRFcJ8uLbeyPf/wjArISacru+7NW/yMTh34yZKEQnP/4VR8XldJkzMl05NgkwTYBZnA8nfpM12tsSnm/5H2R95F/NzJh5H3kMZ5p+6YPztz+uaIEOv17PvGJT6C3t1ewKsWxyTGbYgfNNBYyfpSMcayl3JeSRsYT3IYyrEidpm42pVSH8gvR3KYZgacegSaI89Rj1VzzLxFogjjN1nDIEWiCOIccuuaGz4MI0NyRFU3o40GgQSaqcrIvJVP1cglOsEl1p+EwS7lu2rRJmGtye2kwyf1YpiUSkYM9uT0cAIUEGZjs66hVt+LUvya1UmBMgVOh0F2p4nstBPRQgR7xe1VUlAlQRUfcREeoQq/4iCXicDUFi6wOPFgdx6ORg7yuwww0RNUAvhbCT5hogYqh4SG0ZlpFMsEE4qqrrsJ5552HM848Y9o4ul5qUg/YSLlEfYzqm9X/4zFS99RcgENS1zK10eGI6dNp1jSAfSbLbCDNbPufbftncm7yPskYM/HlIk2OKTH0wpo8hkwAyR447rjjcPLJJ+Pb3/42Ht2wQbQBAnusBifNxIUvB5lgdQl0fXI8E/BxKNdixS2UCkWQl3D8ihU49pgVMCJgdGgYuclJeJYu2GpCImabyLsVjE6MI2PFsbx/AW4Mc7DaWlHKF6DHbSiajqGhkWn2jedUoEcadKgwVQOqorNRCsPjSFEReE6tspCi1YDYMIDHakOmAdXQYRpxRGkLZk8Gib52KKzUtHsQlTWPI/foNvw+3oPdYRHb1AJydojelgTOaO3COekudJpJoLwfXrWKEktjE1KN2dAsmwg1giiCWixCo+RLN0T/D0IFUUTpWY2pobeG2DWwF6MTZVRdHWOeicG2dmxKJXCgNYkRfx+ON9P4t/dfiXu+fTPe8m/XY1erCpRUdHptGImGBbAnx0fus8gKeJqO/v5+vOZ1FwtwgoANpXjSKFiw+CoV4enFz1iqnmD6wJ49QkbFtuA6jmAMyn0T9OXCsWZicmLKM8zH+a84H7+87ZfC1PjCiy4UZe7JpmQbkkBjfds5mExqJrCE4zn3JczYo2i6ShTfy2t5snYpy55TjshtyBriQlkpmWqUsFEKRWkZTfMZE/4esT0S8JJAkWQt8pg8Jy7ie2iCvXTxxRfjPX//HvG5NPJvyqYOZcRobtOMwKFHoAniHHrsjuYtn+E08mgOXfPamyBOsw0c7RGYnJgUVVE44ebkWpZrZVUlyqzq2TR8zwk12Qj0ySCQQ5YOwZzh4WGxrvTY4X7q/UM4iZdJK2N+OAAHmeSThSNBHC0KBYBTOwaTydod5vGYsOqKCpMJCaUIYYBe3UKi4kJhaWG7Vmlqnp1FpgSs8yawT/Wx31AQshy5r0Or+vDUEJ6tozQ2hjm9c7Bv/z4BWl144YW45JJLhHeQTNTqgZh6bxCek/SnmAnEkVKL+oR+NvnC4Yjp0+kPs4Ess+1rNhBmtv3Ptv1sx5/te8a7HsSR4CQBHCGhUxXxyuST4A6TdX7HdsDPv37d9QIgZdsQhuK2DUrtWtItomqZlFs1srAO1330Ag9xmg8T5AxDzO/rxzFLlsBUNNFf84GL1mRafF+m/4hFk3ATRgCYAfCzHWvw+mNPwcWZPrwwtDAn8ABnElBL8JQKVLMN5WJJSISEqCtmQLVNOEooqsR1MWef8swhQKPZMagJG2o8TqMhURVKdwB1MgSGK5gcLWKTU8QDpovtMR9bvANYEuvAmalenJboQZ9uAb4DvzSKQjWPUtyoVcoyLdiGDR268NjxHU8w9AiSCC+YwIcfhQg0spY0BJoCmkIPbd2PhJHAaMnFNlvDzr42rHcr8KwEqrkKkmkVN73vKjz+uz/hQ1//HB4sVgS5oz3didHxPFpS1vS953gnKuU5jjAppkQoVyxgz549Yp36UuBCPjrF3jvppJOE/Omxxx6bBi0Ee9DzELNqvjhcl+2JjBq2H47LElihETzlsmRKCr+twBffi+p7U8bzBwNxZmv/PGfp4SX7gmTnPFUWDtsy9yOraMm2z2Nfd921eO973yukvQRj+LvCPkT2p/z9oESQwA37FdmhjAfjx2vb8PCj+MAHPoALLrhArKPpTzQynu36mt83I9CMwOGLQBPEOXyxPJr21ARxjqa7fZivtQniHOaANnf3NxcB+uZs3rwZp556qkgQSM9nMsKJNyfM9ZN36Z/A5IhPlumVwwk1J9c0oxwbHxPXz31I2n49YNMIVswkIXo6AWSSz0SePwKacAZRhO+NMEBmZSG6uzKPjITKRAA9FkuC8yk8FMSiAHB9tBs2Tlp8DNJWDNv37MOBSgl5JcSWqIKKrcOxdOiBCrsSQXN8+EoAx4hgKgZYjYoJPGVmH/zgB/Gxj31MGJfyyblM0uuT8noPnJnYF40J15Ml9I2J1OFK/p/qPZgNZJltP7OBMLPtf7btZzv+bN/PBOKwbbP9E5BJZVrEeyaUMkknoEFmxemnn45iLi9MZpnAympuopKZ54o+IpfG+1bfLmY7xyf7nsCFoSmIqLkKQyRNE3M6u9Hb04002RCeg6jqwXNdmDEbya42aIYB1fVhRSp2+S0oFMcxObILWn4QL+xtx2sWLMBKVUNPqKLiuLAMHQlKIMl686rw3DJC9ivCOvG0OLYaEGSV5se6AFbDSEG17MJxPAwU8nigNI51QR5DloJ0PIOOWBqXplPIKha6lRgs6p4IvugOhi0XOd1Bb7VVyCFZpclzKCHzBUhL/yuOSxOeAyUIYUQRLE0VAEw5dDDuFJDnue43sAs+Rud3Y5ul4tHxcZiZtLinrPZ1x3XfwN2/uAMfuvofsb40AWRjUAoeNCeAkoghqriCRUKggceTzLqXvOQlWLlyJe5bt1aAEbJMuwRA5JjI4yxcuBDf+c53xLnHEzWj9zAIhC8O5VIE1um1JcazMJhm4nAff/+ev8e1116LN7/5zaIsOZkubGdsgzyWlJ7KNvJUxttG/5tGOdXTGWMIrOQLrABYYwWJ348pWSIrHv701p/gB9//Pm666SYRB+nJxr4ljZgZXxrGM77yc54TS4mf/cIX4x/+4R+QSqcEkCWrLko2zjPpO81tmxFoRuDpRaAJ4jy9eDXXrkWgCeI0W8IhR6AJ4hxy6JobPk8iQEmVYRq49We34uLXXfwEWRUvUSay0h9EJiScVDNRoJ8DjV35nk/3aUzJZELKqWTCUg/gzFQN5VDCOc1WEaAMZVR/AXFEgk8ZBWVHYSAkJawcQwBHePEoCmKaj9AHelIZvGjxiYh5Gv6w8VHc649jX4omxwmWvhL7iKouzIovWAquHqKsRdB9RSQbTEDe//73Cz8KJhxVpyqSKT7FbpQv1IM49Un8TGyc+oRpJlmalPgcDAw4lJg+nW1mA1lm29dsIMxs+59t+9mOP9v3NfNXdbq6kow3+wITzrbOjmnmGdclsMlXJuJMPt/0hjeKBP9LX/qSSMAJ3MjEmkAOJYiNkrn6pLlRLjfb+TZ+L6v/cJKUsCyEno8g9NGVbRMGsJnWNrjFMpxSWfhLxbItgl3ESlFpOw7bMxDGdJjtLXhszzZs2vw4vMk8sgQ9j1mFsxQHGisk+QE6FBXduoE2giieD9VxMWgnptp/zdeKVacofSo4FVF96sG4iVwiQhBXxLarAwsnIo5+KwZYVo1KR1ZP6KLgO3BcF2oUIqbqohx56NY8XijhIhPIiQK4CBGoESJdRVkNoXkRLB+wQg2OF2GkVMRgcRKTTgX7WvuwXQuw3i3BntOHDCx4BwbR25rG1677Etb99Jd465euwb6KCyOyoKsmtIyN4sQIkqqCkgt0tHcIKaWo8hSFWLlipfAM27BhAybyOXFLJINRVhMjK4vveQ/uu+8+7NyxA7phTK9HKVUsHkfgemIsZTthu5EsFLY9wcqpVISZ7/s/8H5xHI45BIbokcPtKGOSSyOAI8f1meRV8jPZ/uvZN3I7ySp8sjbJNi+rZ1HmJStRLV60GFu2bsHGjY8Jo3wybySDk4C4BKHk8fkZGZ/sUzwuARxKFj91zWeeIBmjUTE930S8WUa8uTQj0IzAcxaBJojznIX6eXWgJojzvLqdz+3FNEGc5zbezaP9dUagXKpVrfrud76Lt//PtwvDXSmjkpN2JhEyqZQ+DdIzga89PT1iQn3gwAHxn0wUVmFqZItIPwVO8A9H9Z4aC4fPemsyKgHmTDFxKK9gekcfED6NJ3hjqZEAcDRKFjQH8+JZ2FUVk2GALWFVyKeMlrTw+ojKU+aiLN/sudB9JoeAayioIICXr2D5suXCzJYVieiNMj5B81cIbwrpG1Evg2oEcRrlVvXATf2TexlzGT/GtQniPLv9qV5KKJNxeUTej1gyIUBMyhHJlmBiTdmLLB29fMlSvOpVrxLGq5//wufFpvTGIcgjfUueTRAnDCKYpl4r3e0IeEMwVeK2JZhDK1asQlcmC9UPMTIxDlcD7ES81n9cH5V0BM0Hetu64ZZ8jIwXkPN8DFcriGVb0RJMIE2zZ9NESxgiUawgXqogHgSwoSBZLcGwdOG3E5oaynoggJWqEcLXFLzYWIKuaogeT0WcSqlUBFd3oVfKMEpV7IonYGm6YM8ZfgTNjcS5KhHdUBSUDXeKfaeKKnaqrgkvHifw4YYBVCNCueQiV6giVwkw7EYYBpA3TXgxG2vntSAYL2Ne53zsGNiHbQd24wUnHY/vfP6L+P13v4/XXX0VJoiDWBbsggqbY4tto6iWAIIkelKwrLKtWdHv582dJ+43AQcyE+n7I/uwBD2kTIjyJ/bl395xh/DB4XoEZTiGsl/z/hiqJvbP0U1Kmwh28LMf/ucP8drXvlZIkMh2IWOH342Mjoixp7H63UxgzsEYgnLdRuBRjmfcTjJrnqwHUtpFDx8yNQkqSSBnfGxcnN+HPvxB0Q/Yh7hv+kqR2chlmrkThqI/8TonJiYEa/Scc87B+973PrS3dwrQRlaektUYub18OPHsjhDNvTcj0IyAjEATxGm2hUOJQBPEOZSoNbcREWiCOM2GcDRHoFQsiSe3chLsVB18/etfxzXXXCPYJLJ6Eift9ea88j2fCEvzYll+WT4l5sSbYA4n5xJsqKf4z+bv8lTuC42KuTDpVJVImBXzVfxNY2OScSKlJqFS+crqVTVpFa+pzQlRNDVsdYvYZwJRzAQMGx1GAkbJRaUSQHjsCEJAIGRUnqLApbRBAfo7O3Huuefi7rvvxvbt24UfBYErJiZcGIt6ZsVM3icyiZcx5XYyuZKgWX38CSwQLGhk+dRv91RidzjWmY0pM9sxZmPSzLb/2baf7fizfS9BHHk/ZCI+LXdiRTPbFt5QTErJgODf0vPEKVeECfg73vEOPPTQQ7jhhhumzV0bmWr153K45FRBECJmxWqVkdyyOIRt1Rh0bqWKuXPnozfbgdZESlSEc9QIZd8VjJ24bsIPNSgJE3pbGuOVPAo06PUiqBMleKMTMJeuEONH3KY4MUTkVqHTfNbQEbNtvHZwN5KGiVbdREZRkYqAlKbDsAyAPkFj+1GNm3BjJrRQg1GlzkpFmX5TMQOZao3J5kc+vCiAryrwTbKDLMAwYRsVhFUXStmH5auIwxQAj++6qLo+8qUyJl0PQ0GIIc3AfsvCUDyGansWKgEDr4wYNFhOiPGRUbSQgfMv1+H6r38N/3z99RjrsqCNVhGWQ0Cz0QIDVlCBgxCTbSbawvg0aNve1g7KqDgOsjIZgYkqZXNaTZ7K/krwju/JXCRgwWpUE5RwWZYwMpavNiV6lYqgmadTaTHGShYL7+GZZ5yJP939JyxdslR47tQbZBNErAdCZmpXT9buG5k59abN9QxKfj6bLw4ZNASYCNYL8DkMcM/d9+D0M07HFR+9Alu2bgIruvF8GTcycDhmMmaMF/fPOBK84XsyPZcuXSrM49s7OlApVRGLx+RcrjZuTmUELCPe9MiZbYRrft+MwOGLQBPEOXyxPJr21ARxjqa7fZivtQniHOaANnf3NxcBWcWDJVhNq0a/v/KKK3H99dc/wQ9HXlg9mENwhhN1JiZMNDj5ZoLC/0xmaXjMp8tkKcgS4qJajabV2AEs/f0MFrJpuDCZl544ZOJITxxNC4SZsSmq52jiPeUZXKi2SldNbFFKGDZ8qHN60GOkoIzm4blV5N0STCMBsMIWgRwNqIY0SVUQM220xNM49sSV2LhxIwYHBwXoJb0f+NScQI6sDlNv6MxjS1CAcWsEcRqZOHJ9GXfGjMkg49noT/F0/CqeQdinN50NZJntGLOBMLPtf7btZzv+U/legnAzydmE9EjTRKJJo2+ZrAv/koAGu7Uknt5R9Eq65ZZbcMv3b3lChSHRFlkOuW45XPdRU3QBGrE6lkHTV/a5oNZumCxD1ZFUDXRn2kRVILM1hcGJMQHwtGdaUa4wmXZQKhVQdgrw/DKy2Ra0t7Uil5vAIrMf4xMTGMtPCMPgbHsbOtraBbDDidnQ2Aa0KAp6IwP9lC1WQ3S5IVoJ9EQK9q/Q0OobyFYNwImQD4EyvVx0G6ZuIs0i05RT6QFCtdZvFfrruApUH5hMuFB8ArUqdNVCBB2TVQfD+RwmCkXk9TRKSoRiwkK1NY1cIoFRRKiwgpZhoXPcwUBpCAOT+/H2N7wOV73j3XjPZe/Dj+76A3J+RQwShgO02ikULKBCsCE0xLVVYwaMqepivNcEcHifH3nkEQFACBNrtwbIMCMAACAASURBVFYlSgLbPH8ycNiXCXA/smGDkE1xjGRJbPrgyDG1TB8cjm2Up035k0nJFseTqz52lRijKcujbIrgjfQkk+bBBOHlMpMfzlNtd7I9NvaFmfZZ3455vjQkZlU2Ajmf//zncfnll+Of/umf8Nvf/hbLli8R18v48D9BGvYj6YdDMJQAD8uO33///Vi9erUwQZbgtqbVro+ADc9FSKgiiPhTItxcmhFoRuC5i0ATxHnuYv18OlITxHk+3c3n+FqaIM5zHPDm4f7qIiCeWGpM8AQzDfQVICOH/i7XfOoacb708qhnh0hAoZ49Iv1ppCkyJ+B8akp2AifnNPsVpp1hOL2vZ5qsEsQRUqopJo6sUsW/uei2D65BEIeMHISKOD5LHdOjYyCpIhVvR7trCn8bAjcFvyyYBZRPTVgWIibikQ9Fr5VJ5t76Ml2Y39GPh3dvEAAVpWOyxLp44u5URenh+ifk9QmPBAQYIy7yaXc9UCAS1immkZQv8JX75xNrHqPeHLd+/eeqkc0Gssx2HrOBMLPtf7btZzv+bN8z3tLMW94nvvJe0v+EzSyRTIp7QrkHZVUSrBRMBa8GbHIf9P2gCSsrEVFaJc2/65la8h7KdjBbkjzr+QeKMBEWkh727yhAQJCTbDVVhef5SJkx/P/svQeUXNWVtr2rqnNuJRQBCSGEkISQyIgkMpgMBtsEj/Fvz9hjHMYeBzDBCYzt8WfsGcexx+OMw4CJxoBNMoicMxICCSSBUGp17q5/PfvWWxwV3WohqVuq7nPX6lXVVfeee84+t273eerd7x5RU+/9Gz5utHWWpq1pzVrrbu+w7hJzv5zulk4bO3qcmx53kCY1cpi9vnq1db/xkquQRo8Z56qIF59/0Za99IoDltqKKivZcYrVlGRsRFmJbVdWYsNSWSvraDFrXWedba128JK11lWWskxViZVXllh1BZ+ubst2d1h3ttNaq4ZZuqvDStrbrKy728An3XwGulPW0ZW1yo5Sa2ptsxUtzbYym7VVZaW2qrrMVpWlrSlj9kbD9q4sQr2Trq30sTetXGstb662bFuHPbPqTduuutwuu/gzNnHn8Xb2P3/Q7p//vPte1Vq1dViHVTU22Osrl1P3yrpqqSrVYSWl9TZmddpeS69xdcncA+barFmzvMIUHkh4t5BaaRli3JGHDsA+4gXAue3WWy3NtUHp+lTK/ZSa1q711Co2B0GliVkyIA4gw3NMgA8//HDbaaed/B5AGhX3A/rBPQiorjLnPaVL6ZoJlZDhfUbvF4Kbnq61jbl/o04E4Jx99tn24x//2H7zm9/Yj370Izd+bmtvcUUSnxnuo6NHj3ZPMT4zgCvgFgodyrQfcsghduGFFxoqJUygAV5c1P7lA/fRVAJzXLWYSeB+3GIEYgQGLgIR4gxcrAfTmSLEGUyzOcBjiRBngAMeT1dUEbj8ssvt0ksvzfvb0HkqWAlY8E82C1cWEfzwDTwQhwUiCw4WJqhy+DaWf9SBOfwAc/hnW2knhUoVLTBkphwGLVzYoq5xeATESaettKTEoY5/Y93Z5eWSXRWRMmvPdrlXBqWFM2XJN78jKmt9X3mYyPMhBCIOfXKKIb7tZiy8hs8DYErfCsuEkz7TJxZhIZTRt+iodTi3zHHDhZD2l/9Q1rr83Hyrz/HyjliwYKGl0677eVvqlaefUFUM/45U2mGDjFEZl9LfwnlS35XywP70UekSDi1ylWUcZqSSSkN9bX1BiI1ZBPZ1js15f3MhUbgQ5tpHZcGilHG55w0eLaSR5K6x2bNn+2IWhdpnPv1pG9bQaCtXrfRFrkyIGQ8pNKpIxO8bq5h4p7GgX8yjwCvXN2MASPHZfWNts9WUl1ttVbmVphK4wuerPGeg29bZaW8sX25jRo+22TNn2PRddrGVb75hf/3Ljfbq4iW2dskbNmLUWBszdoLVNAy3VFmJtXd0WFNLszW3rrNhS5a75w2AxlpbLdPSYpWAiEzKy6BXtba7aXGqNGOG2i9t1pHt9s9yV3e3LWmos45U2lrTGesAeJSVWHd5xr1oMiUpW9rU5Ncxn2/gCjFlXK6SaWmxccO28/TRf8y/19571vusqa3VamprbM3aJlcldrQl8ERKGBkS8/nkeKDugQcd5ClB+B6hyGMeed+9b9IJwOO83Ad1/7juuuuS+yggYgMb1am4FkhJAvqhRLn77rvdfwwPnnfiKVaYCsW8F3pqFV5n+owXAmjdH4FLeN640rKj3VNJdb3zWFpGnFrt5JNPsj/+6U/2h9//3r7//e/bxIkTfR6IJ3Ohvwfy8eHzQ8xXvrna44pRNB44zA2+N67kJMc1bjECMQLbTAQixNlmpqKoOhLv5EU1XdtWZyPE2bbmI/Zm24vA1776NbvwixfmOyapPhJ+gACQgH/e+Wdci34AhlKm+Gecf9j50YIKiTzQR14HtOELgxzgEOTwNIPcIjb8tjivVAAsUEEop7zJABdy6hUtJvjGFpjDt+LZTNpSmbSVlJf5N7mda5vzSotQNaNFCosLLcqUFqExKEVMoEkASOokLXwEQKSmYX8BFNoqTNPxb5JzFZEqKstcycTijx8W13ircG6PdTbxpQDYKJVLAEjxCv2IQiClUteaWDxaVAFH8xh6woSqK6lT+oIwfb3fF+Tp70/DloA4jJFxEDtUA0AcHt13pqvT5wfA44v+ri6bM2eOV9bxlJh//3c3OibdBEUFC38Ww2zMRwg3e4pVX/HtK35Sz2kMXI+AQq4zYGXDiFFWUVJilaWkK2XdF0p96k6lraGx0eGIl8cur7CJO25v240YaevWNvn9oGnNOnvppUW2dNnrlkonn8FWUoxKsn49v2pN1t7a7NWwKFNeA9BJmVWXlllNZZUNq63ye8y6tnZraW21de2t1pEzLabvk0saLV1W4alRrVmz1W1ttra12VrbW6ybvpr5fQZY4N5f6bTDVyDCYYcfbkccOM8uvPgi+9M1/+eqqizKK1LPUOCRnpNK0psYsz5H3A/4HYAx96CDXG24bNkyB3PEjnMI2qx8Y4UrY7gHcs8D4v32t7/NQz0g34Y2YqAS3XzGFy5YaF/84hddzbIxxvBSwchnRoBXYwpBbF/Xl94P71fM8dqmxIgY2CWjewBVYva8wvbddx/7xz332PXXXefphJyT4wQO+RtA3ASSPf1q1Sr/27DijZV25pln+o+8b9ywmFTA+J9/Xx/v+H6MwIBGIEKcAQ33oDlZvJUPmqkc+IFEiDPwMY9nLJ4ItDS3+D/PN914kx173LFeXYRFlSs9sln/55sFC+kDPFI1hTQiLRq0ONRikdfdCDW3sGFxxYKCxSvHa8EleOBpIDkVSLiIKAQlCQBKNlf4UKmGdBZKiZckKodUTjmSpJMkoGTdmmQBEm6hugIYRV/ptwyafQHX0ZFPoZKvjRZGgjW0qddYgPGtOYsXFnTh4imENuqH0qtIKSFewKQZM2bYwoULveqNKtyUlSbgjPnQIlP91znDb+BpX8CMb/ZZdBUeqz4rloV98jZyi9q+1DibCxn6+5OyJSCOYkAceS41C4+evtOUAA0gD6kizD/+Kfy8sWy5e+WQjhduUl/I0yQEgtqP1/qKf1/xC9sASiSfo5R/run/nnvubcMaa214fZ1lO9ps9aokJbK8osqhbGtnohRralrnMIexNTQMy/tjvYkvzRp+1lpXZ9Yqq8qtogLvGoy526ysPQGwJemMGyE31tRZfW2t/97V0WmrWhNY2ZmDvKQflVeU+XkcwnY3W1Nzu62kTHpXt1lJonDzrbvT2tau9c8PfdX9Zfr06bb77rv7PeCbV3zLFi1+OfHHqq2ztc3rPNWS+0VrW7tVVST3O5X5ph2gCtvsPWbbnL338jkF4kg5Rd/YpMTR52nu3Ll25513esoVAAZI19HdtcEpQvXEdUPa1PHvOt6OPvpo++QnP+mgT6bzG2pAEMfjlUlUYfKboV8qd99bG7p/h++HEId+8DeB17gnqk1XorW32fHHH2fX/PnPtuDFF+1f/uVf/H6zww47eHPc67m30idixd8Q4A1KTeJMytknP/FvdtBBB/nfIEz42d8VOExY/M+/r493fD9GYEAjECHOgIZ70Jws3soHzVQO/EAixBn4mMczFlcEVKr1sUcfs1l7zMp3HuVA+C2swIrScPjHXKoTpRhJ4cEiif34Zz1M6+EYfgQkVKEkBCi+0Eyl/IdF+Hqlz1VaPKd2YRHt6SKkFeVgh1d1yhmS4kXBFi6Sw+cy3NSiLKwIpbEUAhkFiHZY/LEo1rfOXjY4p74RnOL4UD2j35OFUIsvelh4sYD529/+hv9psL31508pUx6XnEIpLAMcwiLFj2/MtdFPvU5/VepYbQkOaZ+NATR9KW02po3+/LRsCYijxbEgCItrpRCWVyWVyoihg0Qqm7W3+2IWD5pz3neWK3S+8IUveGloFG3st3rN6rxnTnh96rniurkQh89VONcaA+cBOk7dZRebNnWyzZg2zeqrK+z115fZkiWv2Zq16/yz19HZbdXVNT5FTetaLF1axifOVq5c5fBq0fLXrLqyxjLpUkt1Z62+rsbGjR9tI4bVWSaTstHZEk/fQtVDaiKsprK6xlUYC158yZozKUuls56WxOemoqzcKstL8+q4NzpXW0sbQBXVTYmVlpYl6ZSdHe65MzJXuhoVDOobfFV4jpLljrvvdBZAzJtbW1y1U11V5WXK2Qfw1t6WKKmkDFSFqBnTZ9jBBx9sC19e5NWhiCGfT45j/gBHK1assPKSRGmHWgePnNtuu81jxX3E57KPlCDSqVA+ok7Bc+emm25ygFNTXZP3venr8xFCF92zdA/d0OdTx4X76POav/92d+fHzb2N9gFOY0aPsV122cVu+/ut9uwzz9inP/1p3w84yA/XfFhFi1jzOeF69tLs6bRdcMEFtsesOXmDYnzayisSQNa8rtmqqqv6Gnp8P0YgRmAAIxAhzgAGexCdKkKcQTSZAz2UCHEGOuLxfEUXgWyiKOGfeb5t33vvvW3xksU+DL6FZYGjRSffppL+I+UN/9jrm2h5wPAPur4NZjHAPvwT7xL5HKBRBaueIE4IEaj+Ela7kupEQEmlvn0h0pWkXuUBDt4uuW+nw7QV9SFc/Eh9JMm/vqGWr4TSaVz9k4NFUrzwjbsUOEox0zkEsKS8EWgR1Onq7vD44LmBuSeL21WrVltjY0NinJp9y5dGCyz6wjf9bIAdhy++XH37xkJd8Vsv1SKnfOD9vCoop77RWAV5NnQ99wVxtvZnYUtAHIEUVyd1dzm0Y75ZyNc1Nnh6Fe+xcOUaZ3+ec21P33WaHXPMMTZ16lT7zGc+Y488+oiHBLAgYBgunPMqqxzJ21yIo89puGDPQzvLWnk6baNGDrcdtp9g47Yb4QtxBC8t7R3W3tHp4wBatLS2W2tHp6Uzpa4+slTiswOYaWvrcHPx2qpqq6ost9rqChs3dpSNGzfGhjeUW+OI4Q5+li5/3dY0NVt3NmWvLV9uLy5cYJU1DQ5xUOaUlaStFDVbDtCW4FOeSVlrS7utaWqxtetarb2l3Sh2jhKvLJOxEds1ej8mT57sc3D99dfbPfPvfeuyy6nzpA5c19LsqiK26uoqhziALUAKUIr53WPWHrbvvvu6/80LCxf4XHOfIZZAaVWPA9StXbXafWyI249+/KPk/maJCtBTF3Ofs94+B9mc6TxABGWKTNRlcrwxShraFjDmnhSmXYbVAUOgqueF11chwOXexH0IEMd9XybOhx56qP3l5r/Yo48+7J5qnJ85QMUljy95c+m+w+8oDUk3pIQ4kKejvSufRlUYI5nwb+17SDx/jECMQBKBCHHilbApEYgQZ1OiFo/xCESIEy+EGIHeI9Da0moVlUm1lHA76sijPDWAb12HDxvuizl9S61FqBb/WkBIXaPKIyq7G8IHfVMsdQALxDC9ibZD4NHS3OxpUmqD9AQtQvG2wPBYACcECvjmcAzmqOHCWBBFEAjJf6hA0etSBrGAc1+gXMUtbxMPjdziDMjFQodFoipRhQtnpV6ECygt8IjT6DGjfOE2adIkT9ngW2wBJAdr3Ymyg32YAxaT6g/n4RiHOpS7zqXAuUKoo8MXp0Aaj1ewmCTNSikpSvNhP503/Da/L4jQl9Jma0OezYU4WiDrutCClNeZv/phjV4y2dNzWlt9HrSvq9RSaS+fjKpjr7328gXvHXfe4XCUzxMQrnDhHF6vfcW/r3ubIGQI/UIw0NkJgMFvKcleqa2utNFjxti48TtY44iR1rRqpZXl/F5aO9qtta3DVjetdWhRU1Nn1RXl1t3J9dft/jJlpRmrqqiwisoSKy/N2PAawG0a2uhwqLmt3dY2Nfmjq4Ss1NIZc3hTWVaWQKDKCquoKLOy0lIjsWnxktfs5VdetebWTquvb7BRw0dYTWWlZVJZK61OvIjmz59vTzz1hIejvDRRjDAn7VnSukgDSjy52Kqqks8qsDSTTlIxpVjba8+9PBULYLFgwQJPh+I+putYJeZpk+e7Td3VrwMUNABYPnN8vtif9/uCOEqn4rMrE3iOI21VoG9Dc8x5dL3pWlVf9XnW8SEs1GuFkEjXYgguaY9r26FV01o7+6yzvYIWfx8uvuSLXroeyIMyCRN87lHyCNIj8eQedsIJJ9i5557r14+rJLMpQwmqz5MbIevvUUyp6uvjHd+PERjQCESIM6DhHjQnixBn0EzlwA8kQpyBj3k8Y/FEQBJ2yrjyzzpy9jWr11hdfZ1desml9q1vfctl/VpQ4MEQlrxlpBgg860qCwCBBp4r1aoQokgZwkJB5ZrDb4YFWnxBkVPX8O1/ojhJ/FpYHPFYXV7hoCZU2mgRwwKeFI/CRUw4OyxO2EJwJCglRUrYtj9HwUDaR2WlL2wYT2hmHCp8tEgKxyfFkoOUVFKOHZhE+g0bqRUoomh/6WvLPUYsjJSiofPR53HjxvkxAjk6N8cwNtohBQQvCoAc3/CrQgzjwN/IF7mBd4cqXvnCihX2Zmx9QZ7NaHqjDt1ciEP/BfDyaVWk6+WMpksrElNv1Dgy/g4rQrFIV4U3yka/+93vth/+8If23e99N58yI5ATgqIQLG7UQDewU/56zqm1lJaXLNTTeBG7oXF7e5unHKHlqKysseraOmusrrRRo0b4Nd4wfJhVVpb7tSo4VFdfa6UlZdbU1Gwr3lhtJem0L+TLyhLz31R1qQMRFC9UlOKa5Frswui4utqGNwz3tKvy0hJPoyr3qnKJKodzlHVkbcWq1bZyzTorrai2+sbhfv2uXrnCU78eeuxxb499AQZSijBvXO/pkrTPTzZXPczBSmentbW1W0lJxjo7ux2o8flCDYOPEeoizMVdKdLd5fMnjy/UOlLk0Nbu02fYNddcYy+/8rIbWNMOQIiKTlQl66s6ldJAda+R6TX31EK43dMUC+LoPhPea/VeeP8rBDkhJAxhop5Lmej39fY2++y/f9Yuu/wy++Mf/mhXXXWVVwgjDig0aYvxM6/cd/hMMDfEk8/GP/3TP9lRRx+ddAelWQ7iUI2qpPStKl6kUgG0wtc29zMQj48RiBHY/AhEiLP5MRyKLUSIMxRnfQuNOUKcLRTI2MygjQAAx1UkKTNX5lRU5E0lH3zgQTeeZGEiib9XF1m9ygEAiwcWTlp8sE/oCRN+Kxz6wuTVNFRgCjxwCp+XpzKJykSQgepTgYFxprPb0zsEeHzRTRoGYAez4Wzy5yP8ZtnTYnIVafImqbk+SIVCO244miuVnjcN7ep09QSeKCxc5EmjRZgvPnLGq+G35AJT8s5Rell7R6vDmldeeSWfXoPxJ/1zBU5TUvEoVNL4eFJJmlVY9YsxytuDY9R3XmchO2HCBE/bojIRC3EMW5977rmkUsyqlfnrW6qcMBWjt4u/tzQu7f9OSiT3xwdsS0McpdLRV+ayHbVTaakDOBatWkQTc3/emcyjp17V1dm0adPsIx/5iPusnHrqqT5/Sr/pTVGxOXEBugLidP3qWtI5uy1j5ili3VbGZ6uk1NOdWlFHYA6e7bDtho90ZczknSfZlCk756pAmSsvVjevsmw2Y5bNWHdX2kh/5LojTsCZstLaPNj1tXtnVwIjc0oV7iXAl7rqKquqrrTyMq7rbve8oa+j6qosmymx5o5ue33lalv4ymJ76eVFtnzpa9bVSUohnjppT6FkK835EnH+BNi0e8lq7m2lmeReQixkZN7e3unHzTt0nu2zzz7u1/L8888nflwYnHd3OVTlM0K/mWOABnN5wAEH2J//72r/DIXl46urqvP3xL4gDmlh9IkYAMuVqidlUF+fnxAYh9AnBOG6fgoVX7rX9vS+7pfEEC8n+vHtb3/bQczvf/97B1eArYbGunwJcSkviRPPUQmSkga4/MAHPmDVNTXW0Q48K/E5o+JZJpOk2DKXxIGy7/ktKnE256Mfj40R2OIRiBBni4d0SDQYIc6QmOb+GWSEOP0T19jqEIpA1uzkk092004ZHfNNcT61oLPDAQ+gQDBg/Ljx9uqrr+ZTjAq/5dUCQilYhYoN/d5XOk5v++XVOLnFXfgNdThzMn5V6oH6o/6xkGMB7mlMXcmCb+KOEz19gH35Zp4FmNKm9M01izqVLse4mIUf+7LAxfuCR9rlW2pP52hpcajCoh6VD7HlnIJEgkqh4ob3vPpXoKJhwc6+6uuE8RO83PWxxx7rKT2Yv2aCsscsnrRgY/FFSghAiVQSFmE8p18sbnnON+woLML0nBAwyTy5EDr19WlhkehjKxiLFuN5iJZLbZPyyReAuVQynTNMUdJ8hCoXKauU8qLfpbgpVGUJ+GkOtMDndX+e7XZQAtjjugDQ8Z4WszqevqJSQPFxxBFHOAQ477zz7OGHH/b0Gb/mLJVXejlE6Ozw60EqB51Lc6xFfuHnp6/PTV/zofc9pS+n4KEfgEuUNjyq3DQLdq5/wUulIvqiPAc1ud5Z0AND2I97BcdUl1e54qWhrtaqayqtprrCqljIp7q9etVTL73m95EXX3zRr0euawEoxigYQ39pl9eIO/EQVNBnX31035YcjEUdxL1tzJgx9uyzzzqYItZKTSQHDFjBaxzH5xQYymd68eLFdt2NN+RD2RMkoTJXb4oaXUcbmotC5UwheCkEMIXv63MjoByCQgFrgBT3IeaTexL3AB6J59Jlr1lZWandcMMNfv/45je/affdd5/PHddBV1cSa7VF3Fz1l7u/ffbfL/B0q8Zhjd7V9VQ3EdJs7Mcw7hcjsE1EIEKcbWIaiq4TEeIU3ZRtOx2OEGfbmYvYk+KMQNPaJquprbGrfneVnXXWWb448oo8gS+M/HJGDB/h6TtI7wE94aIiXJD0BF96AjnvdDFauH+4YN9QW1LShLCAhR5jkMpo3Nhx7m9CP1GysFgcP368wxmeq8w0bfGcxSnnZ/EKuJF3BKkaC19amK9OpPLG7M8ii7ZZDKmMe7godVPVtiQFjAW8YA0LWxabmIsCCE477TTbe5+9e7zgMAz1eclVzuF3+uyLUFXTyZldO/DJLUTD/YFH/FBOmXQZxgfkQWHCI7/z+pIlS9bzfMkrsHLXDvGVMkopSiFEcfPfXkyb8wvYXJlm+SzxusCJQAuv6VpgnIJA8qVRrAXJ3HcoB9R4LVRo0ZZec1UB0CxXfhylRpJOVObx0Tm1n3t+VFS4IgpVzsc//nG78sor7Utf/lJSkjpX8l6gAVWHAA9pP1yfXB9sLLr1vL8gjiCJ4lF4QeGXxYKea1c/9EtKM44DCNA/7gtKR1L6T31tkoaGf05ra7O9ueJ1e+3V5DpatabZqP0WbqGfkyAOMVWVuEIPIdomRjJV12eZ1CfeO/m0U/09rtMXXnjB51FVxjxtMZV8Hum/vKuAoo8//rj9+do/I/Hr9R7HG31BnMJ7Um8wuxDO9LZfqMzRdR7GL7zv6j61/PXltsP2O/i1qjQoxoyZfVVVhX+eua4///nP24MPPuigcvTo0f43gPeVwkZ7zBuf++OPP94+8YlPWPO6dquuqc53wSGOp5HyIYplxIvzP4LY66EagQhxhurMb964I8TZvPgN6aMjxBnS0x8Hv4UioEohLc0t9tWvftUuv/xyX9iwaJJaQia5LDx5j/QAFDo9LSLyC/BcCfDeFiXvBOIU7luovgnf1/lkJpr/5j2onuXfvre1ugcQixbUByxAtKBn8cfCDgWGUq/c52N4YgTN4mf+ffPdK8MXmh0diaKivc2Hj2KEBa6UC/5aOvECUf8Ex9jXFQI5NZCUHwAbqokdeeSRtuu0Xd8Kdc4KSJ5DvOFeRIEKJ5yXQrCj97pzhrDrAR6ASFe3jwcPJZ4rJlpEC6LwPsalLOD5tl8pFiwWWdCj8GHRx++oIDy1a+VK3xeIAuQJQY6qaQkq8HuoFim83Nf3f3kL7mixK+Pq0BcIICaow0I1hI/h3PC6yibLK4n+KtXOS1gH8y51FQtk5p3rCUUH5ZmBg+973/vsnnvucSDBhg8V7cv8W9dNOMb+VuJInaTPOo8CXYVmyfK6InZS4PAIXAxTbQTtmMPly9+wbDYx5SaNSltprihbe3fKPyeCYIJighoyEtb7+vyoj3x+Kded+OC05YHgrN1n2SmnnGKvLltqixYtcogj1R1tJ+lgGa+CxXHMGfeA/fbbz55++mn745/+6Pc20q1CwFKonJEnV1+wJmyj8H4Z3htDSNPTPbQQ4vSkwAnnkrh5Klhzs39GMenmc8i9+4TjT7Df/u7XXp3qs5/9rAMaABafT78+XaGYmK1zryNm3Ife+9732vY77JB0j1Q7bQUweAv9aYrNxAjECAxQBCLEGaBAD7LTRIgzyCZ0IIcTIc5ARjuea7BFQPL3dU3r8t+orl2z1hfjH/vYx+yWW27xFBhUBCzUXKHR0e5hkMpiQzEpa39ESgAAIABJREFU/Oa8cDGzsRCnJ4ATnrcngKPFjJc5zwEDKQ+kdqH08Pbbb+/pFlq0q10WLUAbVBMcx7fVLPzwtGFRCJzgOIAO3/KrWpQvDoOqXFIJyLzY1SoFpYlZME6fPt2OOuooO/roo72scW1d7du+zcbfCKjh3jiBWeh6c5BNFqlhJSWfh+AvLWlWLHyBMMliLDmmEOaEC7QC0cQGPwqAH+9nWQ7yFXwrzziIGwtsFo2omQp/AD6kwHglro6OpGpXzmPmrXXj+qXXC72EtB8wROXBpbIJ06g8BHjc5H50nTKPStnS9UEf6mrr3HuIa0LzqutNbfE7qSz46ZCqgt8IJbJRMKx4c4V/pgRupEAJIYHAYeFnRu1viXtRqNzQeUJQkFdW5Qy/ezpnYYqdUsbYt6Kq6i0o1NXBReZ+tzm2a5l0+XpV05TuKO8nPnsogYiFxzkHwDgHG6CMWLIx9/wO9Nxpp50cVry8ZLGDQ8Yk5RxAQ3NajkdQ7rpHXUJa1//+4n/dD4x7RCqzvvF3IYxGiZO/FnNl48P46b5UCGp0TCGUKYRE4Zz0ND+F7+t3qda4RxETba8sfsWfXnzRxa68ueXWm+2nP/2pQ57ddtvNP7PES9CWex1zgaqMtLS999nHj8f7Bn+ibNdb9400DtpxixGIESjaCESIU7RTt1U7HiHOVg1/cZ88Qpzinr/Y+60fAVWwcjVOzv+Af8hJs3rooYfsox/9qD351JN5Pw+UOF5BZs1qT/nZ2K0nNc7mQhxBot4gDsAJQCJ/GcET0kSo/DRr1iz/JpofIIEWVbTrFXsaGnwhjqpk4cKF+VK8LHRY8LHYkekpsWDBKcPgQmVFuLidNHGSf+sNtAHYAHCAMlRuYdPClbUq8yLlQCFIAZYUpgO5WqFwQaXFZsFfW2COxpxPteppQlXqPYAdUk1IveKPStfKtdGbAojXPaUsB3netl8OKvk4suYLSyAPigDmgUfgDya1AEdPz1m9Kt9z+arwgsenAJrlF9FBQPNxyJWvZx8p0XR9KS1NahSUDUonciUIFeDKEzDB76gfuI50rbEQBjBcfPHF9stf/dKvTXm0SPkCQKAdrp/+VuJIeRamvIXTD6gtBD2KC/12lRReR11dDnulqpHxc2tOlYbRbZLGlMy7mxHnPIL0SF/0eQ7T1HjfPYg6Sb5KVFRS5oReQ7vuuqsdeOCB3gbXBWCiLWegzBwwDqUuCs6tWP66TZo0yUtj33zzzXb9DdfnAQ7zwPHhtiGIk7+mguunME2vUGnTE8QpfM3jk2uz8DGE5LpGde8STCYOfH4wU9558s72m9/8xmbPmW1f+fJX7Jlnn3IYTZom9ziuV+53+AFx3Ny5c+2YY45xfyeRNwyLHVgCuDCWL0yb0me3ABxv7N+JuF+MQIzA1olAhDhbJ+7FftYIcYp9Brdi/yPE2YrBj6ceFBEAHFRVV3kFkcJ0HK9sVV5m11x9jV1wwQX21NNP5cfcU3nqwm+c9S13bwuhviBO2F5P+2qxqMV6uJDiuasZch4zLAD5Nh5PE/xrWFgDA0gHYWEJDJAxKwsZ0mVIB+I1eauEMIA0DhY6XsUop07S+VFZoFpStSo8UlDYHHfccTZz5kz3IAJccHzoKRHGqXA+BDrCb/c5hy+Oe4AnDn6C9CrBoDBGPcEeqS/ck0RKmo290nuBRTpc6VuFyqDempcxc+H4aEe+QgIrtIG6h3lk3nhEIeWKjJdf9tfw8hGwY3/GqhS23voQlmRnH+aWczLnPCdVSkbYKEcEtegfKTqoGXQuAA6g4ZxzzrFnnnnG3v/+9/simgW0FuiaX67d3ozB+/rcbOx0yUg4rCwnaMCjoIc+h4IrIcwqVC+F+1ZVVlp7TknlsIfS7fIsKiu1dFeifgrvEz4nnZ0OhZRu53EvL/drnZgQZ73P5/mQQw6xqVOnOlilmhQb+66gDHgONgm4yrCda2XKTpP9c3n33XfbH/7wh7zSh+P98527d/R6bawvBPPdQtASjit8Pdyv8JjeII6uq7AdgWfeY1xKE2QfB4FtbbZ4yWIDvGOy/fWvf93h5yWXXOIwdMTIYX7tEk9SHokJfd5rr73s3HPPtZ133sXHBHRTFba+YK9UTu9Eubex12vcL0YgRqD/IhAhTv/FdjC3HCHOYJ7dfh5bhDj9HODY/KCOgNKpUOP4Qqmi3BU4qAukrKAsOYsCFkVXX321XXrppfbY44/5AlaeLGEaQPi88JtoBbOnb/d7CnRPShvtJz+IwjSYsB2vDNXa4t/gUzWIb+sZGwt7qjLxKAUFVWkoQ4y6Yv78+XZDrjJNYUUofvfFrGVdeSCw09jQmFR26upyhQ3fYPNNNsCovqHeu4V/jMBI+Jz3ABZaHGsRxu95o9A+rkSpckJFDOfwBXpfqQ7ys/Bcl3645HPfztNyCHC4/npa3L6tD331r0ANUKj08RHlzJzlUcQcotjAn4f0OEAPCgTAHr/zOuknXDsABPc7amvLV9jC04ZriwUyC2HAX1iSnnEBcOS1xDzyO6oH0vCoKHbW2WfZ5ZddbldccYUriaQaC82ttcgPZ2VLQhyu5/W8jgpUS4w/hDzhfBGPEEJ4mAOj6BKKm9NeOu2AgWlyJU42gR2l6aTyUWjgrXOpTwIVxA/YEFbTOuigg1zRxuccLxs+08wvn0M3PK5I0kAFw2Qczbn5nJ9y4kme4vaXm/+S3P/KktQt5ptKfIUlxAvjnim4UHu8lntQ0hTGTMeFoCacd1e+5Ly0Qt8mjUveNx7jHLwhVlzDQC7UN3MPnGs/+fFP7Fe/+pXHhEp2b6xY7vNB3FAkAZnnzZtn240e7WXisQTqCfR6ZbayUr9nhffyRKET06r64Q4am4wR6PcIRIjT7yEelCfoj38ZB2Wg4qDeHoEIceJVESOw+REAAOif77BMLEbHlVWVfgIZ3LJg+Mc//mFf/OIX7W9//1v+5PLGCL9J7skTIlyc9LUYVTWpDS1gQ4hT2B4LPspw4+kAvNECnecspFkEsqjef//9bequU/00qI98gRn4ubDQYeEiVQeLcRZJfOtPPFD4cA7UACh8WNtJxaTYeVyC6lAObNKpPLyRx42qSYWLobyCJVwgFaoAwr+kYTpSLnihEserB6UScNRTGpQKRuVVLv3wV1pm2gIsCQ1QZxMYEG6hAiCfYlZo5FygBOp1fAUfGa75wjQ0QTaUaqh3UC6wGHYPkZZmT7vhGJ5z7aPIwSeHTdWs5E3CtcIPpbdR3nD9cc0AFvEmASCijvjmt77px1Opinb7O50qBAJSYHF+mRiHKYaFsDRUyfX0+XR1SLc5oGFavER4OmUdnTnvpZKMdXe0r2f2HSp9aFPXn+CYSrKjFOEzS5somoBv2lfgmPO3tLc5kOGzq40xkcJ4+umn21cu/ZLd/8D9/pYbGQeeO4COzgKg9U4gjsCL7nch4FHsBKrC98I5CYF4IcThPVSEUvtIlQjAknnxJRdfYhddfJE9/dTT9uUvf9mvPa5TYgC0bGis8/sfaX777ruvp0xl8QjC0L6rC3yXv2e5MjDnEaR714YqUIX3v83/CxVbiBGIEejvCESI098RHpzt98O/h4MzUHFUb49AhDjxqogR2HoRYDH9mc98xhe2LB74574wPYUFqS+oWlpcxcDClMWAFrr59J0cOSisOFSYrqHFnXxiCssjk4LBIplv56kOVF9f7yoJFtAslvnmHvPTsePGbr3AxTMXRQQENEOweeEFF9rXLvtaXoWFEkelwFF3cJ1xzbnipLPTr3UW3KGRsuAOi3A+G8BEjMSpfAUc/Y//+I/854jPg0qacxxm23zWSOfis0TbSr1SOXul+JESFBoCF1aCEvDobTJCIKt9QnjTF4QtbLdQqeL3C69clYCjwjh1dmOOXeZGumwzZs60Qw891GEZ6T8oqfBKwsuFzzzxJM6Ke3dHp0McIBxx5jnpU+PHj7ef/OQn9sgjj3i7PY2T16V0UboSj8RMZumhSon9eR/4Q3vs19KaVLejHVSL9I/3uBeyb2iAruOZO10fDhaDanbqq+AP7ZHuyTVHu08++aR1dnbZeed9wL7zne9Y2lL+iLKQc6EK49xcPwDEQ+cd7vdG0vwahzV62tTGKv+K4gMcOxkjECOw0RGIEGejQxV3DCIQIU68HDY5AhHibHLo4oExAls0Ag8/9LB997vfteuuu859FwA2oZmvSm57WebcN968pkWoFlKhJ4s66CkawbfiWjyFwIgFK9AGRQw/fOM8ZcoUV8awaKuorHhrvFnzxW2+OtMWjURsbDBGIFSl/c/P/sc++MEP5tVCKL50TbJg59oD6LCgByCwAV+4tvmda53FM5tACClZKCI+/OEPO5T40Y9+ZJdffrkv0pVCROqTDIRZwAMT+DwptS+ECCh/+MzwGVM6mBsEd3TkU8JQn2xo6wnSvBOIEyo3BGPzaptcOiJ94z2lkMns2fuZ+8xP2mknhzek/JD6g9cRqUJ8hvETYgNkMH4ABX3kd+vqzpuRY1JOhTB8c0gJ5XyqZtYbxGHOVEY+vNeQdgU0UuU0jleMQ/PkNIK3VMr72tWVlFgvKyv16wIlllLHQnAjSASIArwI3LBv6HvD64yf64j0v0WLXraDDz7Irxsq7nEf/vPV1zi04XpkQ4lDu8QC5c2u06Y7cGR/Vx4GSraePNIG4+c6jilGIEYgiUCEOPFK2JQIRIizKVGLxyT/AHcXaO5jXGIEYgQGLAKk+bBoYQGjVBj++cef4o477rDf//73XkYa6X4IYViMcoxSUd6W1tGDL4cWsiy8WMBiPIx/A54zs2fP9h98HmTmy7fKLFhCeBOm8KyXzjNgEYsnKrYIrFm9xurqE+CyetXqvL/RXXfeZUccccR6pelZnAMP3lz5pu24w47uR8KiXGXI5V0ic14t4vldIICS5FRLOvvss90A+7prr3Po8Oijj+bVOYI58mvS50d+P4WpO24qTCWpQO0WesX0NichxClMn+L3vpQ4PaUQhWlZMh7nMw2M4D2q3mmbPnOmp01hDI5RNalTQBxADfAGyMFxxBU1FHEAjrABwlLdWd8fYHHKKae4efEtt9xia9aucf8bAReBksI4yPhZ8dV8eXplZ4dDIGAO9zLNqRSG7qHU3ppvcvvtJ7hhMGoYoA5AhTEJxMkQWFW6lI5FO1IpqZ+KK2mdQEHue9/4xjds3mGH2fx773VlJO1Vllc44OH641z0DaAD2N59991t7332cz8nIDcG9iHEiffHYrtTxf7GCGxeBCLE2bz4DdWjI8QZqjO/BcYdIc4WCGJsIkZgcyIQmsr2Um6WxcYTTzxhDz74oJctJ42Bb8SVBtJTCWgWqLxP6gRyf8pws/DAzwKDYha44abqTfkFWcFfFjxO2Fi89ot57+bEMB67bUag4HoGULI4ll8S6hzSUqgAFG7DGoc5yCG1D88RVDlABRbcKk/O4h2VBIt61B60C5xkgc97HMfPpz71Kdt5ys5uOP7Vr37VrrzySn+fxb3SfQQABGZUjjsELXyWwlQfjtHxvQW/ENwUwo6+II78WkKli47hkfGubVq73ulJESO9DEBbXlVpr776qitvSJti3PLHAUwAbFAcET/OoZLpSl2rKC2zj3zkI67Qu+iii+zhhx92+MK9Je/3lEunWu9ekvtuiHORtqaUNk+R6+r04z1NqrvDVq5MStuXlpZYR650+pgxo23WrFmeusW9ix/Ox/mBSNwLgU6CSEqbErDR77zPcVJYMX+MFaUjCi3USYzvkEMPtdWrVtlll12WTxFj35Ur3nQfMOIE7EJ1w3MURqgV99l3f/cGA+pQoTCCm23zNhR7FSMwEBGIEGcgojz4zhEhzuCb0wEbUYQ4AxbqeKIYgR4joIWt/CK0ANEi0b/h1VYIeYLytTIfZeHEN+wOW3LpJlpwuRdEgYGv9vEFZw/ghoVdYVlc+uwlc3OmzXFqYwR6jEDuelXlMJlPA2/cY6Wi3A8784wz7U9/+pMDhrb2Noc3KjsPAECRgwKCBTTXuXvatLc7wMGElrZQlvG6KygqEzNxoA+pLqhz3vve99pJJ5/kr6MColz09Tdcv163w/RFqmexKT3RlThZtDhvGUbLOHljZr8noNPXcbonhL5X9DFU3gFF6Aegg1LhQFoADUbSr7y6xMvCAzyUvgTA4P5ATAA8xI336J+XHu/qyhtH//u/fdpVgZ/45Ce8q5yHGHBPYJ6AMWyFYxNoInVNBtYCbRz7lg9X1urr6xwwUzr+8MMPtzlz5jgsYQxAG6D1nXfe6eCG/nIsEIUfpYDJC0j+QIyPH0CR0vEYI/3iGjr44IPzgIg2gXt//vOffezEkfMTl462doflHMu5wnZRJ+273wHuE0YspWDckFlxX/Md348RiBEo3ghEiFO8c7c1ex4hztaMfpGfO0KcIp/A2P3BE4ECQCMz2HxVq9ISHysLYrb8oiFJi8ynZuS/td/AXwbadM+IEBAFkeQcLGj0vspvqyrT4Al6HEl/R6Cttc0X+VxLhaXLQ8Pj7175Xfv4Jz6eQAFL+YLZDb1bW/y12ppaX2CjLAMIsDhHTcGC2+FPW5vDBRbcPBesYLFP6pAqqmHK/Z73vCdfTe2B+x+wb33rW/bHP/7RVSKACilswnLcMtt1mFFS4pBUhsy9xVDGxz2lUnFMX0ocqUgEbbyceGdnPrVy+LDhribhBziBagTogHKPvi19fbmPm+OJmcp/Ex9iB4AAfAFv5E9DfA877DAHKl//2mV2819v9tij+Gmob/B2AWx1tXU9jj9UCskg2u9XOT8inu82bTcHTmeceaorWvCYwWQZaINqiLQvKte99NLLeY8eVEdcE8AUGRHTdxkyS0Xl8aFCVCrlsdhtt90csgB0UCcRK85BpTR8bxYsWOjTN2PGdI8T/QeE0d5jjzzqseRY4st5QyXO3AMP9lQsIGNhZbhC8N3fn7PYfoxAjMDWjUCEOFs3/sV69ghxinXmtoF+R4izDUxC7MKQjUBofkm6EgsIlSfWoiDvTVNR4QsFpT2xSHD5fg8KGg9o1tZLN1jPfLRAjSOfDd9HZbzDWckmC043SO5ODEZ9MZsDS0N2AuPA31EEQmgjfxw8c1gwo+pa8cYKT68ilUob1auAAUAboMqI4SPcg4SFP0CB91CbcF3yOilWAAoW7n5M7rplgS5YwaKcFC3UH8cdd5ztMXsPP92ypcvshhtusP/93/+1++67z9sECqAo6WmTEqW3IISflU3xxCEuKF60jRo5ymbOnOmQgRQnxotC5amnnvIxAzV4JAbEpaI6qTYlKKV7i7xpiB/PqVQFIDn11FPt2GOPtXvuuceuuOIKW7NyVR4Y4YFDX+rr6j0uQJ2elEiKN30GsBA/jmMezzrrrHx6G/P+2OMP2a233moPPPCAzw39wf+LcZC+xK2G9qSCYRxAFMAdz7kG6DvwCkUWGxCK9Ca8ariWZsyY4alZQKqbbrrJfve739njjz/ux7MPai6pg4AxtIkaCIXOA/fd70CQlCn6wXNV6Zs7d65N2WVX9xuiHQdumbT3Aeit5+/oAxJ3jhGIESjaCESIU7RTt1U7HiHOVg1/cZ88Qpzinr/Y++KPQKE6gREBdPANCRe9vB56LgCAQuNTj0ThX4MCdQ/Hq7T4hnxtpOyJC5Hiv7625gjWKzFeUuLXJ9ctC2oMs8PrGcUO0IJr7oPnfdB+/etfr1cJihQrBxLdXZ5uxYKbakss/gUXec6m0tNKEVKVIhkUe2W18vK8US3vk3Z1+umnu1oDlRt9W7x4sd1+++1u6Hv33XfbijdXuEpIaU5hatU7jXOYutXbsbtM2cV9fTD0JeUIsAGkIVUKjxvUKqiM8AsKDYH9VpBKWVtnYppOf1Wy3e8jOaNm4AUeQsAsqnoR329+85t24w035G8nSqFibrh3oMIh1QyFVF8QB68uxnnmmWfaV77yFZs4aaLdcP0NbtgOJHlp0Qs+V5onefbwWlJNqsz7CrRBiaNKV6hjUO5gvZPJpP06wJgdE2cAF+oYYoWH2L333mvXXnut3X///V4+vK6u1kEP6VJKwwLC0DZj5Lh3vetdrgb6x113uxIH4EcfiCXKLuAZSqLxE3ZwUFToL1Z4336n10bcP0YgRqD4IhAhTvHN2bbQ4whxtoVZKNI+RIhTpBMXux0jECMQI1DsEQggY7jwXfnmSnvppZdsn332SYBDd5eb47LIlimxXp8wfoKnWQEkSKGSukTgRt5SMi8GDgA05NEiYCDPGxbrqFzw4DnppJMcCIyfMN4jva5pnXvE4NMCRHjsySccqlC5CCUICpKslGoYBafS3ndABv3DFJiNsQAQGkcMd6AAROB8pP6gHAFKoCSiAhPwAXhAqhEVtjgH50YxkrG3KlyFxstKaWJsqJFclVNRkaRCUVI9m/U4AoZOPPFEb+u3v/2t+xIBXqS6QWmkFCNVAHOPrFTKgU42m84ZRCdqpaRM/Fv/ks49cF/7zGc+Y/vtt59dc801XvWJWKGmSdqwfFUqlQ3XPBEX+uiw56WXXAXT1tbu8dt///1s9OjRdvCBc+2YY45xiNXa2u6w5Re/+JVX1AK+LVi40PtHHFAFAWCIJWNgy5Qk8VO82IcUM6DWs88+a3+/7W+uakKJ4xUEzTxWU6ZMcdg3Zux4V+Lky4sH/41HNU6x35xi/2ME3lkEIsR5Z/GKeycRiBAnXgmbHIEIcTY5dPHAGIEYgRiBGIHNiYAgTtYcrITpeQATFtcf+tCH3K+GhTfqD6lAOG1VZZUvsllgo6RhAc5+LOqBHSz85aXCc/ZlY1GvRbm8YELzby3sVf0KoMIPsIh0JhbxgJfGEcPWGz1KD9RAHOewpLMr7xujyk+cG5jA7/XDGhxMAFc4Dljxj3/8w71ceB+AgeoGsIRiBiAj018gR2dbu4MO97cqK3NQw7kFshgz+7OPUrt4D3iDLxAqnx/84AeePiYjaQ0IzxsHJ7l0LsCOqjvJRD1rKffLoU0qTSWG1G22006T3Eh61qyZPh5+6DsqF/qouQDiAHOYI95jTojbokWLXAnT3Z217bYb5b45mBHTX4AKjxz3wnPP2pNPPumqpFNPPd2mTp1qRx99rAMvYEtNrly6g7Og1LiUW0AcASnmhHMDZfDNAQLdd+98VwSh+pJZNulXgDbA1NhxOYBIWmmB6jFCnM25McRjYwSKLwIR4hTfnG0LPY4QZ1uYhSLtQ4Q4RTpxsdsxAjECMQKDKAK9+TuRWnj99dfbKaeekh8tFY+AEvlS4TnPGqAOKhYW3W6KnIMpQAMW7gAE4AjAhDQkqXBUSlyKDKUp8rvSiAAVwBJ+97SvdNrqhzU6gMBjx6FOzgCXBb/vk4NTqhYn3xfa4vxLlr7m6iH6CSxAeYPpLuMiZYe2ZcrMa0oDQxXjKVJt7Q4/aFcmv1IgAUQYB+cCoPBIyhFpU4AdUsS+//3v5z1vADAcq7g6VCspyZsEqyQ7ihsUOoyR/d9cmXjRYM01Zsx2Xt58t92meZ+eeupp96wRaCOe9IN+4S0zYsQofw68WrBgga1atdrbmjhxRzvjjDPs5JNPds8aYgSYeeSRR1z5BGxh/7KSTN7D5v3v/4BDtqOOOsarWZHm5J3KpY+Fc5r39kp1J1WoOjryHktUndp9993tqquusqeffMqVUiiHmAtiwLUFwEE1NW789q7a8rTTAEjKuyyaGw+iG1QcSoxAHxGIECdeIpsSgQhxNiVq8Zjkn5tussrjFiMQIxAjECMQI7D1I6BKaF6RKWeyTUlyjI/P/9j59r3//J6b5K5rXmelJaUOAQAmbLzGhmoE5QyqGaAE4ABAAuhgY38AhVJtACiAAWCDPKN4jd9Z5LN/oam3pxPl+gdUCRU9iZ9LidVWVXsbUvkARtQOr6dKMnn/HvolUMLxwBn24dyMUWlMUpQ4+LGUq3qkxgHcoEICnHAM5wO2YML7gQ98wFUsv/rVr+wnP/mJLVu+zNO6XHVkaGreKl3uqWWW9fflWROWCFc/O7uS9LCSkpTHeq+99vT4Pf/Cswm8ae50AEIf6L+gGX0k/QxD4paWVqusrHD4gzrohBNO8DZR7/z4xz920+MlS1618vIyB2XEBqDi1aKqKr1toAtKHPpw7rn/ZL+76nc2eafJ+WLw9Df8kck06iEpm3gf9Q7giHiSXrb45Vcc0jAHxJb+A9dQ6rix9IQdPKbr6eELYM7W/0TFHsQIxAgMRAQixBmIKA++c0SIM/jmdMBGFCHOgIU6nihGIEYgRiBGIIxA1nzRzwK6p4WwjLhVIpuFNAv/I4880p597tm3xRKo4xWd2tryPjp4p7DgBgBIhQNEQOECmJAKx8uglyVqFCAG74WlvZWSpPLiXu2qI9lHvjFeyaorqWTFa+UlSV/0u5Q9qpTVme12WMNG+4IcnFuqH8ZMX0PIozHSvmANx6O4Ie2KsQI0jjjiCPduAWKRNoX6prml2dtSyW+BGvqkuBFH4BDQSz4+KHVUxru1LTGQLi8vzaWxjXNlTUdHuytl0hlzxUpJJilvTjuYRC9ZssShEdWjgCEHHHCA+w6hnqIqFVWxgCe33XZb/rrA5wZgw/g4v3sBZTLezqgRw/18pNKdeeZ77aijjrKvf/0bduGFF3pFqpbW1rz5uy6W0Ay+o7PNY4VqiGuC/px22mn297//3W6++WZbs2q1t+3xymS8H6TSAXGAhDvsOMkaGhvWS6UKzbrjhz1GIEZg6EQgQpyhM9dbcqQR4mzJaA6xtiLEGWITHocbIxAjECOwLUWgN5CT62NrS6tXslK6ilQ5P/3vn9r555+fhxjybpE6BwiCSa82Uq3wzAEeAE5YzKssNfAC0CBwwoIduCQljNKnwrQrIEJ7V6e3I9gjQMDxPO9oTdK4gDPsIxAEpAG4jNhuVN7YN4HM8cShAAAgAElEQVQi5XmjXfnboDRhfxkX01f65ufNJsbAtEX/gSFAEaorkVr0i1/8wn7+85/bffffl48DMIY2V69ZnU+Lok3BGjxuOB/xDP2HEr+bxFgY8IMChZSi5pYmNxQG+nR3d3ofamqq3YR52dI3fczAD/YlDUkm1PT3mWef8pLfVJBiP2BVV1e3lZRkvE0ppIiF1Decn/46fGlely8lftxxx7tvzvXX32gnnHiCjRs7zhqHJZ5FhelyAm/d2U6/FmT2fMoppzj8Qa1E+lbaUp5O5ZDRzPtE9SsMtzn/pJ12fluVteiFsy3dXGJfYgQGLgIR4gxcrAfTmSLEGUyzOcBjiRBngAMeTxcjECMQIxAj8LYIKI1KqS7ADxbxKHRWvLHCvVE8vSprDldIr+L5pZdealdccYWbHqsKFGBDVajkERMa9LIwR9GBYa5KjeO7wg+qDBb1/LAfbak8d1KRKZsHNxXVVf4eACJU4AgSlGVK/D027QdA0TmBQIIM8pgBbnBufudYLxUOZOno8DHJ54f+r1212hU3pEsBR1CHoBS6+uqr7T++/R/etipN8by+rt7hDVtDfYPDH0BXmDYlvx36qFQwxtyZ62sIwyorq71PqFjWrFmVmCq3NHk/gB1nn3WuP6ctzJpR2GAYTGl0FDTNLeusuroqr1ZiX85PKlYSsy4HQolf0Bp/rbYWL50RPt5sV6J8AsS8731n2+lnnGHLXltmO+64o5+3uqYmP1e64JSO5ul0mURhw7yisDnuuOMc7N14443ex2ENjd53mRqj6EKtg98O1+OOE3dyP5wQ3ESIE29uMQJDMwIR4gzNed/cUUeIs7kRHMLHR4gzhCc/Dj1GIEYgRmArRqC9rd3Kyst67kHOWwRjYy/hnCvxXV1Tnd9fxy9ZvMS+9KUv2c9+9jOHDUoVKskkpaQFX1iwSxGD5wvbiOEjXJ3DAp00HxQfpCS99lpiOhwCHFV4oh1P6Umr1PZbYIc2BX7wrFF5b0CIUqtoB1hTVVuTT98C0ri6p73djxdEASpJeUMZcvoIoEAxcvDcAx06ULb71ltvtd/85jfWtK7JwY1SxYA0qJMEYoAwDl6a1hrx0ZgEz8LfVW7cFUTZbhs7Zqz7zwA1li9fbosWLbZXFr9imXTaYRJpbu9+92le4Yn0KVQ2d999t82fP9/PBywiHsQYCFVbV+3Pw8pdpGXJQwcFDhW6pJQhtqRk8QOoqa2ucnUMx8+bd7idc845VtfQaA119R7fGTNn5lVSHEsMmH/2d2VTWcbnhNcAOJga33TTTfb44497GfcJ45LS8vjmsAF6DjnkEJ8DLws/foK/3tXZZZmSzNueb8WPVjx1jECMwABHIEKcAQ74IDldhDiDZCK3xjAixNkaUY/njBGIEYgRiBHY3AiweGZ7+umn/Yd0KUAGlYUAMUoRAh4ARQAUKHJQ7PA7C3mAiTxeqHpFG6QKkR6Enw4gATUPi/3XX3/d4QXPdSyqEdKAaI9j2JQ2JTWNvHBoiw2PGlVpkmGwSl3zPu0AOSZO2sH7QOlsyoIDcVC9PPTQQ/bYY4/Z7X+/071kACRsglc8B9zIAwhgxXvqs6AQaWKedpbzJSpMO7JUojyi6hbqE+AF/X3wwQc9DsOHjfTULdKL6B+KGMqV/8///I+raWQ4Legh+OX9w1y6NPETQlnD/kptYozAHeKHJw3Aih/ikCkpsQ+ed56nPO05ew8fE8cdfPChduyxx9quu023j+cMsPeYPStfTYw5Yj9iAvgirjKZZs5PP/10h2EohSjrjhH2mO1Gef+IT1lZhR199NG2//5zXd3DmBqHr19ifnOv53h8jECMQPFGIEKc4p27rdnzCHG2ZvSL/NwR4hT5BMbuxwjECMQIDNEIKHXlphtvsm9/+9teWYh0FwDOfffdZz/84Q8dcqDOAdwABqTqAKionLbUJ67YySl08IBhsc5+KF9QfgAUAA60Exog0yZQhvMCCAAjQB2UPDzKEFhKHI4H1OAVA1QgNYe2AQM858erU7Wu8/5ToQnTX0AV8AQg0d2dtdqaujzAUUqUKmDRLsAKtQ19CGEVl4s8buQhJL8b9pdZMulGwBugFgoZxkws8LehvzvuMMn7yTlRDH35y1+2X//m1341zpg+w9UwjAmoxftAGdrhx+FIttP3kVm0zKVRvBDnyZMn+3lU3huIttfee1vT2rVWV1dvc/bY3Y+lD/vss5+bEs+ctYf93x//5JWupk7bxcdCrDknMWAuVLqdY0kp+9d//VffBwUO5c7x6AGiUf1Kc7fbbjPssMMOs2HDRnhbpHNlShOlV9xiBGIEYgQixInXwKZEIEKcTYlaPMYjECFOvBBiBGIEYgRiBIoyAjlTZKUSkVoDKGGBjU8Mi3vSeTD4veXWW3yIwAs2QQsUKkAOFvvAGKl3BDO83HY2Sb1iQ/kBjAAEoOZApQKooBoTr+l13qMvwAFAAJAHHxiAB+k5HAcUcR+Z5uZ8BSdAAj+kcy1d9pplMolahX4AbtjS6cRMubMzMW4G4Ej1ov562lhn4sfDBsTifIALoArjxxdn1epV+bhwbFd3l8eI9LKdp+zk8AqoQsoZcQJ6AHK8qlY27eCK+BBv1CxUdWLs8pGRwoj9VYadsQN1qmsqHWQRd6AJcaHyE1W1gDscSzqVl1Mn/am01PuCYmbWrD1s9qyZ/hqgbfLkKXbGGWe4Ioc477XXXlbXUOvzQr9JfyLOgDVVpOK8p556qqeIoW4iBQxghgqHa6msJON9JmYnnXSKt7l27Tof//Y77lCUH5nY6RiBGIH+iUCEOP0T18HeaoQ4g32G+3F8EeL0Y3Bj0zECMQIxAjEC/RYBeZH87ba/2U9/+lMHD8ALFv38oGiZPXu2L9KBDaTgAHRWvLnCqMKklCaZ9tJRXmcDIqi6FWlWYQlu3peSBTgir53CiljDGoflPVmAAfSJfWSu6z457bkS5Km0Qxapg1AEAWfUB5k2K72HdtjcoDcPeXJVq9LpvAJFJs0hjNL5ATmMjQ3gBKhBbXLggQc6mGpat8YBCeOj9DdwiW3PPfd0oFFZUe3nBlxREerYY461O+64w9UzgBAAjWAMkCY0S+aYtvYWBz4oi2Q0feaZZ3pK2wsvvODzw7lpg31Q5qDE+cYVV9jnP/95m7NHki4F7Bk5cjv3tTnmmONs7Phx9i8f/mf75a9/YSeeeKL3GQWTQBsAibZJA0O9g8qJFCoA1V//+lcHVw6HykodCAEFTzzxZIc3XV1Z7x9jS+d8cPrtAo8NxwjECBRNBCLEKZqp2qY6GiHONjUdxdWZCHGKa75ib2MEYgRiBGIE3opAW2ubg4Nrr73W035QWjiMyQEEnrPIBxbsvfferrD4+9//7lDi1ttu9XQjNynOZl3tghJFW011Td7fJl+WurvbQYyqVIX7y0jZgUkPEMarbVF1KVfpCYACPFEKl84rA2CphXhdvj48BwjRBq+p72oTuERfQ0DEMZgdO+BqbcmPj30BEqhfACDAC0yDUaUANRoa6+yoo45yaIMfzAMPPGhz5x7gKWsHHXSQtTS3ueIGyHLa6afZMUcfY3+5+S82auSofOoa6hr6AkThOfuTcsY8pNJZ/50YMHcAJMqEo0KSrxA+QLQPVAG+HHX00fbPH/6w/fd//7ftPmO6gy+2+vpGhzKnn36G7TZjuj30wIN25NFHOMRDvcNGP9wrqaPD90WFQyn0Z555xmNDupq8eYBjXR3tfu0AgqZPn+mQZ+zY8TZh++0tS5n3TFJ6PG4xAjECMQIR4sRrYFMiECHOpkQtHpP8U9Md6MRjTGIEYgRiBGIEYgSKKAL44txyyy2usmHBL5UJoEXlo1mQ88MiHmXJpEmTfGGPxwpAB/UFJbAx1BU4qayodGgQAhbUMGGJaqUKqfoVj/LXcfCSgykKJ/vzIyAkoIIvjWBEWA2rtrY+Xx0rVPmQAsb+nZ3teTih80qpg4IHCCXjYgEqQBPjp4LUCSec4KlFgAtiSBUpAAevkQa2/wH7ulJlf8pqT5ni6hiOAfYAWzLpUh8vqhYUNN/4xjfsggsucBAmhQ+m0TvusKMDHCAI0AYggyoJ42RSq1Do8EjbACN8afCdoW3gD++jgmFsvI/iipSqaVN38fnk9erqWps4caKddtq7HdzgqfP5Cz5nN9xwgx8PxGM/FEakfuGfdNddd9mCBQscEgF3UBoxdmKAUmjt6lW26667+thKSsps6dKltssuu9qIUSOL6BMSuxojECMwEBGIEGcgojz4zhEhzuCb0wEbUYQ4AxbqeKIYgRiBGIEYgS0YAdKpgBOYGFORClCAqgPAoUpLAANSilioA3XYh0cADek1GPeSLsP7d955p11//fXe3spViaKHDWhCO0AgldsG6AB4lE7FfoUlyOmb+sF7Uu2oUpRKazu4yalzaEewqCvngSPIQ3tS7iQ+OJl8+XSOU7UlgaJQ8TNjxgxX0ABASBFatGiRgyvADDCLdCbAB5AFFROpaHjiAHFIYZowfrwrZFCwAIDe+973WrY78RGi/5QYB4Z95KMfcXUToAiohrpl2fJlNmnipHyqG2lbqHHKykv8nJyPuTj88MM9FQuYJj8hHvHT4TXgC3NbXV1jFRXltv34cXkoVF5e6WM47rjjbf/993foU1FV7qAG+EJsmPs99kgqWpFCBSwCSPH+E0884SlbqmBFPOtra1yJBBxauXK1g61x4yY4OCrJlb3fgpdzbCpGIEagiCMQIU4RT95W7HqEOFsx+MV+6ghxin0GY/9jBGIEYgSGcASy5gtyvG6AAWwsspWOAzwBlqDGYON1NqDMs88+6woNFu4oP1TKG3DAe5j0AiFIuXlz5Zt+nAALz4Ey+l0qmxDahLMisCLYQ7+UXiUljxQ62qemps5hE31W+zJZ5liUOAJDQB3vXyqpwsV4GBvQAlCB0oQUKWAIMEieOgAMVDEoYYifyqEDPGbtMdPOOecchxhAFvqJF47ULFN2nurt0h5gBsgBTJs3b56rYWgDb5z99tvPnnn2Gdt7r70dBDEfXqWqtsrHx7k5hrQu+icDZamC6B9jIoXrZz/7mX3oQx/ytoEsMpNGKUObhx9+pIMX4FJ9Y53vp1gDqwR06Af7P//8894HoBbXjcrEoxo68ID9PZUK2LV8+Ru27777muakoqpyCH/o4tBjBGIECiMQIU68JjYlAhHibErU4jEegQhx4oUQIxAjECMQI1CMEVCJ8Xvvudd++ctfunqExTuARgbCYWUpIAkAQUbEqC9Y4AM+eJ1HAAL+LKhIUK/wOzCBKkmAHVJu8Ix54cUX8iED5AjehOlXKG7CsuVhjBPT4i6vPsWxifFwUnmKPieJzik3UFYqFc+VFkW6EmMFOgBBVJY8VCGhuKHvgBH6wVgAMEARwM6yN153iMHYG+pqvHuY+aLGAX7svsdsO++88xyUoJAhbQqIw3PAzF577uNQhHbpI9AIEMLvKJsYB/sDwqbPmG71dfV+fsbrKUvVFb4/fZ82bZqDHEE3H2dXl/eFfWnz0Hnz7Jijj3bFD+0wz8wlx7MPz0nJwluH8+t1xguoESwjbvodQIOPEioeYkes6BNjPOH4k1ypxL6otcaOG+sxkqF2MX5mYp9jBGIE+icCEeL0T1wHe6sR4gz2Ge7H8UWI04/BjU3HCMQIxAjECPRbBLLdWUulU/boI4/af/7nfzpESABINg9VdPJQKaPnLO5ZuLP4V6qS0oM8/amrK18OHKhB6g+GvCg42F555RX3ZnnuuefcHJf0HNKE3Esnm3XooU0wyftnSanwTCaBPwI42lcgJ50qySttxo8b76AByKBy4oxX/fSy4e3tSZn0jg5vE/giw2aOYayMgXFjaLz09eWuMuE9IA5xKC8tcXDCufbedz/7wAc+4PuTHgXsAWyhugHOzD3gIPfTUeUuKXmUrsb5SL0itWn69OkeL1Q9bJ7m1pGocIjpnDlz3DxZ/QcKcT4eATj0iZQtAM19991v48eP8/ERYx6BWZyHlCwAk1LLBHI0NwAazo3aivQp+s45k5LtnZ5qRp9POukke/GFhfn2SUOrras1po7YZmJlqn77XMeGYwSKMQIR4hTjrG39PkeIs/XnoGh7ECFO0U5d7HiMQIxAjMDQjgAsJGW2cMFCu+SSSxwuqIw1AIHFNpugDc8FeQQ33N+ESkQszIEYOeWNlCS8xyajZGCCTJJRgwAPAB4ADF6X/w4gh5QdjgMY0B4pOqQXAQ94raMz8e8RYAFGAItok9dHjRztahLMdSdOmmjf/6/v2/e+97282bFKi0u1orEqLUvjpl+0rTQm9iNWL73ysqcR8Xpjfa2fs6wk40oUYM+BBx9i73//+x1QzZ49x0aMGO4KFeAR0OWweUf4WDi/1DKMS/H0Mt0VFXb4EYfboYccarffcbt74xATxlheUeqP7EPlMFQ0tAVIAU7xOvvyCOwh3Q2QQ5+JPefidVWuAkzRBqlc9Ic4yEgZ2EPlLRRVKl1OfHRNMG+0RT9QYZF69fryFR4HYoXhMdca4NDjnI7/eg/tm08cfYzA+hGIECdeEZsSgfiXZFOiFo9J/nmJ1anilRAjECMQIxAjUMQReHPFm/bxj3/clRhAENJjgBYyFg6HFqZXSdECKGBfQQepMnhNECdRy2QdDAAYOEZmx3odCAI0ADroudrkdX6k/AEgYOxLezxXVSrOI4PkVSvX5CslYeqLmfAf/vgHGztmrI8PICSvHaWI6TGf3pXN+hjoE+8pVQpQ8fhTTzpokhIHgFWaSfu+vH/IvMPs7LPP9vLtJ598im2//QT3D8IfZ9asWXbcscd7TABUPp6yMgcrtKcUNWDWu45/l5104kn252v/bDtP3tlBF+fqznY6AOM5ZsSUOWfsgCHgDm0xTpRAnHP2nDlusMz8EjcAF3FD/cR+AJyzzjrL0+GANbxGG0rZoi/4ApECxnnoJ+PhfFw3VL5iDIsXL/ZLprWl3dPOgEMObRJ+4zAnbjECMQIxAmEEIsSJ18OmRCD+OdmUqMVjIsSJ10CMQIxAjECMQNFHoK21zc4//3yHFCgmWOQDK9ikvNEgBT14lHcO70ldA2CQEa4Ai1Jz+J1jBHZkOOzr+pS8bLJ57xX57UgZQ/9CVVBnV7v3mTbZR5u8ezo7kpLlKET++V/+2U45+RS78cYbHWjID0fHaJwqc84jIEQeM1L8yPMHaPHQo494rHivrqYqqbqUTnnsSJ86/Mij7JRTT7Urvv51+9znPm9Tpuzs/QS8oIg58YSTPbUMc2NBGymW6A/tEivKkQNXrrnmGgdtii9KHNqin5gaY1wMxCJlDGUTYwTEoMyRSub444+3m2/+q5WXl/lcc17SsQ455BA75phjXKEDlAH8hKl1jA1gwyPvoYqSBw5qG/rFawAh5tV9cCbt7G1X5kyM5cFEzMPnRf8BigOIEYgR2OwIRIiz2SEckg1EiDMkp33LDDoqcbZMHGMrMQIxAjECMQJbJwKkuHzxi190zxUW3SziZXorM1v55AAhpFaR+oXfWdzLcJffgQcs5ENIwvMQtnAOQROBHAEY7ScApP1Cb5zSskzev0fAiUdAC/15/rkXHahMmTLFIc6JJ5xo1153rY0ZPcbBB+MMQVUIi/ScR1fYlJb6mHgEdAAqUOIwRq/KVJmcM5Myhx142Bz7ruPtwIMOsrPe9z779a9/Y1On7uLnox1Sm444/Cg3/AV8CHjxPvFjvLQNHKGq00c/+lH71a9+5efgh/3r6mvyYzj11FPtyCOPzFe0kjJKKU9AJ9Ka7r//frvooou86haKm8mTJztQwrOG2KKiAUxJDaRqZKEyiv7xA8wBBKFo4hj6RaoV6h1SxmZM393SmQSuAW18/oPf9XzrXPXxrDECMQLbUgQixNmWZqN4+hIhTvHM1TbX0whxtrkpiR2KEYgRiBGIEXgnEciaffe737W77rrLF98qnx2CFDUn2KD0H/nJhGW+UY/IZ0XQR+XAVZ6b/UNoIpWNL/i7u/PGuj2lO2nfru6k3LmgkkCQSl2/9uoyByR4vLz/n95vn/63T9uVV17pkIVzS2kTKk5CSCUQIkUMxwGFgCEYMj/17DPeTy/TXZGkggFxABsYF5986mmuyAGYPPHEk7bTTom5Mf3l9b332tcOPPBAT6fiNVWIksKJ1718+GHz7JOf+KR958rvWEN9g4MaV9w0rXa1DaDn3HPP9XPyHhCF95XWxjhpU+bFpHfttttu7svDPpyH8QBjlOoGoJE/EvsovQ61Db9zHql8+J2Y8x7XDmObvPPOZtncv9eFaVQxreqdfDrjvjECQyICEeIMiWne4oOMEGeLh3ToNBghztCZ6zjSGIEYgRiBQRmBrNkvfvELu/rqq12docV/WJEqHLegB6AAwMGmkuTyuUFF4r4tOSAjwBJCndAYN1TY6HWdPwRH6x1jiZmyIIsAhDxsmte1evWoI444wk477TSvwPX5z3/eIYu8YsL0sEIDZ/nvKP2L40hTwueFak0ocTg/r1WWJ6XFSadCzXTAAQfYqae/22EHkGXt2iavCMU+jBUQNHuPPd2HBhDDuVEGKU0NoAMY4fG4dx1nn/rkp+z/fef/2aiRo9zLBvBCOtUuu+ziFaUYH2qYl19+2eeCPilFTaCG9hgD6U/0mzQuwIvUNjzSN6lw6JfS6pReJdNo5p455n3gD/3B+4bKVKSIJfOU9nLiDtpy1ahQ5HCOWJ1qUN5J4qBiBDY5AhHibHLohvSBEeIM6enfvMFHiLN58YtHxwjECMQIxAhsnQjIl6S9rd2efPJJBxykHjkgKC/3xbY2wZPCnvb0euFrhVAmbDPcN9yvt/OE+6cziWeP0nsEYYAv9L+zvc2hBqlN5/1/H3Kl0RFHHm3Dhg/39zM5h13BDoEmKXuAHoAVGQDjpUOJbxQ58+fPtxcXPO8GxvSB9ngduAFYoZT3ySedao899pjN2XOOlZUm5cnlfYPCZtpuU70sOKlMpCGpKpVStARRSKf62te+ZpdddrlNmJBUeiIdi3HhY0P1LaCSyp3LtwaQI6WU0uFC1RKwRybQnDv0KgLoVFVUOmCSCbVS5ngNqEN5dKAOcSHFDFhVVlERTF3K06gKoU0EOVvn8x7PGiOwLUcgQpxteXa23b5FiLPtzs0237MIcbb5KYodjBGIEYgRiBHoIwJrVq9x3xUW7CgpVN0oPGxjQU6olimEQBuCNoUQRxCp8PV8G6mcz0rOp0cQBogjfxrKac+YMcPed/Y5Djn2mL2n1dTWukLGurpzipGkl4WgQ1BIpct5JA2J6kxAk0UvL8yDGaUroUwhfQr1z6GHHGbf+c537JOf+qQ1NjR6n9hUTn3suNE2b948L8sNXJFHT1idCrXMtGnT/L1HHnnEVTPAIrxsSFsCppAytnz5ck+jAiZJHQUMUmqbzJ+lVmKeHWRlMnnlFXBGQIr3mtas9T47EOvsdNDE+WmT1/DzYbyu+slk8pdKd2en74cNTlV1Vf71jvbk2FhePN6OYgRiBN4G6tMu34tbjMA7ikC8aN5RuOLOYQQixInXQ4xAjECMQIxAsUYAU2Mtqi++6GK79957PV2IFJwNKXE2RoETHt9TfHqDMyEEKoQ+6503lag8lBIliANg4KeyvMyVOECc4088yQHCdqPHWjqTSRQ0nV3rQRwdL7BBDFCyoMRB/QIcQf0CwHn00UdtXXNSBUrlx3kfTyFSqVDi7DZthleM+sc9//A0KFWVQrECMBk/YayXBqf6FG3gSyMYhBqK58AQQAlzIp8h9uV4wA4pVFJO8TrnUGl4xhGmvoWQSubJtK+KWAI2UiY11jc4uOE87APEQk1EulhVTQ3mRThV56e2K5eOVZJLsVMtcb/Gcusz7wPlxuMWIxAjECMQRCAqceLlsCkRiH9NNiVq8RiPQIQ48UKIEYgRiBGIESjGCOBX4obDqaR6EIa3//Vf/+XpPag6pBzR2HpLk+rt/fW+8AhSs8LXe1XZFAS0p1SrVDopR84mE2b2UzpVRVmpLVmyxNONDj50ngOYEaNG28o337Rx48dbOpctVgiKwpQj0p6UArXPPvs4FAHiPPzww0Y6F4CFMt9sQCI8YYAylOyeMGEHq6+rdxAiw2jaAggBT3aaPNH3w5CYdikNDiihHcqCA204P54zMhdWSXWAD68xVnkY0YaMk8Py7IIySp8SzClJJ1WwOAZ1Dz9snJsf+g0k4odjUGcJFKHyQbElYMYjfScWQB4eyyqSMvU9bbHEeDHeMWKfYwT6LwIR4vRfbAdzyxHiDObZ7eexRYjTzwGOzccIxAjECMQI9EsEwoU0vjh4nHzsYx9zKAA8KFTSbAji9PReT2lVvQ1EqUshEOornQqIU7gPxwM/vCx4Ju2pRpgI773vfnbovHl25FHH2F9vvtnGjB1rJam0A5oQEIXVqQAceARRep02TjzxRFcqocIBbJSVJ1W4ABYAEiAIlbBQ4sydO9dWr1prEydNtEw6k1fy0D7HAH9GjBxm7373uz1dCoNh+sHrtIWaRh40ABP50qjUOkBFwIr3UOPwOyCFR9KsgDMq0c6jzk1seK+2uiaBeGYO7UjdIlUMQER/eE57wBoeVbpdih0pkKT4Ucl5+s42cdJk9xCqb6j33x0a5gyOQwVYv1zcsdEYgRiBoopAhDhFNV3bTGcjxNlmpqL4OhIhTvHNWexxjECMQIxAjABSUlPGS/45pawfeOABmzlzpoMAtt7gTU/+NmFcpY7pKdZSh/TUxoZStcL3ZGwsEKPUIQAFChUgDmMAeMyaPccrQV35vf9yA2eAS1V5RT4VS20AJKRmUVlt2qL6E8oUIA4pWnjQbDd6ZL7EOAADnxpKhmM6jC/O8mVv2NRdp1pJpiRfEYrzAEwwA95j9u520kkn2fbbb+8ARTHhfQ+KwDcAACAASURBVM7NpnQqlTuXdw6ePih3pBJS2XVBHgEhzZ8UPPLG4f3VK1a64mbpa6/Z0mXLbO2aNZ6mJTA2bvsJni5GrASEOJ7XZJpMO1Iuqf8yU35z5WqfB1LX8M9JZ5LUq6jCiXefGIEYgcIIRIgTr4lNiUCEOJsStXiMRyBCnHghxAjECMQIxAgUYwSkhghVETfdeJNdfvnlXm2IBbu2nsBKCGl6Ay8bgjR9KW2U9lPYh3ybgbExfRHAkOKEdCo2wMT0mbvbcccdZ8teX+FKGfYdM2q7PMThGH5UpUnQA7hCCW+8a6677joHOMAc0rQmbD/OFTIqcY7/DQoc2iB+1VW1nsLVtK7JjY2BMwAl3sfj5vyP/6unWXE8bTJeqXB4jf15RJ2DGocNuMNz3sOrR8CER8bJuDiHKmVpHJyTtoE2KG1QEr3+2jJbnUudUpoXJeap3lVFKfR0ytVAUuJwPXAezg1cAuQo5qE3kWLZ0dntceJ3DKF32HEHH0OoyCnGz03sc4xAjMCWj0CEOFs+pkOhxQhxhsIs99MYI8Tpp8DGZmMEYgRiBGIE+jUCgjdUDSotKzU9nvHuM3yxD2Ao3NZTwgSmtuzXE8jR62HKkl4rNE4uBD59Qh5L0nakBAlNfT1lqbzMQRTAYrcZMx3GTNxpZ/dsQcUydecpDhj0IxWOQM7ixYvdT+eUU06xF154watbkVoFmABgVNdUOtQAtAA6SLei0hTHkXp05JFH2+w9ZtvTTz/t1apkjIxSh7Sr+oZae/755z3lS942UgEBZMJ4COpwPqAOj6ECRqlU9IPXeZ+UOBRDVOiiTwApxo1RMSCmsabOq3RhVgwQ4tiKykoHN2WlpVZSXtZjifKwolWoXJISSvPWnU1S1biWSPdCkbPrtF19zlpbWq2iMixH3q+Xemw8RiBGYBuPQIQ42/gEbaPdixBnG52YYuhWhDjFMEuxjzECMQIxAjEChREohDi837yu2W6//Xb71Kc+5SlVKDpYgLMwV1Wk0DQ3hCCCDlrMbyidakNwR/0MIUaPla5ySpwQEIXPM6m0wxaOBWjsueeeduhhh9klF13kaqN99tvXFTDAC/aT9wyPqFWALZ/73OfsqaeesjvvvNMNhl999VUHQ4AJ/F4AI2ykaqHEAZ6gUiFmc+bMsWeffdaeeOIJTydCzTN8xAhqmTu8ee2115JS3F1JlSylIyk2UuAAXHhP5cN57obE6Yy/hvKGH+INoJHSZsGCBe5tQx8ZE/OHqTKpXIxXFbd4PUyzki+Q5kHGyfRVfQAyhXMv7x2gjsyOUf68/vrr/jvnZ7xALs6flCRf/99vrkcfe6xeFW9WMQJDLgIR4gy5Kd8iA44QZ4uEcWg2EiHO0Jz3OOoYgRiBGIFij0BLc4tVViUVhNY1rXMFB+qIxa8stvPPP99BBAoNwAAwh4U+UADoIe8UgEK4mA9j0psyR/vIx6UQ2vR1HPsnparfKl3dk9KnqqLSYYeXG6+s9JQeFDGMB/+a4SNHeCUuIArAARACAOH57rvvbl/4whdcgXPDDTc4ROG4u+66ywHIpEmTXEFDfGgDQDRr1ixXuNAG0IiN9CRBIsAPSh76DhBRZS32k6KF55xfpb/pNz8qCU6s+R3wUl9b5xAKuIQpNecFMvHDuTBcJv2KvtBPfug7rzGXKnku9U9h3NU/9U2gRv3VGHjkeqDfbLSnylr0l3a5logf+5LOlsCakmTq43/hxX4rif2PEdjsCESIs9khHJINxD8fQ3Lat8ygI8TZMnGMrcQIxAjECMQIDGwEpMTBo4TFtlcwyqTdePbqq6+2Cy64wAEFygkW4MAOAIAW61qgS0VS+Luvz1Pr/4u1MSlXOq5H9U0QIoyNtfXkvVNRlqhUAAiACEALJcD33ndfu/xrX7MvXHihjRkz2gEEMATIQcoPJcLPPPNMe+ihh1xJQyoSUAJVCYCEFCQgCuPlWFQ4qG4AOMQG1YniRBqUKkvJt4b3dKwqUGHATFsAECANj+wD9GBsgCAZDLMv87Fo4Uv5dCnBJ4ANY2AsSvOivxzP74JuegzjV6ikIv4AMKWpydxY869qVPRbPjkCP7TFeQWSeJ0Yo8YhlWzYiBGWTarDJ9dIwX/isXrVwN4L4tliBLZ2BCLE2dozUJznjxCnOOdtm+h1hDjbxDTETsQIxAjECMQIbEIE8CbxVJ2Kcj+adKqq6iqj5DhqnHvuuce22247X4wDFFjI46sCFOhJ/SKQQ1sqX10IWkJYUAhfekuh6gn+oMTZEChKZc39b1Cq0BfUN7vssotDDp7f9ve/2VVXXeXvYTQMaCDliWpR1157rXvJAEx4H4CDqbFKiitVbMKECV65ihgtXLjQwQtghuMETYAhKsMN8JDyp7y0zGEPMZWqReW/6QvpTkpzAkQBQF566SX35EFpww/KGiAbvjbMkfvaVFR4m0AUbQJiMn2Wbw7nkSmxvG6kuOE9wBGAhjkHLgHF6CuvMUalj8mQWWOTZw/jYw7oJ21wfmAO0CuVySlx6GRYKS2aH2/CJzkeEiNQ3BGIEKe4529r9T5CnK0V+UFw3ghxBsEkxiHECMQIxAgMwQgUepBgbAwsKSlNFtdrVq9xs16UKPjDyCsFpQmwQIqMwtBJmdMT5AlhDKAhhDCF+xcaG78N2OQ8cXpqg9fwjGEDIABHgA5HHXVUHnxkU+avC6wALYAkeNjgI0P/eA9Y8txzzznkAUjwGjEAcAC6SJkC8AAutIVVm+Qpw3ucDzDDY2d7klLFcZwLFQ3ghXEDOkjXwpSZFCza5zmgBZUN+wGQADaAEgAL7cqUmUcBGs6ruZPvjsBSWJKctgWbeF8gRh5IQCneF7AhnkqlkhKH3+XzIwBFnIibjgeO4RE0YYcd34JMBX44sQz5ELwhxSEP6QhEiDOkp3+TBx8hziaHLh4YIU68BmIEYgRiBGIEijYC2cRfJu9/UpKAD5Q4bCzITz/9dHvwwQftwAMPdBCixXkILTbkYxPCGQEe2pZSpyfYE8azt/ezuepUYZvh87KSUu8/kAMFCeBlypQp+dSn0vIy95FB5cKY2Bdwwu+0w/78TgoVKhKULsARUpmAWOedd563B5QA+siIGEAjsESbwAviyyM/+Arx+sjG4VZTXW1VmBJTxQnj5CVL8pWkUN5wHH1TqhcwROlYZZWJIbHgCOcMwZfO62lyuSpctCfwwhhC0BPGTqlUACzGxdhRNBEvVeSiT0ofAzrxQ8wEcYgVseB3+o0KiuPpFzHeY/aelsldbwBFpfP5OLrxPIr/nhftfSV2PEbgHUYgQpx3GLC4e/J3NsYhRmBTIxAhzqZGLh4XIxAjECMQI7C1I4D6xlUaucU0/XEVBOXDU2bLly131cdnP/tZTzFCyQKwIL1IqVMCBBvyuxHUKAQuen1jH9c7R1CdKvR6ySuBsuZKFVQiAAt+gFCHHHKIGxOjxAFSUDocWMO+gASlUNHOww8/7GNFbQPwIJUJcHP88cfbYYcdZvPnz3cwgdpE8ALIoupNtAdAAnAArUh94jyobtauXO2xROm0+JVXXHFDfwAfxHy70aMd3owaOdLBjeVMpHnu5+hMlFPaFAMpamQ+rfcLDahVxjxU5yi1ylPsyssd3NBXjkWhBNAC6vA+MZH6h+MAOAAuxqpzM1bighqKuPE6QIh47zR5is+Jrr1QfRMhzta+M8TzxwgMbAQixBnYeA+Ws0WIM1hmciuMI0KcrRD0eMoYgRiBGIEYgc2OAIbGb4M3mXS+3c6OznxqFS9+65vfsp///OdeuSkEOYIGoR8O+8s3JkyvCiFOuH+h2qbw+BAC5YFPqjtfmlsAIzRX7u7schDBBkhRP4EJ/ABx8LIBKNx9992uqAGOAB5UEluGwByLemT8+PFuZEylqzvuuMMVOgAXFCn0AcDBa2GqGOfgdyljMEvmnC8+85wtXbrUoQdwB1+eESNHOhCiH6h0GE9JTm2jNrtz1bRSAXgL48p4gSqqOkUbSttSOXO9ppg4vMv54wj2CGbht4MqiDLrHD969Oh8pSkADyob4sR7qIwAPxyr+SeenIfxT5s2zd9nXhoahzsgUoW0ENzEdKrN/njHBmIEiioCEeIU1XRtM52NEGebmYri60iEOMU3Z7HHMQIxAjECMQJ9R2DVylXW0Niw3o633Xqb/fjHP7bHH3/cKzexQGeRD4SQvwwHoNAAbMijBchQ6NFCOpS8WkKgA4BwRUim1B9D412VJXfo092ZP16d5PU8mOhO0ohQggAZUIAATIAkVEiaOHGiq3QcJFRWOqS4/vrrHcK4oW9XpythvPR6RYXtt99+rr5hY/yd7e0ObsJ0NMYNMGL/uqoaH39rS0veawdvG9QoAI0x48d4n4gdIEh+ObyXpKyVvW2SCtPReqvgxX5AFSlh5HXDeDkP56iuKLf2jg7vX3NLi5+L1+Xh05U1Hz+/ExcgFooatsQvJ+X7s/E6htHMudLPLKfoSucADlCK8fJTUVlpK9es9dQ2zTGV0VCGlZaV9n1xxj1iBGIEBlUEIsQZVNM5YIOJEGfAQj34ThQhzuCb0ziiGIEYgRiBGIEkAm2tbYmioySTr1zFa4888oj94Ac/cMNfYA4KDPYDGvAjICFII7AiqOMGuV2J7w5bT2qddElSEltgRsAEgOAQIZVUfVJVJbUlJUlpJinXDcRhH+ABIIm+UYHqiCOO8BLdqG4AUahrUMjcfvvt3lR3OkkpwkCY0uQ8B1DwwzHSLAFcgD6AGFVfIq1o8cJF9tKiRfbSwoXeBxQsO6C2GTHCKsrLrbougT0yJeacAlYJSFn/KiyMkdKhQvVRmF5Fv+gnm0yagTLEDiXVooULrLOjw6ESqVqMgb7V1db6/l2WcsDF/D711FN+HDGQ4TEZd/I1QjkEjOKcpIShtmlrbjEATgk/paVWVVlpdfX1Nqyx0X2A1ja3uCKquqY6X50qKnDinSdGYGhGIEKcoTnvmzvqCHE2N4JD+PgIcYbw5MehxwjECMQIDPIIUIK8orKi11E+/dTT9pe//MUee+wx94ahghKLeBQvgJ2wSlMIIWiwcVhSAluQRia9gALgwNp1SUoOz0P4I9jRG8RRm+2tbQ5uUIcAUYAs8nNBLQOYOeecczw16NFHH/W+oCYB2qDGaRw5wsfAWFCwACaAH4yJ4xvq6lyBQpu0sWDBAocdpGURg+F1De5rAzBycFNR4coVYAZKlK5soiTqyZOGvmQySSpYuIUxDE2MwzakeJKnDX3kvIyJ8T3zzDP25JNPWltLs5Ga1Z3N+vtunjxmjD+WlZdbVU2tj/Wmm27KV9DiPMSStlOpxBCbMTB3UjvxGnFas2q1AxwHObl0MgAR7SdKp6SM+thxY32IEeAM8ptJHF6MwAYiECFOvDw2JQIR4mxK1OIxHoEIceKFECMQIxAjECMwGCMQpraE/jiAHbb75s93sAHAUBlqgAnAg0d5o/A+AIFHUnL4YZ+lS1/1/XiOh4qOcwhhZsNHDM9XW5KnilKBHOykMw5AQsPe0GSZ94AFtMd5ZG6sEt8oUGbMmGHvec97/DyoiugD/QT4YBzshsJmDnIAEcAY3mNb8spiT5MitQpTYjYgCabJ+ODUVte4rw3nRenC+egLKhyATnNb63rpYmEZ8ATKJP+e9pQyJfClVCTtF/5OjOg3EIe+E2PgE1AG0DR+zOjEcycHWBzCNDY6+GLcI0Zt51AK82baIG6qSJYocJJKV6pWRjsybgbirFrxZjI3OTUOj97u8OF+nlRJkja16667uon2eqlUXADxv/P/n703X47kONJ9ozYUtt5XsrmK1HLHzsw599r8NS8zjzYvMDP3mp2RbKSRRDYXLVxkOhJHlES2SDa7ufXejUYDqO3a55FfppdXZGahAHSjqrzMYLVkZmTEF5GJ8l/5soi3FR+TK5BUwCGOL4xZFPB/E7Oo5sc4xPE14Aq4Aq6AK7AUCiCESoz1VjPc+u5WeOedd8KfP/54LISKyXIhCL0zCCDoSYPP8RlgwKNHDwQCAC4Q7tDrBdDl079dk3AgbAME4jbAEBxPiEPAw9AkgB6CCTyzD/T0kaTBm5viEYIHPGX++Z//OTx/5Ur427Vr8hk8afrDgbSD/dEm+gFvG3ixANrcuXVbgA7ADfLrwIMH79Ef9G9tpZuXbifMEKCUhTBtnoqASZcAZzhULPkeA7YIZizMsfl4sC9DyzgXzEWE/mAcGNdPfvITgVvN0VDCnOghBLgkIVUXLkjIU3d9QyqSMY8O2md5ccwPwqnwDF3Zb3jWQFt4MN2/e0/6L6AIHjnNppwLugPioH3MKcLYVrorYxDHq1MtxW3FB+kK5Ao4xPHFMIsCDnFmUc2PcYjja8AVcAVcAVdgYRVgeIsOc/n0k08lATCqFb3ywouSGBdQoo+wnOEwQovRSEJ0YLgX39DjVy3ZB9WVBoNw/tyZWDabZbLxPIILRpDjT54+IZCHIAceMvwDWLj97W0BQAIM7t+XZ8Ie8XpB7uPRKLQyeMBy2PAqAaxAjhrkfMF7wIl/+qd/Cv/4j/8o0AIVl+BNgnYQJoZwMZQbxzlQRQreI6+98mrYzNpayRI5Y3wITUI4UgQdEcRwzBgrtgGYbGUeTfQm0gAHwIbJiAly9ELDvqx2hb4TBjHcCufFOOB5Aw3RF4z3d7/7XXjjjTfC66+/Hno7MWcN+i7Qq9sVeIMKXBcvXQrXb9yUUDl41xC8MVkydEFiY/aT5wXAASxCf+CJg3nGmNE++oQ+My/OxqmYaBoADAm0NbhxiLOwtxUfmCuQVMAhji+MWRRwiDOLan6MQxxfA66AK+AKuAILqwDhzd7unhjryHfz85//XLxQUCr6zrffRXgzGAiMyb1tskpUNOCxLf7DjIBGHo1G2N7eGgM4YzAnhLCzF3Pi0KsGEIZgA/05uXFSINLe7q7AFv7tIJyr1ws3vv4qz2kDuHP79m1JXAwQBMCB/RH6BBAE+AB4gXalslSW74YABB42ADcIv4InCaDI+uqaACa0Ix47a2t5AmFJfNxqxZwx0AZlwjsdeY9KUKgItXnq9Fg4WCFN1EsSDudyxQTPOokxPXO0p44Op0LfMRZ648Bj6Gc/+1n46KOPBMycWF/Lc9pIrp71dfGQQV4ceOP88s2rUgKdXlWEdAVcivlwmBcHbWAbvJag361vvs3HgPFLguN2W8DX6VOnwunzFwSeAaQxLw7D9hziLOxtxQfmCjjE8TVwaAo4xDk0KZevIc+Js3xz7iN2BVwBV2BZFKBRjXLj8MpANScY3YAgDZTwzgBN7oWTARo8yTa9PUuiS2N+OBpErx145wDwaMgDztOOZcl12zqBb3PUjPAoq35Ebw9J1jschhOnTwlEYJ4cQA18DmgDzx28v3nzpoAFACJ43rDkOLxWAHUAbPCapbXRHr1PBnu9PGkv+g5ohWfpB6pvocR6FkbEvDzQBbADUGO318+rb7FMOatTsUS49qxhzhyOR/edgIuePzgPgArGiDbxDIgDCIdcRdLHMBIAh75KPpxTp8RLBjlr8Pxv/+//JzmAAO1YeYuVwTCGvb0daQdt47z0wME2aPbVlzcCgBo04Zihh4SznTgRLlx+LvfOefV7r8olhbC97mp3zCtnWa41H6crsMwKuCfOMs/+7GN3iDO7dkt/pEOcpV8CLoAr4Aq4AnOpgE4kO1YZyCSV3X2yI3lUrl27lnurID+MzjcDAbRniH5fJk4qYe9+hBwOTQ1uczCTLROECFjKPHvkuRnztAA2ASIRRCCxryRBPhnDrABj8Ed4oytK6Rw/gCaAKTgvy38jnAkeQNCK5bnxWdRvRdrNwQ7KemfnQxuDQU88WgBdAFGYlwdhXUiojAfaBVS7cuVKnlRY5yECYEH1LHgGAUihChdCwzDGlWb07OmurYbhsCGfIZkxqnZ9/PHHktCY+XJifwZ57hu85/zrilnQAOfDGLcePhCPI3hL0ZsK3kiozIWEz+cvXBLvJfThlddfyxMZuxfOfq4C39cVWAwFHOIsxjw+7VE4xHnaii/Q+RziLNBk+lBcAVfAFVgiBTS40YYzPpf8LKNRaLSa4Z233pbKTaxOpKsUWVijwUwdpInJe8sfdceP4MlTczzzzHA3VnUS+DIY5iE+DCdiBSuABlSnotcLw5ToFYT3rMpE7xfmjdGJlAFpADUkjGp7W47BuSJQaueVs6gFgQjaaLebeYgYAAzADZIqAwohgTD7hj4jhw8+i6W/49dahjpxvgCCkJj597//vfRjtR2re61trIdmsyMQ59Jzz4fnnnsuvP/+++Evf/mLQBwAGI6b/cN7hlVpSEaIA2+bncdbEjqG0DYJtcty7wDcrG9shIsXLgnQQT+/9/3Xi2pUXplqie5CPlRXICrgEMdXwiwKOMSZRTU/RhRwiOMLwRVwBVwBV2BuFZAophG+QMchZO+zL9Xhi88+lxAcwAhAAu2BowFJCrjUQRh6oZRpV3d8o6Fy7CQaYWiSDGs0yj2FCD+6nZUYzkPvECTlXVuLkKXRCINRBBUMVWI7PF6XRGdVKPaZFbOQFBmhRQz1gmcNPkM4V7cbzwUd0Ra9W3Bs9ObZEY8WHItQr7feeku8cgCFAHXwOR54D28c/OF1LP8dk0gTwBCuIDcQkhsjL9DJ9bVYev3kibDajflwrrz4koAgzDmSOBNUMdxLAxuGtllPJ4AfQJz+7o5AHOYMYs4kbIcnztlzF2Q/6Pna918XYMg16OXF5/aO4h13BWZSwCHOTLIt/UEOcZZ+CcwugEOc2bXzI10BV8AVcAWerQIToSvKC6K3uxf+/d//XXLIwPBGSA68PmD4wzCHgW8fdeBF718HceqUqfPE4fE6jw6TAwMcnFjfiNWZkNR3bU28QgB06FnTXV8bK+9NKATIAT0QqgQdCHMYMoTzYmxSZhxeJ+vrUs0L8Ab7Ao7gHEguDBiDfDusLgVNcR62Cw8bnAshUG+++aaETcFjBjCG4Ajb8RnawvwQ4qAP2Mb5I5BCW/DqOZ/lDNo4sRk2N06Gs+fOhZdeeVX6h/A5jFOHjul8PQwjE9jXiEmXuZ2l3sNwIN5HAnGypMbQm5Dn7Nnzog22wROn2c6qmbknTt3S9+2uwMIp4BBn4ab0qQzIIc5TkXkxT+IQZzHn1UflCrgCrsAyKKBDqmx41f/5/e/Db37zGwEEMLbpBcK8LYQFZTrVAZ2Db99fOBVhA/qNv3YjlrzG2PCHEtsstw3YAM8QgCtWoNKwBiACni/wlEG7rHhFsAVwAQgCsAJo8qc//UlgBtrCOQFbcDy8dJA8mF41zDODfXEOPKNvSC6M0u44Bu2iHXq2ABQR4gAI0ZOH5cABUtAWQBH2Q24j5MYBxAHoWVlbDSdPnA6XL10KV156OXz22WdShhzn0g/OF0EYtuEzDXrwGc6Fv1YY5RAHekqSZ0Ic8SaKEAefvf6D7zvEWYYbjo/RFShRwCGOL41ZFHCIM4tqfowo4BDHF4Ir4Aq4Aq7AvCqgwc2gPwitzBvi22++Df/xv/+3hFDBMwOwArAAJbpZSpqeNKm8MzTwD6JLHeSpS2xMzxB61jAfDiFOcxSBA0BC7oWTwQaEUz16vCVeLPjDWAFx8JphSgAmTCiM7Qg1Y64YyTWztiYeM//xH/8h4VOvvPKKeC8BvmD/jY01ATjQmHly0Dd6tSBnDs4H8PLVV19JOBXmgeAEx6A99B9hWoAu6BPGqxMms0IX+gaohFLxv/rVr8LmaleAT6PdCqdPnpGk1ecuXgpInIwy5DgvPYR03h/Mqa6CpSEO+k5PJVS/oieOTig95omDnDgOcQ5ymfixrsBCKOAQZyGm8akPwiHOU5d8cU7oEGdx5tJH4gq4Aq7AsimgIQ7LiW892pLktx/98Y/h1VdflXwsMMIBCgAjJI/MyoqEE/GhQY6FOmWa1kGaurmoC6fS4T+6VDfz06ytdCXZroRSra7KmFClCol4AUG2d3cEzADe4IHPAFVYeQqfIVkwvGkAR6ALt0lJ7XZbYAiSQuMB4ILt2BY9eU6JpjgWwAd9ZEWt2FZf9gWcgSfPr3/9azkXK2WxNDraArzBfmgPYIYQh7CFiZPpqQMg1N95Ih5Bw0YIZ0+fE8i0tnkiXL16VZInS14bVZUL/YN3TwriaKhDiNMYxWTODKeiN46GOIBn8NB57Qff95w4dQvet7sCC6yAQ5wFntwjHJpDnCMUd9Gbdoiz6DPs43MFXAFXYHEVyCHOKIiBDk8ceOH88pe/DCc2NwViAFQgXAjQBhAAhjlDdqDMLABnGkXrIU91dSv2zSbepSfOWndVAALCqAAzABdQkQvJeCUEaX1NoBU9bKCPhjiAHPC0wTNgF7xqAHwY6vS9730v/Mu//Iu0AVCD4xluBdABTxzoCU8cwBeAECY4jvlruuJ1g76h5PeHH34oeXTQPvrK9tAW9sE5AHJYjYoVpQCC6I2DvsLDBuFS92/fkj4PwyicPn0uvP7aa6HZWQk//elPZa7pMRQrZbVlnnFOtEvvG2jM3DycU0KcZE6cZrPIiYPExpknjic2nuaK8H1cgcVVwCHO4s7tUY7MIc5RqrvgbTvEWfAJ9uG5Aq6AK7CgCuikxjqU6je//o0kvl3tdsdGbqGKLottJdLgpEy+Okijt9t9GVJUNTWoXsXQJOzHkB564gBooB1Ah9dff11gDcpqM6HvmTPnBGYgnAwgBvAED4ZVdTqtPC8NoAqACBIR4zyAQIAz//qv/yreNMxLQw8mQBuERgGQXbp0Kd8H/cE+HC+ADPrDnDg4B86FvtJ7COPRyY1xfvS11YqhW9HzZ0Wed3a2w40bN+QPtaCk0larFZ5/7gUJp4L3z89+9rPYh5pvx9pziPmRGE4lpc5HvbD1+HGR2Bjl1VEJLAthO3XmQp6k+R/+1/8MWIPNuu2ylgAAIABJREFUDitrjUIrK5W+oJefD8sVcAWUAg5xfDnMooBDnFlU82NEAYc4vhBcAVfAFXAF5lKBRBWg7cfb4d1335W8KV2U2s6S1+rxlcGXacOo2FYdxKk7tw7hSelPiMNthDj0xIHXCvoMeAFIg3ED2MA7BqDm+edfEODAUCeAGCR3BiBB3weD6K2CNgBb0B48ZbA/PFbgGfPjH/9YAA4ezGED+IVz8A/7MdQK+zG5MZ7hQQMYBLiEZMQ4B86P/dFH5tgBNAHgee6558QrB4/19U3ZB95CDx9GCPXkyWMZI/5Ow/sHnkidTrh86fnw/PPPh+0nu1JeHOOugzicHyY6JrhDX/A3Gu7FcKrd3Qi7DMQ5ffaieCBhn//xD38f4BXWaMcy48OhQ5y5vKd4p12BGRVwiDOjcEt+mEOcJV8ABxm+Q5yDqOfHugKugCvgCjwzBTKIQ48cPMNDAxWppHpTK3pFpLxg8HkK2ujPpoE0VWPn8WXnnxbi6Hw41hsHnjOAHwA4gCQEKhGq9AXIAKLgc8AX5AcCAMHrXi/CCbYPzx60BdDCXDZIIPzpp5/mpb+xP7SFFw5gC0AOvHFYWpz6oX3ko0F/AWYQ3vbFF19IPwiamHeHCZsZmsUy43/5yycxt8/2dtje3pLX8B5iYuoVgBV48aythfPnLobnn3su3H/wSEqZb25shEHAAql+6OTRGuIAAvV7T8JOlkOIHkE8H7Q6c/aiaABvpx/93f8lECe0msgpjag28RTyhyvgCiyHAg5xlmOeD3uUDnEOW9Elas8hzhJNtg/VFXAFXIEFVgAQ5/333w+ffPJJrEyUJbFNgRx+VlaZquyY/chXBm/YRr3nT8yZAxDCqk94DWACkAHo8fLLL0vi4V/84hfyHp4ht27FXDG7uz2BNQASgCeALfCwAciBRw48fXQ+GAAK6IZjsS9eQ0tAMbRL2IJzAw4BYGAfAB32T+ecwWvmuPm3f/s38RbCe/QJY0BIFZ4xJiZExnvmKwKEotdRCEM5f7sdxy8wSd63w+aJE5LY+PJzz4XvvrsdfvXuu/LZYFSfc4gQh+FU6As9cfZ2H4v3D+CRQJzsvFLSfWNDII6UIm+1wvdefy2AGSHJMqOoGvUMaT/Lyfd1BVyBY6yAQ5xjPDnHuGsOcY7x5Bz3rjnEOe4z5P1zBVwBV8AVKFOAXji9vZ4Y+ciHgiTGgBC9vb2Jw6ry1GDnw0xyXAdx6md1mJfjZh4c9I8hUvBwweMnP/mJ5JxBXhx4hQCWADSsrKwKHMEfw5UAY6DPt99+G1AdSzyWjDcOPHcAW1ieHZ4thD08P8EQ9mMCYZ0sGufHObHt2rVr4be//W3urQPog35Gz5oIZKAVcxTxNXLiEFoB3kTY05d98beBpMLNZjh95kzY3DgpYWU3vrwZfvPb3wp0QsLjqgfbkbw62R9z4mB8O9sPw87ursBAhlKhr4Q4Z89dEl3w/sWXX5JTARs5xKlf2b6HK7BoCjjEWbQZfTrjcYjzdHReyLM4xFnIafVBuQKugCuwFAqwOhUgDsJ0ABxgaMNTBKW28SiDKfT+0EIdJsRhu7PDnAhgYqWnjgAmwAaGMiF/DUKoUPUJHjFMGAyAFUtj9wUwsCoTK0ChP/DEefz4kXRR8r2o3Dj0wkH78LoBgIF3D14T4qBdVpNCewAy+IwhYjgX8uEAFr333nuS2wZQCLmKZG76/TyMyyZvJlDp9+P48UAYVfTSid434qHTjAFL58+dC+trm+Gll18On3/2RXjv/ffDyRMnxCum7sEE09rTidWpth7dkzEgNooQBzl4EKolXkhnL0rzAFmXnrucQxy8AMhxT5w69X27K7A4CjjEWZy5fJojmeLf1NPsjp9rnhRwiDNPs+V9dQVcAVfAFcjhyHAUGs3iK9BHf/xIQotYnUkSk1RAHMKVqpCqKrXrwqHqqlPVzSQYBUKSADUAUBhWxTw0GOfVq1cFjCAEChAL4T/YjudebyDAhB4ygCDYhrYAUZAsmDAFbRFkABLBkwWQBjl3mJQY4ILhRmgH4IilxwFbcAzOe/v2bRka+gVYBC8htIlzwAOHpcXRH3oKMayJoArnWV1dl/7FbbFSF3xdAHGkv82mbL944UJYXd0IKIn+6SfXwgcffjgVxME5dDgV4REhzsMHd3IQCIhD2CUQB+M/c0HGAo3OnT8fQiN64kQw1HCIU7fAfbsrsEAKOMRZoMl8ikNxiPMUxV60UznEWbQZ9fG4Aq6AK7AcCmgvnM5KJ1x986pAA8AIGNL01MihTwZ1ytSxUKYusXEdxKkCSNPMEEKICFmYzBdjg6cMvD/+9re/iScO+gnwQG8d5JoBYEFOHJ2jBvsA6rAteOKwUhW8eOiNg9esPIWcO1999ZV4OOG8BCgANugDIA76CBiDtm/evCl9Qt4d9Av9gIcOtmNu4I0DLyHsC6BDTxsCFOhShFVFzyP0d2Ulhlz1+3syv5KXp9sVTxlAlNXuenj9+98Pf/3LJwJxpMKVAnwpvek1xFw/FuI8uH87QpxGQ84nEAfhUxnkOnnqnIwdYW1nzp51iDPNovZ9XIEFVcAhzoJO7BEPyyHOEQu8yM07xFnk2fWxuQKugCuw4AqMoucDjG3kw1nrrobtx48FHOz1xxPbWijTaB4s8+xBIQ9hRVmVLHjiIAwpApnd3BvnypUrEjr105/+VIAHQA3+tGdRbDMmDKYHDytb4Vjos7UVPXfoGcO8O9wO4AJwA/iDst2AL0xkDM8ahls9efJEgA7axH537tyRc6I9gqwJ7Zk4JstDxMpQfMZxjUZL5eyJcwWPnHw8WX4gJBy+eOFyuHjpUrh7555UwsLr3d5kTqTYRiP/Y0gdQ7QIjTDme3e/i8mxM4iD8wDmAOLAG2fj5FnR/LXXXstLrK90Y1l7Scfj384X/Objw3MFCgUc4vhqmEUB/zcxi2p+TPyeMaz5adJ1cgVcAVfAFXAFjrECSG689ehReOONN8Lm+kbYy4BHbzAJacZgQqO+etFBhl3nqUOIw3PY/RlOBa8VgBYABMAFeH4w/08KfhTttfKqT0xMjGcmRn7yJFZfQtsaYnA7wAz+4JWDsC140sADB7AGEAchXOgTABPLjKNKFhIrF1WlMqYhIVHx6yqfNcRKjaPZLMqfM5wKOXHoFTPKKm8Brpw/fylcvnw53L/3IPzyjTeih9BwMDF9tg/cgQmUmWgZ7xFOhZA8AVJZONVqtyuhVPD0Wds4JdteffXV0Gw1Q7/XD+1OBFcOcQ5y5fixrsD8KeAQZ/7m7Dj02CHOcZiFOe2DQ5w5nTjvtivgCrgCrkC0l4ej8NXNm5JA99SJk9H7pNEIg9Hk16P9QBwLWazcdZCmbrtuP7UvIA7hBnPRAKIAniBk6eOPP85hCb1oWHEp5mWJIUjMM8NnhlUhNAleNAhrsp4oAEeANzgXPHKQ3Pi7776Tz1heHIAHQAXHSzWo4VA8cXTpcJmf7LciDWrKPteeOO12zAMUP6MHTpHYeNDvC5BCH86fvSDeN9vbO+HNN94Q0DRKhFNpiMOk0ZxX6ILj8ECY1pPth7KORNusihfOd/rUKQE5rc6a7H/lhStyDMP7/LJ0BVyB5VPAIc7yzflhjNghzmGouKRtOMRZ0on3YbsCroArsCAKAOJ8/Kc/hT//+c/h7KnTYvgjV0loxcS1+lGVbNjKcVCIs195JxMsj3JPF4AKAASEMAE2/Nd//ZeENzG0CJ4vBCNMFgwIwnAhnf8Fx+MPYARtAMLQcwZ9gDcKzsWQKXi4/OEPfwifffZZ7okDzxsAHewr5b43NqQteOJAe/SXD625hii6T9YTB+8Hg1HeL3jgMLEx210HwOl25VynT50Nly9dCihm9ebVq7JLeyX2TT80JMI2HfJFOAXPJJRh7+1tSw6cHOJk5cRR0hzVr3rDpnj8XLh4IWpvEm3vd/59f1fAFZhfBRzizO/cPcueO8R5lurP+bkd4sz5BHr3XQFXwBVYcgXgAfH+e++Fb775JpzY2AwIednZ3Q2NVixBnYIJBB5V0tVBnDrZp8mZMwluiq90gCwAFAh5AnQBKLl06VJ49OhR+M///E+BKHjoNrQnTqsVqz/RA4deOQAvaA/JguE1g3AoQBwCDSYvxvkAKZ5//nmp+gXPH3jf4HM+M0wLHikIo0I+GiYe1n1JaUHwlAI4AmHasaR57H+QdumdhO2dLMExQM7JzVMxwfHqenjnnXcEKLWz/DQWImm9mAwa+zBMDF44CB0bDnbzilQCczqdWFr81CnJi7PXDxLadur0qbgUsvxMumJa3Rrx7a6AK7AYCjjEWYx5fNqjcIjztBVfoPM5xFmgyfShuAKugCuwhAoM+oPwzttvS2jQSrsT1tfWBOIEk7h40iun+utTHYSp2143FRomlIVTAajAs4XlwQFxAFTef/998YqxDw1ERqNGHk7F9tFnQpzV1RXxOAEkYvls7EcIA1gDjxtAHJQJRwgXoA7hDiAS2sP++AylxZE7B148LB+uYZkOq9KfpyBO9Ajq5ombWVq802lJ2xJmBU8aeA11u1JiHJ44Z8+eD7/69a/D3Tt3Qme1OwbwtBcQz2lzBTHHD0BZGO7FXDiAR1kuIWgOLxyAo8GoFV566SUBbdI2SowPhpIfxx+ugCuwXAo4xFmu+T6s0TrEOSwll7AdhzhLOOk+ZFfAFXAFFkWBURDI8dbVq2JIj/qD6CWxuxtGGcQpC6lC9aOqx0EhzbTHl3njMA8MPWlQGQo5at5+++3w9ddfizcNHhpO6PeoTqVz4tAzJgVxADPolcLXADMANS+88ILkw/nggw/k/IA08MRBf6A9ABA8VG7duiV9w3H4rCyUSYc0sb8W5ODzvb1Yujx6E0VYBE8cAiBUiMJ5JNRsZU08cZ5//gXJjfTV11+H1fW1fF/Osz438+2wDbSDPgNq4a8R4tgYUgVPnZPwwllfj591N8JLL78kYVQyjmYjhzgeWrUoNxgfhyswnQIOcabTyfcaV8Ahjq+ImRVwiDOzdH6gK+AKuAKuwDNWAJ4PMPKRzBZwYe/JToQ4e3thlFWfSsGUCDeqIU7KO+YwhztNdSr0E7AGz/CCATz58Y9/nOexsQBHhzBhfHgPWIE/6sBwKe2JUwZxAGTgbXLv3j2BI4A4gD3w0MFr6Iz2AHsAet599115zVApDWnYD8IT7MP+FwmMiwpWCAejZxBy4uDR6+0KYEEImICULKSq3e6KJ85LL70isOnGjRthdSMmKbYeQFYzjAf5cDAO5AdC+5LsuQmvGoCjZkAFLAmlOn1a1hke6yfOhMvPXZYwKkmmjRxMWV4ceIe12tXr6zDXkrflCrgCz1YBhzjPVv95PbtDnHmduWPQb4c4x2ASvAuugCvgCrgC+1cgy1mL/Cdvv/WWeIAMpcxzzAWDcCoY8HitDXkCA+yiP7dJb8s8eNhReIfYh82/UjWolKeK3p8AB4l2ATxefPFFgSnwdgFISMEpmx+HEIXtSrnsdlvaA7hACBpADB4MLcJ2gg1oeuXKFYEmgDiSRPj0aQFK4pHSbss2eMEg8fHvf/97+Rz9AHxC+6ysRaDE3Ds4J9rDdoxRQEjWP84FoBX2Rx+R1JklwH/9619Ln3Ec4Ar0wHnhNYRzItys213L5586cIxof3f3iWiA49BXnB9jIcRpjGLbQyRHbrSkhPlgGOT57t274e//4e/3v2b9CFfAFVhIBRziLOS0HvmgHOIcucSLewKHOIs7tz4yV8AVcAUWWoEaiENHG3qn0JAn6NAQR8MOgh9WTyrTUIf2VMGcsuOthwj30yAGAANwAbADMAXJm3/zm9/EEtqm8lJZH3R7rEJVBXEISgA4AHEARgA2CHHghUOIQw8flCH/9ttvA+AKgAo9aODRwmpX7B+9dDAu5rfBNrSFc9Irhrl5sA9gDfoSc+V0wu9+9ztJygwN8DnLgwN0IcTro48+knLjBFY4jp5PDE8DhENfcT58JmXFnzyR49FuuxnynDid7pp4H504eTqfj5dfeXmhLy8fnCvgCkyvgEOc6bXyPQsFHOL4aphZAYc4M0vnB7oCroAr4Ao8SwUUxEFiY4CNYX8ghrt4dbTrEhePb5ecOqNR7hWiQ4JSwwTE0SDFvq4Lx6qDOBgH4AVBBSohffrpp5JgmEmF2S+2VdUHwguCHMALhiahHX7OJMcAHDgP4BG9WwCTkNwX3jj4A6TBZ/BYgUfUG2+8IVAEQIbQhN41OAe9cagtPWOwD86HtnFOJgtm+xwXQ7KggeStaTTkfAA79MTB6+vXr4cbN76SdmI5dZQsL7x9cN5uN1bpYhgVoBDapBYroDjwFup2Bd6gf+cvXJKwsVdffTVsnth8lqvfz+0KuALHSAGHOMdoMuaoKw5x5miyjltXHeIctxnx/rgCroAr4ApMpUAGcQAYEE6lIU6Al0qWksTClAKeFDlLGL5DLxyW5rb9GA9XGshmC1A0cJhqHGon3b4ORwLcQDgRwpWuXbsmXiH6vKk+4DPdHiEOvVMAJaaFOAA0CFEi2AFoQaUsgA9AFMKYn//85wJOAFLwIMyhnoQ4hDSEMjge8wcwBCDEkCv0jwmHAXQInj788EMBMAzVomcRQBeOf/jwYfjrXz/NwZTOg0NYtbkZw74YRoUx4hz4TDTKSrwD4pw6fTZ6CHViiNgPf/TD/U6t7+8KuAILrIBDnAWe3CMcmkOcIxR30Zt2iLPoM+zjcwVcAVdgsRV4sh0hDsJqBr2+JKGVPDhZdaoyiIPqTXwQcBDK6KTDFoTwmNEoQhwNcvT7Ok8cPSupfQEpABYAHQA3kB8G4UoIW9KeOCmYo/uk295PThwCG4ARwBpAHIAWQBJoDYgDyCK5iIZDgSrwxJGkw1neHbQBDxj8MUEzw8PQbwIVgBqWNKfnDL1n6FmF46ABQsrQF7zG8dhOTx4kW2bp9c8++0JCowBm8GAVKu6/vr4q2xFGhT4zjIpADzlx0BYgzvrGCXl95+79AD3OXzi/2BeVj84VcAX2pYBDnH3J5TtnCjjE8aUwswIOcWaWzg90BVwBV8AVOAYKAOIwnAolxmn0E+KUdXEwiImP6bHChMcWymgvDmwr3heJjVMQxlafKuuHPZbv4c0CiMMQJkCEq1evymeAI7r9owinIrABrHn06JFUfWLZcWxDXhw88BqQBp4q2Of27dt5iXHsD0DCBMToJ71r6PHCJMoMpcrnL8v5w9Ar7I99/vznP4e//vWv4o1EIEOIg8+wD/r04MGjvFw4wRG0ZHuAcBrgYCw6D1KrGWJb8DTqdKXNe/cfhr/7u7+TSlT+cAVcAVeACjjE8bUwiwIOcWZRzY8RBRzi+EJwBVwBV8AVmGcFdp7s5OFUOcQBAMg8ccoSG/d6MUeKTXhLLXQ4UgrkMLFxGeSpgzj2uNwYaMSvdQAKACCsvAQPGHi60IMl1f40OXGmDacCgME5UXnq/v37ASFM8ADCH4ANPGFYXQp9wf5ff/11uHXrlrzGA+eC59CDBw/yzwBxMCaMj8mLGUqFtvE5vWLQBr18GJqFfiCkiflsCIPQBvqFNuC5BEhHTxs9x1wPqE5FLyE8E9AxxGtjfVX6L549jZZ49Jw+cy5cuHghoLS9g5x5vmt4312Bw1XAIc7h6rksrTnEWZaZPoJxOsQ5AlG9SVfAFXAFXIGnpkAZxEFiY+a40UmE6XHT7w9zI545WxhKg85rw14DF+uJk4ffNBrKS6d4XSZEmQeO3h8QAmACwAJgBBCH+WLYv1T7aFsDHQ0opoE48I4hxEGIEiAOvGykQlMGcfA5+gUog74wTw+8dpC/B1AFEOpPf/pT+OKLL/IEw4AhUrpblRTX+XAwP6xqhXahAc6JB/qB6lwAK/gc/cRYGY5FneAlhPnFg8mqGVqF55gwepDPF/pCPZnY+dzZ02FvdzecPXcuDEeNcOfOnfA//+//R9oc9Aeh1S5yKj21xe4ncgVcgWOpgEOcYzktx75TDnGO/RQd3w46xDm+c+M9cwVcAVfAFahXYHdnVzxxADvEEydLqjtqRCPePghd4KnBCkcw3GHc42HDeXi89Zypgij6nDwf4RGfCRGK9+PhWc3QkD4BMMAbptlohHfeeUfeY4x1nj7DEEGS7rfOibO6uhK2trbyHDYMTWLuGOgJj5bLly9LCBNADOEJIA1ACSAKvGno3cJwJOljpilgD8qTf/XVV3kpcIQxEeTgeObDAcxBfyNUa+Wv8R79QGJn9AOePNBPl0wHwEGb6DPaazbbAoOY70byJGUhWhHuxXw4eI2+EnyhbRyPPDiYY7SB7SijfubsGZnafq8f2p12/eL0PVwBV2ApFHCIsxTTfOiDdIhz6JIuT4MOcZZnrn2kroAr4AosogKEOFKdSozrWBlJQxwbGhWT5o5DHO2JoQ1+tLWfJMXUWIfwaJBDaAOIwNfWcwbvEQ0m4V6jUbh44YI0+9bbb8O1RDxP+lkIUNmcjhoxb4uGOEwEHEFNWxIWMxExQQYhDmAGwAXhCcKiCFmYaBn9oGcQK08RwmBs0BQQB148N2/eFPgCOAQwwopWhC8ARKx0FSFLDCkjIAI0AsS5ceOGwBpAHOqHPqAdeOzAIwgQZjQqSsYz9w2ei3mO+hDsxLLjXfmTalfrmwLRMB6GaHVW4tryhyvgCrgCWgGHOL4eZlHAIc4sqvkx8csLvh36wxVwBVwBV8AVmFMF9nb3ck+cHOIgYbHKicOhac8UQAJ44tA7BcY986ukkgZbeerAjg3HEjDTbObeMYQ49F7RIV/Sz+FIAA4egDjo01tvvSXvAU9qPXEyiENQwXHCeyZ60DQE4gBsMIQI+xKIALjAAwiJjeEBhH1xHCAHtiEnDl6jL3wUgCp6QaGPAEF/+MMfwvXr1wXSCIDq93MPGF22HNsJbuBJQ7jFxMVoBzAohm7FPDbYxvAvJkeOoCgmuWaOHfQfuXTocYWcRug/HqyeBViDtrBPqx01BrjCGHKAgynxb95zerfwbrsCR6OAQ5yj0XXRW/V/JYs+w0c4Poc4RyiuN+0KuAKugCtwdApkxvQExGm3BX40WoWXRQriwFMDRj0hgIU4hDSpyk8EI9MOzoZURU+gnpxbV0SixxAhjrTfaAjEAVjIIU63G4Y1njih1c69WGIzjRzCAFQAgmD8DBdi1SaAD4AV/KGcNrxufv7zn+f9hBcM2oJnDPP1UA+OU2sG2PPxxx+Hv/3tb+IhQ08d9AFjB9QBPKEnTrG9m+c0AmzBvmgHnjgAK4AwhG7oK/rFfD0RxAzHwr0Aq+iJg/71+3v5dvYD40Gb4oHThLfSivRrYzMmag6Zd5QnNZ525ft+rsByKOAQZznm+bBH6RDnsBVdovYc4izRZPtQXQFXwBVYJAUyiNPb6+WeOIO9Xmi2hN6EUJJ3tgANjQlPHHqrMNGxhTU6WXCdJ4z11El54ujPdNspiENPHACqaTxxQjMKwHYJqwBEADl6vd08KTGTHWN/bGNeGIRS4TgkVJacQ6ORgBJ62ACmYF+CFw1vCIUAQT799NPwl7/8Jc+Dg/1xLCttYR9AIVa1Ek+YVsz7g9cER8irA4iDPnW7MR8P+0ugxLCwEAqvJ513iBXJ4AmF12gDY8BzTHg8iu2vrscS4xvrOcChB85oOAqNpn/9XqTbiY/FFTiIAg5xDqLe8h7r/0WWd+4PPHKHOAeW0BtwBVwBV8AVeBYKKIjzzttviyFOiCOVj9rx69EEHMlKeMPIrwqnsmFOdoi2+lPddsKjAiLFnC5l4VQB4VSI+QohXL50STxy4IkDDxxJvlwXDZ1BHBxPWMRwKBy/s7Mtnik4BxMUY18AImiJkCUkMGZFKMAbtINteMBDB3AlesXE/Dd8MFkw3gPMfP7551KlCm1azx+cOwVxkNgY7WJ/VqdCf7/77jvp89pazF3DUDC8ZvgVzksIRO8mbsc2HI+cQGgbxwBsYT/kB8J7AKGTp84UHjg4RpUVd4jzLC54P6crcHwVcIhzfOfmOPfMIc5xnp1j3jeHOMd8grx7roAr4Aq4AmkFyiBOsxnLV3diUlz90DlxAAkYTsVKSgzPAZCgJ0nq5BoWlE2PTo5MrxwNckIYVoZTIaWPVKcajSS5MPqI3DT9Xk+ADqpVVT0GqjoVYRGACZMRP378SCAGNMJnHC+ABiCGVGM6c0bCoD766CMBKQyBYg4afAaQg2N1Imf0i3AKbSGPDdqAtw1ADM4RQcqKQCC0g2d60cS24G3TFbACcAQtsA9y28Ty4q28OhXOhzkb70P0xLEPeuUgHEs/CJ5wDvwhsbHnvvGbjyvgCkyjgEOcaVTyfawCDnF8TcysgEOcmaXzA10BV8AVcAWepQIZxEG5Z5YY7+/uCTyogjjocoQpBcRhKA22ASRYiKMhDIdc54ljS5CPAxz0IYbtlOXEAcTZ6/VkLM8//7wAj1+9+270nkHITw3E6Y8iSOEfvVYAYDDGra2HAnHw0FWmAE4AMeCFAw+ZP/7xj3k+GwAZjAtQBfsxkTArVGl4Q52w7zfffCPtoFIV+o92cIwtLc5KVDgWOW2wHaAN2m1vb8vxLLuOnEIsMQ6NCKQYEsfExiyBzvmgDtvbWzIGtA1QhOMAmQCvGgjJC40w6EcwxKTG8MCRcKuWIUDP8jrwc7sCrsAzV8AhzjOfgrnsgEOcuZy249FphzjHYx68F66AK+AKuAL7VwAAB0b5W1evChRohYYADvHIaALUxK9I2gOHZ2ECWwE+mVsGvWdYIamqR9rLY1rIk/LEKcKrIiDg+xjytCPjAyyBxwtKbD948EBABrZXgSRAKnoMMXEvgApDn+CJgwdBCPbFawAcnAteOHiNpMYAKcxXQwjC/RAixRArHboEiBITKI+kz3fu3JF2AE7QFsKxGAqFc+t8NDo0Suf00QBNh6HRA0fn5GleWjceAAAgAElEQVS3C9CiYRbaEFgEyhUXR9g8eUKgVaPVRNVOz3ez/0vRj3AFlloBhzhLPf0zD94hzszS+YEOcXwNuAKugCvgCsyrAmUQJyY2juFUGnQwlIbQRXtvQAMbElSlC4FF2T4WBE0CpQiPyiAOtsFDBKAD4Ub4Q4JglOq2HjwEE7ovhDgENfSewXuMG54o3EZPGsATVnkCxMF+b7/9tpwPx0MfJkGG9w72BYxhVScmhI5jb+ThURgHy3vjeByLfQiQoCUTDvNzzoeGONQL21imnHPMvD8EQMiZg30wBu4bmU382rzSykqjO8SZ18vf++0KHBsFHOIcm6mYq444xJmr6TpenXWIc7zmw3vjCrgCroArML0CCHeB0X71zTdzT5wcxmQQR+emISBgyBVDc2j4a0+cVD4V27NqT5ji65kGPoVX0DBPOGzb5bljlaaWeK7AG+fevXvhgw8+EGhS/yhCqeARg2Ni6e2+ePg8efI4TwxMrxYmGQYwApxBJagPP/xQvHLQj5iLpiP9Zmlw7MfkxhqCAeIQrKQ8oeB5QyiD46wnDkPc+LluC2NnSXgCLXuOR4+ixxIgDvdFn1mdyyFO/QryPVwBV2A6BRziTKeT7zWugEMcXxEzK+AQZ2bp/EBXwBVwBVyBZ6xAFcQZNorKVDpMieAAn9FDgyCAEEJ7fJQNUYfzYJ8yoJNKrhzbnExsjE81jGBuHuafwfZf/OIXAnVS59PgCRCFJbgJL/AeXjHIL7O3tzMWzoRj4W3D0C3kh0H4FqpKXblyJU8czOTG6BM8cRBOBYjD5MZFSFMRyqY9h+h1M97XohKX3ZdzN+l9VEAwliIHnMIfwA2qavFcDCejlxGAVos16N0T5xlfxX56V2D+FXCIM/9z+CxG4BDnWai+IOd0iLMgE+nDcAVcAVdgCRUgxGFOnCbKCWWhOb3hYMITROdMYU4cfAYAocOfpsmJo6tX6XY5DcxHowHPuHdPASFsfh16nQDiMHwJAALw4erVq8mqS7YNQBxWo8Iz/vAA5ADE6ff38tLi9FBipSicBxDnvffeC9euXROIg4TE9MBBn7AP/uC1w1w7OnwNJb61BvRySnk42ZA39Iflv3XYFduL0GZPwBL245hQuYoQB2MhFCPEYR4f9Ns9cZbwhuFDdgWOSAGHOEck7II36xBnwSf4KIfnEOco1fW2XQFXwBVwBY5SgeFgKJWC3nozJjYWiJPlttnr9/K8K9r7hrlXdDJdC3F0taqy/teBHlZFsuCI7Y1GMZzIev3o3C4AFAxfYulreMYgrMpCGwKLAiK1JHSIgAWfA3rAEwegA+cXzbLcNEw4zFLfeEZFKZQHR8UmlvrGuOgZBA8ftI9nApbC6ykmVsYfw6XQB55PJyPW+YI4Dq0f54zQBs87O1sCcJBrB394zSTV0atofaw6F8aKvsKLScqor2Qhae6Jc5SXqLftCiyFAg5xlmKaD32QDnEOXdLladAhzvLMtY/UFXAFXIFFU6AK4vSHRc4Vhj5h/PQW0eFUhBnUB/vbEuF12lkPE3rq2OTKdRCHUIehTwAPaANQBbAElZ4++eSTsdLkOgSL/Wg223IMgAWOB+TQfyjIxXNh/PTCwTnwADxCThxUlcI2HAuvG7RFLxxWqtKhZezLYBArbdmHzV1jE0RTL5Z6hwcQkxMj/A1/EeZEcMPtOA/6g/6j7zs7e3niZPaTEAf977a7sWsOceqWtm93BVyBGgUc4vgSmUUBhzizqObHiAIOcXwhuAKugCvgCsyrAlUQZ2S+HVnQwYS3gAYW4kzjiaM1q/KK2Q/EYR/pjQOPGQAHQhzCiN/97nc5xLHjYl8QzkSvE0APeKsAeOB1zLUTvWTwpytgEZ7gvA8fPpQ/fsaKVYA6gCn63PQ44mcI50pVlqJXDvupQ6mYwwb7IDRKe96wXQKjwWBXtmuwo9tqt2MFLP5BOw1xVjurDnHm9cL3frsCx0wBhzjHbELmpDsOceZkoo5jNx3iHMdZ8T65Aq6AK+AKTKXAKJYFf++3vxWvjLXuqoQKNRuNMAjRE8SGK2lDnyXGmayXYTs4d6fTij92oFx54hmeLvpz9pdwQldqSnmkwBPGgiANcTT8gTcNw5xYrvuzzz7Lc/mwHzieZbsvXLgggAP7409DK+zPfVm5ip4+bEsnFC7ATExAzL6lvGqo10q7E/MTQT+WEM9e4xzNxiiCqGYj9AeDsLe7Gx5noClW0NrLw6MYtgWYxCTGGBP6DtiDZ4wbrwl5WHGMEAf7EOLgudOKkKff64VzFy+EcxfO44et0Gj61+qprj3fyRVwBXIFHOL4YphFAf9vM4tqfkz88infrvzhCrgCroAr4ArMoQIJiAMYgAeqU9lcKxwhQIMY8P2+AAmCDw1x4Kmi9yfc4DMhTplq2jOF0EQ/ozqVfmiAw/0IUpjbBv0EjAHA+Prrr/PqSxwDYIck7c1y1GB88L7B/gxDKnLWRA8cAA2GXTEPDQEU+6G9ZghwbIia1WHYHwhMk/3wnIVWEer09nakb493ngjAAcgZjAGiCNEYIgUNWOac4yLUYXUsJkPe2trKy4prbyPm/ZGcON2YM8chzhxe995lV+CYKeAQ55hNyJx0xyHOnEzUceymQ5zjOCveJ1fAFXAFXIGpFFAQB4b9euaJA2gADw8LXrRHDAAAjgGw0ImNCw+a4jcO640T+9bMw4nKIIf2+tHhQHg9HPYnhqg9WwhUABpYZQrbdcgRc8IgrAj7YUysZoXwKYyPeXAIrDRIItQAyMFxbJtQyHbQhj5pfSeAT3+QH07vmb1eT6CJeN7sbEuIFyDOEFW4UEFrZUXmInpQxaTLGDv6yepaHA/6gnGjbYSNAVyhPDr+kMfn+vXruRcWtSGwwnO3s+oQZ6qLzHdyBVyBOgUc4tQp5NtTCjjE8XUxswIOcWaWzg90BVwBV8AVeNYKpCDO7m70+mg1x6AEu0rgAijAikaEOAwVikCiHOJEmFFUlrIQB+0QiujQI12NCtWhqiAIEyMTZPA9w6AAIpgThvAF7+HdQnijc8YQTunEyeKRknnuoC96/Oy/7qOGYDiHBkLUl6Bn2IuADOAGnjZSBhzhUplX0GgYtyN3Ec61AlCzEkOcoqdUBFKAM/jD+LE/IQ72AwRiviDse/HixXD+/HmpqIXkz/SwYjsYK4CPh1M96wvXz+8KLJYCDnEWaz6f1mgc4jwtpRfwPA5xFnBSfUiugCvgCiyLAhnEef+99wRcICcOw6kIcQhRGEZE8ACIA+BhPXGK/Ypwp3RenMITh6FFOl+M9WyxnjiARNZTh31jLh+GfQFiFHAjeqekPGsAOABLOC4mEWa/WN4b7QvIgPdLp5O3rUOtyqpzEeRwu35PeITzbW89Fg8bhj4xAbGErI1GoZGVOG+tdMIK+5B5GkEHJCbWXjg4j05iTO8egBqAGfQHYVUY17Vr1wT2YBvaIMTBNqlMhdLrK2vuibMs9wkfpytwxAo4xDligRe0eYc4CzqxT2NYDnGehsp+DlfAFXAFXIEjUaAM4kwZTsVkv/TYQB8JTugpw8/0M14PhzHnjg6B0sBIe+KkcsykEhvrJMwsc46+MR8M2sH5CHE0pCHUYO4bghsLcDhWAA99Pp3DB+cgpEkDrCCgiJqwihRy79ATaO/JTkxCnIU8Ibmx5MZBxSjAmmE/hrF1YtiUAKxmM/eegacTkxHTC4fhUwylot6AXNjGHD/fffddngialccYUkVw5eFUR3JFeqOuwFIq4BBnKaf9wIN2iHNgCZe3AYc4yzv3PnJXwBVwBeZeAQNxNlbXwk4WTsXqVAIHsqS6HC+Mf4ZTxXLbrTwXC/aBwY+cNTYHzPj76q9fqTw5hA44h06cTM8b+wzIhL6wMhXBCvPe5Llm9vYEnjA8TIMXetdoiEEPFd0f21+9NpjwmRAF7+HxQ4hkc+/g8ybmhpWpVA0FQpxOO4ZN9UfDmAAZc9BuT0AcACxCJR0SxjxA6IcGNadOnZJ2GXaGbTEHUfSsosbtZvRA8sTGc38X8AG4As9cAYc4z3wK5rIDDnHmctqOR6cd4hyPefBeuAKugCvgCsygwBQQR3vLaLgB7w0dTgVjXxv5/X70NMEj5Y0yQjIXtY37WmDEfaxnDCGODrPSOXMAWtA/bEe4EKATIQq9fHiuWJI7hlHpMCftXUNww3LcBDMa8tDDRYdSMd8OQQ09feB1o71/dD4d0XGY5RRiZSpVoQrbz5w+GStn9fYE9rRbrTDKYAvOv7l5UnLhoL8MpRI4lCVwxrGAWwBXCJPC+NAnhksxTI4QR3vxoD2HODNcb36IK+AKJBVwiOMLYxYFHOLMopofE798eolxXwmugCtw3BUYRSNaDFb8x8ve0+CWzxKP0XAUGlmForHNbC+1Te9Y5LUdb53n09sTfchs/MzQL5qgU4jKm4t78ZjXB/ZutmKIybI+oEk+xxTB6Nzb3Qud7kr41TvvisFPCBErOxXVkfLDVfgTYADDqejZooGK/I8cjcY8OPRnGpZocKO9dbi/9njR88lwJhyvYQr7wfApXZ2J7SPxr26XY+eYMH5CISZu1qFf6L+FUzo8i4DLetkUMCQer/+0zoRcKe05rykPJPYRY2YOH1asok44XictZlUuG45mPZL0e5YrByQ6d+5cOHvunIR7FRcsSqOXXH0ZPOS85/M/6zfy1L2En03bZnZfy9fHkt8/lvW+6eN+Ngo4xHk2us/7Wae9vc/7OL3/R6CAQ5wjENWbdAVcgWemAAx/egS0O20BPjQ60SkahYRBlR3d53/X0RBGf1Hhp91tVeswUGDqmSk23yfu7/VCe6UjEIcluTHf4mnRHodgGmAQHuwX4qSghW6X0MY+pyAOPtMQhzPBz5gTB+2nIA5yxmhAwnNqyKK9kLhdj0GHSRECsew6II7+DO2Oe7MUAEePl4BG909DGwIPej5xmwZO3Adziv2YnJj74Bh66IxX/JqEoakVTl0wHrSDEKzTp09LhaxC1ANAVAEqqqnUvSQD0hP9q7rvaIBdB6Hn+9L23rsCc6WAQ5y5mq5j09l9fs08Nv32jhwDBRziHINJ8C64Aq5AUoHhIIZOlP0aju3aOCz91XxGfQf9SU8Qk1ol/nBf8l94kHkP2WPYnVG/6H/S0FxyI42eOLkXFnPbWE+oRggfvPd+Bm6idwoevd7uRPUnDVzoicOwG+3tQchDyKHnh945eTLezLsntQ8+s94yBBQMDbLhV2UQh9CDemhPF+2Bwj7r6lfssw6hIpQByGKIFEuS0yOHfdfHcZy2fV6LfG61OmPLWgMlvCZ043gIbJjfBp9biMNtaFjrT511yBq3pzyjsD+TJWM/QDImj2Y/19Y28rw69PqRMu+ZRyDuPzN74mCJ1n17r/PEMZ6CepwCCN0TZ8Y7vx/mCuxfAYc4+9fMj6j/N+AauQKlCjjE8cXhCrgCx1UBGw6lQ44s3KHBrw1J/BRO45NGLoxU5M3AXyrcRmtx+vTZMSMthnNlIV0Voo0Gw1jhqF3iiZMI5yKQqoJWx3WenlW/oDOqGaGM9QcffCBzzfwnET7Uh1PpnDiEOAQEuiKSNZAJGCy4IEzQ8MaGLPEYJua1EEeHdNGrCIBBQ5zYBkLGoucJ29CwBvxTv9dJifE5cuiwqpT2sikgUAzx0mPSc23hiAYaeI3wNv2wEEe/Z54bHRaF4wnTLGBDuwBPWn/tYYTPNSSy+Yj0cbl3XgbctJcOtzHcjhAJ+5w4cSIPV2O/G4A82WOYQVqeK79/yAdKGeVdw0/tmogDfVZXmp/XFXAF6hRwiFOnkG9PKeC3dV8XMyvgEGdm6fxAV8AVeIoKEOCIgUUPlZKcNNhXyg23WuHRo0fh7t274f79++HJkycCb1gCGZ4EVY8nT3bzksVIlorksnhGElUYbUiqqpPFIiwjKO+Z3l4vN0K1kY1zCgQg5KnJrfMUZT7+p1J5P+hpgJCq//7v/85LXtNg19WftNGuIUmqxDjBAQx47ZHCNggvtFdPyujWAEQDD+2Jo9vQ7TJEiBAHQMNCHIQrEdJwTWloE8JwrHqU9rbBfkxMrMMNdTvog4U4epx2TNSNY0qFS+l9mKcnFS6F/QCu+LBa4j0hjp0XjsE+W8iDuWW5cXrtaIiCtaHXjdYGr5l02ubm4dydPHk69w7TY2xkHjJjOZ+m+Sav1j7B3Zgn0DRtHP8r3HvoCsylAg5x5nLannmn/bb9zKdgfjvgEGd+58577goshQJ1OSCUYQOjC6Bma2tLnr++cVPKB9PYgyFFYxiG1l5vu1LCdrtbVN/p9cIe2sLfYCCf03sAbQLs4A+vVzqxdPG5i5fycBAYpOJZoEIcJFwsEfKAzyVXx8p4OMpSzLcaJMNVbHLqPO/RcChzC0B369atPH8LS0nDEycFGmj4svqTLjHO09MQ1xBHAxc9F/bzsvAdDQjwmkmLLeBLeeJoiMPjBoPC00xDDnrSoLoWq0fh2mDYlA6NIthAf3RIloU3GjAV44heJ7q/OscPPIG4Xee74T4MX6IXi/aESnk+6b4SYnA/gjvdb+2pYwET+8XqVykYZnMqWQg0ykqWl12X21tPxHOPYwdUznP6NBrh5Jno6UdvH4aOEW5J6JbSN5mkXZ/cMmm3DpbtlunjfYYKOMR5huLP8an9Nj3Hk/esu+4Q51nPgJ/fFXAFKhXIEgXrMKNBfxDLCq+tht2dXYE2/IPnzcOHDwXiXDp3PhpRKFuchVbBsCOIWV+vhiT9XsxZE88d2+FrMcIBcxBuosK2xEDOPtvtx+pA/BWeIIclni8/91y+LS+lvOR5cKrWAqAOQ+Ewj19evy4QB3MPTeElRegSgUARCmRDfWg80xNHh9RooGEhjoYUhCk0tG3fNXTQ27QnDtvT+xKKsHoS3hPi6P16vZho2IZC0bMGOYEKoNPPX1vIpEELzmVhhe07+4/qWBbSEFJEfSPg0QCHXiv4DHPG8WtPGJ6f1b/K+kNPIQIYC3kIenh+zrGGTgy/o5cSxoPjYuWumCBbAyA9151Wq7j+WcUMz9n1v9pdj69jo2P74qPHO7tj+hHesL/w/MsBULudV+Mi7IInoIdY+f9PV+B4KOAQ53jMw7z1wiHOvM3YMeqvQ5xjNBneFVfAFZhUIKsuJcZesxFgyD9+/Dhsb2+Hb775Jve8QWgD9tGeNiFLfJw3mlUDama/iPcHO5WKD7PExvlOJkMxoA4eNNom9mvGnCU0pOktQEPwyc6OGGbw4Nnc3JTqOGfOnAknT54MK93xfCJLuTSyucfcYs4fPHggoXF4BqQ7sbkpEAdr4cKFC1JhiB4n0HUwiOEw+kGjfBqII3M7jF5RmEcNA3B8FcTRnh3Rhi/y1mjPG+3FQw8iDXEIMlIQZ3e3l+e0oZeN9rbB+C1I4rjZJ2rDzzUQYT+5XrV2cVtzwgtHg5KVlfYYxLEeNxoYaU8a7fWjAU7Kw6kKODGnjgZJGsJh7aBPaAOv8cycN1H3InGxXkM8Z0tf/6kLdKi+nieym4+a0dOmDPYBWFL71DM9mQDDxAMw+yMklup8/nAFXIGnooBDnKci88KdxCHOwk3p0xuQQ5ynp7WfyRVYWgVSVVZsdRYbCoBfsBGOgQSsT55IbhuEzeAPr2HgAH6kPCz0ZynNdciFNc6swW+P14YkPQHsPtr4rZpz5juBAcl8PTDMzp07JzDnBz/6oSTu5QPhGwITsjAL5O21IRZ1Fb1mXoM6rM0md67ahikcqipfU3xjGfT6AmO+/PJLSb4LTxtAHOhEDw4YqgQs+IxeTimD2M5H4UnSzI13ejdwflNzWzevZesqtaYIMHSb+twRmETdMG54GXFfgIZ79+7JdcBwKZYFp7GPfRFOVfVotbpj4Wbcl+cZDqPeBDPaWwb7MtwHr7kPS4EzV1TKk0VfQxpy6s9j//s5JNLgi8CH4BbbtIcPQY3kqFIPC6EIyLCL7gc1rLtWLFTSx2k4V3aPSd2n9Hrg/UHPaVm72qOJrwGFcY9stjOYgyTYw5gMvLKsXt3Afbsr4ApMKOAQxxfFLApM8ZVolmb9mGVQwCHOMsyyj9EVOCIFMuOdRhV/8SZYkOpSJdWcJDRmZyeGExmvk97uniQN/eabrwTWwNMCkANGnU4kzJwX1njWv+Rz5PsxsO0xKeOdRvg0ylpvAfYFY6J3AjSkFwk9Ms6ePyceJi+88ELY2NwsTgXABV1Hxb9/JFGWcIzDLCs8TRlkI4CuIDbmyaHCxJjThomdkZiY8wxIB0ABcKM9NXga7Q1Dw5sQh0a79mix86P7hOPogZGCONrThu1UgZyUUW8/00Y4vXPsODlGeILgAWMeEIewAX2FRxL+9Lq266wucfdohJCzItxpEhDE82vopUEIvVZ0aXCGBKUABdqyuWvs/Ojx2HApm8sH4E5DIh3KZeeprD8FsIpJoK03VNX1XQdx9LH72Vevtarx2cTR+f03CwEjBMPaWdf3D+byyTyBprmH+T6ugCtQrYBDHF8hsyjgEGcW1fyY+IUwD9h2QVwBV8AV2J8CVV4fqfLgZUAHpaLhacG8NoA2sXJODHGgYaV/7cdrmzODRm4Z1El5AOxnxGUGvPYSYB/YLg1rGq/WiOXY9P6St6ffD7u9PTHe4Zlz5cqVcPny5dBdXc27POgNiwpXeQOHV4q4CsKJQY4S31mYSNnchorE1A/uRa+qO3fuSIgUqyXRcBWvo2Yz97LQBje2xZCpmHcIBj0hTpXBrOfbQhy812tNz00ZFChbP9hfH09gQyhCcKPb1fAxer1EfTFGeFSI5vCkaDQkkTN0w2tdfluvM12dK9V/Qhydi0WvZRyvtdRzoV/T+4YeIFzz1tNFXwtaN903fX1QP60LPW5wDOdbgyW9Hstgnm5Pj5dhc5yjae8NFhpPwrDYUgro8RwpyITxEcxobyjtdZPSkeeHFxu9lcQrBzl0+ADIcYgz7RT7fq5ArQIOcWol8h0SCjjE8WUxswIOcWaWzg90BVyBEgXojYGcMWMGjknae//uHfGyQSJiGPMwOhhCQCOYv/LzV3lsZzJaSeypq7dkv0Dzs5RHjjbQaFTSwLLvU4ZXasjaENTeEKnXOi8OjDSMBYYW9tU5Q3Ae5nsB3MBYn3vuufDiiy+Kd05DQqoaAR44YuBl5cr3dvfE8DvKylb5/Gqvn7Jq7eobCjxubt++Hb777juZc0IbggmMn0AB42f4jvUw0YYvjk154qSAm/1MQxx6caQgzrQAxxriFkLotcq1pYEV1yv7gsS67CO9TugtgnxQuGa4rw5t0p5xtk/6fasVIYHtF/vE6kw8h16fvB61ZxTaYYib9mqx16O9hsquGd4LNLxlHzRwK7sRa5hCaKavdb1de/no9VV1k7ew2GrN9VvVhgZQhDP8DDlueB1onfWaSd2j2A+sCVxjBDlIlDzmkeNZkf1/uCtwaAo4xDk0KZeqIYc4SzXdhztYhziHq6e35gosowKoFsVf3SXEIlU2uz8QSAPjndWjbt/+Lk/qqX9xphFCw4rVdmgM0qDRwEf/Ok0jh0aUNZTYjjZ8U/NmjXDryZOqnqNBkAY22thiO9pI5XaOGc/M+QPQw5ww+EX9e9/7noRYra5vSLdRoQtjPSpwk+e0sZWzUrmOshw4Ura72RQPG0AbeI1gDPSgwTqhcYm+MzSHxraGANRUzyv30544MHq1/pxnO7fa2K4Lp9LHpsCQPofdbvti99XeOXp9FB4tA4Fa6CMNeuyHMd+8eVMAoAYOFiKwfb3+2QcBfZ2YE8d6uvD66nRiSWx6v9hQqZSnjfakSXlEWT31etfAAv1j5Sj2R0OX1NyWebpQF3v9asiCbTacqu5ebiGO1ja1Lmz/9T0r5WkzUWI8g9SpeU5pzXljXim8P3v2bOh0u9nQ3Hyom2Pf7gpMq4BDnGmV8v3G/g+6HK7ArAo4xJlVOT/OFXAFECpT9WNu/8lu2NnNSoCj9PejR2E7qyy11+uFjRMxREQbs3hNaLO6uj72yz6MF21QIqeMNmKtYZcyYmk4WeM39Ut33S/pOD+NPz5rY9yGSlkjHxCDnkY0znVIRxiOBOSsdDoCPLYeP5ay5qtra2FzYyNcefkV8cwhNANMy/PM9PrhsKrT1IVVMWSKnkMIi4Ph+OXnX4jMLM1OPVnufXV9baxENjTU8wBIQbinDXGCh4OGU6FNDXG0dwc9Tez60u8thLF3BAsNtPFNCKXXhIYpsS8xBxT6yNAa7I81gqTP1kPJQi5dPUqDHL5mZSZeNza3DcKpqvS3oYFaD45PXx8pwMbrnX3QiZEtmOW1xfPuF8Kmrnm9rvYbTmUhjoUr+nzWyyZCtOgJxfta6h5U9V9Gr9GUtrhnwPsGD3htYXyogpd7MLa8epX/F3cFDksBhziHpeRyteMofbnm+1BH6xDnUOX0xlyBpVJAcuIorxu8Z14bGPH3b98R+LCNpMTwGmg08jK4MCB3e9tjJZxpzNCw2dmJoUEavOiwB+2dYA1mQhENduwv4dqTR59HG7k8PuXpw3AgtGO9hdCGhTgpyITPtMcOvVJgoO483hbNAEHoqQL4hWpd0HdlfSP88Ic/DK+//nqsUpXln+HrQ4uWMLAO8yzeId0VCeeCgYg/eNrwNfp3/szZwrshS8YshmoWwvNg65EYsgBVzG/C8DK0D2NTz5n2lsBraFQWTmW1TsEYDXFoQOtwqlQbFsTpCz7lDZHyDtHggOPTRjjXGiEONGGoGcd8/fr1CS+ayTUcS1in1q6+1qynDXPsMLGyhkUW3BCslN34eKxe4xp26LbpjaLLfKfgU2oOUgBF3ys4DxqUpO4rZXl0UuOr64fue+q89DTSc6TXe9VaY380SLJQkfAP58H9iWGbyLO1hlDURlH5bqn+cflgXYEjUMAhzhGIugRNOsRZgkk+qiE6xDkqZd3uCf8AACAASURBVL1dV2A5FID3Bwx3hM3gD4Y8c9usZL/05oa7VFQahf5gIB4lgxDDQbQHgTbUkbOjynhKQRK9v/WkqTOyLQiiUVQWUsK+MhExc7tY8FBl4NII1gYbjc+VdiyjrcM82q1Wnjvn4fYTCamRcuQ/+EG4eOnikS86zDfLoSMvC8ENgBZ0AlhD/haBDb2+zHc2yTm8oSfOymoM5yEEo96EChibhhuEFDSIWVYb73ViY86DFcMaxSmIw/NpAz91XArepNaXhRwWJHL987z6WhgMYsUxDXEAu6AXIY7e33p7jEbRy0Prxtc4L+aK0JDghP2N0GWQz4+FMGjHjpf78FnDKo5zso8xnEu3xeNyzy1WU1JASo9DAxwLczTI4TFcXxp66P04t3UQJeWpp8+vw8EYiqZD0qogEPWq6ovV16539I/efphr3JdxvQLinDpz5vAyoB/5XcdP4AocfwUc4hz/OTqOPXSIcxxnZU765BBnTibKu+kK1CmQyE/SQ16SFsoIFwcPh9FohgHT7WSQxCalzfYf9mNi1aBzoYxC2EJY1PZ2+Prrm5I4E8YBy9nSSNGGWVnYQR2EqR0yAYEqg6yPaWTjoudHXowP+S8QuhMdFXLQoLcTPABCEDrgdbPVkvAmGGjr6ycERsE7RoDCYDDW5VGmmzV2rR5l44QnRvUjVlOC/jDuX3311fCjH/0IrhdhNBiEBiCa8aKxVcNkO0uWT3ybiAL24U21vR1Y/hvPADkM1Uh5QVgDtQxw1M1x1XZCCoYB2bVXZoSzL3VGehlwmdbIr1vfNmSLhrvul+QWQun4rHIWoQ6AKa85HGfhiG6L0EJ78+AcDEey1yr1Qfvx8ojroG7dTs7xeIlyqxvatyFEBKN45vnt+irgRVywGsboOdN5lnge9gHH4NaWGlNqPafWYWyjmSfg5jzoBN0WoOn+pSDQfq6H1PrVc0CYyXVGuEYovbaxOX46/X/ALYv9TIXv6wrAG9avGl8H+1bAF82+JfMD8i8yXmLcF4MrsBgKZKE0Ohyg0Y7u8gA3NPjir8PZkAejWJ2m5r/I40dbEiaFX3FZChzwZmNjTbwE6DGhDRoaENZA1IbHQQ371PG6/WZqYBmUEQUa0cgkqLGvaUTKdnjEZEabVMhptQTiyPc2hE4NBhHkZF4D0GIghKR4lMGcsgUIT4iqB07FMCSGdsErB4mPL1y6JL+0A9owbIz5cmRNMBQuWxsyd1mFK5R8x5zeuXNL5hvQBt5W+Ay/6CPMCZ4vWBN8lBm+VWOugyh1FyYhjvUm0d40to2Ux0e5/pMlt3SfD9r/lKeKLEtVMYqJm/EZ1hbzACE5OHMGEcjQOCco4NrgdamBQlz2xfhS0DVf/4l9dT+1floTDSFTuln9tNcZX1cdh/m368uCNwtRCE7wORI3px5sw8K+VNsEZLpd6+nDPqSOr1vjVdungTiEe4RjnDccu3Hi5HjzDnEOMh1+7JIr4BBnyRfAjMN3iDOjcH5YwBf8ssKwLo8r4AoccwXqEs7u9ftZhZfxgfT7ETisZVVKWDLaGi1fXr+eu+DD22PSsyCG+vCXcObSsAaYNhC10X8UEEePtJ3I+SC3vBzkDATMyIOfKciDUAQ+ZOw6r0uzGVZX1mKOn25XYA49cnCMeE7UQJy65VUHcWjE0lODYU4AOShH/sqrr+WJjvW5MN+YT3x5wDHwsqHBzuTE+Pzx41jCmp4FBAmcX3yu59Ma8ylPlP1AlHp94tcf7WlCY1p7Z5S1U+cJYft/UGhj+5FqTwMc9A+ghoY4IQ6eAde4jfBGe4DgM0IcntdebzqRb8ojRYdQpdooAywFnKqGkPGyi4AUz8wrZcOxsF8KEqYgjt2X4IQgS4czMeePXbdVbbA9gjPrBaa3cw1aeFO3rqfdXgdxeH4dlqbX9MbmyehFRCuipNrctP3x/VyBZVbAIc4yz/7sY3eIM7t2S3+kQ5ylXwIuwBwrkEMcsTrKB5KXiDZeN4NeP7RgiGfHPnm8HW7duiV/+KUfCWfxpZ/Gnv5FH2fr9/fyX8L1Nhr5OlwkBWwOCnG0EZNqq6VEScGa/jAr0WwBTgZ2kLtnLBSLYViZ902z0Q6r3a5Ui0KIlYRdId9PlscmtJoTngL7GXPdvjAgAVugA6rO4BkeMwA00P5HP/q7cPny5bC+uREQGocQHIApgBoAgG+//VZeM6yF4Sf8rNvtjIW7YM65HuhppQ3eshVY5o1zUCgCIx4PDZp0iFBZf6Y9r4U8Kc+Rg9w+CtgRrWcNKggJCBLFsysPj2xECKdKThNO6OtQt0+QSiNee2YQplhQU7f+NPS1fY/zMh6uxD7wOHrwEdqkvGpSAIfnYqqcsuO4FugJw3VCjeAplIJXWjd9rNWW8JAVtQjbqKOGN6l71bTrcD9rzHpX6T5xzqn32vpmrJDFcNmaaoP76Yfv6wosmwIOcZZtxg9nvA5xDkfHpWzFIc5STrsPesEUmIA0tkpRCvKMQtjd2ZGQmDt37oS7d+8KEMCDSWJ1OAUMDhoB/MUc4QjaMCv7xdkaSodpvFijRU9tY1g4Go554OR5biLEsdv4mRhtGbDRIVVioEp4S0PCquCJs762FtqdTuGRg/LYWXiSNZL5vs5IrlumnBM9NwybE0+gYQiXLl0Kp06dkrllCA7Oa/Op0EAdN1SjdwT2xTMe2vNAeyql+mrn+aDjtecgxCHw0Ml5tSGdel2nLeGBHUMdONTt1o3XQhx7TqngtrubJyZmaBXz4uA6rXpoYKOv0xS4SLWj+191zept4/tFDxsLDwgRNLzRQEiHAFGT1DPnP9VP2yftiVMkGS5y6mhNCkg0HEsKTY8nDc/4GWBIUdUrqqkhYNlcT7MO97NPCmhpLXTIWrvTFVDPMMuxfFkOdPYju+/rCnhOHF8DMyngEGcm2fwgMSQ8nMoXgisw3wpoYFM1klEIe7u74qmBHCcIx3h4734sYZ0l57R5+Z7sRQPSGi18j3AfGgU01vS+7A636e4RPByG+NYozQ2ZQZbzJgFqYrLizBOH24sOF0YYEwgpbx3ZKJW2Ys4hgBwYQ/DIgeEtniwoqa7Kr8v91kSvpsKNxvWoLgGM6kUMmSFQQXiXVIaCN1B/JB5C6CuBnIRAjUYS+nXiVBZOEcIErMH8wFNBG67oGz1xABR0OJWea75OhStNCwamWRcMp+Ga06EyOI/2xIhTFr8uTQsR68KpUuPT/a6DOKkx6j5CX3rcMBcOtrNkNNYc1xVBiYY1uv8p2Lmf/qVgVhnQYrv01NMQR4MbQCjdb+pRBTzG+zF+fdh7D+cHnxMMaUiZSmxs9WebGnLyM91fDTf1vc2uucNc/6n1U9U++5Xfs0NTkpO3OzEBOo51r5xp7jy+jyswqYB74viqmEUBhzizqObHxC9/DnF8JbgC86sAv3jb5MQANnt7YaW7EhAiBS8beGHAGwMhDEzAu7G2PlbyW77cZ6ABQKfZaU/8kk4jOBpGhXQa1NBo0gYljc1pDehpJkWf076WfmaeOBwT89rknjehJmcHqzbFzuceOzGPRCOEYSNPdgxYAo8clm3G/r2hqVZlIE69EV0NcQBZtJ4AOjg/AAuM/9Mnz+ThUhgC+ojqWizzvr0TQ7GskcvPVlbaY3BHjLysqlGEPNHTgg/7+mlBHK5JG86i32tjelqYo0PGLGCYBgZNu9at4c3jAGtwzRIQaBCnIRXXfllYEq89e03Vr794hB5Hakyp8+MzQEYNWC1sJYDU167uI9eb1b6YvyIxsV3Hek1buMPjAZn0WrCghiXCU23zM52/R4dVoc9cP2UgZ9r1UXYvTM2f/gzjISSjHlwL6NtebxBOnDgROisdgTj4rEnw7J440/wL8n1cgVwBhzi+GGZRwCHOLKr5MaKAQxxfCK7A4iiAikMw3hEiJSWh792bqB4FgzD/9TvzVGHIkC3FPRjFcAIaGzQQ+BmNIBrr1hhNgRWt9kGNGIb4lBmKTZW2PQc3zFcDIysUOW8ya3V8MShAwTLjuVYIV+rHE9D4g9FHkCNeFHu78T67b3jDblRDnFar8JKCAcYQKUm2vLIS+ruxRLT0L/POgYcQq2ytrHYF0lBHQg9+Bk8reuLoXDP8JZ+f6TGWeQJMCwz2dzVOGql6Tdn1SiDBfXT/U+e1EGq/63U/+2tgoaEBrmf0E4AA84v96AHFebNrTI+b4yqDbdSkTvcU+GKuLN5PdKgOPtOQNwWCdP9T7dvP7Ptmczyxtva2IWTUMIc6FfpEKGlDrRgWxapu+rz6fsg54TgwLwyriuGMRYl1fVzqnlCnf2p7HcSh9xZhEsfJ+XqysxdOnjwpsN8hziwz4Me4AoUCDnF8NcyigEOcWVTzY6Jx4Z44vhJcgaerQF4MKVZloREVvTtMVxpx50E/GuNidOb1wXEBh9Df24uhUQ8f5vAGXjgx3GWlcmy2+tF+DW37y7o1GNH9MUAkIUjj5brznDPRsomAgXlo1Gf0otEDAoSJN7LCS2YsgTEzn2aajYWLNRphsFeEU6UM7l4GsThHVszGMJYXZx/wmiW4EerSG8SS4zYsp/h1PF3imOerM2IJbbQhqo1WPb8pIx77lhn3GhaUQTKrmV0/2siuWltVgGHaizMNTIpwutQc1kGWVquTX592TnR7th2+1/OeOlcKOOnx0pMiLvGCSFqoardzX3ru6DVRBxP0eWy4k4Y0OCfuM6kxFPC2yClTtl+ZjlybKYBiP7O5ZzhehtuxP/Y6gaeZnldqkz93qu+fzeEgh9zUBn0hRIXXo76/a9itoV3ZGq9bH/r63e+9G+fs9eP8ICk6PXDwQ0DujTPtxef7uQKugOfE8TUwkwIOcWaSzQ+SL34OcXwhuAJHq0AW8sQv7XnOAXNWlvnmx/KlvDGMuRz0T9ohhO3HjyXM4vZ3t/JwFyaf1V/myTDKBnhYEMcakTzfsBfhU2bJyJMGNPLLcF7pKYYm5fug+hWS6ZZUjsJ+tRDHeMDotqXPKmdOFcTRRuOYMW0hDvLjdDoxP063i2irsZwf+RrIvJv6/QIyaOOa5yvzcELfsY8O15gwQAXQTIaLja+Pcchh14mt9GQNxbJKUMV+455E9vi6nDPTXphlEIXjL9te1z4T51Jv/SxryVyXdrv19KmDXrY/8OwggCjASLFXWc6b4pKr/nqo17Xtu1xfWbgcz516r8dk20O4H9vVwEHD66o50Gs6lZNGwn/UHGhYE89XVC9jSBo0LaqwjYdT2Wtw1Co8fVL9bAxiziiOjdcjPXK43u21qftZN365TyXuY9S1DKSn5tOeCxAHD+TFSSY3rrtAfLsr4ArkCrgnji+GWRRwiDOLan6MKOAQxxeCK3B0CvRRwrvVKpJFqlOxolRucLHMq+5O5omDhMQIj4LHDUKl8Icwi6CqL2nDn0bDfiFOlcGQUillXIx9NoheKGPeKAhfUBWf8sTK2vuGJ8uMF4YyxZuWrjhVQKKxClPcT3stJQagq1elDP0qTxwBMsMYioFHDqDwS3ynIzCn013JPRWggQ5biqEOMZyDBpc1gtllnXtGG5o2cS/b4XHISZKCU3UrPtWP1FxzP7utMCz39/XEnrfOuyDlzTA+3nFINnZpGS+klCaYn7KHnof8GjbrLZX42UKPKgiSr60MphB+UBcdjmTnHu8tREpBuLK5w/HwtNGQQAOl1Pn0Osa4sP5S+2m4UbUWGdZErQlMLGyx65Db4YmojyUIKqDKpHeT7u+gUR3OmII41J0hcHbN1V17+9muwVjV9VnWJiHO+vp6TG4cvxMm/1/tp1++ryuwjAo4xFnGWT/4mPf3Leng5/MWFkgBhzgLNJk+lGOngLimJ8Kk8DkMslb2K24wAKe/F5MPP3x4fyzHDdzzteFqjUT9a338Ul9thMCXRb64z5yzZVzyCSMxRO+aIcpUDwbyTNiCIzX4oIGVdUi2oepTEs5ESwuBZnkbhDs6nIr6jDkc6rEqCJYyNgdhPLRLyorr40eZJ1EmA7eh3xJWsbYqv/ozDxFzmjDPjPb0oJIp6GLDcgojddxTwOqPnEW2Xd2+Nabtuas8AGT+DCW0+zcaMVysDCTVQZo6AKWPT+3byCBoVR+qbhp6fur6mjpHHWQipEmBPLSnPZ30tc0+E+KUwT/7eRUktPlsUuebnN8Yjpf6PN5XoidY2fj0+kvtw8THVXM0CWaKHDedTizBriGP7u/qanW41DDz5Ck9/6gIp+L1wDnHOeGRl16XMZfVNGsqde7UNTwLxOkP4tw5xDl2Xx28Q3OogEOcOZy0Y9BlhzjHYBLmtQsOceZ15rzf86QAft1kksyY18b0fjgSWIMQKXjc4A+/gj94cC83QnQ4AY9mThRrQPILfZ0nDiEO25vVqEgdh886zXEIk8OcRJ6YfHxZmJAOldDgZ0w5Zi5WHjv5duTWySox8TMLc2jjW0OL7+sgTjPYHEUqpw+Mx3ZL8mMgt4hOKM2x6nAq7fHA/tpwJeuREA3lyepQRVvRyOTDvq5LLFtnGKYMUX0McuKUnR99SiXmrQMzddf9+FxWe+LUtWUh6DSwU5/fQi57ndqwIs4v99OQVgOhMrhlIY2FdHa8zJmjAY4OmSpL/MzzMHxIry+OIT4XgCe1vjXw0DCGcCsVrmbHkAqzYql53P/sNaM1ZiRW6bxmELJ0nWQQR98/9ZwD4uhkwno+dOLjunVYdQ2ldE1d76lzAFLhGlxbW4sVquSGghtXXY98uyvgClgFHOL4mphFAb/dzqKaHxP/X3tOHF8JrsDRKVD1hXgUwvajrYBQqa3HjyXPzc7ubkD1IPFaGQ5Du13kjIkXbEwKzFwxo2ZROUobJ3FXGFB1/x4mc6LMCnK0IZMLOoyeLNEbSSU1zkqZS6nzbKw6rIpG5Zgnjc0LIe2Oh7vY21nKiM77NhqFlgqXSIGcXD6GgKmVEhMwZ54wpooVd9vr9wTiwEhi6XGGhEQjLrObsuPLDLIyjwoa4WULOMpevgbK4NW0RmAKII2vg5gvRLdXZpCm2qqcP+UJVDYOnROozCOi6uKvun7Q3jQ5fao0LvNgqeqrhiQTRoSZa7aD8xDO6NA8gGL7qIJotl+EMIAmBCcpiMNQQl7X9IbR+6ZgjK4OpUOpCHfgqYM2uA1j0e8BScf7M74vc/ZoDcbHX554PB4zfv/kuNgGvfBYqpzas4/7udfa+zve83y839u5rINggDi4hwA2sUKVtIFL1mHO0X0v8JYXUgGHOAs5rUc+qLpv6UfeAT/B/CrgEGd+5857fvwVsJU+kCMH+WxQSUpKgT94KF+iCW4IPHJPDeSUUIl9AToQqiOJOVstqX6UehTGQU1Oh8wVZRoPg9R5tFGX9NpAuJKuDGWMTBk3xg+YIyWJI7TKIU6nk+fA0YAmrzJlII7OlyMmVsoVSfWhZX5yThncFqBoHQakPBowZbAK+/VHMZwOxiYTqtLYxXZbPcyeX3tqcFvKENaQhIYsnm3eXTtHKSOvzIhPASaWmC4zgoviYOm8PzanjzZU8drmfLFr0IaZ6e0RsoxfH1VAK30dTXox1bVRBqn0vPBctUZ2Yv3q9Zi65uz80dC36waf23As28e6sfI+RYgzeT8o8mHhXNrLR5/Lgha2YyGODZ2Ch5v+jG0WQCidGLpYZ9WJvevCUXF9aZDCedWa49onwNUArW7u7Xq01wa2HxTijEIzIEQXOnZXu+PgxiHO8f+C4T08Vgo4xDlW0zE3nXGIMzdTdfw66hDn+M2J92jBFBiF8OjRo3D//n35w2uETQFcINxIG3SEE/S0abZUEuD4rb0Qp9EIrSwZJY0e7eWBHasSs0aDZzIURxsidTOR+mVeHyOeLgZC6WpUAFHwBsAfw6eYdwYeOmPluyetGqneVfmwcCXbOYdAicTQur1UzhIaT3iW4i4cn6m8hc9bK5083AlaaW8FHK9zdmgPAjufFuAI9BoOBQ7RcLVGnoUYKU8XGvFlHkCEJHp7at8yCKghjoYPfM3j9LrVHhd1OVFsOA+14ByWJXa25y9bQ/DEsRAvZUzz+LrrwfYvdV6tJUPwrOZ6Pej1aF+XzW+VB4g9f9X1hfmxEAXnJLCB/tY7Ra/XKq8fPRYLedgGzq29gDRUwuuVldWx6nBsh2ssVb1tHERVf71utaI3TAoW43Pc13Q4JUGaHk+Vvmgjdd3o9Vt27aLdOlDkEKfuP5xvdwWmV8AhzvRa+Z6FAg5xfDXMrIBDnJml8wOXQIFkpQ5yD7nzSv3wAjZQkyyZ740bN8Tr5t69e5LnBg9WXNFGeKmUqgR2ap+xxMBZWAFDlwAqkNNFwwMaRvxFuKx6DQ0v5DQ52KOALNbYwHv8AowH+oNfhPEHA5DGWSpcSBt+Te1JU1KGV06gvG9ygIPZMwmlrcGOfliAYX95t4ahhhDauEsZW9ZAI8gpoEY7DxWxhhuhlzZ2LaipMtZxXJ2ni517216tkWjCxIrLgxdRNYSjEatDbcbDaoqcO3Ye8F6vHzu3vBa114QdnzboU8eX6ZsCP5NjLy8dzX25/rRHlr6G9Wvt5RGXfARQVWBJeyppGEG9WYo7AsF4jWK/Ap4U4Uy8julZRy+aqvsH59f21a5j3YYGfhry2XHqe62GPTbsKzUv/CzVpr7+66Bdr7crWmkvPGqpr9+qPlTNpWLwaZlTFQ/VnoA4mC/chz2c6mD/6fxoV8Ahjq+BWRRwiDOLan6MKOAQxxeCK1CjwCgau2Jgt0x40kgyZxYNDIfhwYMH4datW/KM0CkYPviizLAaghPCikojpwbi5MaeKs+dl+/GL7Ht1kTOCBp+NKDsr+HaoKpPjFytnf6lOwUxNERi3gyG6FgDOWUw1xkxObApywtTY+SkjDg9YmvkW4+BMmOUn9vExVZNeOqkDFwakmVGJNufFrLU3QPK5qJOnypjPJ6zHuLQiE0Zsxoyap006LFzYsEZr4fUvKbAo96f+tbBshQAqtOc4+Vc83rV1y+hCj9LrT99vIZi2Bc5t+x5+F5riM9wXVrI2u2ujUEi7FMFcex6IaTSfaQu2JeeSPoz3S/kctEPOw/oLx4a/GiNNjc3J6bB3g/t+hi/P05Cat0gIA4eLDdOKEaPHH19ptZQGeTK9RhPCTa5pBziTHOZ+T6uwKEo4BDnUGRcukYc4izdlB/egB3iHJ6W3tLyKMBqU+1WI088cv/u3fDFF18IwMGXdLjR7+7u5hCFSS71L7F1RvC0kKKshHazEz0VBEBl5cxTRoiGAnrfunCs+hkfTlRPShlJ7BO9AWgslv0Sbo2YMlgzATFsKfXMyKnzqKBha4GKNULtflUGJs5ZV0KaOXPsOOiZUQYRpoU4deuvqv/WuE2thTLDtNi3GuKwf2UwhSXMU/ODY60RbK8BXJMajpQBn7J1nsy5pCqGpXL2sA/T6Id9tYcN9eBnuL/oRxnE0Ql1seYIEwDReL3r/rAdtg2N8txVw+IYhCvpOaK3DsP9UjmP8ms3uy+lcjxRIw15U3NDTz4Lgbhe6hJ/MzEyQ7K0NuiDBsr6mmJfbLih1guv+/0YJor9mRuHa67MUykJq41XFTW3Ob3sOh3WWAfuiVP/H8z3cAWmVcAhzrRK+X5j/7ddDldgVgUc4syqnB+3DAqUhlPlX45H4da334Yvv/xS8t3gCzt/PYYBsbGxITLRyLAGWZ0RbfP2VmmeAjn4Eq8hjjZWaCBqw8May9pIntZIH98vGullRrjelyEc2JehVXXnzI0YXT3KJlJOVY5iSfJsHvU8pObEwhvuY8Nd2F8aofWeKOMjtIYqEqvyXCmgcVBPm7r1Z/Wv8zip23/y+GqIQ331NTS+lgrPuJSRT0+MMjhjIQHOoyELQx/18Xq7TQxs58qWULfrqO4eShBldeP9RFeXSs2N9WTh9U+gDE85Xnd2feG9bl8nJuYxTPyr4ZLOiZPqd2rM+h7FtvXca10nr5HJ+yvPa8dP3dgHrA+ch/CGYU+sJlV2fVVdB3obIA51Q5vwHGIImM7nVAU7y8aOMez3+p24Pj2cqu4S9O2uwNQKOMSZWirfUSngnji+HGZWwCHOzNL5gcuiQCKcClWnYABc+/Svku8GAAdfqE+cOCHlpAFwkLxYG3wa4NCYKvsln9I2VOLdfcmdgYwBwr2yB39xZ04IGij8XBtixS/31SV264368pw4NEKslwA+Z2iV/iU9da42S4RXVMCS4RPaaE8c5C3KIBf7Yg3E+vFFcbU3h/b20EZ8lcFlIQHb0J5Q1sguM+L0eerW17RrqswYnxYilRup+/PEodZFv8chjp3HqvkjIGFb3FcbzfqzlCebXS+pfSb7PK3qESihD2U5cVIlwvV4AA7K1jY+397eGku2rfXC2CzEYlscJ8IttQbaIwavUYFPj19DFL62YInt6X0tHOMYtSeMPTf2Sa1PO0Z9HelrB69xLyfk0ZDZwqCyOQbEoVcSjod3JitVpVZB3f2Guuv/K9Ovpsk93RPnIOr5sa7AuAIOcXxFzKKAQ5xZVPNj4persZ/vXRRXwBVIfrkejkIjC73Z3dkNSFj87bffhnt3b4f19XX5hRUPGFX40g7jCV/WCXJoDNkv+7W/pO4D4iRDipoxpMQaHTwvDRNbIrg4pvrfS53RgXANvU+qH9ZY05pYI9Wez0IcMdxU/puJ25sJp7IQRxtH2sjneVNjsYY836Mv1vjm2uIYbWJpa3BPG85m11EK+MxiNOpjUiBnWohT3k41xLEQanKc45DRei3o/qXmkJAkta3MMNdjsSDUQhzcA/Scsk0LjMruulyDen99PeP+wvWm+2Lb4zEMXSI43dp6WBlOhfsaYY6trBbHVeTc0mPnONknew/ieHB90wuG7eu+6mtJr2kenwpnKrsnpe61ZfdftkGAA+8Zei/pNVUXToXE0cwTBE2YG4dVvfZ7TWovJel7Tc6bUPP/bGGVewAAIABJREFUwyGOf99xBQ5PAYc4h6flMrXkEGeZZvuQx+oQ55AF9eYWVgF436DS1DfffBO+/vpr8cB58YXnBdzAKwdfqumGz3Ag/JJrjThtSPGX8lIjri5xZeJADTFCK/6SnwI5GijQALOVW+ogwjQQRxvDKWNZG1LaWMXnNhzFDjcZbqaTGJdVrMr2adhE1dkJ2CcLEex4sX3CsMrawL5lcEVDHKuJBhE6sXTK8E99Zr0Jqi7I/Xrq2PHXQUgLvSbhwqDyfmE1rIM4+lrTEK7sJDrcJrWWLQyzc6VDYjTMYz/odWEBiPY+qxKgzhOHObdw7hSwAlBGnxnipEOi8DlKZKfgCO8HTMhO0EJN6SnHxNupawD78v5XNka0z75bOIL+WTClAY+er7I1X7YP+8O8NHruNDiy/WMuIQ3lJ9d0cdMGxLFehWhDqkFlgI/Hl91L9ecaujvEWdivGj6wOVXAIc6cTtwz7rZDnGc8AfN8eoc48zx73vejVoA5cQb9Qfjqq6/C559/LlWn4H1z6tSp8HjrYR6OQGMJfWJuBW080SDVxkqdEVyXuHKsMlakJWOSoMQ4DcrUszaKuF0n9xyNqv+91EOA6pw4zCFETQi4rFGqQZA2egBxpnUmHINbDL9qR08ObZynXmtRLXTS4Rbcj0Z6KudKClrxOAsCqH8ZPNEQoWx+D3qN2HPXg7vijPXH1ufEKdM+jnd8/jQAw2u9PrVxzv0ICVPGfup4rTFe161/em/wfqDXeQry2bkiNEnpqO83ej98zusIMBmvmZRYQ7+ohwYOhdccYYGGFgQ7rFIVPQ5XxiCM9caxmtv1zfwwet5S61WPj2PT+lVBmKr1zyTDeh8LTainvj/Sc1GXOE/fowZyb4FWTNaOYwG3dGWtsutEj5tj5LkF8NV9+3dPnIPe/vx4V2BqBRziTC2V76gUqLuNu1iuQKkCDnF8cSyzAvCumSgbngkStzXCg3v3wvXr18Pdu3fFIKIrfDQiqnPGlBkk2miv0t+GI9BQKL7098cOn4RCkzlDys5nvQywHz2LtJFE8KMNQttmqq3UeeuMfO0lkDLmy4xoHpcCZhai2L7q9xaiWWDUXulKt1LGKj5vmor0VoO6xNV11WWO+tpNQbxpPAZSa0MfZzUv169awDK4VaWLvUYI3Ow8pvo77XVr1yrDaOiZQzBAEFF2fRFmEthw/+J99GTiNWk9bmz1KqsL7mX2etY64Py4B/Cep8uH4zhAHO2lY9u3Wutz4TU8gXg+7c1TeAZ2JsK9dJUse3+iFpzTunC/1D2l7jO9nZDOhqMSNOH86C89oDg/2B9rAR45HCva1YAK73d2tvMfBOjNpecnBaFs/1P3O643hFPhIf3pxtC/uKBwUzvqu4u37woslgIOcRZrPp/WaPxW+7SUXsDzOMRZwEn1IU2tgK4+BWgjhgW9M4aj8PVXN8TzBqFTSNKpDZYYShMTh/KhvzBPApXJaiKpnCipztP4ke/XmbdNfI4Qp8ywttVjqoRJGa02x4c2tu15+avxZB/Lz5rqt/6M+ujx69YsLLC/6GsIltsnulqVildK9UUgiwrPst48zXY0MvHQz8Xc13ia1ITLPWuIw/VTBtusgZjSuGw9a82sfnyfuoZ0e9bTpu7CT7VHoGJBih1Laq2VX3fjPcE6BAhhbhXbTwu1uJ1gg33E5wyxih4xu2PhOhoYlOVj0ucmBOD1ZeEnoRM+Z1gQ240eaJ2xxL/62ucx9nodv5Ynrw89DyhhbkO1UtApdU+oWwt6u10XdetO3+/piachC3XQEBrzhf8hzAMETxxUL+TcYu6wjcAnznWRR4deUdQDbetwU90nvmYJ9RQMRzvDzJXHIc5+Vovv6wqkFXCI4ytjFgUc4syimh8jCjjE8YWw1AqoXxz7vX6sxtJshN5eTypOffLXP+e/pOKLML4UM49GDGWJnjhlngR1xsF+fim2ICO+78XrWIGJccOy2pMh9eVet6cNV3oFaLBjDUVrYNUZQ2XGKz+n1mUQJwVO7Fzoc2hjuMwA130WTxxTvlxATp5Tp6j+w3Wgn5ETo+px3D1xCHE4BquZBnf7NaQtENS6TXtPSs1hCixVXYd6Teg+TQOu6vppgSRBDnOqEHTo9c3rjNrymQa7GN9ZiBQgDhPnMlxHexbVhW7anEAaoOA1c9rwfDgX+srwMKwPQgx7L6mDOHHMsT3Ogb3OCXHo6aJBBteLvuek1mfdHOntdfcr25bNiUXAwr4BzBDu4PXjx4/D9va2aAYvHH1/s6Gk2KfdLsqf6zXDezDmPHXfYT+1p4+eH86zQ5z9rA7f1xWoVsAhjq+QWRRwiDOLan5MNP6mTSjherkCC6qA9cABzLl586ZUn3qyvTVRnYWQIxoPMTGohQn6vZUtZWSWSauNsDSoKfJYaAOoDFCw7zxfndFif+lN/Spux2MN0qplUw6f4lEpyKP1rjNS7fEWMvF4O198324W4XIa3tAjZ6S2a2OKr+sgjkpJkpSpNufFkV+TBQQsgxp186vXR5nObKNq3abOoyFj6jrT7aXWOgGJhpEWRthrxs5z1fg1pMF+hB+EwanrUUMcGP54EKJwPPTawPoiANHwJqVn6p5Erx6to4a0zNuC7YRFeF2ED7VyT5m6e4uFLRriEGBwDOwPPB2pB70gdehSKjnwfu4/qbmsuyfq+dY5qfS88b7CxNAEb6gmhj8ch7UACKM9eSbXR5E4nWsV48shjPyQUHgC2jkmQLKJmHn8IHOEck+cI7+R+gmWQAGHOEswyUcwRIc4RyDqsjTpEGdZZtrHWaaAzouDBMYoH47qU/jVdHNjLf/CbH8ljl+Yo5HLL8X2C3VduEed0VoGcTgWJCbVoCIFPaxBV2fYap1SYEiP1UIQ25c6gyg1fv1ZKjGtNjJT+ujjU+EGeny6/yljSEOcsfXDkDYDcSaNwvkPp6qCN3UhO1XQJgUz7fqtWz8pcFN3p7NQiRBEX8cpcFMFjMrOSUiivSyYH4dQQp/XXj+EOMylwvPA+Ee+m8EgVsUjQLDXup2f1HzY+dXhOhowWJCDtuApw3On74+FMtyuQQ0hFOfA3m90uCrPo0Eyc/XoZL+cu7p7a93a2c/as/dUPSc6/AzziHnjvKY8jPQ44anEtvS4Uv9v7Prl+Kw2xf+ORnCIU3e38O2uwPQKOMSZXivfs1DAIY6vhpkVcIgzs3R+4IIpAJgDgPPll1/KF22EErSzxJvayMCwi/wH4xDHfpFOJd7dj3FQJzHbKoM3MAKsYZfa1/bJGtgpmEMdOGbbV/5iXDWG8n6PJ4ux4MgaMTRw7HPKw8IaRZW/ZDcyTxSdR0eHrnF7ySB19Z/ULvMeTlUHKQncplkDqTncT7ihNk7tmi9b3/h8GohjgcC017D2dNHJbpkQF+Euui3mndGlwKkL+kCAAYiD/CoIp6LRz3Y0JEl5mtn1rq9BfV1xvyJ0KuSlyjnva2sbY5DbXm8aomqIw/36/T2ZKguAOH9InKzXRWqOCcOYb0jnpkndf6vW4rTzyjaob3n/2wJssJ3eMLpSGDydCMqsV1Qcd4Q49jrgOrD32BSgLIM4aN/Dqer+w/p2V2B6BRziTK+V71ko4BDHV8PMCjjEmVk6P3CBFEAOHJQQ/+abb8Q4guECV/3hIOYc0A9tNCEnjv3irPed1fizRmjKeJlGfgtxLDSxvyBXnYeGin62nizWCKr7NVxvr9sXfbNGZgoUlRliGt6k9tHGba7tcBTGkhkb0YcHhDjzEk5l56ZqXWtttZGbWq9lEG+atZ26LuuOs/POMBf2wwK+uutw2jWLdjQsImjAPUZrQABD+GD1YU4YQhxCEHvPSY0nBWg0OLDHYH/2k7CLOXEIETqdojqbhkc8lx4Hxz/+PJmYXc8RIQ71K1svqZAk9rFuTfC+Yu/x0xxXda9nuzqXET7T76mvhZ38HwNPpRQI1RCnrp+EXCng5NWp6tTz7a7A9Ao4xJleK9+zUMAhjq+GmRVwiDOzdH7ggiiAClXIf/P5559LvoITJ07IF+etra2w0omQRhs02rCz1amqJEmBg7pfiqsA0XTyV+fMSXlS6HMSkvAz/Ws6DSs86xCnOsOmanvKKC4z3NAn5qSwBqp+b420FGRgn+wcDfuDAuIwwXGWgwJwBxCnzJCP2lWXn5oXiKPnOmXslq1TvW70dZN6nVrP00ASO7/6fRmk5Ll0uBPXcVnfNOSY7toL4oWh85Ho0BqbtFtfa7yeuD+fafTDUxCwmeGUBCj2OiAwSAEcggINZfV1gO3MOaNLl6Nv+ByeLyjuxjmmpxH1J/jh2tH3DvYX1Zfs9T0OUwtPR70GeQygFr2X8EyYw5xDTMxcNl9VMHeaOYYuur/23mkhty0xrj1s9Poq4Flx/6B+Wl/b/9T1UhVq5hBnmln2fVyB6RRwiDOdTr7XuAIOcXxFzKyAQ5yZpfMD50wBhEuJodaKhgHy37TazfDVjRvhiy++kCSTcG/Hl17+4qx/adZfnlOGozYy+HrcIJlBsGERDiV9V+WuZQxZtI81HvK+9AZFdSUeOxoF5jPXiXNTsARa8JHaztwOemRlRk1q9HVG+kG3p4w03Q8YgXzUgQgawnruaXhPO7N2PGX9KwMGdXrYdVm6LrIO14Ur1UG+uuPr+lsHMafR1V5j42Ou/npE0MB+aq8HbTTba4DvW60YjpUysPX9wLbFPqaMeD1m3H8YWkVAgbYAcABy9DpJzbXtA8EN1zJLjGsIpMN7dDiUva7j+wiJ2UcLVXu9IhxIAz3qoe8v9v6J9/A00n3mPuyvPV7DKuwL/ZiDiCFstg17X9fzedD1TVCn9dWeManrXwPxYU28ZXM0mXhcX3PNRgzBw9iT95pGS0Ajwvo6K50QyIwwtapy4zTXoe/jCiy7Ag5xln0FzDZ+hziz6eZHeXUqXwNLoICtPgXPG/ni3myEW99+E27fvh3u3bsnn+EXXBp20ZjpjBn51mCk0WJlTH1htoZcnYGLNpsjkxjXQJxhiJVKrPGeG3fZWPMy2dhXQRwcnzJQeTyNkDIjVodQWIOyDqCkjDar4zQaHWQJ2z7a9/qXdK2xNkitEahhT926qNOobPxlkMeej54mVXNcpV8d2KrTvm7+6rbXta+3p64DWyI9NR9cw3K9NZv59aQBne1n8b46cTXzoWgwoNviORgeoysvxVCvWJmKfSO0AHBmhaqyaxOfc399Tgs69LjZD+5jPXl4zbK9vb2d5P2DH7K6lL4mcKyGGnpOrM4IJ0pdT9RThwilrk+EuxJKMbeP9kxhiW72Ib2Gyldh3frl9cf+EkjRO4sQuQxEzgJxxq6JMFSVxBKmgkOc/dxifF9XoFIBhzi+QGZRwCHOLKr5MaKAe+L4Qlh0BQBtYDS02oVXCcAOPvvoj/8n7O3tya/J/LWSLvIAOjACy75gQzfrTk9Dwhr5GuDo13VGfEtBnBRw2BsW7vw8Nw0LPDdD/PfA8tj05KEnDiFOmZFqjaSUwUijzCY1rRsb2jqoJ0bdOeqMLLv27f4WYtj3dsw2rKxq7fz/7b1pk+NIkiQKHpGVVdUjMv//j+3KvHnzobdfdz/pnqmrqzIjgseKuUMBhdEdBgJkRgShFMkMkoBf6uZON4UdUwiSJfik+Td/FUrV7ucvwgckQI3sivoX1R9dn7o31XHuLRVqdfn1WJuXUl9LJAPciux+Iwk8gVMiVHjfYNIC7pr2nY9PY+2U6mcyo2RJ4kkckBzs9sWYMG4YGywVEVgZ5ATLl9Xx3Xd9dj/IIePh5ecS454k83sqj7MuR727IyxSzBXM/mG8fm8eI2GnyiPuK5G9PNd4aMDk2QCfKyxxGI+un+djR+IU9wKRONdOqe4XAlUEROJIOOYgIBJnDmoqkw/30OaEhxB4QASyy1Qmbw6vh2b/lN1nXp5fUiDj///vf02f8ZTWDtD2hNsO357EKR6SK5jx4Z0VDCZYrGib/KqK/I4sb0qExaF9Sj+oAJY2lkWJ4rcM3rcFjmSJM2f6oXBwNp3Sk/5a3ZESH12PSJxoTF6x8e1F7kS4n0mE2ntW3rhfY/fX+o8yJRLFkwQRBmPXvSWSvzcicaK2o/mNytdw7NdqTOKU4smk38YU02h4vLokO4cpoBGfBbFPGJ+SrJSu8x7x+fMPnXUQE4ToF0gcJo6YhOA2eV3iPYhrtkBCXfaX3a0wNm7L3Ml4X/SkhbkzMYae0IrkN4qZY3VznZg39MlIMO4viBzEzPnhhx8uRIzr8+5a/uZo/ynJEPcRxBxcvfzvxnkzbunFMbVK5GN6eLHbUTbFPgZRwq7Zyp3qmk1G9wqBEQRE4kg85iAgEmcOaiqTEBCJI0F4ZASYxDGLHHOhMt7ib3/7WwpkbIGLcdCGIoPP+QBfVgJxYC6RAKyE+UO8txi4cJdyk7FzJItXGja7/klz6Qk3AlcOqmXF1PAYO5Q4JdbfWiJxeMyRkhPJ3lIlP2rfu5t4wq3WfskqoIRNROh4rC7ko7WkKSloEXasXE+5t3QPlOS55aP5i65PaddjNiQNYvmGDFtb3p0K7V+SN9kNsZ2e/FvaxoZBCmlToGuWUJgbI2Gsv7DEgFUMSBaQIEzMMCZ//PFHl/WKCRG/l3EbTOawu2SJDLF7mbyBvPYkUN5/QIT56+bOxC/fRml+hyRkxtnjz/uvJ4aYuDISh/uHfgOfH3/8ceBuxaSQjSnaP6LrGN8YkYUYOexKh3KnZhgTzeMFEqe2P9jYx2LiiMSZssPoHiEwDQGRONNw0l1DBETiSCJmIyASZzZ0KvhBEDDXqXR4bwmLv//t7ymVuGWf+tOP3yeXKPuHwy67FUQxNZgEgDIBZWqojOQMV1DeOhLg9DKK4o4exJYUhmwt1L+8QvOKkDdmlcMvkDNE4lwQRCNWQLiXlTd+go+xl9w5fH/HAIiU/EiJuvZ61N6FEtVaArCiySSeV+LG+uPJCCvr3ZlqJA/kqqQ0+mv8eYolTY3AKNXr8bkWz7lbSo3IKRmqcRscs8SvTZ5T/x6fYSkCAoctcNiSBfd7PLw7DVtNZEJheLwDyQDLNyNxfN9A2Nhf7GX8XYlQwDpmDOw+uJryeuY+Ho+vnaULZInb4v6X1gXvD2VZCSxRnCXOpawO993SOjErGLhYIYU7MCoFbp8jox5zzBl+d9ilbeg2N07ibJsgZto5ywDqvJBpWeLMmU6VEQJFBETiSDDmICASZw5qKpMPf3KnkiQ8OAJG4iAj1W+//pYyUf3222/p4G7ZO0B82EEaZvZ4eouYFDVlFEoVK2lj9/onpptjQOI48sWTAKzk4ykzT+fXY5uJil2ssiaTbyuQOBd9DFy6MHaOl4H3EYkTiV5EAkQkTVS/V+r8/VPrHyM6pvShdk9tLkqEIOa/RAaVlFev0E3pp1fEp+JTqzua36hPHp/L+Rx3p7LyTGDULHHQj8t5zgRwyX2qRIp6MsWyApXu68e97TLlwVrH+msWPPYPMbkw997lyu8PpX3KE79o2+qEa2mpfrvPSByU53K4HyROaZ77e4YE85D8zi5tHqMSYV5qAynQS3Xk/mfy3vZ9+2e/CXCtte994ONIHqdcL5FokFsQLiCTLPvX2GtTuk6/GafGgvPX3alO5zzHyk41ZeZ0jxAYR0AkjiRkDgIiceagpjIJAZE4EoRHRsDHxLE4OP/4xz+S4mbpxA+vz0VXBjvc2+EWKcYZI1YWSlY3fC8O7DVl9SmIebAlU4KSsgeTf3bHYIXly/Gcs1GdciBncLZdgGP69Sgp/0zClK57hQTKrGE3xR0hkr1IyY9iVkTlvdLvSYFryZmSsjk2xlL/vHzVCBurFxgzgePJHFau/fuIhClZSkzBNJrXe1z38pk/L4uJA0ud2vq3wL42BybvCPZr7cLyASQLLC04Q5J9V7L0GM5JJnE4tonhjxTjIG1QP/YBv+/YZyY+sB8YaVH6HsQWyAR2z2L3KrNE8sTUsO3e3bO0L6YziCOq+TPq5z2NSSfg54mkXs4v3blwzcqgr8CNyRx2NavJa7QWgHtp7MDNx+yxdvEwYcNBbwqdYEuc7nkc4Xmm7Fzetc/aF4lzj51Ida4VAZE4a535ZeMWibMMv1WXFomz6un/8INPcW5gKVLbCS3N9nbT/M8//7v5r//6r6Q0/OlPf2rMFYEDe/JTeCgXOOjjkA/FmQ/eYyDaIRwHfa+MpwP+69ASxytEu3NvKVRqp6bg4/tPp22KqmNeGadN0xyac/N8OjTPLy+ZpPrhc9MnQNm22axyRi7THywmA/rERBHIj5LyZEqnuWFkIif3ukZuRCTCFCWpRFJ8K8Fe2v9v3c8SEYf5gaIMZc8roKWy0fzUro+VY0wjEqlM3PTyBksStlBB294CheXckyB8LxMPJueMG5MoTDzU5plTePM6QfvI/uQthNh6yM8fr8mSOxP3v4QB+l0jTrh+7hffj/6zux7POd6zOxv2Wt4D+bp314xkb+ra4v0Z8Wl84GO7p2SxZdnJlrw8seL3sh9++DxaPbIL1m5CinX/29bJTLNL1kZG5j19ekrx4vKGbT8a7d8lA1RZIbAiBETirGiybzhUkTg3BHNtVYnEWduMr2y8LYHzx79+b/7yl78kNyooWnYwhyUHK3lAiA/3UFBY6fGKVAlZDnzKyhPufWp37+qT5PZUXSJrWHmrzep35/wk+mxuU9tNc7anr825OZyOzcHcQAZBQ1ryxoKRghg755gM/MS/9LSfn2qbYmqKQbZOcLF4XEcjRWwqSeLvi8rdahVE7UTjW9qPqH5/nfvLJI1XwGvkCGTOK5t1JXL68STC0q9L32apz34Nl8qU4sF43Go4e0s134dofkDi1PBDCnNPQmG/wByCZPAxjuAO6veeEpHFc8r73ZiMenny8hGNj/ewEnnkY255MmWqzIyNgefI6mP3o++//74LfAyshxiPuztF6zsicT5//pSqqBGCLmRSoblt93tX2iM3InGiKdJ1ITAZAZE4k6HSjYTA9FOSYBMCXolSTBzJxAMjcLagxrtt87f/768pFo65UNlT1ufn5xQHwCsuDAVIHv8Eefike5ykgDm8P0Cjzp15e3AMA+daYFYyNVepkoLIypmNZbfp3Um8ImjKyPPrS86q05xTutnUz80ukT5JcTjmJ81QIkpuGyV84Fb1+nocuGsAXygvUWDdSEnzClhNsf+oIh6NP8LPX6/JoVe+PRnhr/t5rOHL7m5T6vT9i/qP6zXSiYkq7iPfXyJx7F6TLU/S8H5h75GCG/f79XfN/JT3lRyUvWQliDmBexPcuXi97nZ94PPSflFyB2UypWQpVCMUSjLAJA5jzvNcI4Wtv95dyuMbrY9o3bN8lAi/FCumjZWDINFMLEXuTlH7sDSC/PA6s77t93lPrrnJTSVx0He/X4rEiWZI14XAdARE4kzHSnf2CIjEkTTMRkCWOLOhU8EPgsCX3/9o/vznPzc///xzYyll7UCb4908FVPX8kEXSlrJfcoO11PM6f0TZige6any4SVZvViMms5lq7WCse/McgZPh0uKXPSk2+pIcVPMIsnImLMROzk+RnM6N8fzqTkaiZP+ZisdI3NgubM/nQbuYCBxEPODlVyIA5RR+/v160uXophjhmAskZIbKWkRiXNvEb2mf3P6srT+CJ/IUiTqcxSTqESu1AgXT5CwYuuvoY6IxGFyxSvpef1m+QZhw8oySNwxDJgEYblnQibCkNeNf39uLeGYOPFkj29rqPCXY9L4tcrkAb8v4cvzV5OfEtni90Frh+Un7YeI3dX+9QTxVCyn3sd7cQkTxKcxMicFwt+2RHd785T9f6wvkSUOEzicaayT6+D0b/s99mwea7evbORONVVWdJ8QiBAQiRMhpOslBETiSC5mIyASZzZ0KvhBEPh//5//bH799ddkeQOlxAicRG5Q5iUeDr7Hk1JP4vQH4vEUsKaE+CfQgzbPx0zg7HYDixvrSyJgWuuYkhUNlB5WcC8V5DaWw/GYSJtts0mhXkHimJWSvX8116pz07yeLfjxJlnm2IvdvaCEsbuBVyygXKBPz885gw4y6bBSyE+ha6IUkQyMZWkuIxJkqQhf0785bS2tP1KyS/hEbZbWSW1svMaYiPByysQB1+VJwlI5lv9aPSA6eF13ijBZv7E8ewLBExP2mQMTe3Kl1heP1ZgMg8Thtrkd4MvK/pBkqR8PQWL5fhaV/SuEl3HD/Pm55z5ibwXJW8LxiuavutUTex5nqwxEDoIeG7GPPdBiFi15lUik0nywBSRjGcXESfv9NrtU+bVun+0XQTFxlsygygqBHgGROJKGOQiIxJmDmsokBETiSBA+MgJdYOPKLvivX39r/uM//iMRNv/+7/+esrrYe3OrssOrHcihzPHhGQdlfrru3S4ybuOBLS2wJCsGntD5/vucYhhKGOaibzcPjA/gnrzBddQzVHRbS5o29k0mcYjIsTS77RNwI3EsRs7rqX0ifj43+11uH2QU99XeI3tNzVzf3KlM0bV/IHK84jQmfxGhEJE4H1m2WS5r4yhZQvG93tLJ41kjuXBfKUNPNCe19qcSN9ynGomDNnydtc98PyvBTNKWSJuSO09pPdfmJ8Kq1N+hTGcylfeh0hzy2uf+cUwcj5l9ZhLI7zF23VuKTJUftBVZaiGLHe9pPBbvzuVxjvCN1n9tL8L3wIdTf5tFTgoE/PTUHMyScsErESktich9wZ6OwNQgYWAB2f0+BW1vz6c0h/tdG+eM3XXtIcFGJM6C6VNRITBAQCSOBGIOAiJx5qCmMvlwqJg4koQPjECRxDEyok3L+3/+/Ofm999/T8qKHbyhuIB0wND5AM1WL6Zk1J4M5wP46yh6UKJAgnh3JAtcyYoclJnuqfRhGHPHp5HtlFyyKEL68NQxC6pjJE17eN9TjBxPBpnCkJ6KH3v8TrvMjGoOAAAgAElEQVS+/RJhgqfSptBAIR4qIzlFshE4fcaq3kUrIiGuFc0aKXFtPVPvj5TIe/cnqt8TE2nPJ0UuKs/zU6orKh/h43H29eFzrR4mZKD48l+8B0nq78d+AGsQ4IM1zySYV7bT8vKRy6cKTuU+P36rvjR23MfWbGWMckysGtmJfcnjgvH78Y2ROBFJx0QUhm97Qk0GrL4xa0kvy3Og98QJ14H28Z19ZveqTGDPabUvU5Pvfr56dzjIMFtCRse3CxIng9YFrheJs2z+VFoIDPaMweFL2AiBaQiIxJmGk+4qICASR2LxoREopEE9HU9tZqRj87//1//qLHDMCsdSi9th2JQHyzwCJcKTOCByLADy2GsqiYMDOIJkGqFkSsDx+DrIPAJipVMqWxKnpsiVnp6jv7lMJkwsvTi/knLaHubTucNcus5ZYbAwHHhC/rrJKcahCHpF3sZg/5CSlwmvrPQ8dSSOETnsVmX3RkrwNSRBjQC4p3xHJEXU/3v2zeqOLCkiQscrmX7+o/HVYn4MZTR/KtXliZNrSASrzwhEuJMwOYv2TR6x5ngPgByXAjPznPn++M+RfJeIMR4zkwQgWviv1e9dPdl95nDI2ZOmkjh2H5MtUf+Z/PHvM1+Q4w3xP7ZoZEsg4Irr9jey5LnV+qnJVUnebb/D/v3dd33g6Dl9iUgcWHKiH3gIAAvIKSSOWeGkeewyDorEmTNXKiMEIgRkiRMhpOslBETiSC5mIyASZzZ0KvheECAiJ1nmbDeNETn/+Z//2Xz98qUL7AhTdFYg7XALqx08ZbXv4P7jlUiU5cN36el+X+6YCA6Lx4OD90CpfCJ3LgT1PBy7gKunQ5viGwdwPog3TfNdG7tm7lS8NlnJKylb9t2vr4cUCLk545HzNrljZcVw22y2hy7wMhQbYGq4Ahuriy1ygLl9z/ixIh0RBGPK9DVl52JXIx7G+uXbWt7PPtZFiXBBTJXaGKP24c4xt3xEAkSBraO5YRkrjWVH7oAlGR8jjqxt747k749IvKj/JZKtRuKU6xpa2jDhmu/vU2CXiZxLSx0mYkvrsUbWlOTeB37mvSbj25eag+WcMrX1WZaF7OqKte7xtQcBiJUD0tDGjD0+Xn+7QEQuU5hzP80tGJjir59nJvUu8FJg42iJ6roQmIyASJzJUOlGQkAkjsRhNgIicWZDp4LvAQG2xIHnz6Zpfvv1t+Yvf/lLczwcBk/ivXsInmTbUIzEQYwckDgYYu1JLT+5xr32HZ76Pz3tunrZEgAH6+Om6QINJ+XpeMrBly2blFnKuBTfvj+fAnv+SMk5WPoScrFhRde+/6PtT4pNcd6mYMuWlhZltrs+BTKUGbh4eFcU+wwih+PjlJQnJn/GxAz48xhY0YrGH4lwRHJE5aPry+u/VMKH8zkeeDtqfymJE9Uf4RPNX4306y0XenckL9v2ObIUstVZk0/GuTaOqP+wNPEWH/06H5+/vHvULW1id5/y+KaSN1HMJSZxgBeP1aforu2zNXyXkoA8Tm6jJ0SHMck8YY/YOPYX8aMgZ7mOSxJm2M51JI6XRbgI19YZfovw2yMSJ9pxdF0IzEdAJM587NZcUiTOmmd/4dhF4iwEUMXfFgFP4mya5uuXr80//vGPlJHKNkd/kPUKPw7msJSxgy7it/SH+WFsGnxvB3eQE7AqARlkf83cng/YvXKZM4Ygu4hxKd0T8JbAMVP5T62ljVceMIb9QhLn3P561JTIL+fsWmWki3FLqR9NDtZs/3b7NnV5G+QYMXJ4zOw+YWWsPnNTszp7ZXWYxQuKaaQEs/DVFLIlAhqREFH/ovJL+pbLlpXwXsbHlci4/WVBPyJLnKj9SElH/aU1luemH39JxqP5YRIrujcaS+l6CR/uZ5TCeqx/ed+7bHVIouwGlia8N6b1bQFx2xeTo/gOgYd5HZfWpK8Xn9E/v46mruVo/UVzMsSidJTuAfR7MP9ugMxhUi7/Hgx/Ny77E62vS3c47I32l7OpeVnC7xFcsPwcJQJc2akiEdF1ITAZAZE4k6HSjYSASByJw2wEROLMhk4F3wECcJ/iAMc//c9Pzd///vfUu2Q5Qv+8gmHXmHSx66aYGIljJEPpSTkfoq08kxSoC2TGfp/jzHiipze370kQnPc3lK3k+2Zozn+hILXuIrWpiJQckDi18q9t3y22xrMROcc2SPJ202w3+6bZ5OxcrNBw4E27Bnxwj+Fr8YkMY5BB/sl/jTybOs57KNz3EPfl/Vy3JQ4sDLyC2stVtmSp4QxFtza3IC799anzNvU+rp/LWMyssVdkKeVj6ly2c+mOZ/eU9g3uF957Sxs/D77vnkgrkRzRnnWxB95oYZbnatzSKf3GbLfpd6JE5MSWONOP76X+YU/lrFV+/vha96CgXRMicW4kPKpGCNiaUmBjycEMBKb/CsyoXEUeGwGROI89v48+ugsSp2kSgfPf//3fORtVS4j4p8hMGsANCFY1nEnJu195hRCBOXGQB4HRZ7/K7lGc/SY/Ic/K08aiCNtn+4dYM/Tw9nObTco/BUb/fcDia5VNtnQoKQkH02K3mYh6OWTy5fWY3VB2TzkwM14YF4Idg6jC2PmzWeKAxEF8HGAbu7iUpXrq0/tr1kSkhEcK59LycV/HY+JElgBx/yN3j/Ee3nv8pfpZUS0p0VwG8l8iKGxkJv5+zZc+x/MU31Eey7g7FfpXJzZ6Sw4ms/HeSCDeGz15WsKn1NaYJc24jJUtpdBGJJ8xqtPvKJMkl/LvZQV9BJED16rsqptJ7torWh+lclwGJCSIGr93Yk+uuVOJxJkuH7pTCEQIiMSJENL14p4uWITAXARE4sxFTuXeBQLOnerLly/NP//5z+Zf//pXInHOpOWUFDVOGWsHXXb1QdBUG6dXJlAXst/A8sY/ETUlkgkcbzmwO/dKlpE46dBNwD51QYR7ZYv7cwwCG0dKQkTidBlittvm5XBovn59aV6Ph+Skst89Na+nS5cob43kLXEMS8PZsLN/9h6p3NlCKbKSqCuudcuLdyGzN+3EuCVOZAkQd2Xc3SOSr6j+SEmP6i8Rd57EGauj5E4zvH84fl9X1L/IHcwr5Jd4jbvDGQlTI1DyPtFbItVIHLuPr42tK9+/KCZONP+Qz7ExjNURyU/Ufo28QznLDjX2Qkw17FXIXIUg7zGJM83dqiZ3CKLMZA33F9+zWxyvmdN5kyxOkxXRp6em+zmxR8OFzI8RnrouBNaMgEicNc/+/LHLEmc+dqsvKRJn9SLw4QFgaxyzwPnll18ScZIUEzc6/9TZDq/2z7JH2TWzDkG8FlYGaySOVQ/igQMX435zZ+jf5zg49gKx87Q5D1y+ds4a59wMU3z7yTpHpjjB7EZK0M5i9dh53jJ+NU1jljmvx1Pz8vqaiZdtTy4BLxsjrHEQKDorlH0QZbxH2nGkeuYnxlBQxobgLQd65SvPfDS+SPgjJT26HrUfXY/7dxmzZFhnRAKMK5GREhuNP+p/NP6ofs5OdbE2XEySsbZK1ih5befscV6uap9LfRjDwAf/xr19X6P563c4Hl+pfBnL1iKw4nJ62Z/xGZ1KxvTrdmhpNLV8JFdTr0ekXCT/IG+sHvTd9jz7PTELzyiwdGQph8DVkbyVCDorwyQO+igSZ6p06D4hcB0CInGuw0t3ZwRE4kgSZiMgEmc2dCr4ThCwdOLb3TalFf/rX//a/P7774lEMJJhT4E5cajlA6+laLUDN0gcI3DMZcjK2guBO2skDpMUJTgQE4cP01YXLFC+3/eWFEbgpL6RXn085xTe6LtvY9Ol/i5PRqQkl0pxmadNm4LdFOL93sxvEonzx5cv6Z+5VDGRwk+kYeXE19k9wwgbxB6yv/xU2erprIAmyhkrJxOLhLdFJEJ0PcI/uh52sJCdyMr0WIyTNFH7kRIb9+++d7A8leailOKZx4y9gPcGXmu73dNgAJHS70cbBXYGeYk5Y6IzfzctOxXPOY+PSWSQrHwvAmNfa4nDhMWwvoyAHwdw8fhF8xPJ51Lp4v6U5pblv9QX7FE2z9izrB48HLDshGOva0icknyX+9zHgfMPGCADKCdLnKUSpPJCoEdAJI6kYQ4CInHmoKYy+bBlKXD0EgIfFIHj4djs9vmg/MtPPzc///xzcz5kxSdZ4+xzJiWQKJ0FzNNTYwTO58+fBq4EOIjjPrj6WH1IIesJB8TDYVepjnjZfsoZctpsTs0JStkxkTW71pKFlUmeiqeCDsfKxHFbzl6COtidrDTFnvjwSo0d8pmEgYIG5fmf//q9tUTKZM6WSaXzptl/zoGjvQUSK42myBp5BuJsSApN+3mbouDcQ8Q9IXCPNsaVwHF87q0ELx3vpVI//Dli5ZitHrDWTu1ar/UDcpriTbZkKL9vdj2J6snSWt+GJMm4uxn67EkM1A0SGHXC9RDK9uvLyyjEPjuUvzma/9L698RWt5fMOCqU2ufvov4tJUkZjyl7xLUknccbvzPA0KxxbI7tr73gNmrX8+9JOfB2vwf267vUf3PX4r3Uk3GbXba0ApmD/bsjc9pMg8kF9qm1OsMSnLb1Lt0CVF4IPAwCInEeZiq/6UC01X5TuB+rMZE4jzWfaxsNXKnMCufnn35KacWbY8qFnYMa7/ITUhxkcXi1Q7WROJ8+teQD2b2DwIGCYYoS6kDmKvuM4MU4IFsbXqnfP32X4vIgeO/5mC18dpvcp6eWgGIFkuvYBzEvzFKn9PLES1UZIsXMEzhWr5E4JcUQffz563Nv9XHeJtcwdgHYPmXyC1iBJLM60Z5hY0SOKTiX2W6iFLyXo48Uv1uuEa8Ee2U9UlKX9iUa61u3P2d8niTBmmWsoayeba3T6yI5SEvc2C0XRI7J9/ZSSS6tAyi/aGoqrjUSh/vslXC+ZnsHxg+CB3/T+mxjfpXIRKs3isnjy00lsryc1+YZ9Xu8puI3R36iMrU1M4XkmVI3zyesEbNrVW+tg3pK7lbcD2Qfq5FLIHGwn3oCTiRONGO6LgRuh4BInNthuaaaROKsabZvPFaRODcGVNW9CQLPX58TiWOuVNtz02zhRrXtiRUchO0wbebuRuLsdpcpyD3RAKWJyQary56wchwcKFXdU850z6cuvfjpkIMAG4ED6xSzxCm9SspPSRGKlLR9m90Kh/wL5evUpzgv9eNEgZM9MWT9+XLMQYqTFY0RPumpL57oGol26lK4c+YUHh/wRj1sXRC580Qkyr2FsaQ837vN91R/RCJd29dIuffX4XrYkTdtprfUbmuBYG/5On8+Bqen0viiPvKYL/pLpJLdh5g+2EewRrq9qr0fa8Rb6oBgZqKLSYRof4jmJ3IHi8pH5E2E5a3ly++Dvv81siQaJ19nIgUENixyvEXiWAr4XOd4YG0OXF4iH7f73YUlDv9ObWSJc83U6l4hMIqASBwJyBwEROLMQU1lEgIicSQIHx0Bs8axbFS//vJLimez22xzLBx7Eu2yNyXrl6enFAPHiBzEJOCDd1oXcH9q35syhCC89h6Be33WD06XjUN4ehrfulGZ90Z2v9o2u22ON+NfrJAdKbtWUeEJXBw8ieOftCOteU0GgF9NmT1ttwmX5+fXrJBuM7GVvDTNimh7TJ+RvcsTQRyY1kgcYAwLBpE4H311jvffy1VJ6a/dw1Yu3poFn302uAs5JlIlIhQwkqXEHfeBY/pw/WjD9ogS8YA6bL3AcpAJnqnkh1+P2PvQl6UkDs9+ROiUJGXqOKaukqi+a0kcu78kN6inI+vNXWm/74h/kHI+Js6lrA+zEl7KwnjgayNxOC7OhYyds3WQ3KmmSpDuEwJ1BETiSDrmICASZw5qKiMSRzLwEAi8vrw2v/32W/Ov335LJMDTNh+Y7XVoU3hjoHZYRTaqfE9/CC4d8EGysBVOiZSw+kHgDDLOWNDl1iLACBxrw4xv0JYRF9zuBXlEGZ1KZM922wfOZGWis1A5920xUYU2n1zgZ7SB66dTOTsW6t/un1oS5zkFPM4aZ+6TpT+3mA+IGcSWSxgnUrRbe54oywrLeGBQWeK87RKOlOJrezeFxGGigUlJtopjUof7cKGkty4utX56S5ZrxxvdXxovkzG2d9QIKvselji897C7VdS+33sYW78XXBIIcfa3EskxlSwrtXetPJXGwPVGllJT8SsRe1bW9ryOkHNETp6/18H+7/sLd6oSFrlvQxLHj8db4jBpl+4ViTNXpFROCFwgIBJHQjEHAZE4c1BTmYSALHEkCB8dgS9/fEmxcL788Uc6MBuJgyfIRiTwwdUO1TkWzqc2RsF49heQDWwhgieqrPDgySoUKCheybVra7Fiztn1qslZl9IB+nhoTpsceNK/0O6G7O3LCm5vbo/rg7+tu5RXAjyJw8rwsD99oFnGEWN/2u2bw+nYHA7H5sXcqk7nZIWTM59b37KSASKHgxxbP9kSxz7DpapXROPAsXUF5/6SvdQqY2kPI4U4UkKXtr+0vO/fNeNJBEEbW6lGdET1RZYmkZIf1c/4lO6tkZDdvS2JW5pH+w5xVnj/8TG9xuYoInGsXr4HOKPOa8bP++VUuVkqvzXcav2/IPkKezP3vVY/voelJnDEAwDEyDESB6/yWKe7U5XGZDFx2BIH8oK5OJ+yJZEscaZKpO4TAnUEROJIOuYgIBJnDmoqkxAQiSNB+NAInJvsSvXrr83L83MOFtxapySXnm1WdPBCQGP7mw/WmaQAaVLCwpQiy55kRI7Vn92wNolw8EoQK2XpwG7WNx0Pcm5sswaBk9pt+1pTjiIl9wglo1X2shtTbjC9d4Ff/fjM9cxeNSV469zRPFYWeNmCR5vb1cvh2Dy/vjQvh1MKjwPLCGCbFAWKI4TvPflkxA7++ZgQvv9vTaL4/kTz9aHXWqHzt1SypxACHTlqhGhL4tTkN60BckesYe9JCtRXut/fG9XvrxeJVlp/vk2zxKmV8ePG2mT3qih7VWmMPA9WFxO8jI19H43fE79or0ZeRetpzvoZI2ZKMleShymyU5JDq9+79IHIyVY6lw8Rhr8p+XhfG0OYgr79/fMuVd3eKxJnjkipjBAoIiASR4IxBwGROHNQU5mEgEgcCcJHRsCyUoHEOby+5kxIRkyYNUibYpwzIxl58/333ycywa4bv8NkQunJu5E1FmvHUovDHcvus89Wj1dU8IQ8WZ+cW6ubvNgS1LvWOsjuOzZ9zAMmcjolhyxpoKTxfB0oiHAibfJNmcCxty7mjh8fYuKgz57M2W0uzfUZr92pabZPOQ7O8/HYfH15br6+HBKJA9xhVePd0NAXKJ1o2z4b5lkBHbfEYSWTcVlKLkxdE2MkUiIZZqRlntp2SR7uoQSP9efWOJfWH48Tctqt6bZzTDT4dVSbg9LceTKVCWBPZkyZJ5AonojBmEp94HsRE8e3hXvgjggl3e5jSxzbo8ZekXzCUs7qYGyAxVQSZ4qslvoZyVd0PdoTavKGclH93pLL76NG/MNy09oCXn3a8eH+etne5f43JHnKlqTdb1LrugsLSPRXJM6U1at7hMB1CIjEuQ4v3Z0REIkjSZiNgEic2dCp4BshkNKKmwXKpmlen1+SFc4ff/zRmY3zQflwyEoMx8KBiTsIgEzm5OC79t4UH/tsblc//fRTN0ocfAdK5clct3I2LAumfNpk0sZSv5p1yvdtim6vAM1RCEtwnyn7Vql/lkK5ezJ/PLYBh1OgnPzjkbKxX8bdQFvbU36SnJWAfJ89/QUxs28y0WJuYRYLx9yp7N/L67F5OR46IoeVVk67+/LyNfej7Q9bEeS56NOO+1Tl6CPHAOGn3gmPN5LRTgl84/aj8S89PFzrjuThsDnyxAnLsZGRTNygvY4gI5IM9XBsHJ+9ydrn66ys+3WQZfbYEXEcq2a6JUnODgQZ920bOVx6dUp4hQTsyIdKYGZcT3vS6dRZtrG7J9bkGFERyQ+7CzG5i7ovUr5fuR4i+fLV+bHU5qmEbwmHsX3ayy3LEt4DH183Pj899YGHrQwT2tn1KVqh44GNuU8cXL5rZ5tj9qQ9fk/xx5Kf4pWTpduFwMoREImzcgGYOXxttTOBUzFZ4kgG3jkC0CJ4l6Pvvv7xJQU1NmUIZAOeftsBGoEjQeKYK5QncXCItfJQeAwVu8/qLh3O++/6g+8unXoR3Df//dSehFkZuBWBkw79LS789J6fLr8isDOsc9zf7XmY/cSTTSBx8pP+/l4ot/uWJjES59xsm+O5SSTO86vFyTk0FpPBK0zsTgCSDUo5nlZD2TwcTt3Ta7OiYlc2e8oNxYfJAG4vUkLvLf1v/eMcjX9p/65Vsj3eJXcd3JPkuCUYYWniFWcf+BdEApRUWOwwQWP1D2SEgod7IgLyyd/z+oosWfb77HqJNv36Mpm2l68f9bKlix+7fe4s7lwAdJQ3Sx7eG9hKh8my2jqI5Mfw5foxlm5/XLjAxggmX/UYCVPbw0vzx/XUyJdSfaV7OXthqcxut2kJ8mxxw3OS6xu3RPTZrUpwY2/0JHheX3n+ROIsFFQVFwL2u7KUtRaKq0Rg6TlslaBp0BkBWeJIEt4zAmx1c9HPc9P81lrhwNUJRAwOpkaq2GGYrT/802M2MYeyZUSQkRBwR/BP6bsD+yY/6T6b6xalETeXLrtnb6mo2leJvImUwEiJKZE4rEi9tnF70H9PkuBxK/djoPCeYKXTxnZoM2zlfp2avVn3JJN9cxKz2DibROJYu0bAWGBpYIo2esuePvBxXYlt0jzYdUsL/8MPP6S5NNLOrK9Y8fGKeqrzjYX7rX+co/Ev7V8knxH8Xv4vyJY29o19z1Y4qJfdjVgBxnu4O3oLrZ4kzLKFdcF/8x7Sj6BE3sTj7ysokQOlfYX76t0FfR3HNuYPEyn8PtEAiYBtYwi1wcRLmfQw0sE4gwn0JN7FfEYCEFyP8R1WUCNdat97d7Ax0iYiiUrXmcQpl2dLx0y4Dffi8ex8EYljbaI+/A7ynNmeLRJnoZCquBDAGU8kjmRhBgJLz2EzmlSRR0FAJM6jzORjjmNA4jgTb4uH8/NPP6Wgw6aUwO8fT5uz4pIPyYhLwNmRQAAgDSwCFdtns/KAixZICK9w2fcHyzdlTzRPh2ZzPDe7jf2zgMab9Jet4UtK3DUxJUozDBKnqIBZtqfjZYrwIWGSn/4CMx5rwu/MSmjr2rLLCnVSrFviKmcJ2iUS53g2942ceeq5EFiZcdzve8WF+9WPZ5PmwubGrBb+7d/+LVnjGIljsZCgpOBpMxNy+O4xV8bHGFWkhHultZOrlniAJQ7kkked5K8NrssudRxAG+uLiRpY29l3Jlf88iSEyefYq2Rpwff7wMK+/tfXvD5BUoHgxHe2F431r2SJw5ja4RDKO+YC42erHOyF/m9IApKVEfo5mPOFMaEi+fFzM0bClGSotEeU9uni2KjxWrue5PL3mdstk9q43hMvy0ic7JLVE0Mg9LDOTuf8+yVLnI+xn6qX7xsBWeK87/l5r70TifNeZ+YD9EskzgeYpBV3MZE4rTWLJ3RMuf/pf/6ns9TAARWkhMFmShjMyPGXD/N2L1wCQOLYZ5A4Zv3hFUc+0D8fD8ng3QIEG4Gzb7bNzjIztQGLLS5O6eUP67UpjpQYT+KwEnahkFG6YtR7OCKGT3Zb4qe2SZFsWncPC8GclM184Idr1Y6GlwgVI67ap/1W35djViCGT5f7n6xPn3JMhhKBk+dpl6yh7J/V/6c//SlZ42B+WElmcsjH/ljxErrr0D0pESnVUWe8kulXD+S2+4tsb23FTIbYe5MTlkfEyMHauKivJVTQT1OyS8o/ykXuZH79XliqbLKSzmuE3xthyfuN7wvwQb0Xa41wYexxv8fDr8MuWPrIxJUw7G5/YxInkscphE1EDNV+HzBXpT0c38Hdd2id2GYwTFZUQxLvchrGY+J4EsfKc1sicaIdSdeFwHQEROJMx0p39giIxJE0zEZAJM5s6FTwGyBQI3Hse7PG+PWXXzoFCEo8KzIWOJKfzHuFA08hQfxAuTFCxxRAJnFKCqvdlw7F26bZb+zvptl2mqeRIuPbc0TSRBDDXal2H7uXwSoBiq79LZE4AyIHJE6Kn5Bd08zFBFg/pQxbfXBajCc95T+em+fzJlnkMKnCBJbND5TY0l9TYqwsrK0s2PSPP/6Y2rfvvnz5ksqjP1Cqu5gobQr1CMd7XQ/jkt6rYSjvgSnFm/evEC+G5dNbmvBcJzlqSdguW1VLICK7mbfAAdzsXlSagn6f6AGcs1Yt5sk40ZVJTLyYjLHvkB2KMUHfE2naFqy24WLlMH723gdr9oRqZInDewXqxlgwP0tE/FrMa6RZjYiJLGXGSB4/rjGyxmPTl83EOfYvyDH2wojEidypuI88V3igIRJniXSqrBAYIiASRxIxBwGROHNQU5mEgEgcCcK7RoBcqMx9Kh26N01j783d6Y/ff78IrOlJAiZxeKx4SsnkBmLhgNwpPWlnhclSiCcFyyxvWnIjH8Bz6tdd05vDlxStSEmJLB1AoNTmMAdb7p/s+vpOZG5fCnq63X3XBU/NbZySC0ub1qr51FoSJCXFsnSZlc65d9F63uyTImpKNeJ78JhNyfUKDgi13F6O55Fcs56f03uzxDHXKvvu999/78pDuU29bDPypHTzb/h6c5LkziTOUvktBR7mOq37l9Yr5M5HljOQGxCwJgPsXsdiwHvEmHiYpdjYK1qfXaDzSiUvL3n/4H/os30HCzSsEdyH6iwrnl8//NlidZVeA4zJEs67WEWWOJ7E8Rjf+3AaESd+7P5+3t/H6qqRQDz/U/vC99nPGTC379laNJM7y9ypmCACQQdCMFmgKibOG/46qOlHQ0AkzqPN6LcZz71/J7/NKNTKmyAgEudNYFejMxAw4iYpMdtNczxkBf7rly9dXBQmY6x6O7SaEsYkjj/I2n4bdIEAACAASURBVGfOZmUKoFn4WDtmhRMFvvyhJUGOyVKldQuyvN3t69Omzz4zY8gX7fs6Su5Ug6fHbTp2KH9smZAO+E9PA1cmKBR4Qr/dfZ+Im16ZG2bf+rzL5e2VLJJSkONsfWD/XrZPicAxqyaQOKxYs1UP+s2KpMXWMZcSq8vmxf6aNQ7cTDyJw8Sc1WPWUW/5Ks3Pt+xPbxVWbnVp/25F4rB1CXqaZKj9wGQB3/u033fyZTKGtcxkB/oIuWT5QswZT6T0JE8mY/kVKe7Du4ckyiVeQ0sc7FuowwdhZ8sZu+fJuVvxWFNdLYnDeLC1DVxJQYChfux7U0mcmkxz4OlvIfc1smXq99bHwf5JKdz9tdp4xtaEv2buviazsLhiEifXvyw7FYhM3lutVrQjEudbSKXaWAsCInHWMtO3HadInNviuaraROKsaro/3mC9JY75LTVN8/z1ufnll1+a0/HYBdn1ClAmYp66oKElxc50HD7gwg2jIz22T/asssNt06YQ37apu/ekJZcUhUjhM0sZ3APlipWFVwQOJpcLVtRe8wBa65gu33hHusCOwCt3aMOG4RU8zlzzuutTFKcyKetzbzlwOmT897tdcilL7ZxM+c5uAvunp+bleGgOr4cUZLmle7qAz7vNflAf5rBTVlulyj5jbkwBMYLN/hmJ0xFObQBrqwPWP5G7RGRJUVLIojK8yKJ7o5gq0YKN6l9KskT98ySn768nITxZAjn0azNaN2jn+evXUYhK4+fvOOaNXyO+bIT1FCX/oj+ncVOpE5GQpfZt/0OdHE8IRJcnfdgyI5FaZOnkXatsPBz4ubgWKpY+mJSapRDWuR9TJK8e4xo544Widp9PJnMx58ECnNJfVBH1dUCG236aLGUyici/DVPkrMO/tcSsDWOz3XcxchB7rrvXJRKI9iJdFwJrR0AkztolYN74ReLMw02l5E4lGXjvCFRInK9fvja//vprTu1N6Yc9EfL5cw4M6p/098RNT+LgiejAoqc1Z8/3W+4lu/+cyAx77Vurm9oBnS0IilC32Ztqykwt5g3aOxMJVKy/dfcqKRJJiSMSK32mTFX2/pl/XVqrHigRqQ/W/xZ/S+TTKcJNtsTZbLeJZDnYP3vinIInZxKosfhBzW4SiWN1sUuWWeKYS5W5m7A7AlJK89PtqgLTZjYaWwI1d5xwXt/7uvpG/YNlFDfHazEiiQznZOG126W/kAMQehYTZ+wVKc5wd+L7rlXMx9qISIqIGELMEh7jgOByg/ckGctvsS1KQc0WOlYt9gJPIHCT4eGzYsnS77+9pVKRJCqQ17W9bNAv126pjH3HlkLF9m+0TmI5zA15eU9uqwWXwqndMjff0fXRkjiJAGwfkHT3i8SZCrPuEwIJAZE4EoQ5CIS/o3MqVZl1ICBLnHXM84cdJR0kOcjxlz++NL/99lsKbArFhQ+7+M7cqbxiM1SI+u0TcVRYQTdzc7y2Rt5Y3AKyzNmR61RNURjD3oL/+kN6R4SkJ+Vld4yeLLlM0c3jPbbZddIBo6DYeEsc9AVP5V+dksf1WH1wkUqxd7bn5L6U2znn9M9dYNWmOZyOzYu5VbUkTlYw8/1+DjuFksCDhZB9ZWQNrDyYsPFxccawH1NOx+ZyqpXIt1hzEeEQkQRR+cjSZgoJ42XG2sQ8eZIMliLdmmtT2TPBCALH5n2qu05NiebAsNeQCLjXpxj3dXgXTy9Xx9airyYrx8MlScVzCkuSkixbX4zo9K/Bve2ewHXye3avKlmDRIfPyB0ukq9orfFeyeOsybX/HvJTkw8jncde0fopla21BXzTb0xLWm4Cf8hofU8hcbi9gPP5Flua2hACHxYBkTgfduretOPR7+ibdk6Nv28EROK87/lR7wiBViOwg6tlJUrxUFoSB3dBCYSiaDEHIhIHh2d2J0AZIxwQzLcjcFIg42wBlExZ6DX1UI/D93azu0gvzErvqQ2QzCQHX98GkXMPbfmaHKH7vn5gcmxaIsYsdCxGCf3aQLFG3ZZi3axyjMhBCvLk7pEU8W2ypHk+vDanw7k5b7OiAqscT+JYnckSgOaXY5n085sDJyNVMhMEnhBAnYxFpASVcLumTCQP19Q1RSEsKexLlNBIyY5IHLTt1yA+w7rGK+vAzcg664PFu4ElFuQ/yd8VSnZpLhKPWHiVyAMmDPCegxCX9oHzoY2p4whUkC8HmPRVJsnWypjcoh/eiqZbk23gYyY3Mbb0t2Kxwvupj5PFcxpZQln9TP5gfcL1CzGMuL0pcl4jb3hv9PWUyBPvTuXLRzGBxtbWlHFwe0ziAKfd/jLw+zX7VyBeTbPJFm6wdhOJc+2M6n4h0CMgEkfSMAcBkThzUFOZfDi89SlFuAqBeyJwzvFOjMSxf9j8WJlhRcGyH5WUr15Jy5YsUFT8IZ6JAIuNY4d+WOS0Cyj9qT1dLSkngyfpuxy0txSPItd/uLBUSV8jmDBZtXiFzu470Sm+RBh4dyo/dUaynFrXqBS82fqK0DtdCB64l52aXWtlgb9G4qQMRM02WeKYMv5yyBmuTHFAzI+aUmYuWIztRWDXp6cuExUIhzF3HY/BHBLFWyqMiXtE4kTXo6UU9T+qPyoftR9dZ/KG54VlFXX4dWqfYR3HKcN5fV9D4vh28rotkyS4l0kqJhpL8lraA2okjtVvayAicTwHW5LfASlDE2L9QcBcKOq+j2znU+q/t8TB566ZwJ2tRuIgKxmThKVxRDGtuM81WR/dm0fctdI+Gwj41PVV64Mnmtlyy8rsn/qHEPw7U5tz393IEsceUrC74kVcnGiB67oQEAIdAiJxJAxzEBCJMwc1lck6okgcScJHQuDcJCLAMhXZv9qTVBxMU/waSkNs74eKUI7Z4i05hpCcUgycIYFj0WjKr9rBnp9Ip7WXsu/kFLI1Eme7GaYg7sq12Z/MNAbjKz1tLyVnGoyfTGtK/d6ejWhp0+BamE0jcYzUcYNPygjSrSeCJgdb3puh0s5UiUyWvRwsg1CuJ722wxTJXjk2EodfbHFg781dBPPHCpCPgcQKEL+PLE1KM8z43ZsEiZZm1P5UJbPWztLyPoW4V8rhjsdrlPtiaxzzhbXL66i0/rl8jRzsSaTL7FM85pq71Bgug2ttzKt2EAOY2d2wOs8FSzv+yQbBin0B9aAPtlf6/YGxBkkxtmf5PWewBgNLKFj6QE5BwKEP3G5pf/Qkmscpmt/a/fies3eV5OZWJE6pbuAKLJjMx7hA4vj9zGNVk5+IxDHxxG9lWqtbqRPRnqvrQqD6exn9IAk6IVBAQLuuxGI2AiJxZkOngm+BwLlJwWzNCicpKGQF01mnUCBUPGkvKSl2/3abUxSDxPFPrJGFyoZqFjj5lS1ySq8x5Y4P3ujrS+su0SlmzsXhaTskoaxNdisClcRjHzxZpWfJxSfdrTtXp9Q497SnZp9Im8P5lP9aYGIjddp6h6RYJruSUtJi9N0mBy4+bzKJYzFAEonTBjne7HOKclbG+P3r4ZARd0/8gaW52+A9W1MxoWXlff34fC2JE5Em1y6JW9d3bfv3vp9j3wzIg3Y+DX+voLL7jq1NVvwhC5jz6Mzs1+Pl+iwH1sV9Xo48Xiy7uMZtbF32qbH9oTQXx5K7JK0FI1h5XbM8WVtevi/WWSlOVsG6pie9eqvFVHdgiZNCmo2k6bYA5bz3lPaoEq7+u3iec4kL/EfGmvbaKwNnl+SDv/PtQ36wj3pLJyZxmNDq5L/mD9g2GrlTicS59w6o+teEgCxx1jTbtxurSJzbYbm6mkTirG7KP/aAz03z/PycrHCMxGElzpM4+Sl6VtKuIXH46TunF7c4OKkuTjk+oqCg3ZKShe++vg5j6qTxUMrwLblTQYEdxKhA9iezWGkz+Vha709PTyn4b0OWLDUSB/XyX+D1aZNJFiNfjMixbFn2DyTOOcUHgiKZSRx7Abcf9lDSkJzdAhyfuxgn20/fDeTRP6E3EqdEdECJMUscJnFYuWElluvl91NInBKBhE5HMWEikmZK+2MLNiIFovaj8ks3C0/ioD7ME+aCAxxz4GJT8pP8WXr6VqG2MrDwObYkX62fPL7yWNvYVgWiL8lxqyRHOKJ938bOmXJcXB+Pm9tYYHG8ioRCazlRs+TLcadypjiPedqfiASorTOQaOjHIAZVICDcZx472vrhhx9SDehb6b1vYmxOa/JcJXkcSePvi0icaH14TEskDsuYdxcFicMWbYxRtP9EJM7h2Gd/S5n9ZIkTTamuC4EqAiJxJBxzEBCJMwc1lcmHp6WnFOEoBO6JQGfvnxuxDFVmhWNEDlwx+KDslUafNbXUVbjjQFnhp6KfKTsOl4XSYbFfkjKUuJccBNnSwuY+nZrT5vNASfFBQl9a5TFbsCDmjlXWWPLtVBcO7QhGY3FsrH4jT7KzSf2132VFdL/bNTv4VlEMnkgJMEMCKNroB49hs92nxi+2ESjc+10aR7Jw2m8sgVVOOf76kiygXjc5ew5bCPBnjKympEY/fj7mR4k0uKf4RnVH5EB0Pao/uh7Vz9f9HKFuVsAZX5AtfN33B5ZUfl0wGTc2hsgS53wexlTiPtt7Jmw9gWjXD2ZRxvIJkjKbmDTnY3ZXgsx6jCKdOMI/U6T5Vbr3dZPJGVzn9/m78RVilhi876H/qAd7rHfV9OuxRhJFljrmLvndd981nz9/Tv0AgQdrQiPqeezRPhHJ+62vRyRoNL++PyXCGNahIHJ4rpe2b3WjTau/I3JS+LOzSJ1bC4zqe2gEROI89PTebXDROfZuDavij4+ASJyPP4cPPwKXZtyTODjUegUyHX6jR5HknmT1QFmxA6wpKnNIHLNVwevYZJICSg6UH/y1J+2dC9LmnAIDJ0scuBiBxMl+E7mulsSx90YCjb0spg6UgKdtdm2y19QfDXiDsHLH7lyW3QSvEh+82W17EscIJct2ZTGIUmycY/PSZBIIrxpR4J9QJwUjuW2Nvwwx3JvG3cZHisirb7WmllriXKskXjsuKPF+foClJw14DTGJU2sXSuTARRDxnioWdFxXROLAEq/Wvidx/Dg9B9Kt1ZbM2VDkYSY7+3UWRVWJBHgo4X6+T1siUOGi1gYgt5q9O5YvDxKHCSwmBjhmEXrKhE3aj5ylD2Rjyj5jKbxtDsyiLhEIbcwyv97RTm1/uFaub3X/UhLF96NE4mAdYR/neVjaPvDGurU5SHujiR397t4KL9UjBB4ZAZE4jzy79xtbdI69X8uq+cMjIBLnw0/h4w+gQuJAOffWAhzXJiJxmFxhBRTfG4nDSgkfoAcKXxtAOUWLoSfjRyM5KP5HIjra1Nnpb/ukPR3UW8LJiI7Oi8JInHN+WprrRcrevO2bpcDYC5YIuzaNbE7/nTOeJEIlSEEOSxxuY6Bwk6UA7hmQORbgGJY4uyalH08E2fGQyJyvpoUWXqwQeyWR5ztS4r07h1dW702CRItzaftLy8/pn1cc/frjufOBgQdrxgX09vFASuvO9zeaf16PXF/J6qaIRWtKk+7viJsc5DzV17pY+rq7cYbrc3z9whKnpNxbG6ddlyIuNTlYe+3+wvuRJ92ynVH/8lY5/b6T7/HlQQKA9Pb9jOYHJKvVbUSOWeXY/mQEr1nhwB2M22Yi597yH62PpddL/efvbE2wJQ7IZyZflvSB5w9kUWfxI81iCbQqu0IEROKscNJvMGRttTcAca1ViMRZ68x/oHETiXM6nlI8HAtu7K0EoEgxicNKVmnE/qmyf9L7XSWA8VDz6QPzQtnAQfxo2Z08cYM4DEbMbHN2KXMzsv/sb+5Ddq1CPVYHiqWn6+0Hi08z/uqDbngiJ1lBnC6z83B9pRxcUNjsvovAqy7GhBkQ2ZjSnBiJ02ajsnatni9HkFL9OJgEYDy9QpnmOxi9R6dmcfBWqyFSQpc+aY/qj8Y9pTz30a8fVjqxPlkhN/eZ0rxG/cL1iCTwljjXzL/1yyzJ7IUsP2mdtunB83iGEnYxX2Y2t+RVcIfiOTmDxGnbuLCGswUIcofJYxDLLamKLnoSB9/7fZLvx3yWXB6j+bGYPEbYWFmzAjESJ8Xysr3lmF3hPHHEcrTUki2cmtYSsnZfuD5b/KN2qiTdKcdsMmIFv2u8pqLxR/0DvqgHbmyJfI0212hQui4EVoaASJyVTfiNhqut9kZArrEakThrnPUPNuYKiZOUrJZkwSHYx8SJLHFMUSi9oOz1uVPKmJ07C5ykWlzEpwDhMiBy2qoQxBg1syUOHvv3JA5Skm9TYOE+1kWgJCIoR+sXBauYfWuZsyHXrzIQlzE5WKk6tUpmMbSWKY0tiZNcxHZNA5cuCw5t9fxxGLpjQEED/l55vLD6CESZn/Sz8ueJove6IiIlLCJZoutTxz1WjyduPKlTwhr1+Zgnfo6i/kckgQ9szn2pYcttssLcB+3mGE7LSJxofFFMnGYk6E5aO01LImemZUgoG1HSaup+XXEMHJA0vq+MH69Ttqgy4nj01WbQAokA1yqzyrE+lNwo3xOJE62f80QSB/V4jNmdDUQOiDYrc0sSB7+ng9g40QB1XQgIgQ4BkTgShjkIiMSZg5rKJARE4kgQ3j0CFNz4eDh2mans0MmBGXG4v8YSBymMvXl6F0eGXKMYp448GjyJH7o6Wf8OLbHDig0rkrvWkiYro312J4tBbE/9LZNTOqxbRqjzJpEiRuCANIlIKrMk6BSDti4LcAwC6VMf0qYoBmyJU1I4LbuJfzGhYxxPp/y27lQ5VlEuBRIHLlqYQygqUFJK1hppDoIUwCn4bCEDjSce3v0amNnBiCS4ptpaXWzd4utjnLHGago/ynKZqP/R4ccsZWr9YxK4hgNInBRknCy/Up2t9dwYhpzJrnRfPL5Mgvj78BmWQrU+sNUeiOS0n7Rr4tAu3xpB4wk5306pX0y8hCQbkfAoB4scI3JK1j3chwi/a+S7eO/mMFpF2P55GPMrws/PNernhxN473+z5ozVr0mrw+pPsXGmZAWY06jKCIEHRUAkzoNO7J2HFZ1j7ty8qv/ICIjE+cizt6K+t9Y4TOIkpYqUAFbWuiCQQcwXJnH4AA2z8icK2sloo63DwNx+0xjLkpWlvC1nq5kcJLlTvMwqBVmvzjkqTh7HZYrunsTJ9Z42+ck63Kj2gTsVlLxOGWiV0Zz5atNEJE7j3C284vvKJE6BUEnuYqdsAbDdnpM7FZM4cKeCSwXmFPgwiYP5GRAwV5A43PdHIXGWWupcs4NAhrzVBq87ViyBN5OWWAtYD7x+/foqkRe+vyFJYFGnYHVWIAxA0qBeLxcgb5JyS66VHXcL/6oCkIlkDk5nEQnAljhjeNTk4FSwtOE2nxG5vO0/E2wgyUGo+jaYWOV55Dqiw6ntC5APlLPPZg0CixCMu0TkRvhdI9/FewMSJ6r/fApYcsKd6yqRasCp+22LGp9wnfdExj9ZQonEmYCgbhECPQIicSQNcxCIfifn1KkyK0FAJM5KJvqjDzMgcVgJGyhtAYlj7hy4n5UEmK5PJ3HabTiRONlCxP6e23TjXuEBSbGjmBmb9n377D0N6WQESKZ3Lkic82bbPEWBiVNg4Z7sykGTsxWBKaX7ESU0daBNS84KPCu6LwfnzuVJFVMEjqeOxDEroIRtm5LdSBxY4bBiXyNxLpTtQK5hJ1SzNPBK/HtbJpGSGvV/qbuFJw48keOJU+BXInpQFwg7xEEpkROQsaj/EYkDSxys57ymTl0cloG7VCFVeFoe7fdwDEKGqtTvQswUHntE4oTyFsTE4fIlIgckTo0g+HrMMVd43jhwebdPtTFZ2HIDWKZtos365kmg6HBq2alKJCDq+fHHH4vZr0pyFmI554ZvROKU1oAnzJnEYWJ0bFjR/oG5Q/to0yxxdvtpBNQcWFVGCDwiAiJxHnFW7z+m6Hfy/j1QCx8WAZE4H3bqVtnxw+uheX5+bmBB40Hgwy2e6HqFEsqHfW/1dEEjN9lqxoIh71ul5XQYmtNfKkr5oMskDb9/ocDBJeuPFAcHgY1NGUrJq87NBoGLEx/UWt608RUsjkXJgqGkxPnAq3xot/cpRk5rGWR/QfB0ynoQ2DO5eHHg5gxGr/haTAyKxZHG2lpGJAVx16QsNK8pW5UpxdaHXbZeas7NvlViayTMFCVlbKGwmwIroB6nuYst6l9kSTO33ZKSW5aP8RTWkG12aylZZpSsNKzsp0+fOpLOyBt+2g9CYGyMUWByP04mBNIcbsfdWZpWviH3aWyt9UpaD5R9qtTPaP762FXlUZ7P/f5S2h84umxJlhCYvFTWvotIsC7wertu/Vo2QztPsvCYtxYAt5BmHH1FzDHel3mdRSRkIhPavZj37RKJwfsu+hTND8+Kxzdau1P2iKgO7w5cIkn9d7ASTS5P59dFWwSyG3r5wefd7rtF9auwEFgTAiJx1jTbtxurSJzbYbm6mkTirG7KP/SAPYnjFUGvxJVi5rAywClcLb7MvUkcViqSwoi04pS+2PpgT/0TeVMgccylqqS88sT27QwtZbxSA0uDpBiAxLEn862bRcnSgNspkjh0gynCHIsjkThE5DS7nIXGiBwojOeWxLFqzJ3FKzGsPEVKUiTsnpBgRfAaBbDWTtS/W7QxNka079sZa7ekzJZiOtUUP5ZNUzS9pRWu35LE8bLf7QMBiWP0KMbRkTdE4kQxp6L5NWJy/JUDq/t9oS8T+WONr++o9cM5k6xpT3RZ9Ow7xMzhuR4QKC57n8fDSPLafKe9Nsj+BwIHaa/ZWs+XLZE40fi5jmguo7rmXPdrgPvA+PDYQOIkl7NmPGZP1CcjcWqyZ9+LxIkQ1HUhQLt1ZBoqsIRAAQGROBKL2QiIxJkNnQq+AQIgcZB+ttQFT+TYPTgQ49Bsn/GUGoo8SByzjklPiE3BOPZKUknhyHRLrwD596+nXkn0Sq/dCyWxC5zqLHHwpDQFNs5RjVNcHCh+XvG47GPuf02JR/YTZK0CkZPKpNA+41roIDsVLG7aScF5ZkDitIEzOzLnKacYTv/asRuJgznbtzF5mMi5peIFWYFFAFsuTCEZoiUQKan3Vhwj8gbXx6wQ2HICsjRQ5MmdxtfHZT22EXaprcASBnWwwjtY/60sVdsi+WZXw7w2kVqt3tPI0uUEFqRWxdbi5hSOcIXvuvs4No+LaYN1g+ZC+Stlr8qVpCpeQea2nxnbtD5oXCUyACSOJ1hq+5eHCXuzkYFetqaQONH68pZA0f2+f9H9Ef4lsajVCQxvSeLYQwJ++f7u95+nLFPdIwSEQLL8DFhpoSQECgiIxJFYzEZAJM5s6FTwDRDwJE7pYM8KplfE+X4mcZKyAKsYI3HwW9wqMVUShFNsuyfaBs+hjXPjCRx8RlpxBErt/2arIFjiGInTnHNQY4uFU1Jey4rbOAnFGBhhYuQKEzlI0Vyb6hSWmckbFxOny1SF7xFfpE09/OnTLpFpr8djcqfCOK0946yYxIkUpjniaHVyoFBvibO0zUiJW1p/NGZPtkB5nqo8+sDSKF+S51JbpsR7EojriMYfkTi8nrlP6AtI1hpOG4oJhVg3XTY1k9WIxAxMbQ4BibMNwo544gZZ5Ww86T2ROEx0lveCSxRAmHprHNxpJE6JxIMbYpc40OkumAufXcqTbdH8W3kEOUabtb1vjiWOt9S0uqM+MYrRvdH6j9ZvyRrH6mQX4KiOses+5NIFibP7lItLy1gCs8quBAGROCuZ6BsPU9vrjQFdU3UicdY02x90rG1QY+s9slOZ5UYpnsLgKXxr9YHDPSuZ7B4CVIzESQdkShu+MXcDevlDLkiKi/S9iGlDz6q94mvVzomJU3KngmJ82ddLSxoewxEkUxv7AunHER8nInFMSb6IiTPUcrp0xj3O/U/W3tJjtSSQGT0l15tWs8BTeK9EQnHyBN1c6UY7XoG7Rf2REhcpgXPHhHLcfomILLXP35UsTTxJWpJrtG9uch7XkqzWxrmUxIEs1epnEsUTqVl5DfyhguxoyXpuyWtz6gnl1hUx9yvXu212w/XFRLLLqFXsBpMvNBbsa7COq8VE2rRkLOr28oQ1xOV5/iP5Z3dXjo0DmWKZLpE4Ucyd4VbFdkXTyJyo/9HUl/YH/g6Wkowv9iv7u98tky9P4vjx7FsSJ/VpWVMRFLouBD48AiJxPvwUvskAtLW+CeyP0ahInMeYx4ceRfe4N5M4FtgY7lS1Q7Anc/BEE0qFfcYBGQdXT+KYImNRB/AqtQV3J1Yg/HuvSPNn706FJ+sIbDzmTlWa88s+Bu5ULcmULFLaUzoscqx+JrRK7Xl3ss7yptc6OoXzovz53Hx6yvgmd7Fjtlwy44Y0T9b+Lgc5LllzQJFbKvs+ZS/LSuQuE7X9nkgcVp59v73yhs/eBcqPx1tHeGUe7jQod63SG5E4UNK9hQfWf0TieEuchBHp8pE7YTT/RrOMvUrWM4whcyQlssxInNK6ok0r7iLf4UgpMyQqrT/0ZbfPgaN5Xvk9z3tpDV8jD3AjKs05+uD7YfvHFPy93E4FLep/dH2MZMWYPFGFdQw8pvZ1yn2+vxz4/YLEoYcrU+rWPULg0REQifPoM3yf8YnEuQ+uq6hVJM4qpvljD/IKEseTN96aAgdiPBmGOX0iMdpYOIlYaUme3SYrKSUrBvv+tbVkqZE4DLxXwuxzyZ0qEyrDwMZdTJyU1vh2gY1Trm/KLoO4ICB0QhLHYo5w9qmJkgay52nXZsTabJrXoxE5xxRMFfNo2W+8EhkpRhO70N0GEodlpSMB4si0VymJ/uaI5Ll2LP5+YFWT35ryjXqQBc6vK1wvWTrUCDevKDPxUhtnROKUxoW+Wp0RieMtcVKf2CCD3K3mzcV1JM6lEj3eKvaneX0rlHIkjmXC4/3Bk06wxLlGvkpWkNX5bzNsQVbgWoX7PcHh5fkaSxwvnzfDdKSiEuHFUu6ezwAAIABJREFUY8KDBn74gN8j+85iBS15+d/HEn4dye01DZE4S6BX2QdEQCTOA07qNxiSSJxvAPKjNiES51Fn9oHGVSFx2Aqg9iSeyRUcfpNydzolcoCz5+y2TY6P4kicmoJi9UwlcUoEjpVnEifdgxg8rfVJFBOnNMvD/o7HxGn2u5TOHDghLsgsEidre2XBK7htGJFjJA4ULXOnMtLgW5I4hpW3xGElCSmS566miHC6N4kTyYfvn/8ckThs6VAi2yKSJxp/ROJELpUUl7w4hSV3Ko4zs92PH6+i+Y1TjPfrxRMk1mHnrdQRKhjMlrJvlSx1ov51hFVl3YLEYYLD6uxiJbmg1kyg2XsfgB5lOcvU2Nqy+bV7UQ9InNpYPQkRydfSmDhR/dF13l9KY2ISJ2+vbQbFNpPgLUgc1Fv6i9/YtM5F4sz9GVC5lSAgEmclE33jYYrEuTGga6pOJM6aZvtjj/V8Oicl3w6+3pKGR+YVCT9qVjbZnSLFgzESx06rpKik8ohHATIC2VtaHcwrYJEFBPr01OQUw6wkDfu77Q7uRnrkwMZ0R5B9JwqcGikZhgkf7qdI0ADfIFkDiDS4TWF+rZ2kYNlstArLtQrglL6y4sRyM6XsI9zjSc6aHLIlzsDSpbVU8tYDkTUO2onkL7ru172fk4G7VCuLXOfA6qYwoZvohsBdKoopVTL0Klln1NYgYnZdBDzu9qnh/uLdHaNkKgjMznIxiI/jSCQvJ5xinOsoEValufTB5z3RARKP53RQdxDTKCS5Su5q72jh2/7OmF/+1l2msM8/Z/lH5HQctxTz86m4OO9o8tWVd4eASJx3NyUfokMicT7ENL3PTorEeZ/zol5dImAkjhE4phgwicMKTu2Q7xWIjmTZ5ieb9qqSOAgimoI7ttutI3HQh7EnwSWF9FoSx9o5cmLfd0Li2NhYeeInxmOy7EkcpBuHolEjcbrrQWDZaB15ws/P0TUkQtRW6XqoRC7MWBrVH1ni2PUS0dUpgafT4DrmvZTVqjT+W+FbnTdS4j1Jlz5XDMfQ129N4lw7X0biFDNY5QXSNOchiXOtjGKv8Wu7i5VE+0+J6CtZsjFxWNsva/LFBIS9j0gcJvFmrb83JnEieRCJc61E634hcD8EROLcD9tHrlkkziPP7p3HJhLnzgCr+tshcG7dbVoSxx/oe8Urb4mmCHh3iwsLAVLyzALnwhKnROBkxia18cpBUNvvak/Sff/s8645XODDT8u352yJc7S6zRKHdvtkkeOyZ/nKbmWJM3USvbIXKemmDJpLQOdSRVZWVtZimmAemSCI6r2mv2NPsm/VTq0/kZK2tP2o/kixLZE4tXWXl0XvmofPY3OxdHy+7ov6NkOSyfcdboP1PgbZqRZa4iDw8RQyjfvYEc9MMvBe1W02AUsVkKADwpjmt3en6i05Lqw2RtJ1M5FTkpOpclEicQb1RdnFoo0i2F+j4kuvR+t3KYlzPgU57p27nCxxls6oyj8yAiJxHnl27zc2kTj3w/bhaxaJ8/BT/LEHyMETWxIH7lSskHWWNeQyMYfESWXIneq8zSSCV/7QnpEM/mkyKxGlsp1+ldpqSRynTHVEjikR5EaVlJ9kEASLoHFz+IjEiYQDSu6YUsXXLkiyoAG7n7OspBTjbbwiK2r4cuyjqbE0onHhOssNz5WXp6n1XXtfpKRNVWZr7V5bf4lM8DI8th6YxLsWi9L9Uf/9urz43CrxtTFEJM45tGQZX3+RO9WGLFlK2JfGP/xuSKL48XtLIi9PEb6c4toTtGmtF0gsJnM8CViSj9J3fr5KeyzGOiaPUYr4aH2dl6aIX7gIovmJSZxM4vlx4vOU8Q1IbmkbC2dUxR8ZAZE4jzy79xubttX7YfvwNYvEefgp/tgDdCQO3G1q7lT+YB8GViV3KljimItFetJsxMoux2TxLyZxmLTxyoZv39fVkTg9qzBo6mRKhFniIBX4wBJn05ilztgrcieIlBi4m/B9URkmcqJ7DWefHcqTOCDjPEEU1T1F8GsxN6aUfYR7DMOIKCjNfYkMqCnaS3CKlNgxuUzXnDuVV2jfmsSxwMQl8qbfDi4DHw/xDEhcd/naNcMp5rlP6HMpcPRA6W8Lje2hnhzieznwcET2FNtwMce8LEZ4TCE5lsj30rK2v5fw9vIjEmcp0iovBGIEROLEGOmOSwRE4kgqZiMgEmc2dCr4LRCokDhQ6EuHcH4yW1M2oRDYk8zufdOmu2YS5ymbm3M9aDuRN/SktqRk1LLndNCdXy9QZKUOgU9Tm+1Obw4e6M+3JnFKT715AANsJsSrwZN6n2msC57aBjbmVPBMvCwVQc7+MiZLS9uplb+GpJjTh6j+Up1cJpTfggvVnH7OLVNTTrv6yJ0K63hA/ATeRpElDdyh6v0fd8cyS5wxEscr4/5zyRKG+xIFdg5xb7Pl+TWe9j4jlxPXPQQRpALK+M+1unjvKM1VaX/l+4qEzIO7U4UkTvv7FK6TiiBgf+7mUNpGuGR0w3oREImz3rlfMnJtq0vQW3lZkTgrF4D3PnwmcVI2jZxu1ivyrEiMKQ1QPqAw7NoUwvbZnsqnskTibD7tLxAaKBttzBpWrmpKcJEkaN2paoocZ685ddY4vYvXUhInmn5viVPDli062GImetLNJAoTBnCr2mz3xexUUN7mkBReifRPsnksUf8j/KLrUf+Xth/VXyMJsE6QQnysH9YGW0+x8n7v8ddIxa6/I5Y46Z4CSTHs87eJiTM2DyXSA9+Zu+HYy2z4PEa8hiP5OremNp7EhnwcjpnA8fsv1ifLQqktb4VTIoQibMbWb+ROFclnFHMsLL/whmj9isRZCLCKC4EbIiAS54ZgrqgqkTgrmuxbD1Ukzq0RVX03RWAiiQNFghUWVsZZEWASZv/Up/CeS+KwEuOfFtcCb3YKDVnilIiczhIneVWZNU4fn8f0t91pmTtVNFdjJA7w9Qqef6I+1oa3hIHFDZM4wBBkQcnFIxpHdN0rgl6eovJzr4dK2htnp7Kg06MkAQUy5nmpkSu+rqXjDy2Fgpg4IClqY7x3diq25ImwKJEZRj3XyqXvC9m5eL2W8GMsSiQO73evh0xy1UgctuSw+zyRw/tlKaNZRDKhr3ZfMVNV4E4VYb5559mpROLM3XlVTgjcHgGROLfHdA01isRZwyzfaYwice4ErKq9PQKthYwd9s0ap6Y4sAJZOqSz4oDAvzXlggP7grRgS5OSO8Ogzdado6aMWFpzvt+TQKwg4an7ue10Ih5Oy1IIR5O0abKSxiQHP8n3Cpz/zIo9u4Oh3V0b04frB1mT0hPbGF1gacZoqpIXjtMFxMaY70EYRX255nqohE4ggZh08/V5Esdf/1b4+HkukUQlLHZR3OGJYJcIVisakiATXArHuhDJdwl/LhNZ6uxa6740Fi8rlh2Orpf6adexXiFHAyLdkSCleeT17Pe/aPy435P3WL/R+oiuR+1PFJ/qbVH7zeYyeyFXhuxS2D/hlorPS9en/41N8i6NY+m0q/yDIiAS50En9s7D0pZ6Z4AfuXqROI88uw82tgqJ4xU6Jhn8IdQrDEtJnKbNLlNT8uxJOPcHRFBHYlRIHE+GJAWpzQRz2vTBlt8DiTNG5EwlcaAQYy47l7lCZrBSe0slvaQELq3zW5SPlMBICfUEjleK4U6FsbwViQOl3GNaI3dw3xamZDeaDD/+CN+o2VvM30Cp96QRZb8q9WV7ziRticCx76eSOCBy0Ea3nojEKWGF70pEon0X4cv3lH4H7o1/VH90PZr/iMRpzr2lnP+ducU+yb9X9l4kTjSjur5mBETirHn2549dJM587FZfUiTO6kXg4wBAJI6PwVE7wJcUAVYYEPjTKws4XMPFipVIfvIMEqem5MKdgQ/YfLguZcfhgz2/95Y4SflqlbB7TSJb4gADP5bq2E0JpKA+JUuc7SlnR4KCAMsGuFNZqvWaIjdFybsGFy9DNeLgmjrvfW+kBEZKMLuwlAiKWna3sTm/5Zgj0oTHV5y/1pJsbp9q+8Lc+u5ZzluxpLYCEmdfsrQhi5wpJI41U3KFSs23JE5Etvm+ezKxhpsn6b08RPK/dP3cu/w1JE5pv4r6F8kju7KmPfpWpm1Rw7ouBD4gAiJxPuCkvYMui8R5B5PwUbsgEuejztwK+33OsRc6Bf+UrVz84TV64mv3d4dbyl7DT4VxTxcnhxQbkECpDlKS/IE5Xx+6I/Gs2fU4xXEfOPStLHFqBFkJZ4/BFBIHmCDVOLC3uo4tCXRPZbpEBKBPkRL41qswUtKi/teUb6wpVuK87A7W0Z2AmErisIwO5vNGJE5xbU8Yc4T/0vnzc3JB5ESWOM5SKeqvHzLcqXjN8j2lmDJjpCzKRrjUoH88EicIrN26o075DZwgrhe3eEuczVbqxhwcVWYdCIjEWcc833qU2lVvjeiK6hOJs6LJfoChnk89icOWGDXFYIxoSOW3mSQZs8TBdRxomcSx7EljCh6yw1T7V0hxzPeiLevDW8fEKSkKnvjyShhjU7PEYcIEMR0w7sPxMrsOK6rXKp1jS+CWdX2rpRYpu9GYBvPTuuJYmRI5WiJtovaX4oDA1wNigAjVmtLefX9eFjMqku9ofBH+Ufnoeol4Hsxp64JZqwfuZr6ftXH7erylDu9XaX8N3Klq/bqVXEX4R+28dfkou9b5RJkKt9nNltdvNL4p8sV1DEgcl3QgqkvXhcCjIyAS59Fn+D7jE4lzH1xXUatInFVM88cdpD8okksVkzi1AfKBlgmG7mDqstd4EiJypzISh18XhE6bHcX3A/fxg/CIcCpZ4nwrdypP4GDM7G5TUhgiS5x9s8tZt8ilip/+GolTarvDb0Lg3o8r/HHPIyUtUkJLxExpzYzJeNzL+XeUxueJG9ReJJ4Wkji+5xHe1450aWBkT/j6+SwFXuc+gsQefMdrKkjB7jOcA59u3VPg8lIbS/GMykfy/97LR/LE+yAI8JvHrWktYBOWrG2IxImmR9dXhoBInJVN+I2GKxLnRkCusRqROGuc9Q805gqJw4r/2Gi8wsdWHOn9QncqkDgX5E1r1WCWOCAhvEKRiAuyxCkpoYMn2xTYuKvzztmposCwXgmt4ZCUy/aXih0EnjbZksmnGkc9cKdiIidSvK6R7sjiIFICr2nrHvdGWET95/Xg5bREEGAMUbv3GCvLgCduqp8XulP57D5+3BG+EQ4RiROV99d9/6LsVJ7EubDIKVgKcpuwxOFyiFeW9rdCiu5rMLtWzvz9Eb5R/df09dq5SnviwuxlIL957UYk7FX9tD2bZUAkzlXw6eZ1ISASZ13zfavRisS5FZIrrEckzgon/SMNuUDiQOm3v5EliCdGvNIKd6cSSZDqb4bm6Th4dyQSWeKUDuSn82HUNWUKidO1+QbZqe5O4myfmvPp1CkznjiwwMYl5X2p8lNS+kt1RkrgWy+lCIdICa2lqB6zCvuWRM4FqeAsr6J+RvIbzV8tZhBwj+Qjmh+f/SvqzxhpU8LiGIRUuQWJw3ss9kUQOZ7EieTRr/U5KbIZ8wjfaH6i/kbXo/qj61PlodSPqG9T6u7cp0DkiMSZApvuWSkCInFWOvELhy0SZyGAay4uEmfNs//Bxt6adUNR8CTOnNGYEsYH6ZJlwli90UF56SE9Kh8pOfv90N1rTAmcg18Us6Fp3SlqFgy1wLnA1VKNj70ifKbMD+rAE+xrnmRPqX8WrhMLLW3fy09EmlxYelD2sYldLt7GRIAnBe49/1x/TU6nju3a8tH8RdejfkX7Q1R+6fW37v+9SZyl+ET7V1R/rfw1e1jUxuh1aR+L4FPhx0JAJM5jzee3Go220W+F9AO2IxLnASf1UYc0g8S5Vom4Vgm7N9RLlbBrx3/teEoxNQZK8Sn/PI2RODXizPoejf/WShATOdbve+N3Ld7X3h/hw/hOeZrv64vqj65jPCUS59qxlu6P2o8seeb0gduM5Gfp9ah/0fij8kuvL21/afn3TuJE+EbjL13ntRTVv/i6tI/FEKqCx0FAJM7jzOW3HIm20W+J9oO1JRLnwSb00YdDacanKNmRknSNwnUrJfGaKYoO8dfUdY97IxLHLHHGSBr06V7kWYQf980TCZHslMgpj/GUOpbMy9Tx1dpgKyS+Z6zf16yZiIQrtcltR+OL8I3Kb3fbYcwPRzhG5dF+jdyK+hfNfeSuFZWf2v9IPqJ27lV+brsotxT/pe1H5aP+RevHypf2zqjeqF+Tr0v7mAyVbnx8BETiPP4c32OE2kbvgepK6hSJs5KJfpRhkjXOlCFFh9mSQnqNErlUSYrGENW/tHyET1T/1PJjJM0Ukifqx1Il0pMZsMiJ8I+uT8Xn3uO7pn7u81KSIlJCrV+l9tDfpfjOwZ/bvKb96N5r5gD3fnQSJ5r/yFImKj8HUy4Tycc95vSW7fv1eWGFI+1gqYiovBCYjIBInMlQ6UZCQNu0xGE2AiJxZkOngm+FABE50SE86mJJee/KbJrmHKXYDbKLLO3f1P5H99Wu37t/NWXct1sjeZYqUVPHVyPz7q1Ezp23e5QrYRXN09L5iRTaqP5ofqPr1n7NisYTTFMxv8ZSKRrfvUmcqWOae9/S8UXlo35F5SP5iMpH7d/7+uialWZwb/hVvxAYICASRwIxBwFt1XNQU5mEgEgcCcKHQ6DNlDHlgH3NIT26t4RT1Ic5dXI7Uf3R9aXtR7Ixpf4pljY1EmcpiRL1r2Zpgu+j9qP6o/mJ8I2uR+1H5T2JifvH6p1rqRL1Zc71aPxz8L+GhFlqqRSNORpfVD66HuGztP2o/qh/j349wifC364X905pBY8uOhrfO0RAJM47nJQP0CVt1x9gkt5rF0XivNeZUb8yy2j+FgUsJhI50SH4o6O8VAmIykf4TMW3RtJ0c4sUth2LkN9EllBT26+OA7LVWnfZfVxnhE/UflQ+wje6HrUflS/1b1An4cN11cgf3140/hoJ0omBSykejWdu+6WxTWnrGlkp1bd0/qb08T3fM1U+7jWGR2n/gniUVnAvkVG9QqB+nNgu/MEStqtEQNv1Kqf9NoMWiXMbHFXLnRC4N4nDu2eBGAqVrGj39eTEnWCaW22kxET1hvi0FYQkTmJs2psLc1I/NQU9jPB3JIX1s0hi1JqZWn8E5NzrC9v3JNnFfI7MRcJqO74AriHhioRSUH8nMzX8ovUZzGu0Pjxe0f2+uQi/cHxz5QblInwi+frg7UfzNXV/mw1DhH9UsfvN6vq7tN6oXV0XAkLgAgFZ4kgo5iCg7XoOaiqTEBCJI0EQAkJACAgBISAEhIAQEAJCQAjMQ0Akzjzc1l5KJM7aJWDB+EXiLABPRYWAEBACQkAICAEhIASEgBBYNQIicVY9/bMHLxJnNnQqKBJHMiAEhIAQEAJCQAgIASEgBISAEJiHgEicebitvZRInLVLwILxi8RZAJ6KCgEhIASEgBAQAkJACAgBIbBqBETirHr6Zw9eJM5s6FRQJI5kQAgIASEgBISAEBACQkAICAEhMA8BkTjzcFt7KZE4a5eABeMXibMAPBUVAkJACAgBISAEhIAQEAJCYNUIiMRZ9fTPHrxInNnQqaBIHMmAEBACQkAICAEhIASEgBAQAkJgHgIicebhtvZSInHWLgELxi8SZwF4KioEhIAQEAJCQAgIASEgBITAqhEQibPq6Z89eJE4s6FTQZE4kgEhIASEgBAQAkJACAgBISAEhMA8BETizMNt7aVE4qxdAhaMXyTOAvBUVAgIASEgBISAEBACQkAICIFVIyASZ9XTP3vwInFmQ6eCInEkA0JACAgBISAEhIAQEAJCQAgIgXkIiMSZh9vaS4nEWbsELBi/SJwF4KmoEBACQkAICAEhIASEgBAQAqtGQCTOqqd/9uBF4syGTgVF4kgGhIAQEAJCQAgIASEgBISAEBAC8xAQiTMPt7WXEomzdglYMH6ROAvAU1EhIASEgBAQAkJACAgBISAEVo2ASJxVT//swYvEmQ2dCorEkQwIASEgBISAEBACQkAICAEhIATmISASZx5uay8lEmftErBg/CJxFoCnokJACAgBISAEhIAQEAJCQAisGgGROKue/tmDF4kzGzoVFIkjGRACQkAICAEhIASEgBAQAkJACMxDQCTOPNzWXkokztolYMH4ReIsAE9FhYAQEAJCQAgIASEgBISAEFg1AiJxVj39swcvEmc2dCooEkcyIASEgBAQAkJACAgBISAEhIAQmIeASJx5uK29lEictUvAgvGLxFkAnooKASEgBISAEBACQkAICAEhsGoEROKsevpnD14kzmzoVFAkjmRACAgBISAEhIAQEAJCQAgIASEwDwGROPNwW3spkThrl4AF4xeJswA8FRUCQkAICAEhIASEgBAQAkJg1QiIxFn19M8evEic2dCpoEgcyYAQEAJCQAgIASEgBISAEBACQmAeAiJx5uG29lIicdYuAQvGLxJnAXgqKgSEgBAQAkJACAgBISAEhMCqERCJs+rpnz14kTizoVNBkTiSASEgBISAEBACQkAICAEhIASEwDwEROLMw23tpUTirF0CFoxfJM4C8FRUCAgBISAEhIAQEAJCQAgIgVUjIBJn1dM/e/AicWZDp4IicSQDQkAICAEhIASEgBAQAkJACAiBeQiIxJmH29pLicRZuwQsGL9InAXgqagQEAJCQAgIASEgBISAEBACq0ZAJM6qp3/24EXizIZOBUXiSAaEgBAQAkJACAgBISAEhIAQEALzEBCJMw+3tZcSibN2CVgwfpE4C8BTUSEgBISAEBACQkAICAEhIARWjYBInFVP/+zBi8SZDZ0KisSRDAgBISAEhIAQEAJCQAgIASEgBOYhIBJnHm5rLyUSZ+0SsGD8InEWgKeiQkAICAEhIASEgBAQAkJACKwaAZE4q57+2YMXiTMbOhUUiSMZEAJCQAgIASEgBISAEBACQkAIzENAJM483NZeSiTO2iVgwfhF4iwAT0WFgBAQAkJACAgBISAEhIAQWDUCInFWPf2zBy8SZzZ0KigSRzIgBISAEBACQkAICAEhIASEgBCYh4BInHm4rb2USJy1S8CC8YvEWQCeigoBISAEhIAQEAJCQAgIASGwagRE4qx6+mcPXiTObOhUUCSOZEAICAEhIASEgBAQAkJACAgBITAPAZE483BbeymROGuXgAXjF4mzADwVFQJCQAgIASEgBISAEBACQmDVCIjEWfX0zx68SJzZ0KmgSBzJgBAQAkJACAgBISAEhIAQEAJCYB4CInHm4bb2UiJx1i4BC8YvEmcBeCoqBISAEBACQkAICAEhIASEwKoREImz6umfPXiROLOhU0GROJIBISAEhIAQEAJCQAgIASEgBITAPARE4szDbe2lROKsXQIWjF8kzgLwVFQICAEhIASEgBAQAkJACAiBVSMgEmfV0z978CJxZkOngiJxJANCQAgIASEgBISAEBACQkAICIF5CIjEmYfb2kuJxFm7BCwYv0icBeCpqBAQAkJACAgBISAEhIAQEAKrRkAkzqqnf/bgReLMhk4FReJIBoSAEBACQkAICAEhIASEgBAQAvMQEIkzD7e1lxKJs3YJWDB+kTgLwFNRISAEhIAQEAJCQAgIASEgBFaNgEicVU//7MGLxJkNnQqKxJEMCAEhIASEgBAQAkJACAgBISAE5iEgEmcebmsvJRJn7RKwYPwicRaAp6JCQAgIASEgBISAEBACQkAIrBoBkTirnv7ZgxeJMxs6FRSJIxkQAkJACAgBISAEhIAQEAJCQAjMQ0Akzjzc1l5KJM7aJWDB+EXiLABPRYWAEBACQkAICAEhIASEgBBYNQIicVY9/bMHLxJnNnQqKBJHMiAEhIAQEAJCQAgIASEgBISAEJiHgEicebitvZRInLVLwILxi8RZAJ6KCgEhIASEgBAQAkJACAgBIbBqBETirHr6Zw9eJM5s6FRQJI5kQAgIASEgBISAEBACQkAICAEhMA8BkTjzcFt7KZE4a5eABeMXibMAPBUVAkJACAgBISAEhIAQEAJCYNUIiMRZ9fTPHrxInNnQqaBIHMmAEBACQkAICAEhIASEgBAQAkJgHgIicebhtvZSInHWLgELxi8SZwF4KioEhIAQEAJCQAgIASEgBITAqhEQibPq6Z89eJE4s6FTQZE4kgEhIASEgBAQAkJACAgBISAEhMA8BETizMNt7aVE4qxdAhaMXyTOAvBUVAgIASEgBISAEBACQkAICIFVIyASZ9XTP3vwInFmQ6eCInEkA0JACAgBISAEhIAQEAJCQAgIgXkIiMSZh9vaS4nEWbsELBi/SJwF4KmoEBACQkAICAEhIASEgBAQAqtGQCTOqqd/9uBF4syGTgVF4kgGhIAQEAJCQAgIASEgBISAEBAC8xAQiTMPt7WXEomzdglYMH6ROAvAU1EhIASEgBAQAkJACAgBISAEVo2ASJxVT//swYvEmQ2dCorEkQwIASEgBISAEBACQkAICAEhIATmISASZx5uay8lEmftErBg/CJxFoCnokJACAgBISAEhIAQEAJCQAisGgGROKue/tmDF4kzGzoVFIkjGRACQkAICAEhIASEgBAQAkJACMxDQCTOPNzWXkokztolYMH4ReIsAE9FhYAQEAJCQAgIASEgBISAEFg1AiJxVj39swcvEmc2dCooEkcyIASEgBAQAkJACAgBISAEhIAQmIeASJx5uK29lEictUvAgvGLxFkAnooKASEgBISAEBACQkAICAEhsGoEROKsevpnD14kzmzoVFAkjmRACAgBISAEhIAQEAJCQAgIASEwDwGROPNwW3spkThrl4AF4xeJswA8FRUCQkAICAEhIASEgBAQAkJg1QiIxFn19M8evEic2dCpoEgcyYAQEAJCQAgIASEgBISAEBACQmAeAiJx5uF3ddU8AAAACUlEQVS29lL/Fwf3OHkyHiX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511" y="645160"/>
            <a:ext cx="7102738" cy="2479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10</a:t>
            </a:fld>
            <a:endParaRPr lang="en-US"/>
          </a:p>
        </p:txBody>
      </p:sp>
      <p:sp>
        <p:nvSpPr>
          <p:cNvPr id="4" name="TextBox 3"/>
          <p:cNvSpPr txBox="1"/>
          <p:nvPr/>
        </p:nvSpPr>
        <p:spPr>
          <a:xfrm>
            <a:off x="228600" y="1600200"/>
            <a:ext cx="8510588" cy="4953000"/>
          </a:xfrm>
          <a:prstGeom prst="rect">
            <a:avLst/>
          </a:prstGeom>
          <a:noFill/>
        </p:spPr>
        <p:txBody>
          <a:bodyPr wrap="square" rtlCol="0">
            <a:noAutofit/>
          </a:bodyPr>
          <a:lstStyle/>
          <a:p>
            <a:r>
              <a:rPr lang="en-US" sz="2400" b="1" dirty="0" smtClean="0">
                <a:latin typeface="Calibri" panose="020F0502020204030204" pitchFamily="34" charset="0"/>
              </a:rPr>
              <a:t>The LEGO ultrasonic sensor sends</a:t>
            </a:r>
            <a:br>
              <a:rPr lang="en-US" sz="2400" b="1" dirty="0" smtClean="0">
                <a:latin typeface="Calibri" panose="020F0502020204030204" pitchFamily="34" charset="0"/>
              </a:rPr>
            </a:br>
            <a:r>
              <a:rPr lang="en-US" sz="2400" b="1" dirty="0" smtClean="0">
                <a:latin typeface="Calibri" panose="020F0502020204030204" pitchFamily="34" charset="0"/>
              </a:rPr>
              <a:t>an ultrasonic sound (which you </a:t>
            </a:r>
            <a:br>
              <a:rPr lang="en-US" sz="2400" b="1" dirty="0" smtClean="0">
                <a:latin typeface="Calibri" panose="020F0502020204030204" pitchFamily="34" charset="0"/>
              </a:rPr>
            </a:br>
            <a:r>
              <a:rPr lang="en-US" sz="2400" b="1" dirty="0" smtClean="0">
                <a:latin typeface="Calibri" panose="020F0502020204030204" pitchFamily="34" charset="0"/>
              </a:rPr>
              <a:t>cannot hear) from one of the “eyes” </a:t>
            </a:r>
            <a:br>
              <a:rPr lang="en-US" sz="2400" b="1" dirty="0" smtClean="0">
                <a:latin typeface="Calibri" panose="020F0502020204030204" pitchFamily="34" charset="0"/>
              </a:rPr>
            </a:br>
            <a:r>
              <a:rPr lang="en-US" sz="2400" b="1" dirty="0" smtClean="0">
                <a:latin typeface="Calibri" panose="020F0502020204030204" pitchFamily="34" charset="0"/>
              </a:rPr>
              <a:t>shown to the right </a:t>
            </a:r>
            <a:r>
              <a:rPr lang="en-US" sz="2400" b="1" dirty="0" smtClean="0">
                <a:latin typeface="Calibri" panose="020F0502020204030204" pitchFamily="34" charset="0"/>
                <a:sym typeface="Wingdings" panose="05000000000000000000" pitchFamily="2" charset="2"/>
              </a:rPr>
              <a:t></a:t>
            </a:r>
            <a:r>
              <a:rPr lang="en-US" sz="2400" b="1" dirty="0" smtClean="0">
                <a:latin typeface="Calibri" panose="020F0502020204030204" pitchFamily="34" charset="0"/>
              </a:rPr>
              <a:t>, and receives </a:t>
            </a:r>
            <a:br>
              <a:rPr lang="en-US" sz="2400" b="1" dirty="0" smtClean="0">
                <a:latin typeface="Calibri" panose="020F0502020204030204" pitchFamily="34" charset="0"/>
              </a:rPr>
            </a:br>
            <a:r>
              <a:rPr lang="en-US" sz="2400" b="1" dirty="0" smtClean="0">
                <a:latin typeface="Calibri" panose="020F0502020204030204" pitchFamily="34" charset="0"/>
              </a:rPr>
              <a:t>the reflection in the other “eye,” </a:t>
            </a:r>
            <a:br>
              <a:rPr lang="en-US" sz="2400" b="1" dirty="0" smtClean="0">
                <a:latin typeface="Calibri" panose="020F0502020204030204" pitchFamily="34" charset="0"/>
              </a:rPr>
            </a:br>
            <a:r>
              <a:rPr lang="en-US" sz="2400" b="1" dirty="0" smtClean="0">
                <a:latin typeface="Calibri" panose="020F0502020204030204" pitchFamily="34" charset="0"/>
              </a:rPr>
              <a:t>which acts like a microphone.</a:t>
            </a:r>
          </a:p>
          <a:p>
            <a:endParaRPr lang="en-US" sz="2400" b="1" dirty="0" smtClean="0">
              <a:latin typeface="Calibri" panose="020F0502020204030204" pitchFamily="34" charset="0"/>
              <a:cs typeface="Times New Roman" pitchFamily="18" charset="0"/>
            </a:endParaRPr>
          </a:p>
          <a:p>
            <a:r>
              <a:rPr lang="en-US" sz="2400" b="1" dirty="0" smtClean="0">
                <a:latin typeface="Calibri" panose="020F0502020204030204" pitchFamily="34" charset="0"/>
                <a:cs typeface="Times New Roman" pitchFamily="18" charset="0"/>
              </a:rPr>
              <a:t>The air pressure vibrations makes the diaphragm move in that microphone, and this diaphragm motion is sensed and converted into an electrical signal (like the sound sensors you have studied). The time lag between the sent and received sound is used by the brick to estimate the distance to the object. As mentioned </a:t>
            </a:r>
            <a:br>
              <a:rPr lang="en-US" sz="2400" b="1" dirty="0" smtClean="0">
                <a:latin typeface="Calibri" panose="020F0502020204030204" pitchFamily="34" charset="0"/>
                <a:cs typeface="Times New Roman" pitchFamily="18" charset="0"/>
              </a:rPr>
            </a:br>
            <a:r>
              <a:rPr lang="en-US" sz="2400" b="1" dirty="0" smtClean="0">
                <a:latin typeface="Calibri" panose="020F0502020204030204" pitchFamily="34" charset="0"/>
                <a:cs typeface="Times New Roman" pitchFamily="18" charset="0"/>
              </a:rPr>
              <a:t>before, this is how bats also estimate distance.</a:t>
            </a:r>
          </a:p>
        </p:txBody>
      </p:sp>
      <p:sp>
        <p:nvSpPr>
          <p:cNvPr id="6" name="Title 1"/>
          <p:cNvSpPr txBox="1">
            <a:spLocks/>
          </p:cNvSpPr>
          <p:nvPr/>
        </p:nvSpPr>
        <p:spPr>
          <a:xfrm>
            <a:off x="152400" y="327819"/>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latin typeface="Calibri" panose="020F0502020204030204" pitchFamily="34" charset="0"/>
              </a:rPr>
              <a:t>How Are Ultrasonic Sensors Made?</a:t>
            </a:r>
            <a:endParaRPr lang="en-US" sz="4400" b="1" dirty="0">
              <a:solidFill>
                <a:srgbClr val="FF0000"/>
              </a:solidFill>
              <a:latin typeface="Calibri" panose="020F0502020204030204"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4918" t="4713"/>
          <a:stretch/>
        </p:blipFill>
        <p:spPr>
          <a:xfrm>
            <a:off x="4876800" y="1274949"/>
            <a:ext cx="3811649" cy="281191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11</a:t>
            </a:fld>
            <a:endParaRPr lang="en-US"/>
          </a:p>
        </p:txBody>
      </p:sp>
      <p:sp>
        <p:nvSpPr>
          <p:cNvPr id="1025" name="Rectangle 1"/>
          <p:cNvSpPr>
            <a:spLocks noChangeArrowheads="1"/>
          </p:cNvSpPr>
          <p:nvPr/>
        </p:nvSpPr>
        <p:spPr bwMode="auto">
          <a:xfrm>
            <a:off x="314812" y="1524000"/>
            <a:ext cx="4333388" cy="1615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0" defTabSz="914400">
              <a:spcAft>
                <a:spcPts val="600"/>
              </a:spcAft>
            </a:pPr>
            <a:r>
              <a:rPr kumimoji="0" lang="en-US" b="1" i="0" u="none" strike="noStrike" cap="none" normalizeH="0" baseline="0" dirty="0" smtClean="0">
                <a:ln>
                  <a:noFill/>
                </a:ln>
                <a:solidFill>
                  <a:srgbClr val="000000"/>
                </a:solidFill>
                <a:latin typeface="Calibri" panose="020F0502020204030204" pitchFamily="34" charset="0"/>
                <a:cs typeface="Times New Roman" pitchFamily="18" charset="0"/>
              </a:rPr>
              <a:t>Use the VIEW</a:t>
            </a:r>
            <a:r>
              <a:rPr kumimoji="0" lang="en-US" b="1" i="0" u="none" strike="noStrike" cap="none" normalizeH="0" dirty="0" smtClean="0">
                <a:ln>
                  <a:noFill/>
                </a:ln>
                <a:solidFill>
                  <a:srgbClr val="000000"/>
                </a:solidFill>
                <a:latin typeface="Calibri" panose="020F0502020204030204" pitchFamily="34" charset="0"/>
                <a:cs typeface="Times New Roman" pitchFamily="18" charset="0"/>
              </a:rPr>
              <a:t> command to go the </a:t>
            </a:r>
            <a:r>
              <a:rPr lang="en-US" b="1" dirty="0" smtClean="0">
                <a:solidFill>
                  <a:srgbClr val="000000"/>
                </a:solidFill>
                <a:latin typeface="Calibri" panose="020F0502020204030204" pitchFamily="34" charset="0"/>
                <a:cs typeface="Times New Roman" pitchFamily="18" charset="0"/>
              </a:rPr>
              <a:t>ultrasonic</a:t>
            </a:r>
            <a:r>
              <a:rPr kumimoji="0" lang="en-US" b="1" i="0" u="none" strike="noStrike" cap="none" normalizeH="0" dirty="0" smtClean="0">
                <a:ln>
                  <a:noFill/>
                </a:ln>
                <a:solidFill>
                  <a:srgbClr val="000000"/>
                </a:solidFill>
                <a:latin typeface="Calibri" panose="020F0502020204030204" pitchFamily="34" charset="0"/>
                <a:cs typeface="Times New Roman" pitchFamily="18" charset="0"/>
              </a:rPr>
              <a:t> sensor. </a:t>
            </a:r>
          </a:p>
          <a:p>
            <a:pPr lvl="0" defTabSz="914400">
              <a:spcAft>
                <a:spcPts val="600"/>
              </a:spcAft>
            </a:pPr>
            <a:r>
              <a:rPr kumimoji="0" lang="en-US" b="1" i="0" u="none" strike="noStrike" cap="none" normalizeH="0" dirty="0" smtClean="0">
                <a:ln>
                  <a:noFill/>
                </a:ln>
                <a:solidFill>
                  <a:srgbClr val="000000"/>
                </a:solidFill>
                <a:latin typeface="Calibri" panose="020F0502020204030204" pitchFamily="34" charset="0"/>
                <a:cs typeface="Times New Roman" pitchFamily="18" charset="0"/>
              </a:rPr>
              <a:t>Then place your hand in front as shown below. The display should show distance of your hand from the sensor</a:t>
            </a:r>
            <a:r>
              <a:rPr lang="en-US" b="1" dirty="0" smtClean="0">
                <a:solidFill>
                  <a:srgbClr val="000000"/>
                </a:solidFill>
                <a:latin typeface="Calibri" panose="020F0502020204030204" pitchFamily="34" charset="0"/>
                <a:cs typeface="Times New Roman" pitchFamily="18" charset="0"/>
              </a:rPr>
              <a:t>.</a:t>
            </a:r>
            <a:r>
              <a:rPr kumimoji="0" lang="en-US" sz="1400" b="1" i="0" u="none" strike="noStrike" cap="none" normalizeH="0" baseline="0" dirty="0" smtClean="0">
                <a:ln>
                  <a:noFill/>
                </a:ln>
                <a:solidFill>
                  <a:srgbClr val="000000"/>
                </a:solidFill>
                <a:latin typeface="Calibri" panose="020F0502020204030204" pitchFamily="34" charset="0"/>
                <a:cs typeface="Times New Roman" pitchFamily="18" charset="0"/>
              </a:rPr>
              <a:t> </a:t>
            </a:r>
            <a:r>
              <a:rPr kumimoji="0" lang="en-US" sz="1400" b="1" i="0" u="none" strike="noStrike" cap="none" normalizeH="0" baseline="0" dirty="0" smtClean="0">
                <a:ln>
                  <a:noFill/>
                </a:ln>
                <a:solidFill>
                  <a:srgbClr val="000000"/>
                </a:solidFill>
                <a:latin typeface="Calibri" panose="020F0502020204030204" pitchFamily="34" charset="0"/>
                <a:cs typeface="Times New Roman" pitchFamily="18" charset="0"/>
                <a:sym typeface="Wingdings" panose="05000000000000000000" pitchFamily="2" charset="2"/>
              </a:rPr>
              <a:t></a:t>
            </a:r>
            <a:endParaRPr kumimoji="0" lang="en-US" sz="32100" b="1" i="0" u="none" strike="noStrike" cap="none" normalizeH="0" baseline="0" dirty="0" smtClean="0">
              <a:ln>
                <a:noFill/>
              </a:ln>
              <a:solidFill>
                <a:srgbClr val="000000"/>
              </a:solidFill>
              <a:latin typeface="Calibri" panose="020F0502020204030204" pitchFamily="34"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646175" y="3174327"/>
            <a:ext cx="7305675" cy="2333625"/>
          </a:xfrm>
          <a:prstGeom prst="rect">
            <a:avLst/>
          </a:prstGeom>
          <a:noFill/>
          <a:ln w="9525">
            <a:noFill/>
            <a:miter lim="800000"/>
            <a:headEnd/>
            <a:tailEnd/>
          </a:ln>
        </p:spPr>
      </p:pic>
      <p:grpSp>
        <p:nvGrpSpPr>
          <p:cNvPr id="17" name="Group 16"/>
          <p:cNvGrpSpPr/>
          <p:nvPr/>
        </p:nvGrpSpPr>
        <p:grpSpPr>
          <a:xfrm>
            <a:off x="4343400" y="1108255"/>
            <a:ext cx="4340259" cy="1529030"/>
            <a:chOff x="1524000" y="1752600"/>
            <a:chExt cx="4340259" cy="1529030"/>
          </a:xfrm>
        </p:grpSpPr>
        <p:pic>
          <p:nvPicPr>
            <p:cNvPr id="12" name="Picture 10"/>
            <p:cNvPicPr>
              <a:picLocks noChangeAspect="1" noChangeArrowheads="1"/>
            </p:cNvPicPr>
            <p:nvPr/>
          </p:nvPicPr>
          <p:blipFill>
            <a:blip r:embed="rId4" cstate="print"/>
            <a:srcRect/>
            <a:stretch>
              <a:fillRect/>
            </a:stretch>
          </p:blipFill>
          <p:spPr bwMode="auto">
            <a:xfrm>
              <a:off x="3810000" y="1752600"/>
              <a:ext cx="2054259" cy="1529030"/>
            </a:xfrm>
            <a:prstGeom prst="rect">
              <a:avLst/>
            </a:prstGeom>
            <a:noFill/>
            <a:ln w="9525">
              <a:noFill/>
              <a:miter lim="800000"/>
              <a:headEnd/>
              <a:tailEnd/>
            </a:ln>
            <a:effectLst/>
          </p:spPr>
        </p:pic>
        <p:pic>
          <p:nvPicPr>
            <p:cNvPr id="13" name="Picture 18"/>
            <p:cNvPicPr>
              <a:picLocks noChangeAspect="1" noChangeArrowheads="1"/>
            </p:cNvPicPr>
            <p:nvPr/>
          </p:nvPicPr>
          <p:blipFill>
            <a:blip r:embed="rId5" cstate="print"/>
            <a:srcRect/>
            <a:stretch>
              <a:fillRect/>
            </a:stretch>
          </p:blipFill>
          <p:spPr bwMode="auto">
            <a:xfrm>
              <a:off x="1524000" y="2289365"/>
              <a:ext cx="1066800" cy="639191"/>
            </a:xfrm>
            <a:prstGeom prst="rect">
              <a:avLst/>
            </a:prstGeom>
            <a:noFill/>
            <a:ln w="9525">
              <a:noFill/>
              <a:miter lim="800000"/>
              <a:headEnd/>
              <a:tailEnd/>
            </a:ln>
            <a:effectLst/>
          </p:spPr>
        </p:pic>
        <p:sp>
          <p:nvSpPr>
            <p:cNvPr id="16" name="Freeform 15"/>
            <p:cNvSpPr/>
            <p:nvPr/>
          </p:nvSpPr>
          <p:spPr>
            <a:xfrm>
              <a:off x="2576945" y="2239241"/>
              <a:ext cx="1381991" cy="410441"/>
            </a:xfrm>
            <a:custGeom>
              <a:avLst/>
              <a:gdLst>
                <a:gd name="connsiteX0" fmla="*/ 1381991 w 1381991"/>
                <a:gd name="connsiteY0" fmla="*/ 410441 h 410441"/>
                <a:gd name="connsiteX1" fmla="*/ 322119 w 1381991"/>
                <a:gd name="connsiteY1" fmla="*/ 25977 h 410441"/>
                <a:gd name="connsiteX2" fmla="*/ 0 w 1381991"/>
                <a:gd name="connsiteY2" fmla="*/ 254577 h 410441"/>
                <a:gd name="connsiteX3" fmla="*/ 0 w 1381991"/>
                <a:gd name="connsiteY3" fmla="*/ 254577 h 410441"/>
              </a:gdLst>
              <a:ahLst/>
              <a:cxnLst>
                <a:cxn ang="0">
                  <a:pos x="connsiteX0" y="connsiteY0"/>
                </a:cxn>
                <a:cxn ang="0">
                  <a:pos x="connsiteX1" y="connsiteY1"/>
                </a:cxn>
                <a:cxn ang="0">
                  <a:pos x="connsiteX2" y="connsiteY2"/>
                </a:cxn>
                <a:cxn ang="0">
                  <a:pos x="connsiteX3" y="connsiteY3"/>
                </a:cxn>
              </a:cxnLst>
              <a:rect l="l" t="t" r="r" b="b"/>
              <a:pathLst>
                <a:path w="1381991" h="410441">
                  <a:moveTo>
                    <a:pt x="1381991" y="410441"/>
                  </a:moveTo>
                  <a:cubicBezTo>
                    <a:pt x="967221" y="231197"/>
                    <a:pt x="552451" y="51954"/>
                    <a:pt x="322119" y="25977"/>
                  </a:cubicBezTo>
                  <a:cubicBezTo>
                    <a:pt x="91787" y="0"/>
                    <a:pt x="0" y="254577"/>
                    <a:pt x="0" y="254577"/>
                  </a:cubicBezTo>
                  <a:lnTo>
                    <a:pt x="0" y="254577"/>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27" name="Picture 3"/>
          <p:cNvPicPr>
            <a:picLocks noChangeAspect="1" noChangeArrowheads="1"/>
          </p:cNvPicPr>
          <p:nvPr/>
        </p:nvPicPr>
        <p:blipFill>
          <a:blip r:embed="rId6"/>
          <a:srcRect l="7111" t="11373" r="7556" b="6223"/>
          <a:stretch>
            <a:fillRect/>
          </a:stretch>
        </p:blipFill>
        <p:spPr bwMode="auto">
          <a:xfrm>
            <a:off x="7162800" y="5194300"/>
            <a:ext cx="1600200" cy="1600200"/>
          </a:xfrm>
          <a:prstGeom prst="rect">
            <a:avLst/>
          </a:prstGeom>
          <a:noFill/>
          <a:ln w="9525">
            <a:noFill/>
            <a:miter lim="800000"/>
            <a:headEnd/>
            <a:tailEnd/>
          </a:ln>
        </p:spPr>
      </p:pic>
      <p:sp>
        <p:nvSpPr>
          <p:cNvPr id="11" name="Rectangle 1"/>
          <p:cNvSpPr>
            <a:spLocks noChangeArrowheads="1"/>
          </p:cNvSpPr>
          <p:nvPr/>
        </p:nvSpPr>
        <p:spPr bwMode="auto">
          <a:xfrm>
            <a:off x="3352800" y="5526372"/>
            <a:ext cx="3777900" cy="6875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0" algn="r" defTabSz="914400"/>
            <a:r>
              <a:rPr lang="en-US" b="1" dirty="0">
                <a:solidFill>
                  <a:srgbClr val="000000"/>
                </a:solidFill>
                <a:latin typeface="Calibri" panose="020F0502020204030204" pitchFamily="34" charset="0"/>
                <a:cs typeface="Times New Roman" pitchFamily="18" charset="0"/>
              </a:rPr>
              <a:t>C</a:t>
            </a:r>
            <a:r>
              <a:rPr lang="en-US" b="1" dirty="0" smtClean="0">
                <a:solidFill>
                  <a:srgbClr val="000000"/>
                </a:solidFill>
                <a:latin typeface="Calibri" panose="020F0502020204030204" pitchFamily="34" charset="0"/>
                <a:cs typeface="Times New Roman" pitchFamily="18" charset="0"/>
              </a:rPr>
              <a:t>heck the working of the ultrasonic sensor using the “Try Me” option. </a:t>
            </a:r>
            <a:r>
              <a:rPr lang="en-US" b="1" dirty="0" smtClean="0">
                <a:solidFill>
                  <a:srgbClr val="000000"/>
                </a:solidFill>
                <a:latin typeface="Calibri" panose="020F0502020204030204" pitchFamily="34" charset="0"/>
                <a:cs typeface="Times New Roman" pitchFamily="18" charset="0"/>
                <a:sym typeface="Wingdings" panose="05000000000000000000" pitchFamily="2" charset="2"/>
              </a:rPr>
              <a:t></a:t>
            </a:r>
            <a:r>
              <a:rPr kumimoji="0" lang="en-US" sz="1400" b="1" i="0" u="none" strike="noStrike" cap="none" normalizeH="0" baseline="0" dirty="0" smtClean="0">
                <a:ln>
                  <a:noFill/>
                </a:ln>
                <a:solidFill>
                  <a:srgbClr val="000000"/>
                </a:solidFill>
                <a:latin typeface="Calibri" panose="020F0502020204030204" pitchFamily="34" charset="0"/>
                <a:cs typeface="Times New Roman" pitchFamily="18" charset="0"/>
              </a:rPr>
              <a:t> </a:t>
            </a:r>
            <a:endParaRPr kumimoji="0" lang="en-US" sz="32100" b="1" i="0" u="none" strike="noStrike" cap="none" normalizeH="0" baseline="0" dirty="0" smtClean="0">
              <a:ln>
                <a:noFill/>
              </a:ln>
              <a:solidFill>
                <a:srgbClr val="000000"/>
              </a:solidFill>
              <a:latin typeface="Calibri" panose="020F0502020204030204" pitchFamily="34" charset="0"/>
              <a:cs typeface="Times New Roman" pitchFamily="18" charset="0"/>
            </a:endParaRPr>
          </a:p>
        </p:txBody>
      </p:sp>
      <p:sp>
        <p:nvSpPr>
          <p:cNvPr id="14" name="Rectangle 1"/>
          <p:cNvSpPr>
            <a:spLocks noChangeArrowheads="1"/>
          </p:cNvSpPr>
          <p:nvPr/>
        </p:nvSpPr>
        <p:spPr bwMode="auto">
          <a:xfrm>
            <a:off x="381052" y="6250802"/>
            <a:ext cx="6781748" cy="510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defTabSz="914400"/>
            <a:r>
              <a:rPr lang="en-US" sz="1600" b="1" dirty="0" smtClean="0">
                <a:solidFill>
                  <a:srgbClr val="FF0000"/>
                </a:solidFill>
                <a:latin typeface="Calibri" panose="020F0502020204030204" pitchFamily="34" charset="0"/>
                <a:cs typeface="Times New Roman" pitchFamily="18" charset="0"/>
              </a:rPr>
              <a:t>Note your observations from your experimentation and show to the teacher.</a:t>
            </a:r>
            <a:r>
              <a:rPr kumimoji="0" lang="en-US" sz="1600" b="1" i="0" u="none" strike="noStrike" cap="none" normalizeH="0" baseline="0" dirty="0" smtClean="0">
                <a:ln>
                  <a:noFill/>
                </a:ln>
                <a:solidFill>
                  <a:srgbClr val="FF0000"/>
                </a:solidFill>
                <a:latin typeface="Calibri" panose="020F0502020204030204" pitchFamily="34" charset="0"/>
                <a:cs typeface="Times New Roman" pitchFamily="18" charset="0"/>
              </a:rPr>
              <a:t> </a:t>
            </a:r>
          </a:p>
        </p:txBody>
      </p:sp>
      <p:sp>
        <p:nvSpPr>
          <p:cNvPr id="15" name="Rectangle 1"/>
          <p:cNvSpPr>
            <a:spLocks noChangeArrowheads="1"/>
          </p:cNvSpPr>
          <p:nvPr/>
        </p:nvSpPr>
        <p:spPr bwMode="auto">
          <a:xfrm>
            <a:off x="152400" y="76200"/>
            <a:ext cx="8686800" cy="6270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lgn="ctr" defTabSz="914400"/>
            <a:r>
              <a:rPr kumimoji="0" lang="en-US" sz="4400" b="1" i="0" u="none" strike="noStrike" cap="none" normalizeH="0" baseline="0" dirty="0" smtClean="0">
                <a:ln>
                  <a:noFill/>
                </a:ln>
                <a:solidFill>
                  <a:schemeClr val="accent1"/>
                </a:solidFill>
                <a:latin typeface="Calibri" panose="020F0502020204030204" pitchFamily="34" charset="0"/>
                <a:cs typeface="Times New Roman" pitchFamily="18" charset="0"/>
              </a:rPr>
              <a:t>Mini-Activity 1: Let’s Investigate</a:t>
            </a:r>
            <a:endParaRPr kumimoji="0" lang="en-US" sz="4400" b="1" i="0" u="none" strike="noStrike" cap="none" normalizeH="0" dirty="0" smtClean="0">
              <a:ln>
                <a:noFill/>
              </a:ln>
              <a:solidFill>
                <a:schemeClr val="accent1"/>
              </a:solidFill>
              <a:latin typeface="Calibri" panose="020F0502020204030204" pitchFamily="34" charset="0"/>
              <a:cs typeface="Times New Roman" pitchFamily="18" charset="0"/>
            </a:endParaRPr>
          </a:p>
        </p:txBody>
      </p:sp>
      <p:sp>
        <p:nvSpPr>
          <p:cNvPr id="18" name="Rectangle 1"/>
          <p:cNvSpPr>
            <a:spLocks noChangeArrowheads="1"/>
          </p:cNvSpPr>
          <p:nvPr/>
        </p:nvSpPr>
        <p:spPr bwMode="auto">
          <a:xfrm>
            <a:off x="304799" y="775653"/>
            <a:ext cx="8378859" cy="746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0" defTabSz="914400">
              <a:spcAft>
                <a:spcPts val="600"/>
              </a:spcAft>
            </a:pPr>
            <a:r>
              <a:rPr lang="en-US" sz="2200" b="1" dirty="0" smtClean="0">
                <a:solidFill>
                  <a:srgbClr val="7030A0"/>
                </a:solidFill>
                <a:latin typeface="Calibri" panose="020F0502020204030204" pitchFamily="34" charset="0"/>
                <a:cs typeface="Times New Roman" pitchFamily="18" charset="0"/>
              </a:rPr>
              <a:t>How does the brick read the signal from the ultrasonic sensor?</a:t>
            </a:r>
          </a:p>
          <a:p>
            <a:pPr lvl="0" defTabSz="914400">
              <a:spcAft>
                <a:spcPts val="600"/>
              </a:spcAft>
            </a:pPr>
            <a:r>
              <a:rPr lang="en-US" b="1" dirty="0" smtClean="0">
                <a:solidFill>
                  <a:srgbClr val="7030A0"/>
                </a:solidFill>
                <a:latin typeface="Calibri" panose="020F0502020204030204" pitchFamily="34" charset="0"/>
                <a:cs typeface="Times New Roman" pitchFamily="18" charset="0"/>
              </a:rPr>
              <a:t>Do This: </a:t>
            </a:r>
            <a:r>
              <a:rPr kumimoji="0" lang="en-US" b="1" i="0" u="none" strike="noStrike" cap="none" normalizeH="0" dirty="0" smtClean="0">
                <a:ln>
                  <a:noFill/>
                </a:ln>
                <a:solidFill>
                  <a:srgbClr val="000000"/>
                </a:solidFill>
                <a:latin typeface="Calibri" panose="020F0502020204030204" pitchFamily="34" charset="0"/>
                <a:cs typeface="Times New Roman" pitchFamily="18" charset="0"/>
              </a:rPr>
              <a:t>Attach the sensor </a:t>
            </a:r>
            <a:r>
              <a:rPr kumimoji="0" lang="en-US" b="1" i="0" u="none" strike="noStrike" cap="none" normalizeH="0" baseline="0" dirty="0" smtClean="0">
                <a:ln>
                  <a:noFill/>
                </a:ln>
                <a:solidFill>
                  <a:srgbClr val="000000"/>
                </a:solidFill>
                <a:latin typeface="Calibri" panose="020F0502020204030204" pitchFamily="34" charset="0"/>
                <a:cs typeface="Times New Roman" pitchFamily="18" charset="0"/>
              </a:rPr>
              <a:t>to the LEGO brick as shown below. </a:t>
            </a:r>
            <a:r>
              <a:rPr kumimoji="0" lang="en-US" b="1" i="0" u="none" strike="noStrike" cap="none" normalizeH="0" baseline="0" dirty="0" smtClean="0">
                <a:ln>
                  <a:noFill/>
                </a:ln>
                <a:solidFill>
                  <a:srgbClr val="000000"/>
                </a:solidFill>
                <a:latin typeface="Calibri" panose="020F0502020204030204" pitchFamily="34" charset="0"/>
                <a:cs typeface="Times New Roman" pitchFamily="18" charset="0"/>
                <a:sym typeface="Wingdings" panose="05000000000000000000" pitchFamily="2" charset="2"/>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12</a:t>
            </a:fld>
            <a:endParaRPr lang="en-US"/>
          </a:p>
        </p:txBody>
      </p:sp>
      <p:sp>
        <p:nvSpPr>
          <p:cNvPr id="1025" name="Rectangle 1"/>
          <p:cNvSpPr>
            <a:spLocks noChangeArrowheads="1"/>
          </p:cNvSpPr>
          <p:nvPr/>
        </p:nvSpPr>
        <p:spPr bwMode="auto">
          <a:xfrm>
            <a:off x="4136398" y="1208489"/>
            <a:ext cx="4626602" cy="3940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0" defTabSz="914400">
              <a:spcAft>
                <a:spcPts val="600"/>
              </a:spcAft>
            </a:pPr>
            <a:r>
              <a:rPr lang="en-US" sz="2400" b="1" dirty="0" smtClean="0">
                <a:solidFill>
                  <a:srgbClr val="7030A0"/>
                </a:solidFill>
                <a:latin typeface="Calibri" panose="020F0502020204030204" pitchFamily="34" charset="0"/>
                <a:cs typeface="Times New Roman" pitchFamily="18" charset="0"/>
              </a:rPr>
              <a:t>Do This: </a:t>
            </a:r>
            <a:r>
              <a:rPr kumimoji="0" lang="en-US" sz="2400" b="1" i="0" u="none" strike="noStrike" cap="none" normalizeH="0" dirty="0" smtClean="0">
                <a:ln>
                  <a:noFill/>
                </a:ln>
                <a:solidFill>
                  <a:srgbClr val="000000"/>
                </a:solidFill>
                <a:effectLst/>
                <a:latin typeface="Calibri" panose="020F0502020204030204" pitchFamily="34" charset="0"/>
                <a:cs typeface="Times New Roman" pitchFamily="18" charset="0"/>
              </a:rPr>
              <a:t>Connect the LEGO brick to the ultrasonic sensor and a motor, as shown to the left. </a:t>
            </a:r>
            <a:r>
              <a:rPr lang="en-US" sz="2400" b="1" dirty="0">
                <a:solidFill>
                  <a:srgbClr val="7030A0"/>
                </a:solidFill>
                <a:latin typeface="Calibri" panose="020F0502020204030204" pitchFamily="34" charset="0"/>
                <a:cs typeface="Times New Roman" pitchFamily="18" charset="0"/>
                <a:sym typeface="Wingdings" panose="05000000000000000000" pitchFamily="2" charset="2"/>
              </a:rPr>
              <a:t> </a:t>
            </a:r>
            <a:endParaRPr kumimoji="0" lang="en-US" sz="2400" b="1" i="0" u="none" strike="noStrike" cap="none" normalizeH="0" dirty="0" smtClean="0">
              <a:ln>
                <a:noFill/>
              </a:ln>
              <a:solidFill>
                <a:srgbClr val="000000"/>
              </a:solidFill>
              <a:effectLst/>
              <a:latin typeface="Calibri" panose="020F0502020204030204" pitchFamily="34" charset="0"/>
              <a:cs typeface="Times New Roman" pitchFamily="18" charset="0"/>
            </a:endParaRPr>
          </a:p>
          <a:p>
            <a:pPr lvl="0" defTabSz="914400">
              <a:spcAft>
                <a:spcPts val="600"/>
              </a:spcAft>
            </a:pPr>
            <a:r>
              <a:rPr lang="en-US" sz="2400" b="1" dirty="0">
                <a:solidFill>
                  <a:srgbClr val="000000"/>
                </a:solidFill>
                <a:latin typeface="Calibri" panose="020F0502020204030204" pitchFamily="34" charset="0"/>
                <a:cs typeface="Times New Roman" pitchFamily="18" charset="0"/>
              </a:rPr>
              <a:t>Use the computer to </a:t>
            </a:r>
            <a:r>
              <a:rPr kumimoji="0" lang="en-US" sz="2400" b="1" i="0" u="none" strike="noStrike" cap="none" normalizeH="0" dirty="0" smtClean="0">
                <a:ln>
                  <a:noFill/>
                </a:ln>
                <a:solidFill>
                  <a:schemeClr val="accent1"/>
                </a:solidFill>
                <a:effectLst/>
                <a:latin typeface="Calibri" panose="020F0502020204030204" pitchFamily="34" charset="0"/>
                <a:cs typeface="Times New Roman" pitchFamily="18" charset="0"/>
              </a:rPr>
              <a:t>program </a:t>
            </a:r>
            <a:r>
              <a:rPr lang="en-US" sz="2400" b="1" dirty="0">
                <a:solidFill>
                  <a:srgbClr val="000000"/>
                </a:solidFill>
                <a:latin typeface="Calibri" panose="020F0502020204030204" pitchFamily="34" charset="0"/>
                <a:cs typeface="Times New Roman" pitchFamily="18" charset="0"/>
              </a:rPr>
              <a:t>the NXT brick </a:t>
            </a:r>
            <a:r>
              <a:rPr kumimoji="0" lang="en-US" sz="2400" b="1" i="0" u="none" strike="noStrike" cap="none" normalizeH="0" dirty="0" smtClean="0">
                <a:ln>
                  <a:noFill/>
                </a:ln>
                <a:effectLst/>
                <a:latin typeface="Calibri" panose="020F0502020204030204" pitchFamily="34" charset="0"/>
                <a:cs typeface="Times New Roman" pitchFamily="18" charset="0"/>
              </a:rPr>
              <a:t>so </a:t>
            </a:r>
            <a:r>
              <a:rPr kumimoji="0" lang="en-US" sz="2400" b="1" i="0" u="none" strike="noStrike" cap="none" normalizeH="0" dirty="0" smtClean="0">
                <a:ln>
                  <a:noFill/>
                </a:ln>
                <a:solidFill>
                  <a:srgbClr val="000000"/>
                </a:solidFill>
                <a:effectLst/>
                <a:latin typeface="Calibri" panose="020F0502020204030204" pitchFamily="34" charset="0"/>
                <a:cs typeface="Times New Roman" pitchFamily="18" charset="0"/>
              </a:rPr>
              <a:t>that </a:t>
            </a:r>
            <a:r>
              <a:rPr lang="en-US" sz="2400" b="1" dirty="0" smtClean="0">
                <a:solidFill>
                  <a:srgbClr val="000000"/>
                </a:solidFill>
                <a:latin typeface="Calibri" panose="020F0502020204030204" pitchFamily="34" charset="0"/>
                <a:cs typeface="Times New Roman" pitchFamily="18" charset="0"/>
              </a:rPr>
              <a:t>it plays one music when an object is close to it (less than 10 inches), and keeps the motor turning.</a:t>
            </a:r>
          </a:p>
          <a:p>
            <a:pPr lvl="0" defTabSz="914400">
              <a:spcAft>
                <a:spcPts val="600"/>
              </a:spcAft>
            </a:pPr>
            <a:r>
              <a:rPr lang="en-US" sz="2400" b="1" dirty="0" smtClean="0">
                <a:solidFill>
                  <a:srgbClr val="000000"/>
                </a:solidFill>
                <a:latin typeface="Calibri" panose="020F0502020204030204" pitchFamily="34" charset="0"/>
                <a:cs typeface="Times New Roman" pitchFamily="18" charset="0"/>
              </a:rPr>
              <a:t>If the object is farther than 10 inches, have the program stop. </a:t>
            </a:r>
          </a:p>
        </p:txBody>
      </p:sp>
      <p:grpSp>
        <p:nvGrpSpPr>
          <p:cNvPr id="2" name="Group 1"/>
          <p:cNvGrpSpPr/>
          <p:nvPr/>
        </p:nvGrpSpPr>
        <p:grpSpPr>
          <a:xfrm>
            <a:off x="381000" y="1485100"/>
            <a:ext cx="3806714" cy="4382300"/>
            <a:chOff x="536686" y="1939152"/>
            <a:chExt cx="3806714" cy="4382300"/>
          </a:xfrm>
        </p:grpSpPr>
        <p:pic>
          <p:nvPicPr>
            <p:cNvPr id="9" name="Picture 10"/>
            <p:cNvPicPr>
              <a:picLocks noChangeAspect="1" noChangeArrowheads="1"/>
            </p:cNvPicPr>
            <p:nvPr/>
          </p:nvPicPr>
          <p:blipFill>
            <a:blip r:embed="rId3" cstate="print"/>
            <a:srcRect/>
            <a:stretch>
              <a:fillRect/>
            </a:stretch>
          </p:blipFill>
          <p:spPr bwMode="auto">
            <a:xfrm>
              <a:off x="1206914" y="2369586"/>
              <a:ext cx="2204653" cy="1509021"/>
            </a:xfrm>
            <a:prstGeom prst="rect">
              <a:avLst/>
            </a:prstGeom>
            <a:noFill/>
            <a:ln w="9525">
              <a:noFill/>
              <a:miter lim="800000"/>
              <a:headEnd/>
              <a:tailEnd/>
            </a:ln>
            <a:effectLst/>
          </p:spPr>
        </p:pic>
        <p:pic>
          <p:nvPicPr>
            <p:cNvPr id="10" name="Picture 13"/>
            <p:cNvPicPr>
              <a:picLocks noChangeAspect="1" noChangeArrowheads="1"/>
            </p:cNvPicPr>
            <p:nvPr/>
          </p:nvPicPr>
          <p:blipFill>
            <a:blip r:embed="rId4" cstate="print"/>
            <a:srcRect/>
            <a:stretch>
              <a:fillRect/>
            </a:stretch>
          </p:blipFill>
          <p:spPr bwMode="auto">
            <a:xfrm>
              <a:off x="2309240" y="5242481"/>
              <a:ext cx="1763722" cy="912169"/>
            </a:xfrm>
            <a:prstGeom prst="rect">
              <a:avLst/>
            </a:prstGeom>
            <a:noFill/>
            <a:ln w="9525">
              <a:noFill/>
              <a:miter lim="800000"/>
              <a:headEnd/>
              <a:tailEnd/>
            </a:ln>
            <a:effectLst/>
          </p:spPr>
        </p:pic>
        <p:sp>
          <p:nvSpPr>
            <p:cNvPr id="11" name="Freeform 15"/>
            <p:cNvSpPr>
              <a:spLocks/>
            </p:cNvSpPr>
            <p:nvPr/>
          </p:nvSpPr>
          <p:spPr bwMode="auto">
            <a:xfrm>
              <a:off x="910021" y="3440665"/>
              <a:ext cx="1022959" cy="2162179"/>
            </a:xfrm>
            <a:custGeom>
              <a:avLst/>
              <a:gdLst/>
              <a:ahLst/>
              <a:cxnLst>
                <a:cxn ang="0">
                  <a:pos x="376" y="0"/>
                </a:cxn>
                <a:cxn ang="0">
                  <a:pos x="40" y="576"/>
                </a:cxn>
                <a:cxn ang="0">
                  <a:pos x="616" y="1344"/>
                </a:cxn>
                <a:cxn ang="0">
                  <a:pos x="520" y="1728"/>
                </a:cxn>
              </a:cxnLst>
              <a:rect l="0" t="0" r="r" b="b"/>
              <a:pathLst>
                <a:path w="696" h="1728">
                  <a:moveTo>
                    <a:pt x="376" y="0"/>
                  </a:moveTo>
                  <a:cubicBezTo>
                    <a:pt x="188" y="176"/>
                    <a:pt x="0" y="352"/>
                    <a:pt x="40" y="576"/>
                  </a:cubicBezTo>
                  <a:cubicBezTo>
                    <a:pt x="80" y="800"/>
                    <a:pt x="536" y="1152"/>
                    <a:pt x="616" y="1344"/>
                  </a:cubicBezTo>
                  <a:cubicBezTo>
                    <a:pt x="696" y="1536"/>
                    <a:pt x="512" y="1640"/>
                    <a:pt x="520" y="1728"/>
                  </a:cubicBezTo>
                </a:path>
              </a:pathLst>
            </a:custGeom>
            <a:noFill/>
            <a:ln w="50800">
              <a:solidFill>
                <a:srgbClr val="333333"/>
              </a:solidFill>
              <a:round/>
              <a:headEnd/>
              <a:tailEnd/>
            </a:ln>
            <a:effectLst/>
          </p:spPr>
          <p:txBody>
            <a:bodyPr/>
            <a:lstStyle/>
            <a:p>
              <a:endParaRPr lang="en-US" dirty="0"/>
            </a:p>
          </p:txBody>
        </p:sp>
        <p:sp>
          <p:nvSpPr>
            <p:cNvPr id="12" name="Freeform 16"/>
            <p:cNvSpPr>
              <a:spLocks/>
            </p:cNvSpPr>
            <p:nvPr/>
          </p:nvSpPr>
          <p:spPr bwMode="auto">
            <a:xfrm>
              <a:off x="2732534" y="1939152"/>
              <a:ext cx="1610866" cy="3963994"/>
            </a:xfrm>
            <a:custGeom>
              <a:avLst/>
              <a:gdLst/>
              <a:ahLst/>
              <a:cxnLst>
                <a:cxn ang="0">
                  <a:pos x="0" y="368"/>
                </a:cxn>
                <a:cxn ang="0">
                  <a:pos x="576" y="272"/>
                </a:cxn>
                <a:cxn ang="0">
                  <a:pos x="192" y="2000"/>
                </a:cxn>
                <a:cxn ang="0">
                  <a:pos x="816" y="2576"/>
                </a:cxn>
                <a:cxn ang="0">
                  <a:pos x="720" y="3104"/>
                </a:cxn>
              </a:cxnLst>
              <a:rect l="0" t="0" r="r" b="b"/>
              <a:pathLst>
                <a:path w="904" h="3104">
                  <a:moveTo>
                    <a:pt x="0" y="368"/>
                  </a:moveTo>
                  <a:cubicBezTo>
                    <a:pt x="272" y="184"/>
                    <a:pt x="544" y="0"/>
                    <a:pt x="576" y="272"/>
                  </a:cubicBezTo>
                  <a:cubicBezTo>
                    <a:pt x="608" y="544"/>
                    <a:pt x="152" y="1616"/>
                    <a:pt x="192" y="2000"/>
                  </a:cubicBezTo>
                  <a:cubicBezTo>
                    <a:pt x="232" y="2384"/>
                    <a:pt x="728" y="2392"/>
                    <a:pt x="816" y="2576"/>
                  </a:cubicBezTo>
                  <a:cubicBezTo>
                    <a:pt x="904" y="2760"/>
                    <a:pt x="712" y="3016"/>
                    <a:pt x="720" y="3104"/>
                  </a:cubicBezTo>
                </a:path>
              </a:pathLst>
            </a:custGeom>
            <a:noFill/>
            <a:ln w="50800">
              <a:solidFill>
                <a:srgbClr val="333333"/>
              </a:solidFill>
              <a:round/>
              <a:headEnd/>
              <a:tailEnd/>
            </a:ln>
            <a:effectLst/>
          </p:spPr>
          <p:txBody>
            <a:bodyPr/>
            <a:lstStyle/>
            <a:p>
              <a:endParaRPr lang="en-US" dirty="0"/>
            </a:p>
          </p:txBody>
        </p:sp>
        <p:pic>
          <p:nvPicPr>
            <p:cNvPr id="14" name="Picture 18"/>
            <p:cNvPicPr>
              <a:picLocks noChangeAspect="1" noChangeArrowheads="1"/>
            </p:cNvPicPr>
            <p:nvPr/>
          </p:nvPicPr>
          <p:blipFill>
            <a:blip r:embed="rId5" cstate="print"/>
            <a:srcRect/>
            <a:stretch>
              <a:fillRect/>
            </a:stretch>
          </p:blipFill>
          <p:spPr bwMode="auto">
            <a:xfrm>
              <a:off x="536686" y="5484839"/>
              <a:ext cx="1396294" cy="836613"/>
            </a:xfrm>
            <a:prstGeom prst="rect">
              <a:avLst/>
            </a:prstGeom>
            <a:noFill/>
            <a:ln w="9525">
              <a:noFill/>
              <a:miter lim="800000"/>
              <a:headEnd/>
              <a:tailEnd/>
            </a:ln>
            <a:effectLst/>
          </p:spPr>
        </p:pic>
      </p:grpSp>
      <p:sp>
        <p:nvSpPr>
          <p:cNvPr id="13" name="Title 1"/>
          <p:cNvSpPr txBox="1">
            <a:spLocks/>
          </p:cNvSpPr>
          <p:nvPr/>
        </p:nvSpPr>
        <p:spPr>
          <a:xfrm>
            <a:off x="266426" y="492527"/>
            <a:ext cx="3806536"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latin typeface="Calibri" panose="020F0502020204030204" pitchFamily="34" charset="0"/>
              </a:rPr>
              <a:t>Mini-Activity 2</a:t>
            </a:r>
            <a:endParaRPr lang="en-US" sz="4400" b="1" dirty="0">
              <a:solidFill>
                <a:srgbClr val="FF0000"/>
              </a:solidFill>
              <a:latin typeface="Calibri" panose="020F0502020204030204" pitchFamily="34" charset="0"/>
            </a:endParaRPr>
          </a:p>
        </p:txBody>
      </p:sp>
      <p:sp>
        <p:nvSpPr>
          <p:cNvPr id="16" name="Rectangle 1"/>
          <p:cNvSpPr>
            <a:spLocks noChangeArrowheads="1"/>
          </p:cNvSpPr>
          <p:nvPr/>
        </p:nvSpPr>
        <p:spPr bwMode="auto">
          <a:xfrm>
            <a:off x="4340570" y="5148792"/>
            <a:ext cx="3789018" cy="15568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0" defTabSz="914400">
              <a:spcAft>
                <a:spcPts val="600"/>
              </a:spcAft>
            </a:pPr>
            <a:r>
              <a:rPr lang="en-US" sz="2400" b="1" dirty="0" smtClean="0">
                <a:solidFill>
                  <a:srgbClr val="FF0000"/>
                </a:solidFill>
                <a:latin typeface="Calibri" panose="020F0502020204030204" pitchFamily="34" charset="0"/>
                <a:cs typeface="Times New Roman" pitchFamily="18" charset="0"/>
              </a:rPr>
              <a:t>On a separate sheet of paper, provide a step-by-step explanation describing how the program works. </a:t>
            </a:r>
            <a:endParaRPr kumimoji="0" lang="en-US" sz="2400" b="1" i="0" u="none" strike="noStrike" cap="none" normalizeH="0" baseline="0" dirty="0" smtClean="0">
              <a:ln>
                <a:noFill/>
              </a:ln>
              <a:solidFill>
                <a:srgbClr val="FF0000"/>
              </a:solidFill>
              <a:effectLst/>
              <a:latin typeface="Calibri" panose="020F05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13</a:t>
            </a:fld>
            <a:endParaRPr lang="en-US"/>
          </a:p>
        </p:txBody>
      </p:sp>
      <p:pic>
        <p:nvPicPr>
          <p:cNvPr id="1026" name="Picture 2"/>
          <p:cNvPicPr>
            <a:picLocks noChangeAspect="1" noChangeArrowheads="1"/>
          </p:cNvPicPr>
          <p:nvPr/>
        </p:nvPicPr>
        <p:blipFill rotWithShape="1">
          <a:blip r:embed="rId2"/>
          <a:srcRect t="5123"/>
          <a:stretch/>
        </p:blipFill>
        <p:spPr bwMode="auto">
          <a:xfrm>
            <a:off x="723900" y="990600"/>
            <a:ext cx="7192730" cy="5645150"/>
          </a:xfrm>
          <a:prstGeom prst="rect">
            <a:avLst/>
          </a:prstGeom>
          <a:noFill/>
          <a:ln w="9525">
            <a:noFill/>
            <a:miter lim="800000"/>
            <a:headEnd/>
            <a:tailEnd/>
          </a:ln>
        </p:spPr>
      </p:pic>
      <p:sp>
        <p:nvSpPr>
          <p:cNvPr id="5" name="Title 1"/>
          <p:cNvSpPr txBox="1">
            <a:spLocks/>
          </p:cNvSpPr>
          <p:nvPr/>
        </p:nvSpPr>
        <p:spPr>
          <a:xfrm>
            <a:off x="139700" y="152400"/>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000" b="1" dirty="0" smtClean="0">
                <a:solidFill>
                  <a:schemeClr val="accent1"/>
                </a:solidFill>
                <a:latin typeface="Calibri" panose="020F0502020204030204" pitchFamily="34" charset="0"/>
              </a:rPr>
              <a:t>Mini-Activity 2 Answer for the Teacher</a:t>
            </a:r>
            <a:endParaRPr lang="en-US" sz="4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599698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14</a:t>
            </a:fld>
            <a:endParaRPr lang="en-US"/>
          </a:p>
        </p:txBody>
      </p:sp>
      <p:pic>
        <p:nvPicPr>
          <p:cNvPr id="2050" name="Picture 2"/>
          <p:cNvPicPr>
            <a:picLocks noChangeAspect="1" noChangeArrowheads="1"/>
          </p:cNvPicPr>
          <p:nvPr/>
        </p:nvPicPr>
        <p:blipFill rotWithShape="1">
          <a:blip r:embed="rId2"/>
          <a:srcRect r="6250"/>
          <a:stretch/>
        </p:blipFill>
        <p:spPr bwMode="auto">
          <a:xfrm>
            <a:off x="304799" y="1066800"/>
            <a:ext cx="8258175" cy="3886200"/>
          </a:xfrm>
          <a:prstGeom prst="rect">
            <a:avLst/>
          </a:prstGeom>
          <a:noFill/>
          <a:ln w="9525">
            <a:noFill/>
            <a:miter lim="800000"/>
            <a:headEnd/>
            <a:tailEnd/>
          </a:ln>
        </p:spPr>
      </p:pic>
      <p:sp>
        <p:nvSpPr>
          <p:cNvPr id="4" name="Title 1"/>
          <p:cNvSpPr txBox="1">
            <a:spLocks/>
          </p:cNvSpPr>
          <p:nvPr/>
        </p:nvSpPr>
        <p:spPr>
          <a:xfrm>
            <a:off x="139700" y="152400"/>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smtClean="0">
                <a:solidFill>
                  <a:schemeClr val="accent1"/>
                </a:solidFill>
                <a:latin typeface="Calibri" panose="020F0502020204030204" pitchFamily="34" charset="0"/>
              </a:rPr>
              <a:t>Mini-Activity 2 Answer for the Teacher </a:t>
            </a:r>
            <a:r>
              <a:rPr lang="en-US" sz="2400" b="1" dirty="0" smtClean="0">
                <a:solidFill>
                  <a:schemeClr val="accent1"/>
                </a:solidFill>
                <a:latin typeface="Calibri" panose="020F0502020204030204" pitchFamily="34" charset="0"/>
              </a:rPr>
              <a:t>(continued)</a:t>
            </a:r>
            <a:endParaRPr lang="en-US" sz="2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599698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15</a:t>
            </a:fld>
            <a:endParaRPr lang="en-US"/>
          </a:p>
        </p:txBody>
      </p:sp>
      <p:pic>
        <p:nvPicPr>
          <p:cNvPr id="3074" name="Picture 2"/>
          <p:cNvPicPr>
            <a:picLocks noChangeAspect="1" noChangeArrowheads="1"/>
          </p:cNvPicPr>
          <p:nvPr/>
        </p:nvPicPr>
        <p:blipFill>
          <a:blip r:embed="rId2"/>
          <a:srcRect/>
          <a:stretch>
            <a:fillRect/>
          </a:stretch>
        </p:blipFill>
        <p:spPr bwMode="auto">
          <a:xfrm>
            <a:off x="457200" y="380999"/>
            <a:ext cx="7661770" cy="6181121"/>
          </a:xfrm>
          <a:prstGeom prst="rect">
            <a:avLst/>
          </a:prstGeom>
          <a:noFill/>
          <a:ln w="9525">
            <a:noFill/>
            <a:miter lim="800000"/>
            <a:headEnd/>
            <a:tailEnd/>
          </a:ln>
        </p:spPr>
      </p:pic>
      <p:sp>
        <p:nvSpPr>
          <p:cNvPr id="5" name="Title 1"/>
          <p:cNvSpPr txBox="1">
            <a:spLocks/>
          </p:cNvSpPr>
          <p:nvPr/>
        </p:nvSpPr>
        <p:spPr>
          <a:xfrm>
            <a:off x="4267200" y="838200"/>
            <a:ext cx="4471988" cy="1219200"/>
          </a:xfrm>
          <a:prstGeom prst="rect">
            <a:avLst/>
          </a:prstGeom>
        </p:spPr>
        <p:txBody>
          <a:bodyPr vert="horz" anchor="t">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smtClean="0">
                <a:solidFill>
                  <a:schemeClr val="accent1"/>
                </a:solidFill>
                <a:latin typeface="Calibri" panose="020F0502020204030204" pitchFamily="34" charset="0"/>
              </a:rPr>
              <a:t>Mini-Activity 2 Answer for the Teacher </a:t>
            </a:r>
            <a:r>
              <a:rPr lang="en-US" sz="2400" b="1" dirty="0" smtClean="0">
                <a:solidFill>
                  <a:schemeClr val="accent1"/>
                </a:solidFill>
                <a:latin typeface="Calibri" panose="020F0502020204030204" pitchFamily="34" charset="0"/>
              </a:rPr>
              <a:t>(continued)</a:t>
            </a:r>
            <a:endParaRPr lang="en-US" sz="2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599698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16</a:t>
            </a:fld>
            <a:endParaRPr lang="en-US"/>
          </a:p>
        </p:txBody>
      </p:sp>
      <p:pic>
        <p:nvPicPr>
          <p:cNvPr id="4098" name="Picture 2"/>
          <p:cNvPicPr>
            <a:picLocks noChangeAspect="1" noChangeArrowheads="1"/>
          </p:cNvPicPr>
          <p:nvPr/>
        </p:nvPicPr>
        <p:blipFill>
          <a:blip r:embed="rId2"/>
          <a:srcRect/>
          <a:stretch>
            <a:fillRect/>
          </a:stretch>
        </p:blipFill>
        <p:spPr bwMode="auto">
          <a:xfrm>
            <a:off x="685800" y="304799"/>
            <a:ext cx="7285951" cy="6419951"/>
          </a:xfrm>
          <a:prstGeom prst="rect">
            <a:avLst/>
          </a:prstGeom>
          <a:noFill/>
          <a:ln w="9525">
            <a:noFill/>
            <a:miter lim="800000"/>
            <a:headEnd/>
            <a:tailEnd/>
          </a:ln>
        </p:spPr>
      </p:pic>
      <p:sp>
        <p:nvSpPr>
          <p:cNvPr id="4" name="Title 1"/>
          <p:cNvSpPr txBox="1">
            <a:spLocks/>
          </p:cNvSpPr>
          <p:nvPr/>
        </p:nvSpPr>
        <p:spPr>
          <a:xfrm>
            <a:off x="4267200" y="838200"/>
            <a:ext cx="4471988" cy="1219200"/>
          </a:xfrm>
          <a:prstGeom prst="rect">
            <a:avLst/>
          </a:prstGeom>
        </p:spPr>
        <p:txBody>
          <a:bodyPr vert="horz" anchor="t">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smtClean="0">
                <a:solidFill>
                  <a:schemeClr val="accent1"/>
                </a:solidFill>
                <a:latin typeface="Calibri" panose="020F0502020204030204" pitchFamily="34" charset="0"/>
              </a:rPr>
              <a:t>Mini-Activity 2 Answer for the Teacher </a:t>
            </a:r>
            <a:r>
              <a:rPr lang="en-US" sz="2400" b="1" dirty="0" smtClean="0">
                <a:solidFill>
                  <a:schemeClr val="accent1"/>
                </a:solidFill>
                <a:latin typeface="Calibri" panose="020F0502020204030204" pitchFamily="34" charset="0"/>
              </a:rPr>
              <a:t>(continued)</a:t>
            </a:r>
            <a:endParaRPr lang="en-US" sz="2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599698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457200" y="1219200"/>
            <a:ext cx="8269288" cy="5257800"/>
          </a:xfrm>
        </p:spPr>
        <p:txBody>
          <a:bodyPr/>
          <a:lstStyle/>
          <a:p>
            <a:pPr marL="514350" indent="-514350" eaLnBrk="1" hangingPunct="1">
              <a:buFont typeface="+mj-lt"/>
              <a:buAutoNum type="arabicPeriod"/>
            </a:pPr>
            <a:r>
              <a:rPr lang="en-US" sz="3200" b="1" dirty="0" smtClean="0">
                <a:latin typeface="Calibri" panose="020F0502020204030204" pitchFamily="34" charset="0"/>
              </a:rPr>
              <a:t>How do humans sense distance? </a:t>
            </a:r>
          </a:p>
          <a:p>
            <a:pPr eaLnBrk="1" hangingPunct="1"/>
            <a:endParaRPr lang="en-US" sz="3200" b="1" dirty="0" smtClean="0">
              <a:latin typeface="Calibri" panose="020F0502020204030204" pitchFamily="34" charset="0"/>
            </a:endParaRPr>
          </a:p>
          <a:p>
            <a:pPr eaLnBrk="1" hangingPunct="1"/>
            <a:endParaRPr lang="en-US" sz="3200" b="1" dirty="0" smtClean="0">
              <a:latin typeface="Calibri" panose="020F0502020204030204" pitchFamily="34" charset="0"/>
            </a:endParaRPr>
          </a:p>
          <a:p>
            <a:pPr marL="514350" indent="-514350" eaLnBrk="1" hangingPunct="1">
              <a:buFont typeface="+mj-lt"/>
              <a:buAutoNum type="arabicPeriod" startAt="2"/>
            </a:pPr>
            <a:r>
              <a:rPr lang="en-US" sz="3200" b="1" dirty="0" smtClean="0">
                <a:latin typeface="Calibri" panose="020F0502020204030204" pitchFamily="34" charset="0"/>
              </a:rPr>
              <a:t>How do bats sense distance?</a:t>
            </a:r>
          </a:p>
          <a:p>
            <a:pPr eaLnBrk="1" hangingPunct="1"/>
            <a:endParaRPr lang="en-US" sz="3200" b="1" dirty="0">
              <a:latin typeface="Calibri" panose="020F0502020204030204" pitchFamily="34" charset="0"/>
            </a:endParaRPr>
          </a:p>
          <a:p>
            <a:pPr eaLnBrk="1" hangingPunct="1"/>
            <a:endParaRPr lang="en-US" sz="3200" b="1" dirty="0">
              <a:latin typeface="Calibri" panose="020F0502020204030204" pitchFamily="34" charset="0"/>
            </a:endParaRPr>
          </a:p>
          <a:p>
            <a:pPr marL="514350" indent="-514350" eaLnBrk="1" hangingPunct="1">
              <a:buFont typeface="+mj-lt"/>
              <a:buAutoNum type="arabicPeriod" startAt="3"/>
            </a:pPr>
            <a:r>
              <a:rPr lang="en-US" sz="3200" b="1" dirty="0" smtClean="0">
                <a:latin typeface="Calibri" panose="020F0502020204030204" pitchFamily="34" charset="0"/>
              </a:rPr>
              <a:t>Provide an example “stimulus-sensor-coordinator-effector-response” framework using an </a:t>
            </a:r>
            <a:r>
              <a:rPr lang="en-US" sz="3200" b="1" dirty="0" smtClean="0">
                <a:latin typeface="Calibri" panose="020F0502020204030204" pitchFamily="34" charset="0"/>
              </a:rPr>
              <a:t>EV3 </a:t>
            </a:r>
            <a:r>
              <a:rPr lang="en-US" sz="3200" b="1" dirty="0" smtClean="0">
                <a:latin typeface="Calibri" panose="020F0502020204030204" pitchFamily="34" charset="0"/>
              </a:rPr>
              <a:t>ultrasonic sensor.</a:t>
            </a: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17</a:t>
            </a:fld>
            <a:endParaRPr lang="en-US" smtClean="0"/>
          </a:p>
        </p:txBody>
      </p:sp>
      <p:sp>
        <p:nvSpPr>
          <p:cNvPr id="6" name="Title 1"/>
          <p:cNvSpPr txBox="1">
            <a:spLocks/>
          </p:cNvSpPr>
          <p:nvPr/>
        </p:nvSpPr>
        <p:spPr>
          <a:xfrm>
            <a:off x="139700" y="198438"/>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latin typeface="Calibri" panose="020F0502020204030204" pitchFamily="34" charset="0"/>
              </a:rPr>
              <a:t>Ultrasonic Sensor Post-Quiz</a:t>
            </a:r>
            <a:endParaRPr lang="en-US" sz="4400" b="1"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228600" y="1143000"/>
            <a:ext cx="8303491" cy="5638800"/>
          </a:xfrm>
        </p:spPr>
        <p:txBody>
          <a:bodyPr/>
          <a:lstStyle/>
          <a:p>
            <a:pPr marL="457200" indent="-457200" eaLnBrk="1" hangingPunct="1">
              <a:buFont typeface="+mj-lt"/>
              <a:buAutoNum type="arabicPeriod"/>
            </a:pPr>
            <a:r>
              <a:rPr lang="en-US" b="1" dirty="0" smtClean="0">
                <a:latin typeface="Calibri" panose="020F0502020204030204" pitchFamily="34" charset="0"/>
              </a:rPr>
              <a:t>How do humans sense distance? </a:t>
            </a:r>
          </a:p>
          <a:p>
            <a:pPr marL="457200" lvl="1" indent="0" eaLnBrk="1" hangingPunct="1">
              <a:spcBef>
                <a:spcPts val="600"/>
              </a:spcBef>
              <a:buNone/>
            </a:pPr>
            <a:r>
              <a:rPr lang="en-US" sz="2400" b="1" dirty="0" smtClean="0">
                <a:solidFill>
                  <a:srgbClr val="FF0000"/>
                </a:solidFill>
                <a:latin typeface="Calibri" panose="020F0502020204030204" pitchFamily="34" charset="0"/>
              </a:rPr>
              <a:t>Humans estimate distance using their eyes, which is usually not a very accurate method.</a:t>
            </a:r>
          </a:p>
          <a:p>
            <a:pPr marL="457200" indent="-457200" eaLnBrk="1" hangingPunct="1">
              <a:buFont typeface="+mj-lt"/>
              <a:buAutoNum type="arabicPeriod" startAt="2"/>
            </a:pPr>
            <a:r>
              <a:rPr lang="en-US" b="1" dirty="0" smtClean="0">
                <a:latin typeface="Calibri" panose="020F0502020204030204" pitchFamily="34" charset="0"/>
              </a:rPr>
              <a:t>How do bats sense distance?</a:t>
            </a:r>
          </a:p>
          <a:p>
            <a:pPr marL="457200" lvl="1" indent="0" eaLnBrk="1" hangingPunct="1">
              <a:spcBef>
                <a:spcPts val="600"/>
              </a:spcBef>
              <a:buNone/>
            </a:pPr>
            <a:r>
              <a:rPr lang="en-US" sz="2400" b="1" dirty="0" smtClean="0">
                <a:solidFill>
                  <a:srgbClr val="FF0000"/>
                </a:solidFill>
                <a:latin typeface="Calibri" panose="020F0502020204030204" pitchFamily="34" charset="0"/>
              </a:rPr>
              <a:t>Bats sense distance using sound. They emit sound waves and receive back reflected waves. The time it takes to receive the waves back provides them with a very good estimate of the distance. This is exactly how ultrasonic sensors estimate distance.  </a:t>
            </a:r>
          </a:p>
          <a:p>
            <a:pPr marL="457200" indent="-457200" eaLnBrk="1" hangingPunct="1">
              <a:buFont typeface="+mj-lt"/>
              <a:buAutoNum type="arabicPeriod" startAt="3"/>
            </a:pPr>
            <a:r>
              <a:rPr lang="en-US" b="1" dirty="0" smtClean="0">
                <a:latin typeface="Calibri" panose="020F0502020204030204" pitchFamily="34" charset="0"/>
              </a:rPr>
              <a:t>Provide an example “stimulus-sensor-coordinator-effector-response” framework using an NXT ultrasonic sensor.</a:t>
            </a:r>
          </a:p>
          <a:p>
            <a:pPr marL="457200" lvl="1" indent="0" eaLnBrk="1" hangingPunct="1">
              <a:spcBef>
                <a:spcPts val="0"/>
              </a:spcBef>
              <a:spcAft>
                <a:spcPts val="600"/>
              </a:spcAft>
              <a:buNone/>
            </a:pPr>
            <a:r>
              <a:rPr lang="en-US" sz="2400" b="1" i="1" dirty="0" smtClean="0">
                <a:solidFill>
                  <a:srgbClr val="FF0000"/>
                </a:solidFill>
                <a:latin typeface="Calibri" panose="020F0502020204030204" pitchFamily="34" charset="0"/>
              </a:rPr>
              <a:t>Example</a:t>
            </a:r>
            <a:r>
              <a:rPr lang="en-US" sz="2400" b="1" dirty="0" smtClean="0">
                <a:solidFill>
                  <a:srgbClr val="FF0000"/>
                </a:solidFill>
                <a:latin typeface="Calibri" panose="020F0502020204030204" pitchFamily="34" charset="0"/>
              </a:rPr>
              <a:t>: object </a:t>
            </a:r>
            <a:r>
              <a:rPr lang="en-US" sz="2400" b="1" dirty="0">
                <a:solidFill>
                  <a:srgbClr val="FF0000"/>
                </a:solidFill>
                <a:latin typeface="Calibri" panose="020F0502020204030204" pitchFamily="34" charset="0"/>
              </a:rPr>
              <a:t>in front of the ultrasonic </a:t>
            </a:r>
            <a:r>
              <a:rPr lang="en-US" sz="2400" b="1" dirty="0" smtClean="0">
                <a:solidFill>
                  <a:srgbClr val="FF0000"/>
                </a:solidFill>
                <a:latin typeface="Calibri" panose="020F0502020204030204" pitchFamily="34" charset="0"/>
              </a:rPr>
              <a:t>sensor &gt; ultrasonic sensor &gt; LEGO brick/computer &gt; robot motor &gt; robot moves</a:t>
            </a:r>
            <a:endParaRPr lang="en-US" sz="2400" b="1" dirty="0" smtClean="0">
              <a:latin typeface="Calibri" panose="020F0502020204030204" pitchFamily="34" charset="0"/>
            </a:endParaRPr>
          </a:p>
          <a:p>
            <a:pPr marL="0" indent="0" eaLnBrk="1" hangingPunct="1">
              <a:buNone/>
            </a:pPr>
            <a:endParaRPr lang="en-US" sz="2000" b="1" dirty="0" smtClean="0">
              <a:latin typeface="Calibri" panose="020F0502020204030204" pitchFamily="34" charset="0"/>
            </a:endParaRP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18</a:t>
            </a:fld>
            <a:endParaRPr lang="en-US" smtClean="0"/>
          </a:p>
        </p:txBody>
      </p:sp>
      <p:sp>
        <p:nvSpPr>
          <p:cNvPr id="7" name="Title 1"/>
          <p:cNvSpPr txBox="1">
            <a:spLocks/>
          </p:cNvSpPr>
          <p:nvPr/>
        </p:nvSpPr>
        <p:spPr>
          <a:xfrm>
            <a:off x="139700" y="152400"/>
            <a:ext cx="87757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latin typeface="Calibri" panose="020F0502020204030204" pitchFamily="34" charset="0"/>
              </a:rPr>
              <a:t>Ultrasonic Sensor Post-Quiz </a:t>
            </a:r>
            <a:r>
              <a:rPr lang="en-US" sz="4400" b="1" dirty="0" smtClean="0">
                <a:solidFill>
                  <a:srgbClr val="FF0000"/>
                </a:solidFill>
                <a:latin typeface="Calibri" panose="020F0502020204030204" pitchFamily="34" charset="0"/>
              </a:rPr>
              <a:t>Answers</a:t>
            </a:r>
            <a:endParaRPr lang="en-US" sz="4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7531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anim calcmode="lin" valueType="num">
                                      <p:cBhvr additive="base">
                                        <p:cTn id="1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A575DD-9B48-4531-9585-6118CB94278D}" type="slidenum">
              <a:rPr lang="en-US" smtClean="0"/>
              <a:pPr/>
              <a:t>19</a:t>
            </a:fld>
            <a:endParaRPr lang="en-US" smtClean="0"/>
          </a:p>
        </p:txBody>
      </p:sp>
      <p:sp>
        <p:nvSpPr>
          <p:cNvPr id="4"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Vocabulary</a:t>
            </a:r>
            <a:endParaRPr lang="en-US" sz="4400" b="1" cap="none" dirty="0">
              <a:solidFill>
                <a:schemeClr val="accent1"/>
              </a:solidFill>
            </a:endParaRPr>
          </a:p>
        </p:txBody>
      </p:sp>
      <p:sp>
        <p:nvSpPr>
          <p:cNvPr id="5" name="Rectangle 1"/>
          <p:cNvSpPr>
            <a:spLocks noChangeArrowheads="1"/>
          </p:cNvSpPr>
          <p:nvPr/>
        </p:nvSpPr>
        <p:spPr bwMode="auto">
          <a:xfrm>
            <a:off x="323851" y="1447800"/>
            <a:ext cx="8269287"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342900" indent="-342900">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sensor</a:t>
            </a:r>
            <a:r>
              <a:rPr lang="en-US" altLang="en-US" sz="2400" b="1" dirty="0" smtClean="0">
                <a:latin typeface="Calibri" panose="020F0502020204030204" pitchFamily="34" charset="0"/>
                <a:cs typeface="Times New Roman" pitchFamily="18" charset="0"/>
              </a:rPr>
              <a:t>: </a:t>
            </a:r>
            <a:r>
              <a:rPr lang="en-US" sz="2400" b="1" dirty="0" smtClean="0">
                <a:latin typeface="Calibri" panose="020F0502020204030204" pitchFamily="34" charset="0"/>
                <a:cs typeface="Times New Roman" pitchFamily="18" charset="0"/>
              </a:rPr>
              <a:t>A </a:t>
            </a:r>
            <a:r>
              <a:rPr lang="en-US" sz="2400" b="1" dirty="0">
                <a:latin typeface="Calibri" panose="020F0502020204030204" pitchFamily="34" charset="0"/>
                <a:cs typeface="Times New Roman" pitchFamily="18" charset="0"/>
              </a:rPr>
              <a:t>device that converts one type of signal to another; for instance, the speedometer in a car collects physical data and calculates and displays the speed the car is moving.</a:t>
            </a:r>
            <a:endParaRPr lang="en-US" altLang="en-US" sz="2400" b="1" dirty="0">
              <a:latin typeface="Calibri" panose="020F0502020204030204" pitchFamily="34" charset="0"/>
              <a:cs typeface="Times New Roman" pitchFamily="18" charset="0"/>
            </a:endParaRPr>
          </a:p>
          <a:p>
            <a:pPr marL="342900" indent="-342900">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auditory</a:t>
            </a:r>
            <a:r>
              <a:rPr lang="en-US" altLang="en-US" sz="2400" b="1" dirty="0">
                <a:latin typeface="Calibri" panose="020F0502020204030204" pitchFamily="34" charset="0"/>
                <a:cs typeface="Times New Roman" pitchFamily="18" charset="0"/>
              </a:rPr>
              <a:t>: Related to hearing.</a:t>
            </a:r>
          </a:p>
          <a:p>
            <a:pPr marL="342900" indent="-342900">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peripheral</a:t>
            </a:r>
            <a:r>
              <a:rPr lang="en-US" altLang="en-US" sz="2400" b="1" dirty="0">
                <a:latin typeface="Calibri" panose="020F0502020204030204" pitchFamily="34" charset="0"/>
                <a:cs typeface="Times New Roman" pitchFamily="18" charset="0"/>
              </a:rPr>
              <a:t>: Surrounding.</a:t>
            </a:r>
          </a:p>
          <a:p>
            <a:pPr marL="342900" indent="-342900">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ultrasonic</a:t>
            </a:r>
            <a:r>
              <a:rPr lang="en-US" altLang="en-US" sz="2400" b="1" dirty="0">
                <a:latin typeface="Calibri" panose="020F0502020204030204" pitchFamily="34" charset="0"/>
                <a:cs typeface="Times New Roman" pitchFamily="18" charset="0"/>
              </a:rPr>
              <a:t>: A sound of a frequency that humans cannot hear, but dogs and bats can.</a:t>
            </a:r>
          </a:p>
          <a:p>
            <a:pPr marL="342900" indent="-342900">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transducer</a:t>
            </a:r>
            <a:r>
              <a:rPr lang="en-US" altLang="en-US" sz="2400" b="1" dirty="0" smtClean="0">
                <a:latin typeface="Calibri" panose="020F0502020204030204" pitchFamily="34" charset="0"/>
                <a:cs typeface="Times New Roman" pitchFamily="18" charset="0"/>
              </a:rPr>
              <a:t>: Another term for a sensor (see above).</a:t>
            </a:r>
          </a:p>
          <a:p>
            <a:pPr marL="342900" indent="-342900">
              <a:buFont typeface="Arial" panose="020B0604020202020204" pitchFamily="34" charset="0"/>
              <a:buChar char="•"/>
            </a:pPr>
            <a:r>
              <a:rPr lang="en-US" altLang="en-US" sz="2400" b="1" dirty="0" smtClean="0">
                <a:solidFill>
                  <a:srgbClr val="FF0000"/>
                </a:solidFill>
                <a:latin typeface="Calibri" panose="020F0502020204030204" pitchFamily="34" charset="0"/>
                <a:cs typeface="Times New Roman" pitchFamily="18" charset="0"/>
              </a:rPr>
              <a:t>echolocation</a:t>
            </a:r>
            <a:r>
              <a:rPr lang="en-US" altLang="en-US" sz="2400" b="1" dirty="0" smtClean="0">
                <a:latin typeface="Calibri" panose="020F0502020204030204" pitchFamily="34" charset="0"/>
                <a:cs typeface="Times New Roman" pitchFamily="18" charset="0"/>
              </a:rPr>
              <a:t>: Biological sonar used by animals such as bats and dolphins, in which the animal sends out a call and uses the echo to locate and identify surrounding objects.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381000" y="1600200"/>
            <a:ext cx="8358188" cy="4633595"/>
          </a:xfrm>
        </p:spPr>
        <p:txBody>
          <a:bodyPr/>
          <a:lstStyle/>
          <a:p>
            <a:pPr marL="514350" indent="-514350" eaLnBrk="1" hangingPunct="1">
              <a:buFont typeface="+mj-lt"/>
              <a:buAutoNum type="arabicPeriod"/>
            </a:pPr>
            <a:r>
              <a:rPr lang="en-US" sz="3200" b="1" dirty="0" smtClean="0">
                <a:latin typeface="Calibri" panose="020F0502020204030204" pitchFamily="34" charset="0"/>
              </a:rPr>
              <a:t>How do humans sense distance? </a:t>
            </a:r>
          </a:p>
          <a:p>
            <a:pPr eaLnBrk="1" hangingPunct="1"/>
            <a:endParaRPr lang="en-US" sz="3200" b="1" dirty="0" smtClean="0">
              <a:latin typeface="Calibri" panose="020F0502020204030204" pitchFamily="34" charset="0"/>
            </a:endParaRPr>
          </a:p>
          <a:p>
            <a:pPr marL="514350" indent="-514350" eaLnBrk="1" hangingPunct="1">
              <a:buFont typeface="+mj-lt"/>
              <a:buAutoNum type="arabicPeriod" startAt="2"/>
            </a:pPr>
            <a:r>
              <a:rPr lang="en-US" sz="3200" b="1" dirty="0" smtClean="0">
                <a:latin typeface="Calibri" panose="020F0502020204030204" pitchFamily="34" charset="0"/>
              </a:rPr>
              <a:t>How do bats sense distance?</a:t>
            </a:r>
          </a:p>
          <a:p>
            <a:pPr eaLnBrk="1" hangingPunct="1"/>
            <a:endParaRPr lang="en-US" sz="3200" b="1" dirty="0">
              <a:latin typeface="Calibri" panose="020F0502020204030204" pitchFamily="34" charset="0"/>
            </a:endParaRPr>
          </a:p>
          <a:p>
            <a:pPr marL="514350" indent="-514350" eaLnBrk="1" hangingPunct="1">
              <a:buFont typeface="+mj-lt"/>
              <a:buAutoNum type="arabicPeriod" startAt="3"/>
            </a:pPr>
            <a:r>
              <a:rPr lang="en-US" sz="3200" b="1" dirty="0" smtClean="0">
                <a:latin typeface="Calibri" panose="020F0502020204030204" pitchFamily="34" charset="0"/>
              </a:rPr>
              <a:t>Provide an example “stimulus-sensor-coordinator-effector-response” framework using the bat.</a:t>
            </a: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2</a:t>
            </a:fld>
            <a:endParaRPr lang="en-US" smtClean="0"/>
          </a:p>
        </p:txBody>
      </p:sp>
      <p:sp>
        <p:nvSpPr>
          <p:cNvPr id="7" name="Title 1"/>
          <p:cNvSpPr txBox="1">
            <a:spLocks/>
          </p:cNvSpPr>
          <p:nvPr/>
        </p:nvSpPr>
        <p:spPr>
          <a:xfrm>
            <a:off x="152400" y="274638"/>
            <a:ext cx="8586788"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Ultrasonic Sensor Pre-Quiz</a:t>
            </a:r>
            <a:endParaRPr lang="en-US" sz="4400" b="1" cap="none"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5CD0DD-2C34-45E0-AD33-5860BBC0AD74}" type="slidenum">
              <a:rPr lang="en-US" smtClean="0"/>
              <a:pPr>
                <a:defRPr/>
              </a:pPr>
              <a:t>20</a:t>
            </a:fld>
            <a:endParaRPr lang="en-US"/>
          </a:p>
        </p:txBody>
      </p:sp>
      <p:sp>
        <p:nvSpPr>
          <p:cNvPr id="3"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smtClean="0">
                <a:solidFill>
                  <a:schemeClr val="accent1"/>
                </a:solidFill>
              </a:rPr>
              <a:t>Images Sources</a:t>
            </a:r>
            <a:endParaRPr lang="en-US" sz="4400" b="1" cap="none" dirty="0">
              <a:solidFill>
                <a:schemeClr val="accent1"/>
              </a:solidFill>
            </a:endParaRPr>
          </a:p>
        </p:txBody>
      </p:sp>
      <p:sp>
        <p:nvSpPr>
          <p:cNvPr id="5" name="Content Placeholder 2"/>
          <p:cNvSpPr txBox="1">
            <a:spLocks/>
          </p:cNvSpPr>
          <p:nvPr/>
        </p:nvSpPr>
        <p:spPr>
          <a:xfrm>
            <a:off x="381000" y="1495425"/>
            <a:ext cx="8001000" cy="4600575"/>
          </a:xfrm>
          <a:prstGeom prst="rect">
            <a:avLst/>
          </a:prstGeom>
          <a:noFill/>
        </p:spPr>
        <p:txBody>
          <a:bodyPr>
            <a:noAutofit/>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buNone/>
              <a:defRPr/>
            </a:pPr>
            <a:r>
              <a:rPr lang="en-US" sz="1400" dirty="0" smtClean="0">
                <a:latin typeface="Calibri" panose="020F0502020204030204" pitchFamily="34" charset="0"/>
              </a:rPr>
              <a:t>Slides 1, 4, 5, 8, 10, 11, 12: LEGO device images; source: LEGO MINDSTORMS NXT User’s Guide</a:t>
            </a:r>
          </a:p>
          <a:p>
            <a:pPr defTabSz="914400">
              <a:buNone/>
              <a:defRPr/>
            </a:pPr>
            <a:r>
              <a:rPr lang="en-US" sz="1400" dirty="0" smtClean="0">
                <a:latin typeface="Calibri" panose="020F0502020204030204" pitchFamily="34" charset="0"/>
                <a:cs typeface="Times New Roman" pitchFamily="18" charset="0"/>
              </a:rPr>
              <a:t>Slide 1: </a:t>
            </a:r>
            <a:r>
              <a:rPr lang="en-US" sz="1400" dirty="0">
                <a:latin typeface="Calibri" panose="020F0502020204030204" pitchFamily="34" charset="0"/>
                <a:cs typeface="Times New Roman" pitchFamily="18" charset="0"/>
              </a:rPr>
              <a:t>blue </a:t>
            </a:r>
            <a:r>
              <a:rPr lang="en-US" sz="1400" dirty="0" smtClean="0">
                <a:latin typeface="Calibri" panose="020F0502020204030204" pitchFamily="34" charset="0"/>
                <a:cs typeface="Times New Roman" pitchFamily="18" charset="0"/>
              </a:rPr>
              <a:t>bat</a:t>
            </a:r>
            <a:r>
              <a:rPr lang="en-US" sz="1400" dirty="0">
                <a:latin typeface="Calibri" panose="020F0502020204030204" pitchFamily="34" charset="0"/>
                <a:cs typeface="Times New Roman" pitchFamily="18" charset="0"/>
              </a:rPr>
              <a:t>: source: Microsoft® clipart</a:t>
            </a:r>
            <a:r>
              <a:rPr lang="en-US" sz="1400" dirty="0" smtClean="0">
                <a:latin typeface="Calibri" panose="020F0502020204030204" pitchFamily="34" charset="0"/>
                <a:cs typeface="Times New Roman" pitchFamily="18" charset="0"/>
              </a:rPr>
              <a:t>: </a:t>
            </a:r>
            <a:r>
              <a:rPr lang="en-US" sz="1400" dirty="0" smtClean="0">
                <a:latin typeface="Calibri" panose="020F0502020204030204" pitchFamily="34" charset="0"/>
                <a:cs typeface="Times New Roman" pitchFamily="18" charset="0"/>
                <a:hlinkClick r:id="rId2"/>
              </a:rPr>
              <a:t>http://office.microsoft.com/en-us/images/results.aspx?qu=bat&amp;ex=1#ai:MC900319526</a:t>
            </a:r>
            <a:r>
              <a:rPr lang="en-US" sz="1400" dirty="0" smtClean="0">
                <a:latin typeface="Calibri" panose="020F0502020204030204" pitchFamily="34" charset="0"/>
                <a:cs typeface="Times New Roman" pitchFamily="18" charset="0"/>
                <a:hlinkClick r:id="rId3"/>
              </a:rPr>
              <a:t>|</a:t>
            </a:r>
            <a:endParaRPr lang="en-US" sz="1400" dirty="0" smtClean="0">
              <a:latin typeface="Calibri" panose="020F0502020204030204" pitchFamily="34" charset="0"/>
              <a:cs typeface="Times New Roman" pitchFamily="18" charset="0"/>
            </a:endParaRPr>
          </a:p>
          <a:p>
            <a:pPr defTabSz="914400">
              <a:buNone/>
              <a:defRPr/>
            </a:pPr>
            <a:r>
              <a:rPr lang="en-US" sz="1400" dirty="0" smtClean="0">
                <a:latin typeface="Calibri" panose="020F0502020204030204" pitchFamily="34" charset="0"/>
                <a:cs typeface="Times New Roman" pitchFamily="18" charset="0"/>
              </a:rPr>
              <a:t>Slide 5: moth; source: Microsoft</a:t>
            </a:r>
            <a:r>
              <a:rPr lang="en-US" sz="1400" dirty="0">
                <a:latin typeface="Calibri" panose="020F0502020204030204" pitchFamily="34" charset="0"/>
                <a:cs typeface="Times New Roman" pitchFamily="18" charset="0"/>
              </a:rPr>
              <a:t>® clipart: </a:t>
            </a:r>
            <a:r>
              <a:rPr lang="en-US" sz="1400" dirty="0">
                <a:latin typeface="Calibri" panose="020F0502020204030204" pitchFamily="34" charset="0"/>
                <a:cs typeface="Times New Roman" pitchFamily="18" charset="0"/>
                <a:hlinkClick r:id="rId4"/>
              </a:rPr>
              <a:t>http://office.microsoft.com/en-us/images/results.aspx?qu=moth&amp;ex=1#ai:MC900438026</a:t>
            </a:r>
            <a:r>
              <a:rPr lang="en-US" sz="1400" dirty="0" smtClean="0">
                <a:latin typeface="Calibri" panose="020F0502020204030204" pitchFamily="34" charset="0"/>
                <a:cs typeface="Times New Roman" pitchFamily="18" charset="0"/>
                <a:hlinkClick r:id="rId4"/>
              </a:rPr>
              <a:t>|</a:t>
            </a:r>
            <a:r>
              <a:rPr lang="en-US" sz="1400" dirty="0" smtClean="0">
                <a:latin typeface="Calibri" panose="020F0502020204030204" pitchFamily="34" charset="0"/>
                <a:cs typeface="Times New Roman" pitchFamily="18" charset="0"/>
              </a:rPr>
              <a:t> </a:t>
            </a:r>
          </a:p>
          <a:p>
            <a:pPr defTabSz="914400">
              <a:buNone/>
              <a:defRPr/>
            </a:pPr>
            <a:r>
              <a:rPr lang="en-US" sz="1400" dirty="0">
                <a:latin typeface="Calibri" panose="020F0502020204030204" pitchFamily="34" charset="0"/>
                <a:cs typeface="Times New Roman" pitchFamily="18" charset="0"/>
              </a:rPr>
              <a:t>Slide </a:t>
            </a:r>
            <a:r>
              <a:rPr lang="en-US" sz="1400" dirty="0" smtClean="0">
                <a:latin typeface="Calibri" panose="020F0502020204030204" pitchFamily="34" charset="0"/>
                <a:cs typeface="Times New Roman" pitchFamily="18" charset="0"/>
              </a:rPr>
              <a:t>5: bat</a:t>
            </a:r>
            <a:r>
              <a:rPr lang="en-US" sz="1400" dirty="0">
                <a:latin typeface="Calibri" panose="020F0502020204030204" pitchFamily="34" charset="0"/>
                <a:cs typeface="Times New Roman" pitchFamily="18" charset="0"/>
              </a:rPr>
              <a:t>; source: Microsoft® clipart: </a:t>
            </a:r>
            <a:r>
              <a:rPr lang="en-US" sz="1400" dirty="0">
                <a:latin typeface="Calibri" panose="020F0502020204030204" pitchFamily="34" charset="0"/>
                <a:cs typeface="Times New Roman" pitchFamily="18" charset="0"/>
                <a:hlinkClick r:id="rId5"/>
              </a:rPr>
              <a:t>http://office.microsoft.com/en-us/images/results.aspx?qu=bat&amp;ex=1#ai:MC900354219|</a:t>
            </a:r>
            <a:r>
              <a:rPr lang="en-US" sz="1400" dirty="0">
                <a:latin typeface="Calibri" panose="020F0502020204030204" pitchFamily="34" charset="0"/>
                <a:cs typeface="Times New Roman" pitchFamily="18" charset="0"/>
              </a:rPr>
              <a:t> </a:t>
            </a:r>
          </a:p>
          <a:p>
            <a:pPr defTabSz="914400">
              <a:buNone/>
              <a:defRPr/>
            </a:pPr>
            <a:r>
              <a:rPr lang="en-US" sz="1400" dirty="0" smtClean="0">
                <a:latin typeface="Calibri" panose="020F0502020204030204" pitchFamily="34" charset="0"/>
                <a:cs typeface="Times New Roman" pitchFamily="18" charset="0"/>
              </a:rPr>
              <a:t>Slide 5: chair; </a:t>
            </a:r>
            <a:r>
              <a:rPr lang="en-US" sz="1400" dirty="0">
                <a:latin typeface="Calibri" panose="020F0502020204030204" pitchFamily="34" charset="0"/>
                <a:cs typeface="Times New Roman" pitchFamily="18" charset="0"/>
              </a:rPr>
              <a:t>source: Microsoft® clipart: </a:t>
            </a:r>
            <a:r>
              <a:rPr lang="en-US" sz="1400" dirty="0">
                <a:solidFill>
                  <a:srgbClr val="FF0000"/>
                </a:solidFill>
                <a:latin typeface="Calibri" panose="020F0502020204030204" pitchFamily="34" charset="0"/>
                <a:hlinkClick r:id="rId6"/>
              </a:rPr>
              <a:t>http://office.microsoft.com/en-us/images/results.aspx?qu=chair&amp;ex=1#ai:MC900030372|mt:1|</a:t>
            </a:r>
            <a:r>
              <a:rPr lang="en-US" sz="1400" dirty="0">
                <a:solidFill>
                  <a:srgbClr val="FF0000"/>
                </a:solidFill>
                <a:latin typeface="Calibri" panose="020F0502020204030204" pitchFamily="34" charset="0"/>
              </a:rPr>
              <a:t> </a:t>
            </a:r>
          </a:p>
          <a:p>
            <a:pPr defTabSz="914400">
              <a:buNone/>
              <a:defRPr/>
            </a:pPr>
            <a:r>
              <a:rPr lang="en-US" sz="1400" dirty="0" smtClean="0">
                <a:latin typeface="Calibri" panose="020F0502020204030204" pitchFamily="34" charset="0"/>
                <a:cs typeface="Times New Roman" pitchFamily="18" charset="0"/>
              </a:rPr>
              <a:t>Slide 5: composite image by author</a:t>
            </a:r>
          </a:p>
          <a:p>
            <a:pPr defTabSz="914400">
              <a:buNone/>
              <a:defRPr/>
            </a:pPr>
            <a:r>
              <a:rPr lang="en-US" sz="1400" dirty="0" smtClean="0">
                <a:latin typeface="Calibri" panose="020F0502020204030204" pitchFamily="34" charset="0"/>
                <a:cs typeface="Times New Roman" pitchFamily="18" charset="0"/>
              </a:rPr>
              <a:t>Slide 9: diagram of sonar/radar principle for distance measurement; source: 2005 Georg </a:t>
            </a:r>
            <a:r>
              <a:rPr lang="en-US" sz="1400" dirty="0" err="1" smtClean="0">
                <a:latin typeface="Calibri" panose="020F0502020204030204" pitchFamily="34" charset="0"/>
                <a:cs typeface="Times New Roman" pitchFamily="18" charset="0"/>
              </a:rPr>
              <a:t>Wiora</a:t>
            </a:r>
            <a:r>
              <a:rPr lang="en-US" sz="1400" dirty="0" smtClean="0">
                <a:latin typeface="Calibri" panose="020F0502020204030204" pitchFamily="34" charset="0"/>
                <a:cs typeface="Times New Roman" pitchFamily="18" charset="0"/>
              </a:rPr>
              <a:t>, </a:t>
            </a:r>
            <a:r>
              <a:rPr lang="en-US" sz="1400" dirty="0">
                <a:latin typeface="Calibri" panose="020F0502020204030204" pitchFamily="34" charset="0"/>
                <a:cs typeface="Times New Roman" pitchFamily="18" charset="0"/>
              </a:rPr>
              <a:t>Wikimedia Commons: </a:t>
            </a:r>
            <a:r>
              <a:rPr lang="en-US" sz="1400" dirty="0">
                <a:latin typeface="Calibri" panose="020F0502020204030204" pitchFamily="34" charset="0"/>
                <a:cs typeface="Times New Roman" pitchFamily="18" charset="0"/>
                <a:hlinkClick r:id="rId7"/>
              </a:rPr>
              <a:t>http://</a:t>
            </a:r>
            <a:r>
              <a:rPr lang="en-US" sz="1400" dirty="0" smtClean="0">
                <a:latin typeface="Calibri" panose="020F0502020204030204" pitchFamily="34" charset="0"/>
                <a:cs typeface="Times New Roman" pitchFamily="18" charset="0"/>
                <a:hlinkClick r:id="rId7"/>
              </a:rPr>
              <a:t>commons.wikimedia.org/wiki/File:Sonar_Principle_EN.svg</a:t>
            </a:r>
            <a:r>
              <a:rPr lang="en-US" sz="1400" dirty="0" smtClean="0">
                <a:latin typeface="Calibri" panose="020F0502020204030204" pitchFamily="34" charset="0"/>
                <a:cs typeface="Times New Roman" pitchFamily="18" charset="0"/>
              </a:rPr>
              <a:t> </a:t>
            </a:r>
          </a:p>
          <a:p>
            <a:pPr defTabSz="914400">
              <a:buNone/>
              <a:defRPr/>
            </a:pPr>
            <a:r>
              <a:rPr lang="en-US" sz="1400" dirty="0">
                <a:latin typeface="Calibri" panose="020F0502020204030204" pitchFamily="34" charset="0"/>
              </a:rPr>
              <a:t>Slides 13-16 : Screen capture images by the author</a:t>
            </a:r>
            <a:r>
              <a:rPr lang="en-US" sz="1400" dirty="0" smtClean="0">
                <a:latin typeface="Calibri" panose="020F0502020204030204" pitchFamily="34" charset="0"/>
              </a:rPr>
              <a:t>.</a:t>
            </a:r>
          </a:p>
        </p:txBody>
      </p:sp>
    </p:spTree>
    <p:extLst>
      <p:ext uri="{BB962C8B-B14F-4D97-AF65-F5344CB8AC3E}">
        <p14:creationId xmlns:p14="http://schemas.microsoft.com/office/powerpoint/2010/main" val="94460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102394" y="990600"/>
            <a:ext cx="8686800" cy="5621796"/>
          </a:xfrm>
          <a:solidFill>
            <a:schemeClr val="bg1"/>
          </a:solidFill>
        </p:spPr>
        <p:txBody>
          <a:bodyPr/>
          <a:lstStyle/>
          <a:p>
            <a:pPr marL="457200" indent="-457200" eaLnBrk="1" hangingPunct="1">
              <a:buFont typeface="+mj-lt"/>
              <a:buAutoNum type="arabicPeriod"/>
            </a:pPr>
            <a:r>
              <a:rPr lang="en-US" b="1" dirty="0" smtClean="0">
                <a:latin typeface="Calibri" panose="020F0502020204030204" pitchFamily="34" charset="0"/>
              </a:rPr>
              <a:t>How do humans sense distance? </a:t>
            </a:r>
          </a:p>
          <a:p>
            <a:pPr marL="457200" lvl="1" indent="0" eaLnBrk="1" hangingPunct="1">
              <a:buNone/>
            </a:pPr>
            <a:r>
              <a:rPr lang="en-US" sz="2400" b="1" dirty="0" smtClean="0">
                <a:solidFill>
                  <a:srgbClr val="FF0000"/>
                </a:solidFill>
                <a:latin typeface="Calibri" panose="020F0502020204030204" pitchFamily="34" charset="0"/>
              </a:rPr>
              <a:t>Humans estimate distance using their eyes, which is usually not a very accurate method.</a:t>
            </a:r>
          </a:p>
          <a:p>
            <a:pPr marL="457200" indent="-457200" eaLnBrk="1" hangingPunct="1">
              <a:buFont typeface="+mj-lt"/>
              <a:buAutoNum type="arabicPeriod" startAt="2"/>
            </a:pPr>
            <a:r>
              <a:rPr lang="en-US" b="1" dirty="0" smtClean="0">
                <a:latin typeface="Calibri" panose="020F0502020204030204" pitchFamily="34" charset="0"/>
              </a:rPr>
              <a:t>How do bats sense distance?</a:t>
            </a:r>
          </a:p>
          <a:p>
            <a:pPr marL="457200" lvl="1" indent="0" eaLnBrk="1" hangingPunct="1">
              <a:buNone/>
            </a:pPr>
            <a:r>
              <a:rPr lang="en-US" sz="2200" b="1" dirty="0" smtClean="0">
                <a:solidFill>
                  <a:srgbClr val="FF0000"/>
                </a:solidFill>
                <a:latin typeface="Calibri" panose="020F0502020204030204" pitchFamily="34" charset="0"/>
              </a:rPr>
              <a:t>Bats sense distance using sound. They emit sound waves and receive back reflected waves. The time it takes to receive the waves back provides them with a very good estimate of the distance. This is exactly how ultrasonic sensors estimate distance.  </a:t>
            </a:r>
          </a:p>
          <a:p>
            <a:pPr marL="457200" indent="-457200" eaLnBrk="1" hangingPunct="1">
              <a:buFont typeface="+mj-lt"/>
              <a:buAutoNum type="arabicPeriod" startAt="3"/>
            </a:pPr>
            <a:r>
              <a:rPr lang="en-US" b="1" dirty="0" smtClean="0">
                <a:latin typeface="Calibri" panose="020F0502020204030204" pitchFamily="34" charset="0"/>
              </a:rPr>
              <a:t>Provide an example “stimulus-sensor-coordinator-effector-response” framework using the bat.</a:t>
            </a:r>
          </a:p>
          <a:p>
            <a:pPr marL="457200" lvl="1" indent="0" eaLnBrk="1" hangingPunct="1">
              <a:spcBef>
                <a:spcPts val="0"/>
              </a:spcBef>
              <a:spcAft>
                <a:spcPts val="600"/>
              </a:spcAft>
              <a:buNone/>
            </a:pPr>
            <a:r>
              <a:rPr lang="en-US" sz="2400" b="1" i="1" dirty="0" smtClean="0">
                <a:solidFill>
                  <a:srgbClr val="FF0000"/>
                </a:solidFill>
                <a:latin typeface="Calibri" panose="020F0502020204030204" pitchFamily="34" charset="0"/>
              </a:rPr>
              <a:t>Example for bats</a:t>
            </a:r>
            <a:r>
              <a:rPr lang="en-US" sz="2400" b="1" dirty="0" smtClean="0">
                <a:solidFill>
                  <a:srgbClr val="FF0000"/>
                </a:solidFill>
                <a:latin typeface="Calibri" panose="020F0502020204030204" pitchFamily="34" charset="0"/>
              </a:rPr>
              <a:t>: calls </a:t>
            </a:r>
            <a:r>
              <a:rPr lang="en-US" sz="2400" b="1" dirty="0">
                <a:solidFill>
                  <a:srgbClr val="FF0000"/>
                </a:solidFill>
                <a:latin typeface="Calibri" panose="020F0502020204030204" pitchFamily="34" charset="0"/>
              </a:rPr>
              <a:t>made by mouth &gt; ears hear reflected waves &gt; brain decides what to do &gt; wing muscles move &gt; flight path changed, as </a:t>
            </a:r>
            <a:r>
              <a:rPr lang="en-US" sz="2400" b="1" dirty="0" smtClean="0">
                <a:solidFill>
                  <a:srgbClr val="FF0000"/>
                </a:solidFill>
                <a:latin typeface="Calibri" panose="020F0502020204030204" pitchFamily="34" charset="0"/>
              </a:rPr>
              <a:t>needed. Bats </a:t>
            </a:r>
            <a:r>
              <a:rPr lang="en-US" sz="2400" b="1" dirty="0">
                <a:solidFill>
                  <a:srgbClr val="FF0000"/>
                </a:solidFill>
                <a:latin typeface="Calibri" panose="020F0502020204030204" pitchFamily="34" charset="0"/>
              </a:rPr>
              <a:t>use this same method to catch mosquitoes, too!</a:t>
            </a:r>
          </a:p>
          <a:p>
            <a:pPr marL="457200" lvl="1" indent="0" eaLnBrk="1" hangingPunct="1">
              <a:spcBef>
                <a:spcPts val="0"/>
              </a:spcBef>
              <a:spcAft>
                <a:spcPts val="600"/>
              </a:spcAft>
              <a:buNone/>
            </a:pPr>
            <a:endParaRPr lang="en-US" sz="2000" b="1" dirty="0" smtClean="0">
              <a:latin typeface="Calibri" panose="020F0502020204030204" pitchFamily="34" charset="0"/>
            </a:endParaRPr>
          </a:p>
          <a:p>
            <a:pPr marL="0" indent="0" eaLnBrk="1" hangingPunct="1">
              <a:buNone/>
            </a:pPr>
            <a:endParaRPr lang="en-US" sz="2000" b="1" dirty="0" smtClean="0">
              <a:latin typeface="Calibri" panose="020F0502020204030204" pitchFamily="34" charset="0"/>
            </a:endParaRP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3</a:t>
            </a:fld>
            <a:endParaRPr lang="en-US" smtClean="0"/>
          </a:p>
        </p:txBody>
      </p:sp>
      <p:sp>
        <p:nvSpPr>
          <p:cNvPr id="3" name="Title 2"/>
          <p:cNvSpPr>
            <a:spLocks noGrp="1"/>
          </p:cNvSpPr>
          <p:nvPr>
            <p:ph type="title"/>
          </p:nvPr>
        </p:nvSpPr>
        <p:spPr>
          <a:xfrm>
            <a:off x="152400" y="152400"/>
            <a:ext cx="8586788" cy="746414"/>
          </a:xfrm>
        </p:spPr>
        <p:txBody>
          <a:bodyPr>
            <a:noAutofit/>
          </a:bodyPr>
          <a:lstStyle/>
          <a:p>
            <a:pPr algn="ctr"/>
            <a:r>
              <a:rPr lang="en-US" sz="4400" b="1" dirty="0">
                <a:solidFill>
                  <a:schemeClr val="accent1"/>
                </a:solidFill>
                <a:latin typeface="Calibri" panose="020F0502020204030204" pitchFamily="34" charset="0"/>
              </a:rPr>
              <a:t>Ultrasonic Sensor </a:t>
            </a:r>
            <a:r>
              <a:rPr lang="en-US" sz="4400" b="1" dirty="0" smtClean="0">
                <a:solidFill>
                  <a:schemeClr val="accent1"/>
                </a:solidFill>
                <a:latin typeface="Calibri" panose="020F0502020204030204" pitchFamily="34" charset="0"/>
              </a:rPr>
              <a:t>Pre-Quiz</a:t>
            </a:r>
            <a:r>
              <a:rPr lang="en-US" sz="4400" b="1" dirty="0">
                <a:solidFill>
                  <a:srgbClr val="FF0000"/>
                </a:solidFill>
                <a:latin typeface="Calibri" panose="020F0502020204030204" pitchFamily="34" charset="0"/>
              </a:rPr>
              <a:t> Answers</a:t>
            </a:r>
            <a:endParaRPr lang="en-US" sz="4000" dirty="0">
              <a:latin typeface="Calibri" panose="020F0502020204030204" pitchFamily="34" charset="0"/>
            </a:endParaRPr>
          </a:p>
        </p:txBody>
      </p:sp>
    </p:spTree>
    <p:extLst>
      <p:ext uri="{BB962C8B-B14F-4D97-AF65-F5344CB8AC3E}">
        <p14:creationId xmlns:p14="http://schemas.microsoft.com/office/powerpoint/2010/main" val="27531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anim calcmode="lin" valueType="num">
                                      <p:cBhvr additive="base">
                                        <p:cTn id="1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4788" y="1020762"/>
            <a:ext cx="8229600" cy="5608638"/>
          </a:xfrm>
        </p:spPr>
        <p:txBody>
          <a:bodyPr>
            <a:noAutofit/>
          </a:bodyPr>
          <a:lstStyle/>
          <a:p>
            <a:pPr marL="274320" indent="-274320" eaLnBrk="1" fontAlgn="auto" hangingPunct="1">
              <a:spcAft>
                <a:spcPts val="0"/>
              </a:spcAft>
              <a:buFont typeface="Wingdings 3"/>
              <a:buChar char=""/>
              <a:defRPr/>
            </a:pPr>
            <a:r>
              <a:rPr lang="en-US" b="1" dirty="0" smtClean="0">
                <a:latin typeface="Calibri" panose="020F0502020204030204" pitchFamily="34" charset="0"/>
                <a:cs typeface="Times New Roman" pitchFamily="18" charset="0"/>
              </a:rPr>
              <a:t>An ultrasonic </a:t>
            </a:r>
            <a:r>
              <a:rPr lang="en-US" b="1" dirty="0">
                <a:latin typeface="Calibri" panose="020F0502020204030204" pitchFamily="34" charset="0"/>
                <a:cs typeface="Times New Roman" pitchFamily="18" charset="0"/>
              </a:rPr>
              <a:t>sensor has two parts</a:t>
            </a:r>
            <a:r>
              <a:rPr lang="en-US" b="1" dirty="0" smtClean="0">
                <a:latin typeface="Calibri" panose="020F0502020204030204" pitchFamily="34" charset="0"/>
                <a:cs typeface="Times New Roman" pitchFamily="18" charset="0"/>
              </a:rPr>
              <a:t>:</a:t>
            </a:r>
          </a:p>
          <a:p>
            <a:pPr lvl="1" eaLnBrk="1" fontAlgn="auto" hangingPunct="1">
              <a:spcAft>
                <a:spcPts val="0"/>
              </a:spcAft>
              <a:buClr>
                <a:schemeClr val="accent2">
                  <a:shade val="75000"/>
                </a:schemeClr>
              </a:buClr>
              <a:defRPr/>
            </a:pPr>
            <a:r>
              <a:rPr lang="en-US" sz="1800" b="1" dirty="0">
                <a:latin typeface="Calibri" panose="020F0502020204030204" pitchFamily="34" charset="0"/>
                <a:cs typeface="Times New Roman" pitchFamily="18" charset="0"/>
              </a:rPr>
              <a:t>A </a:t>
            </a:r>
            <a:r>
              <a:rPr lang="en-US" sz="1800" b="1" dirty="0">
                <a:solidFill>
                  <a:schemeClr val="accent1"/>
                </a:solidFill>
                <a:latin typeface="Calibri" panose="020F0502020204030204" pitchFamily="34" charset="0"/>
                <a:cs typeface="Times New Roman" pitchFamily="18" charset="0"/>
              </a:rPr>
              <a:t>transmitter</a:t>
            </a:r>
            <a:r>
              <a:rPr lang="en-US" sz="1800" b="1" dirty="0">
                <a:latin typeface="Calibri" panose="020F0502020204030204" pitchFamily="34" charset="0"/>
                <a:cs typeface="Times New Roman" pitchFamily="18" charset="0"/>
              </a:rPr>
              <a:t> that sends out a signal that humans cannot hear</a:t>
            </a:r>
          </a:p>
          <a:p>
            <a:pPr lvl="1" eaLnBrk="1" fontAlgn="auto" hangingPunct="1">
              <a:spcAft>
                <a:spcPts val="0"/>
              </a:spcAft>
              <a:buClr>
                <a:schemeClr val="accent2">
                  <a:shade val="75000"/>
                </a:schemeClr>
              </a:buClr>
              <a:defRPr/>
            </a:pPr>
            <a:r>
              <a:rPr lang="en-US" sz="1800" b="1" dirty="0">
                <a:latin typeface="Calibri" panose="020F0502020204030204" pitchFamily="34" charset="0"/>
                <a:cs typeface="Times New Roman" pitchFamily="18" charset="0"/>
              </a:rPr>
              <a:t>A </a:t>
            </a:r>
            <a:r>
              <a:rPr lang="en-US" sz="1800" b="1" dirty="0">
                <a:solidFill>
                  <a:schemeClr val="accent1"/>
                </a:solidFill>
                <a:latin typeface="Calibri" panose="020F0502020204030204" pitchFamily="34" charset="0"/>
                <a:cs typeface="Times New Roman" pitchFamily="18" charset="0"/>
              </a:rPr>
              <a:t>receiver</a:t>
            </a:r>
            <a:r>
              <a:rPr lang="en-US" sz="1800" b="1" dirty="0">
                <a:latin typeface="Calibri" panose="020F0502020204030204" pitchFamily="34" charset="0"/>
                <a:cs typeface="Times New Roman" pitchFamily="18" charset="0"/>
              </a:rPr>
              <a:t> that receives the signal after it has bounced off </a:t>
            </a:r>
            <a:r>
              <a:rPr lang="en-US" sz="1800" b="1" dirty="0" smtClean="0">
                <a:latin typeface="Calibri" panose="020F0502020204030204" pitchFamily="34" charset="0"/>
                <a:cs typeface="Times New Roman" pitchFamily="18" charset="0"/>
              </a:rPr>
              <a:t>nearby </a:t>
            </a:r>
            <a:r>
              <a:rPr lang="en-US" sz="1800" b="1" dirty="0">
                <a:latin typeface="Calibri" panose="020F0502020204030204" pitchFamily="34" charset="0"/>
                <a:cs typeface="Times New Roman" pitchFamily="18" charset="0"/>
              </a:rPr>
              <a:t>objects</a:t>
            </a:r>
          </a:p>
          <a:p>
            <a:pPr marL="274320" indent="-274320" eaLnBrk="1" fontAlgn="auto" hangingPunct="1">
              <a:spcAft>
                <a:spcPts val="0"/>
              </a:spcAft>
              <a:buFont typeface="Wingdings 3"/>
              <a:buChar char=""/>
              <a:defRPr/>
            </a:pPr>
            <a:r>
              <a:rPr lang="en-US" sz="2400" b="1" dirty="0" smtClean="0">
                <a:latin typeface="Calibri" panose="020F0502020204030204" pitchFamily="34" charset="0"/>
                <a:cs typeface="Times New Roman" pitchFamily="18" charset="0"/>
              </a:rPr>
              <a:t>The sensor sends out its signal and determines how long the signal takes to come back.</a:t>
            </a:r>
          </a:p>
          <a:p>
            <a:pPr lvl="1" eaLnBrk="1" fontAlgn="auto" hangingPunct="1">
              <a:spcAft>
                <a:spcPts val="0"/>
              </a:spcAft>
              <a:buClr>
                <a:schemeClr val="accent2">
                  <a:shade val="75000"/>
                </a:schemeClr>
              </a:buClr>
              <a:defRPr/>
            </a:pPr>
            <a:r>
              <a:rPr lang="en-US" sz="2000" b="1" dirty="0">
                <a:latin typeface="Calibri" panose="020F0502020204030204" pitchFamily="34" charset="0"/>
                <a:cs typeface="Times New Roman" pitchFamily="18" charset="0"/>
              </a:rPr>
              <a:t>If the object is very close to the sensor, the signal </a:t>
            </a:r>
            <a:r>
              <a:rPr lang="en-US" sz="2000" b="1" dirty="0" smtClean="0">
                <a:latin typeface="Calibri" panose="020F0502020204030204" pitchFamily="34" charset="0"/>
                <a:cs typeface="Times New Roman" pitchFamily="18" charset="0"/>
              </a:rPr>
              <a:t>comes </a:t>
            </a:r>
            <a:r>
              <a:rPr lang="en-US" sz="2000" b="1" dirty="0">
                <a:latin typeface="Calibri" panose="020F0502020204030204" pitchFamily="34" charset="0"/>
                <a:cs typeface="Times New Roman" pitchFamily="18" charset="0"/>
              </a:rPr>
              <a:t>back quickly</a:t>
            </a:r>
          </a:p>
          <a:p>
            <a:pPr lvl="1" eaLnBrk="1" fontAlgn="auto" hangingPunct="1">
              <a:spcAft>
                <a:spcPts val="0"/>
              </a:spcAft>
              <a:buClr>
                <a:schemeClr val="accent2">
                  <a:shade val="75000"/>
                </a:schemeClr>
              </a:buClr>
              <a:defRPr/>
            </a:pPr>
            <a:r>
              <a:rPr lang="en-US" sz="2000" b="1" dirty="0">
                <a:latin typeface="Calibri" panose="020F0502020204030204" pitchFamily="34" charset="0"/>
                <a:cs typeface="Times New Roman" pitchFamily="18" charset="0"/>
              </a:rPr>
              <a:t>If the object is far away from the sensor, the signal takes longer to come back</a:t>
            </a:r>
          </a:p>
          <a:p>
            <a:pPr lvl="1" eaLnBrk="1" fontAlgn="auto" hangingPunct="1">
              <a:spcAft>
                <a:spcPts val="0"/>
              </a:spcAft>
              <a:buClr>
                <a:schemeClr val="accent2">
                  <a:shade val="75000"/>
                </a:schemeClr>
              </a:buClr>
              <a:defRPr/>
            </a:pPr>
            <a:r>
              <a:rPr lang="en-US" sz="2000" b="1" dirty="0">
                <a:latin typeface="Calibri" panose="020F0502020204030204" pitchFamily="34" charset="0"/>
                <a:cs typeface="Times New Roman" pitchFamily="18" charset="0"/>
              </a:rPr>
              <a:t>If objects are too far away from the sensor, the signal </a:t>
            </a:r>
            <a:r>
              <a:rPr lang="en-US" sz="2000" b="1" dirty="0" smtClean="0">
                <a:latin typeface="Calibri" panose="020F0502020204030204" pitchFamily="34" charset="0"/>
                <a:cs typeface="Times New Roman" pitchFamily="18" charset="0"/>
              </a:rPr>
              <a:t>takes </a:t>
            </a:r>
            <a:r>
              <a:rPr lang="en-US" sz="2000" b="1" dirty="0">
                <a:latin typeface="Calibri" panose="020F0502020204030204" pitchFamily="34" charset="0"/>
                <a:cs typeface="Times New Roman" pitchFamily="18" charset="0"/>
              </a:rPr>
              <a:t>so long to come back (or </a:t>
            </a:r>
            <a:r>
              <a:rPr lang="en-US" sz="2000" b="1" dirty="0" smtClean="0">
                <a:latin typeface="Calibri" panose="020F0502020204030204" pitchFamily="34" charset="0"/>
                <a:cs typeface="Times New Roman" pitchFamily="18" charset="0"/>
              </a:rPr>
              <a:t>is very weak </a:t>
            </a:r>
            <a:r>
              <a:rPr lang="en-US" sz="2000" b="1" dirty="0">
                <a:latin typeface="Calibri" panose="020F0502020204030204" pitchFamily="34" charset="0"/>
                <a:cs typeface="Times New Roman" pitchFamily="18" charset="0"/>
              </a:rPr>
              <a:t>when it comes back) that the receiver cannot detect it</a:t>
            </a:r>
          </a:p>
          <a:p>
            <a:pPr marL="274320" indent="-274320" eaLnBrk="1" fontAlgn="auto" hangingPunct="1">
              <a:spcAft>
                <a:spcPts val="0"/>
              </a:spcAft>
              <a:buFont typeface="Wingdings 3"/>
              <a:buChar char=""/>
              <a:defRPr/>
            </a:pPr>
            <a:r>
              <a:rPr lang="en-US" b="1" dirty="0" smtClean="0">
                <a:latin typeface="Calibri" panose="020F0502020204030204" pitchFamily="34" charset="0"/>
                <a:cs typeface="Times New Roman" pitchFamily="18" charset="0"/>
              </a:rPr>
              <a:t>The sensor sends a message back to the computer brick telling it the time taken for the signal to return. Then the brick uses this info to compute how far away the object is.</a:t>
            </a:r>
            <a:endParaRPr lang="en-US" sz="2400" b="1" dirty="0">
              <a:latin typeface="Calibri" panose="020F0502020204030204" pitchFamily="34" charset="0"/>
              <a:cs typeface="Times New Roman" pitchFamily="18" charset="0"/>
            </a:endParaRPr>
          </a:p>
          <a:p>
            <a:pPr marL="274320" lvl="1" indent="0" eaLnBrk="1" fontAlgn="auto" hangingPunct="1">
              <a:spcAft>
                <a:spcPts val="0"/>
              </a:spcAft>
              <a:buNone/>
              <a:defRPr/>
            </a:pPr>
            <a:r>
              <a:rPr lang="en-US" sz="2000" b="1" dirty="0" smtClean="0">
                <a:solidFill>
                  <a:srgbClr val="7030A0"/>
                </a:solidFill>
                <a:latin typeface="Calibri" panose="020F0502020204030204" pitchFamily="34" charset="0"/>
                <a:cs typeface="Times New Roman" pitchFamily="18" charset="0"/>
              </a:rPr>
              <a:t>Can you name a similar sensing performed by a bird that works like this? </a:t>
            </a:r>
          </a:p>
        </p:txBody>
      </p:sp>
      <p:sp>
        <p:nvSpPr>
          <p:cNvPr id="26628" name="Slide Number Placeholder 5"/>
          <p:cNvSpPr>
            <a:spLocks noGrp="1"/>
          </p:cNvSpPr>
          <p:nvPr>
            <p:ph type="sldNum" sz="quarter" idx="11"/>
          </p:nvPr>
        </p:nvSpPr>
        <p:spPr bwMode="auto">
          <a:xfrm>
            <a:off x="8129588" y="5791200"/>
            <a:ext cx="609600" cy="520700"/>
          </a:xfrm>
          <a:noFill/>
          <a:ln>
            <a:miter lim="800000"/>
            <a:headEnd/>
            <a:tailEnd/>
          </a:ln>
        </p:spPr>
        <p:txBody>
          <a:bodyPr wrap="square" lIns="91440" tIns="45720" rIns="91440" bIns="45720" numCol="1" anchor="t" anchorCtr="0" compatLnSpc="1">
            <a:prstTxWarp prst="textNoShape">
              <a:avLst/>
            </a:prstTxWarp>
          </a:bodyPr>
          <a:lstStyle/>
          <a:p>
            <a:fld id="{12AA92BD-DFB7-4BC0-B535-4A08CE1958EE}" type="slidenum">
              <a:rPr lang="en-US" sz="1600" smtClean="0">
                <a:latin typeface="Calibri" panose="020F0502020204030204" pitchFamily="34" charset="0"/>
              </a:rPr>
              <a:pPr/>
              <a:t>4</a:t>
            </a:fld>
            <a:endParaRPr lang="en-US" sz="1600" dirty="0" smtClean="0">
              <a:latin typeface="Calibri" panose="020F0502020204030204" pitchFamily="34" charset="0"/>
            </a:endParaRPr>
          </a:p>
        </p:txBody>
      </p:sp>
      <p:sp>
        <p:nvSpPr>
          <p:cNvPr id="6" name="Title 1"/>
          <p:cNvSpPr>
            <a:spLocks noGrp="1"/>
          </p:cNvSpPr>
          <p:nvPr>
            <p:ph type="title"/>
          </p:nvPr>
        </p:nvSpPr>
        <p:spPr>
          <a:xfrm>
            <a:off x="304800" y="152400"/>
            <a:ext cx="8458200" cy="715962"/>
          </a:xfrm>
        </p:spPr>
        <p:txBody>
          <a:bodyPr>
            <a:noAutofit/>
          </a:bodyPr>
          <a:lstStyle/>
          <a:p>
            <a:pPr eaLnBrk="1" fontAlgn="auto" hangingPunct="1">
              <a:spcAft>
                <a:spcPts val="0"/>
              </a:spcAft>
              <a:defRPr/>
            </a:pPr>
            <a:r>
              <a:rPr lang="en-US" sz="4400" b="1" cap="none" dirty="0" smtClean="0">
                <a:solidFill>
                  <a:schemeClr val="accent1"/>
                </a:solidFill>
                <a:latin typeface="Calibri" panose="020F0502020204030204" pitchFamily="34" charset="0"/>
              </a:rPr>
              <a:t>Ultrasonic Sensor</a:t>
            </a:r>
            <a:endParaRPr lang="en-US" sz="4400" b="1" cap="none"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a:grpSpLocks/>
          </p:cNvGrpSpPr>
          <p:nvPr/>
        </p:nvGrpSpPr>
        <p:grpSpPr bwMode="auto">
          <a:xfrm>
            <a:off x="4800600" y="1819534"/>
            <a:ext cx="1371600" cy="990600"/>
            <a:chOff x="2160" y="960"/>
            <a:chExt cx="864" cy="624"/>
          </a:xfrm>
        </p:grpSpPr>
        <p:sp>
          <p:nvSpPr>
            <p:cNvPr id="33" name="Freeform 24"/>
            <p:cNvSpPr>
              <a:spLocks/>
            </p:cNvSpPr>
            <p:nvPr/>
          </p:nvSpPr>
          <p:spPr bwMode="auto">
            <a:xfrm>
              <a:off x="2160" y="960"/>
              <a:ext cx="288" cy="624"/>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CC0000"/>
              </a:solidFill>
              <a:round/>
              <a:headEnd/>
              <a:tailEnd/>
            </a:ln>
            <a:effectLst/>
          </p:spPr>
          <p:txBody>
            <a:bodyPr/>
            <a:lstStyle/>
            <a:p>
              <a:endParaRPr lang="en-US" dirty="0"/>
            </a:p>
          </p:txBody>
        </p:sp>
        <p:sp>
          <p:nvSpPr>
            <p:cNvPr id="34" name="Freeform 28"/>
            <p:cNvSpPr>
              <a:spLocks/>
            </p:cNvSpPr>
            <p:nvPr/>
          </p:nvSpPr>
          <p:spPr bwMode="auto">
            <a:xfrm>
              <a:off x="2496" y="1056"/>
              <a:ext cx="192" cy="432"/>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CC0000"/>
              </a:solidFill>
              <a:round/>
              <a:headEnd/>
              <a:tailEnd/>
            </a:ln>
            <a:effectLst/>
          </p:spPr>
          <p:txBody>
            <a:bodyPr/>
            <a:lstStyle/>
            <a:p>
              <a:endParaRPr lang="en-US" dirty="0"/>
            </a:p>
          </p:txBody>
        </p:sp>
        <p:sp>
          <p:nvSpPr>
            <p:cNvPr id="35" name="Freeform 31"/>
            <p:cNvSpPr>
              <a:spLocks/>
            </p:cNvSpPr>
            <p:nvPr/>
          </p:nvSpPr>
          <p:spPr bwMode="auto">
            <a:xfrm>
              <a:off x="2736" y="1104"/>
              <a:ext cx="144" cy="336"/>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CC0000"/>
              </a:solidFill>
              <a:round/>
              <a:headEnd/>
              <a:tailEnd/>
            </a:ln>
            <a:effectLst/>
          </p:spPr>
          <p:txBody>
            <a:bodyPr/>
            <a:lstStyle/>
            <a:p>
              <a:endParaRPr lang="en-US" dirty="0"/>
            </a:p>
          </p:txBody>
        </p:sp>
        <p:sp>
          <p:nvSpPr>
            <p:cNvPr id="36" name="Freeform 32"/>
            <p:cNvSpPr>
              <a:spLocks/>
            </p:cNvSpPr>
            <p:nvPr/>
          </p:nvSpPr>
          <p:spPr bwMode="auto">
            <a:xfrm>
              <a:off x="2928" y="1152"/>
              <a:ext cx="96" cy="240"/>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CC0000"/>
              </a:solidFill>
              <a:round/>
              <a:headEnd/>
              <a:tailEnd/>
            </a:ln>
            <a:effectLst/>
          </p:spPr>
          <p:txBody>
            <a:bodyPr/>
            <a:lstStyle/>
            <a:p>
              <a:endParaRPr lang="en-US" dirty="0"/>
            </a:p>
          </p:txBody>
        </p:sp>
      </p:grpSp>
      <p:grpSp>
        <p:nvGrpSpPr>
          <p:cNvPr id="4" name="Group 38"/>
          <p:cNvGrpSpPr>
            <a:grpSpLocks/>
          </p:cNvGrpSpPr>
          <p:nvPr/>
        </p:nvGrpSpPr>
        <p:grpSpPr bwMode="auto">
          <a:xfrm>
            <a:off x="2133600" y="1743334"/>
            <a:ext cx="1295400" cy="990600"/>
            <a:chOff x="1392" y="1296"/>
            <a:chExt cx="816" cy="624"/>
          </a:xfrm>
        </p:grpSpPr>
        <p:sp>
          <p:nvSpPr>
            <p:cNvPr id="38" name="Freeform 33"/>
            <p:cNvSpPr>
              <a:spLocks/>
            </p:cNvSpPr>
            <p:nvPr/>
          </p:nvSpPr>
          <p:spPr bwMode="auto">
            <a:xfrm flipH="1">
              <a:off x="1920" y="1296"/>
              <a:ext cx="288" cy="624"/>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0033CC"/>
              </a:solidFill>
              <a:round/>
              <a:headEnd/>
              <a:tailEnd/>
            </a:ln>
            <a:effectLst/>
          </p:spPr>
          <p:txBody>
            <a:bodyPr/>
            <a:lstStyle/>
            <a:p>
              <a:endParaRPr lang="en-US" dirty="0"/>
            </a:p>
          </p:txBody>
        </p:sp>
        <p:sp>
          <p:nvSpPr>
            <p:cNvPr id="39" name="Freeform 34"/>
            <p:cNvSpPr>
              <a:spLocks/>
            </p:cNvSpPr>
            <p:nvPr/>
          </p:nvSpPr>
          <p:spPr bwMode="auto">
            <a:xfrm flipH="1">
              <a:off x="1728" y="1392"/>
              <a:ext cx="192" cy="432"/>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0033CC"/>
              </a:solidFill>
              <a:round/>
              <a:headEnd/>
              <a:tailEnd/>
            </a:ln>
            <a:effectLst/>
          </p:spPr>
          <p:txBody>
            <a:bodyPr/>
            <a:lstStyle/>
            <a:p>
              <a:endParaRPr lang="en-US" dirty="0"/>
            </a:p>
          </p:txBody>
        </p:sp>
        <p:sp>
          <p:nvSpPr>
            <p:cNvPr id="40" name="Freeform 35"/>
            <p:cNvSpPr>
              <a:spLocks/>
            </p:cNvSpPr>
            <p:nvPr/>
          </p:nvSpPr>
          <p:spPr bwMode="auto">
            <a:xfrm flipH="1">
              <a:off x="1536" y="1440"/>
              <a:ext cx="144" cy="336"/>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0033CC"/>
              </a:solidFill>
              <a:round/>
              <a:headEnd/>
              <a:tailEnd/>
            </a:ln>
            <a:effectLst/>
          </p:spPr>
          <p:txBody>
            <a:bodyPr/>
            <a:lstStyle/>
            <a:p>
              <a:endParaRPr lang="en-US" dirty="0"/>
            </a:p>
          </p:txBody>
        </p:sp>
        <p:sp>
          <p:nvSpPr>
            <p:cNvPr id="41" name="Freeform 36"/>
            <p:cNvSpPr>
              <a:spLocks/>
            </p:cNvSpPr>
            <p:nvPr/>
          </p:nvSpPr>
          <p:spPr bwMode="auto">
            <a:xfrm flipH="1">
              <a:off x="1392" y="1488"/>
              <a:ext cx="96" cy="240"/>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0033CC"/>
              </a:solidFill>
              <a:round/>
              <a:headEnd/>
              <a:tailEnd/>
            </a:ln>
            <a:effectLst/>
          </p:spPr>
          <p:txBody>
            <a:bodyPr/>
            <a:lstStyle/>
            <a:p>
              <a:endParaRPr lang="en-US" dirty="0"/>
            </a:p>
          </p:txBody>
        </p:sp>
      </p:grpSp>
      <p:grpSp>
        <p:nvGrpSpPr>
          <p:cNvPr id="5" name="Group 39"/>
          <p:cNvGrpSpPr>
            <a:grpSpLocks/>
          </p:cNvGrpSpPr>
          <p:nvPr/>
        </p:nvGrpSpPr>
        <p:grpSpPr bwMode="auto">
          <a:xfrm>
            <a:off x="4229100" y="4929187"/>
            <a:ext cx="1371600" cy="990600"/>
            <a:chOff x="2160" y="960"/>
            <a:chExt cx="864" cy="624"/>
          </a:xfrm>
        </p:grpSpPr>
        <p:sp>
          <p:nvSpPr>
            <p:cNvPr id="43" name="Freeform 40"/>
            <p:cNvSpPr>
              <a:spLocks/>
            </p:cNvSpPr>
            <p:nvPr/>
          </p:nvSpPr>
          <p:spPr bwMode="auto">
            <a:xfrm>
              <a:off x="2160" y="960"/>
              <a:ext cx="288" cy="624"/>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CC0000"/>
              </a:solidFill>
              <a:round/>
              <a:headEnd/>
              <a:tailEnd/>
            </a:ln>
            <a:effectLst/>
          </p:spPr>
          <p:txBody>
            <a:bodyPr/>
            <a:lstStyle/>
            <a:p>
              <a:endParaRPr lang="en-US" dirty="0"/>
            </a:p>
          </p:txBody>
        </p:sp>
        <p:sp>
          <p:nvSpPr>
            <p:cNvPr id="44" name="Freeform 41"/>
            <p:cNvSpPr>
              <a:spLocks/>
            </p:cNvSpPr>
            <p:nvPr/>
          </p:nvSpPr>
          <p:spPr bwMode="auto">
            <a:xfrm>
              <a:off x="2496" y="1056"/>
              <a:ext cx="192" cy="432"/>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CC0000"/>
              </a:solidFill>
              <a:round/>
              <a:headEnd/>
              <a:tailEnd/>
            </a:ln>
            <a:effectLst/>
          </p:spPr>
          <p:txBody>
            <a:bodyPr/>
            <a:lstStyle/>
            <a:p>
              <a:endParaRPr lang="en-US" dirty="0"/>
            </a:p>
          </p:txBody>
        </p:sp>
        <p:sp>
          <p:nvSpPr>
            <p:cNvPr id="45" name="Freeform 42"/>
            <p:cNvSpPr>
              <a:spLocks/>
            </p:cNvSpPr>
            <p:nvPr/>
          </p:nvSpPr>
          <p:spPr bwMode="auto">
            <a:xfrm>
              <a:off x="2736" y="1104"/>
              <a:ext cx="144" cy="336"/>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CC0000"/>
              </a:solidFill>
              <a:round/>
              <a:headEnd/>
              <a:tailEnd/>
            </a:ln>
            <a:effectLst/>
          </p:spPr>
          <p:txBody>
            <a:bodyPr/>
            <a:lstStyle/>
            <a:p>
              <a:endParaRPr lang="en-US" dirty="0"/>
            </a:p>
          </p:txBody>
        </p:sp>
        <p:sp>
          <p:nvSpPr>
            <p:cNvPr id="46" name="Freeform 43"/>
            <p:cNvSpPr>
              <a:spLocks/>
            </p:cNvSpPr>
            <p:nvPr/>
          </p:nvSpPr>
          <p:spPr bwMode="auto">
            <a:xfrm>
              <a:off x="2928" y="1152"/>
              <a:ext cx="96" cy="240"/>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CC0000"/>
              </a:solidFill>
              <a:round/>
              <a:headEnd/>
              <a:tailEnd/>
            </a:ln>
            <a:effectLst/>
          </p:spPr>
          <p:txBody>
            <a:bodyPr/>
            <a:lstStyle/>
            <a:p>
              <a:endParaRPr lang="en-US" dirty="0"/>
            </a:p>
          </p:txBody>
        </p:sp>
      </p:grpSp>
      <p:grpSp>
        <p:nvGrpSpPr>
          <p:cNvPr id="6" name="Group 44"/>
          <p:cNvGrpSpPr>
            <a:grpSpLocks/>
          </p:cNvGrpSpPr>
          <p:nvPr/>
        </p:nvGrpSpPr>
        <p:grpSpPr bwMode="auto">
          <a:xfrm>
            <a:off x="2324100" y="4929187"/>
            <a:ext cx="1295400" cy="990600"/>
            <a:chOff x="1392" y="1296"/>
            <a:chExt cx="816" cy="624"/>
          </a:xfrm>
        </p:grpSpPr>
        <p:sp>
          <p:nvSpPr>
            <p:cNvPr id="48" name="Freeform 45"/>
            <p:cNvSpPr>
              <a:spLocks/>
            </p:cNvSpPr>
            <p:nvPr/>
          </p:nvSpPr>
          <p:spPr bwMode="auto">
            <a:xfrm flipH="1">
              <a:off x="1920" y="1296"/>
              <a:ext cx="288" cy="624"/>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0033CC"/>
              </a:solidFill>
              <a:round/>
              <a:headEnd/>
              <a:tailEnd/>
            </a:ln>
            <a:effectLst/>
          </p:spPr>
          <p:txBody>
            <a:bodyPr/>
            <a:lstStyle/>
            <a:p>
              <a:endParaRPr lang="en-US" dirty="0"/>
            </a:p>
          </p:txBody>
        </p:sp>
        <p:sp>
          <p:nvSpPr>
            <p:cNvPr id="49" name="Freeform 46"/>
            <p:cNvSpPr>
              <a:spLocks/>
            </p:cNvSpPr>
            <p:nvPr/>
          </p:nvSpPr>
          <p:spPr bwMode="auto">
            <a:xfrm flipH="1">
              <a:off x="1728" y="1392"/>
              <a:ext cx="192" cy="432"/>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0033CC"/>
              </a:solidFill>
              <a:round/>
              <a:headEnd/>
              <a:tailEnd/>
            </a:ln>
            <a:effectLst/>
          </p:spPr>
          <p:txBody>
            <a:bodyPr/>
            <a:lstStyle/>
            <a:p>
              <a:endParaRPr lang="en-US" dirty="0"/>
            </a:p>
          </p:txBody>
        </p:sp>
        <p:sp>
          <p:nvSpPr>
            <p:cNvPr id="50" name="Freeform 47"/>
            <p:cNvSpPr>
              <a:spLocks/>
            </p:cNvSpPr>
            <p:nvPr/>
          </p:nvSpPr>
          <p:spPr bwMode="auto">
            <a:xfrm flipH="1">
              <a:off x="1536" y="1440"/>
              <a:ext cx="144" cy="336"/>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0033CC"/>
              </a:solidFill>
              <a:round/>
              <a:headEnd/>
              <a:tailEnd/>
            </a:ln>
            <a:effectLst/>
          </p:spPr>
          <p:txBody>
            <a:bodyPr/>
            <a:lstStyle/>
            <a:p>
              <a:endParaRPr lang="en-US" dirty="0"/>
            </a:p>
          </p:txBody>
        </p:sp>
        <p:sp>
          <p:nvSpPr>
            <p:cNvPr id="51" name="Freeform 48"/>
            <p:cNvSpPr>
              <a:spLocks/>
            </p:cNvSpPr>
            <p:nvPr/>
          </p:nvSpPr>
          <p:spPr bwMode="auto">
            <a:xfrm flipH="1">
              <a:off x="1392" y="1488"/>
              <a:ext cx="96" cy="240"/>
            </a:xfrm>
            <a:custGeom>
              <a:avLst/>
              <a:gdLst/>
              <a:ahLst/>
              <a:cxnLst>
                <a:cxn ang="0">
                  <a:pos x="288" y="0"/>
                </a:cxn>
                <a:cxn ang="0">
                  <a:pos x="0" y="288"/>
                </a:cxn>
                <a:cxn ang="0">
                  <a:pos x="288" y="624"/>
                </a:cxn>
              </a:cxnLst>
              <a:rect l="0" t="0" r="r" b="b"/>
              <a:pathLst>
                <a:path w="288" h="624">
                  <a:moveTo>
                    <a:pt x="288" y="0"/>
                  </a:moveTo>
                  <a:cubicBezTo>
                    <a:pt x="144" y="92"/>
                    <a:pt x="0" y="184"/>
                    <a:pt x="0" y="288"/>
                  </a:cubicBezTo>
                  <a:cubicBezTo>
                    <a:pt x="0" y="392"/>
                    <a:pt x="216" y="568"/>
                    <a:pt x="288" y="624"/>
                  </a:cubicBezTo>
                </a:path>
              </a:pathLst>
            </a:custGeom>
            <a:noFill/>
            <a:ln w="38100" cmpd="sng">
              <a:solidFill>
                <a:srgbClr val="0033CC"/>
              </a:solidFill>
              <a:round/>
              <a:headEnd/>
              <a:tailEnd/>
            </a:ln>
            <a:effectLst/>
          </p:spPr>
          <p:txBody>
            <a:bodyPr/>
            <a:lstStyle/>
            <a:p>
              <a:endParaRPr lang="en-US" dirty="0"/>
            </a:p>
          </p:txBody>
        </p:sp>
      </p:grpSp>
      <p:sp>
        <p:nvSpPr>
          <p:cNvPr id="52" name="TextBox 51"/>
          <p:cNvSpPr txBox="1"/>
          <p:nvPr/>
        </p:nvSpPr>
        <p:spPr>
          <a:xfrm>
            <a:off x="1371600" y="2819399"/>
            <a:ext cx="5954196" cy="400110"/>
          </a:xfrm>
          <a:prstGeom prst="rect">
            <a:avLst/>
          </a:prstGeom>
          <a:noFill/>
        </p:spPr>
        <p:txBody>
          <a:bodyPr wrap="square" rtlCol="0">
            <a:prstTxWarp prst="textArchDown">
              <a:avLst/>
            </a:prstTxWarp>
            <a:noAutofit/>
          </a:bodyPr>
          <a:lstStyle/>
          <a:p>
            <a:pPr algn="ctr"/>
            <a:r>
              <a:rPr lang="en-US" sz="2400" b="1" dirty="0" smtClean="0">
                <a:solidFill>
                  <a:srgbClr val="7030A0"/>
                </a:solidFill>
                <a:latin typeface="Calibri" panose="020F0502020204030204" pitchFamily="34" charset="0"/>
                <a:cs typeface="Times New Roman" pitchFamily="18" charset="0"/>
              </a:rPr>
              <a:t>How does a bat locate its prey in the dark?</a:t>
            </a:r>
            <a:endParaRPr lang="en-US" sz="2400" b="1" dirty="0">
              <a:solidFill>
                <a:srgbClr val="7030A0"/>
              </a:solidFill>
              <a:latin typeface="Calibri" panose="020F0502020204030204" pitchFamily="34" charset="0"/>
              <a:cs typeface="Times New Roman" pitchFamily="18" charset="0"/>
            </a:endParaRPr>
          </a:p>
        </p:txBody>
      </p:sp>
      <p:sp>
        <p:nvSpPr>
          <p:cNvPr id="9" name="Slide Number Placeholder 8"/>
          <p:cNvSpPr>
            <a:spLocks noGrp="1"/>
          </p:cNvSpPr>
          <p:nvPr>
            <p:ph type="sldNum" sz="quarter" idx="11"/>
          </p:nvPr>
        </p:nvSpPr>
        <p:spPr/>
        <p:txBody>
          <a:bodyPr/>
          <a:lstStyle/>
          <a:p>
            <a:pPr>
              <a:defRPr/>
            </a:pPr>
            <a:fld id="{D6A7E213-6AC6-4909-922A-8AE9F439DB2C}" type="slidenum">
              <a:rPr lang="en-US" smtClean="0"/>
              <a:pPr>
                <a:defRPr/>
              </a:pPr>
              <a:t>5</a:t>
            </a:fld>
            <a:endParaRPr lang="en-US"/>
          </a:p>
        </p:txBody>
      </p:sp>
      <p:sp>
        <p:nvSpPr>
          <p:cNvPr id="32" name="Title 1"/>
          <p:cNvSpPr txBox="1">
            <a:spLocks/>
          </p:cNvSpPr>
          <p:nvPr/>
        </p:nvSpPr>
        <p:spPr>
          <a:xfrm>
            <a:off x="152400" y="492277"/>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600" b="1" dirty="0" err="1" smtClean="0">
                <a:solidFill>
                  <a:schemeClr val="accent1"/>
                </a:solidFill>
                <a:latin typeface="Calibri" panose="020F0502020204030204" pitchFamily="34" charset="0"/>
              </a:rPr>
              <a:t>Neuro</a:t>
            </a:r>
            <a:r>
              <a:rPr lang="en-US" sz="3600" b="1" dirty="0" smtClean="0">
                <a:solidFill>
                  <a:schemeClr val="accent1"/>
                </a:solidFill>
                <a:latin typeface="Calibri" panose="020F0502020204030204" pitchFamily="34" charset="0"/>
              </a:rPr>
              <a:t>-Distance Sensor</a:t>
            </a:r>
            <a:endParaRPr lang="en-US" sz="3600" b="1" dirty="0">
              <a:solidFill>
                <a:schemeClr val="accent1"/>
              </a:solidFill>
              <a:latin typeface="Calibri" panose="020F0502020204030204" pitchFamily="34" charset="0"/>
            </a:endParaRPr>
          </a:p>
        </p:txBody>
      </p:sp>
      <p:sp>
        <p:nvSpPr>
          <p:cNvPr id="11" name="Rectangle 10"/>
          <p:cNvSpPr/>
          <p:nvPr/>
        </p:nvSpPr>
        <p:spPr>
          <a:xfrm>
            <a:off x="152400" y="3886200"/>
            <a:ext cx="8586788" cy="581543"/>
          </a:xfrm>
          <a:prstGeom prst="rect">
            <a:avLst/>
          </a:prstGeom>
        </p:spPr>
        <p:txBody>
          <a:bodyPr wrap="none">
            <a:noAutofit/>
          </a:bodyPr>
          <a:lstStyle/>
          <a:p>
            <a:pPr algn="ctr" defTabSz="914400" eaLnBrk="1" fontAlgn="auto" hangingPunct="1">
              <a:spcAft>
                <a:spcPts val="0"/>
              </a:spcAft>
              <a:defRPr/>
            </a:pPr>
            <a:r>
              <a:rPr lang="en-US" sz="3600" b="1" dirty="0">
                <a:solidFill>
                  <a:schemeClr val="accent1"/>
                </a:solidFill>
                <a:latin typeface="Calibri" panose="020F0502020204030204" pitchFamily="34" charset="0"/>
                <a:ea typeface="+mj-ea"/>
                <a:cs typeface="+mj-cs"/>
              </a:rPr>
              <a:t>Robotic Distance Sensor</a:t>
            </a:r>
          </a:p>
        </p:txBody>
      </p:sp>
      <p:pic>
        <p:nvPicPr>
          <p:cNvPr id="37" name="Picture 2" descr="animals,bats,Halloween,nature,special occasions,wild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645" y="1293704"/>
            <a:ext cx="1516430" cy="1516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imals,bugs,cropped images,cropped pictures,insects,moths,nature,PNG,transparent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848" y="1777602"/>
            <a:ext cx="911379" cy="911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irs,furnitures,households"/>
          <p:cNvPicPr>
            <a:picLocks noChangeAspect="1" noChangeArrowheads="1"/>
          </p:cNvPicPr>
          <p:nvPr/>
        </p:nvPicPr>
        <p:blipFill rotWithShape="1">
          <a:blip r:embed="rId5">
            <a:extLst>
              <a:ext uri="{28A0092B-C50C-407E-A947-70E740481C1C}">
                <a14:useLocalDpi xmlns:a14="http://schemas.microsoft.com/office/drawing/2010/main" val="0"/>
              </a:ext>
            </a:extLst>
          </a:blip>
          <a:srcRect l="16010" r="17323"/>
          <a:stretch/>
        </p:blipFill>
        <p:spPr bwMode="auto">
          <a:xfrm>
            <a:off x="963706" y="4455563"/>
            <a:ext cx="12954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61152" t="-129099" r="-7307" b="124591"/>
          <a:stretch/>
        </p:blipFill>
        <p:spPr>
          <a:xfrm>
            <a:off x="5714999" y="533400"/>
            <a:ext cx="3278249" cy="2590800"/>
          </a:xfrm>
          <a:prstGeom prst="rect">
            <a:avLst/>
          </a:prstGeom>
        </p:spPr>
      </p:pic>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l="54662" t="2939"/>
          <a:stretch/>
        </p:blipFill>
        <p:spPr>
          <a:xfrm>
            <a:off x="5567328" y="4836511"/>
            <a:ext cx="2562260" cy="16819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412" y="1527048"/>
            <a:ext cx="8281988" cy="4873752"/>
          </a:xfrm>
        </p:spPr>
        <p:txBody>
          <a:bodyPr>
            <a:normAutofit/>
          </a:bodyPr>
          <a:lstStyle/>
          <a:p>
            <a:pPr marL="0" indent="0" algn="ctr">
              <a:buNone/>
            </a:pPr>
            <a:r>
              <a:rPr lang="en-US" sz="3200" b="1" dirty="0" smtClean="0">
                <a:latin typeface="Calibri" panose="020F0502020204030204" pitchFamily="34" charset="0"/>
                <a:cs typeface="Times New Roman" pitchFamily="18" charset="0"/>
              </a:rPr>
              <a:t>Bats use a process called “echolocation”</a:t>
            </a:r>
            <a:br>
              <a:rPr lang="en-US" sz="3200" b="1" dirty="0" smtClean="0">
                <a:latin typeface="Calibri" panose="020F0502020204030204" pitchFamily="34" charset="0"/>
                <a:cs typeface="Times New Roman" pitchFamily="18" charset="0"/>
              </a:rPr>
            </a:br>
            <a:r>
              <a:rPr lang="en-US" sz="3200" b="1" dirty="0" smtClean="0">
                <a:latin typeface="Calibri" panose="020F0502020204030204" pitchFamily="34" charset="0"/>
                <a:cs typeface="Times New Roman" pitchFamily="18" charset="0"/>
              </a:rPr>
              <a:t>to locate prey or other objects.</a:t>
            </a:r>
          </a:p>
          <a:p>
            <a:pPr marL="0" indent="0" algn="ctr">
              <a:spcBef>
                <a:spcPts val="1800"/>
              </a:spcBef>
              <a:buNone/>
            </a:pPr>
            <a:r>
              <a:rPr lang="en-US" sz="2800" b="1" dirty="0" smtClean="0">
                <a:solidFill>
                  <a:srgbClr val="7030A0"/>
                </a:solidFill>
                <a:latin typeface="Calibri" panose="020F0502020204030204" pitchFamily="34" charset="0"/>
                <a:cs typeface="Times New Roman" pitchFamily="18" charset="0"/>
              </a:rPr>
              <a:t>What is echolocation?</a:t>
            </a:r>
          </a:p>
          <a:p>
            <a:r>
              <a:rPr lang="en-US" sz="2400" b="1" dirty="0" smtClean="0">
                <a:latin typeface="Calibri" panose="020F0502020204030204" pitchFamily="34" charset="0"/>
                <a:cs typeface="Times New Roman" pitchFamily="18" charset="0"/>
              </a:rPr>
              <a:t>Bats produce a very high-pitch sound (ultrasonic, beyond the human hearing range). T</a:t>
            </a:r>
            <a:r>
              <a:rPr lang="en-US" b="1" dirty="0" smtClean="0">
                <a:latin typeface="Calibri" panose="020F0502020204030204" pitchFamily="34" charset="0"/>
                <a:cs typeface="Times New Roman" pitchFamily="18" charset="0"/>
              </a:rPr>
              <a:t>hose </a:t>
            </a:r>
            <a:r>
              <a:rPr lang="en-US" sz="2400" b="1" dirty="0" smtClean="0">
                <a:latin typeface="Calibri" panose="020F0502020204030204" pitchFamily="34" charset="0"/>
                <a:cs typeface="Times New Roman" pitchFamily="18" charset="0"/>
              </a:rPr>
              <a:t>sound waves travel through air and bats listen carefully to any echoes that return.</a:t>
            </a:r>
          </a:p>
          <a:p>
            <a:r>
              <a:rPr lang="en-US" sz="2400" b="1" dirty="0" smtClean="0">
                <a:latin typeface="Calibri" panose="020F0502020204030204" pitchFamily="34" charset="0"/>
                <a:cs typeface="Times New Roman" pitchFamily="18" charset="0"/>
              </a:rPr>
              <a:t>By determining how long echoes take to return, bats estimate the distances of the objects. Bats also determine how big objects are and in which direction they are located.</a:t>
            </a:r>
          </a:p>
          <a:p>
            <a:r>
              <a:rPr lang="en-US" sz="2400" b="1" dirty="0" smtClean="0">
                <a:latin typeface="Calibri" panose="020F0502020204030204" pitchFamily="34" charset="0"/>
                <a:cs typeface="Times New Roman" pitchFamily="18" charset="0"/>
              </a:rPr>
              <a:t>The bat brain processes the echoes similarly to human brains.</a:t>
            </a:r>
            <a:endParaRPr lang="en-US" sz="2400" b="1" dirty="0">
              <a:latin typeface="Calibri" panose="020F0502020204030204" pitchFamily="34"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D6A7E213-6AC6-4909-922A-8AE9F439DB2C}" type="slidenum">
              <a:rPr lang="en-US" smtClean="0"/>
              <a:pPr>
                <a:defRPr/>
              </a:pPr>
              <a:t>6</a:t>
            </a:fld>
            <a:endParaRPr lang="en-US"/>
          </a:p>
        </p:txBody>
      </p:sp>
      <p:sp>
        <p:nvSpPr>
          <p:cNvPr id="8" name="Title 1"/>
          <p:cNvSpPr txBox="1">
            <a:spLocks/>
          </p:cNvSpPr>
          <p:nvPr/>
        </p:nvSpPr>
        <p:spPr>
          <a:xfrm>
            <a:off x="128588" y="510381"/>
            <a:ext cx="8610600"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latin typeface="Calibri" panose="020F0502020204030204" pitchFamily="34" charset="0"/>
              </a:rPr>
              <a:t>Echolocation</a:t>
            </a:r>
            <a:endParaRPr lang="en-US" sz="4400" b="1"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305800" cy="5257800"/>
          </a:xfrm>
        </p:spPr>
        <p:txBody>
          <a:bodyPr>
            <a:noAutofit/>
          </a:bodyPr>
          <a:lstStyle/>
          <a:p>
            <a:r>
              <a:rPr lang="en-US" sz="2400" b="1" dirty="0" smtClean="0">
                <a:latin typeface="Calibri" panose="020F0502020204030204" pitchFamily="34" charset="0"/>
                <a:cs typeface="Times New Roman" pitchFamily="18" charset="0"/>
              </a:rPr>
              <a:t>During the processing of echoes in a bat brain, it forms an image in its head similar to how humans use both visual and aural (hearing) information to identify objects.</a:t>
            </a:r>
          </a:p>
          <a:p>
            <a:r>
              <a:rPr lang="en-US" sz="2400" b="1" dirty="0" smtClean="0">
                <a:latin typeface="Calibri" panose="020F0502020204030204" pitchFamily="34" charset="0"/>
                <a:cs typeface="Times New Roman" pitchFamily="18" charset="0"/>
              </a:rPr>
              <a:t>Bats also process visual information as humans do, contrary to popular belief.</a:t>
            </a:r>
            <a:endParaRPr lang="en-US" sz="2400" b="1" dirty="0" smtClean="0">
              <a:solidFill>
                <a:srgbClr val="FF0000"/>
              </a:solidFill>
              <a:latin typeface="Calibri" panose="020F0502020204030204" pitchFamily="34" charset="0"/>
              <a:cs typeface="Times New Roman" pitchFamily="18" charset="0"/>
            </a:endParaRPr>
          </a:p>
          <a:p>
            <a:pPr marL="0" indent="0" algn="ctr">
              <a:buNone/>
            </a:pPr>
            <a:r>
              <a:rPr lang="en-US" sz="2400" b="1" dirty="0" smtClean="0">
                <a:solidFill>
                  <a:srgbClr val="7030A0"/>
                </a:solidFill>
                <a:latin typeface="Calibri" panose="020F0502020204030204" pitchFamily="34" charset="0"/>
                <a:cs typeface="Times New Roman" pitchFamily="18" charset="0"/>
              </a:rPr>
              <a:t>How does an ultrasonic sensor work?</a:t>
            </a:r>
          </a:p>
          <a:p>
            <a:r>
              <a:rPr lang="en-US" sz="2400" b="1" dirty="0" smtClean="0">
                <a:latin typeface="Calibri" panose="020F0502020204030204" pitchFamily="34" charset="0"/>
                <a:cs typeface="Times New Roman" pitchFamily="18" charset="0"/>
              </a:rPr>
              <a:t>The ultrasonic sensor uses a pair of transducers. The sensor emits a sound pulse and measures the distance of the object depending on the time taken by the echo to return back to the other side.</a:t>
            </a:r>
          </a:p>
          <a:p>
            <a:r>
              <a:rPr lang="en-US" b="1" dirty="0" smtClean="0">
                <a:latin typeface="Calibri" panose="020F0502020204030204" pitchFamily="34" charset="0"/>
                <a:cs typeface="Times New Roman" pitchFamily="18" charset="0"/>
              </a:rPr>
              <a:t>Electrical energy is converted to sound to send the pulse, </a:t>
            </a:r>
            <a:br>
              <a:rPr lang="en-US" b="1" dirty="0" smtClean="0">
                <a:latin typeface="Calibri" panose="020F0502020204030204" pitchFamily="34" charset="0"/>
                <a:cs typeface="Times New Roman" pitchFamily="18" charset="0"/>
              </a:rPr>
            </a:br>
            <a:r>
              <a:rPr lang="en-US" b="1" dirty="0" smtClean="0">
                <a:latin typeface="Calibri" panose="020F0502020204030204" pitchFamily="34" charset="0"/>
                <a:cs typeface="Times New Roman" pitchFamily="18" charset="0"/>
              </a:rPr>
              <a:t>and then the sound received back is converted to electricity, which is what the brick understands</a:t>
            </a:r>
            <a:r>
              <a:rPr lang="en-US" sz="2400" b="1" dirty="0" smtClean="0">
                <a:latin typeface="Calibri" panose="020F0502020204030204" pitchFamily="34" charset="0"/>
                <a:cs typeface="Times New Roman" pitchFamily="18" charset="0"/>
              </a:rPr>
              <a:t>.</a:t>
            </a:r>
            <a:endParaRPr lang="en-US" sz="2400" b="1" dirty="0">
              <a:latin typeface="Calibri" panose="020F0502020204030204" pitchFamily="34"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D6A7E213-6AC6-4909-922A-8AE9F439DB2C}" type="slidenum">
              <a:rPr lang="en-US" smtClean="0"/>
              <a:pPr>
                <a:defRPr/>
              </a:pPr>
              <a:t>7</a:t>
            </a:fld>
            <a:endParaRPr lang="en-US" dirty="0"/>
          </a:p>
        </p:txBody>
      </p:sp>
      <p:sp>
        <p:nvSpPr>
          <p:cNvPr id="8" name="Title 1"/>
          <p:cNvSpPr txBox="1">
            <a:spLocks/>
          </p:cNvSpPr>
          <p:nvPr/>
        </p:nvSpPr>
        <p:spPr>
          <a:xfrm>
            <a:off x="128588" y="381000"/>
            <a:ext cx="8610600" cy="833651"/>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latin typeface="Calibri" panose="020F0502020204030204" pitchFamily="34" charset="0"/>
              </a:rPr>
              <a:t>Echolocation </a:t>
            </a:r>
            <a:r>
              <a:rPr lang="en-US" sz="3600" b="1" dirty="0" smtClean="0">
                <a:solidFill>
                  <a:schemeClr val="accent1"/>
                </a:solidFill>
                <a:latin typeface="Calibri" panose="020F0502020204030204" pitchFamily="34" charset="0"/>
              </a:rPr>
              <a:t>(continued)</a:t>
            </a:r>
            <a:endParaRPr lang="en-US" sz="3600" b="1"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2"/>
          <p:cNvSpPr>
            <a:spLocks noGrp="1"/>
          </p:cNvSpPr>
          <p:nvPr>
            <p:ph sz="quarter" idx="1"/>
          </p:nvPr>
        </p:nvSpPr>
        <p:spPr>
          <a:xfrm>
            <a:off x="457200" y="1981200"/>
            <a:ext cx="8077200" cy="4648200"/>
          </a:xfrm>
        </p:spPr>
        <p:txBody>
          <a:bodyPr/>
          <a:lstStyle/>
          <a:p>
            <a:pPr marL="0" indent="0" eaLnBrk="1" hangingPunct="1">
              <a:buNone/>
            </a:pPr>
            <a:r>
              <a:rPr lang="en-US" b="1" dirty="0" smtClean="0">
                <a:latin typeface="Calibri" panose="020F0502020204030204" pitchFamily="34" charset="0"/>
                <a:cs typeface="Times New Roman" pitchFamily="18" charset="0"/>
              </a:rPr>
              <a:t>(As stated in an earlier activity,) robot sensors:</a:t>
            </a:r>
          </a:p>
          <a:p>
            <a:pPr eaLnBrk="1" hangingPunct="1"/>
            <a:r>
              <a:rPr lang="en-US" sz="2300" b="1" dirty="0" smtClean="0">
                <a:solidFill>
                  <a:schemeClr val="accent1"/>
                </a:solidFill>
                <a:latin typeface="Calibri" panose="020F0502020204030204" pitchFamily="34" charset="0"/>
                <a:cs typeface="Times New Roman" pitchFamily="18" charset="0"/>
              </a:rPr>
              <a:t>Gather information </a:t>
            </a:r>
            <a:r>
              <a:rPr lang="en-US" sz="2300" b="1" dirty="0" smtClean="0">
                <a:latin typeface="Calibri" panose="020F0502020204030204" pitchFamily="34" charset="0"/>
                <a:cs typeface="Times New Roman" pitchFamily="18" charset="0"/>
              </a:rPr>
              <a:t>from the surroundings and send it to the computer brick</a:t>
            </a:r>
          </a:p>
          <a:p>
            <a:pPr eaLnBrk="1" hangingPunct="1"/>
            <a:r>
              <a:rPr lang="en-US" sz="2300" b="1" dirty="0" smtClean="0">
                <a:latin typeface="Calibri" panose="020F0502020204030204" pitchFamily="34" charset="0"/>
                <a:cs typeface="Times New Roman" pitchFamily="18" charset="0"/>
              </a:rPr>
              <a:t>Robot sensors can only be used </a:t>
            </a:r>
            <a:r>
              <a:rPr lang="en-US" sz="2300" b="1" dirty="0" smtClean="0">
                <a:solidFill>
                  <a:srgbClr val="7030A0"/>
                </a:solidFill>
                <a:latin typeface="Calibri" panose="020F0502020204030204" pitchFamily="34" charset="0"/>
                <a:cs typeface="Times New Roman" pitchFamily="18" charset="0"/>
              </a:rPr>
              <a:t>if</a:t>
            </a:r>
            <a:r>
              <a:rPr lang="en-US" sz="2300" b="1" dirty="0" smtClean="0">
                <a:latin typeface="Calibri" panose="020F0502020204030204" pitchFamily="34" charset="0"/>
                <a:cs typeface="Times New Roman" pitchFamily="18" charset="0"/>
              </a:rPr>
              <a:t> the robot’s program asks for information from them!</a:t>
            </a:r>
          </a:p>
          <a:p>
            <a:pPr eaLnBrk="1" hangingPunct="1"/>
            <a:r>
              <a:rPr lang="en-US" sz="2300" b="1" dirty="0" smtClean="0">
                <a:latin typeface="Calibri" panose="020F0502020204030204" pitchFamily="34" charset="0"/>
                <a:cs typeface="Times New Roman" pitchFamily="18" charset="0"/>
              </a:rPr>
              <a:t>Similarly, the robot can only act on information from the sensors </a:t>
            </a:r>
            <a:r>
              <a:rPr lang="en-US" sz="2300" b="1" dirty="0" smtClean="0">
                <a:solidFill>
                  <a:srgbClr val="7030A0"/>
                </a:solidFill>
                <a:latin typeface="Calibri" panose="020F0502020204030204" pitchFamily="34" charset="0"/>
                <a:cs typeface="Times New Roman" pitchFamily="18" charset="0"/>
              </a:rPr>
              <a:t>if</a:t>
            </a:r>
            <a:r>
              <a:rPr lang="en-US" sz="2300" b="1" dirty="0" smtClean="0">
                <a:latin typeface="Calibri" panose="020F0502020204030204" pitchFamily="34" charset="0"/>
                <a:cs typeface="Times New Roman" pitchFamily="18" charset="0"/>
              </a:rPr>
              <a:t> its program tells it to do so!</a:t>
            </a:r>
          </a:p>
          <a:p>
            <a:pPr marL="0" indent="0" eaLnBrk="1" hangingPunct="1">
              <a:buNone/>
            </a:pPr>
            <a:r>
              <a:rPr lang="en-US" b="1" dirty="0" smtClean="0">
                <a:latin typeface="Calibri" panose="020F0502020204030204" pitchFamily="34" charset="0"/>
                <a:cs typeface="Times New Roman" pitchFamily="18" charset="0"/>
              </a:rPr>
              <a:t>How do sensors send signals to the LEGO brick/computer?</a:t>
            </a:r>
          </a:p>
          <a:p>
            <a:pPr eaLnBrk="1" hangingPunct="1"/>
            <a:r>
              <a:rPr lang="en-US" sz="2300" b="1" dirty="0" smtClean="0">
                <a:latin typeface="Calibri" panose="020F0502020204030204" pitchFamily="34" charset="0"/>
                <a:cs typeface="Times New Roman" pitchFamily="18" charset="0"/>
              </a:rPr>
              <a:t>The sensors send information </a:t>
            </a:r>
            <a:r>
              <a:rPr lang="en-US" sz="2300" b="1" dirty="0" smtClean="0">
                <a:solidFill>
                  <a:schemeClr val="accent1"/>
                </a:solidFill>
                <a:latin typeface="Calibri" panose="020F0502020204030204" pitchFamily="34" charset="0"/>
                <a:cs typeface="Times New Roman" pitchFamily="18" charset="0"/>
              </a:rPr>
              <a:t>through the wires </a:t>
            </a:r>
            <a:r>
              <a:rPr lang="en-US" sz="2300" b="1" dirty="0" smtClean="0">
                <a:latin typeface="Calibri" panose="020F0502020204030204" pitchFamily="34" charset="0"/>
                <a:cs typeface="Times New Roman" pitchFamily="18" charset="0"/>
              </a:rPr>
              <a:t>(similar to the nervous system in your body) that connect them to the LEGO brick, which uses the information if its program requires it.</a:t>
            </a:r>
          </a:p>
        </p:txBody>
      </p:sp>
      <p:sp>
        <p:nvSpPr>
          <p:cNvPr id="23557" name="Slide Number Placeholder 6"/>
          <p:cNvSpPr>
            <a:spLocks noGrp="1"/>
          </p:cNvSpPr>
          <p:nvPr>
            <p:ph type="sldNum"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fld id="{3B79A27E-5D8B-4F8A-B667-D1B79180E124}" type="slidenum">
              <a:rPr lang="en-US" smtClean="0"/>
              <a:pPr/>
              <a:t>8</a:t>
            </a:fld>
            <a:endParaRPr lang="en-US" smtClean="0"/>
          </a:p>
        </p:txBody>
      </p:sp>
      <p:sp>
        <p:nvSpPr>
          <p:cNvPr id="7" name="Title 1"/>
          <p:cNvSpPr txBox="1">
            <a:spLocks/>
          </p:cNvSpPr>
          <p:nvPr/>
        </p:nvSpPr>
        <p:spPr>
          <a:xfrm>
            <a:off x="533400" y="510380"/>
            <a:ext cx="3962400" cy="1394619"/>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sz="4400" b="1" dirty="0" smtClean="0">
                <a:solidFill>
                  <a:srgbClr val="FF0000"/>
                </a:solidFill>
                <a:latin typeface="Calibri" panose="020F0502020204030204" pitchFamily="34" charset="0"/>
              </a:rPr>
              <a:t>Review:</a:t>
            </a:r>
          </a:p>
          <a:p>
            <a:pPr defTabSz="914400" eaLnBrk="1" fontAlgn="auto" hangingPunct="1">
              <a:spcAft>
                <a:spcPts val="0"/>
              </a:spcAft>
              <a:defRPr/>
            </a:pPr>
            <a:r>
              <a:rPr lang="en-US" sz="4400" b="1" dirty="0" smtClean="0">
                <a:solidFill>
                  <a:schemeClr val="accent1"/>
                </a:solidFill>
                <a:latin typeface="Calibri" panose="020F0502020204030204" pitchFamily="34" charset="0"/>
              </a:rPr>
              <a:t>Robot Sensors</a:t>
            </a:r>
            <a:endParaRPr lang="en-US" sz="4400" b="1"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5CD0DD-2C34-45E0-AD33-5860BBC0AD74}" type="slidenum">
              <a:rPr lang="en-US" smtClean="0"/>
              <a:pPr>
                <a:defRPr/>
              </a:pPr>
              <a:t>9</a:t>
            </a:fld>
            <a:endParaRPr lang="en-US"/>
          </a:p>
        </p:txBody>
      </p:sp>
      <p:sp>
        <p:nvSpPr>
          <p:cNvPr id="6" name="Content Placeholder 2"/>
          <p:cNvSpPr txBox="1">
            <a:spLocks/>
          </p:cNvSpPr>
          <p:nvPr/>
        </p:nvSpPr>
        <p:spPr>
          <a:xfrm>
            <a:off x="304800" y="3962400"/>
            <a:ext cx="8229600" cy="2743200"/>
          </a:xfrm>
          <a:prstGeom prst="rect">
            <a:avLst/>
          </a:prstGeom>
        </p:spPr>
        <p:txBody>
          <a:bodyPr>
            <a:noAutofit/>
          </a:bodyPr>
          <a:lstStyle/>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Wingdings" charset="2"/>
              <a:buChar char=""/>
              <a:tabLst/>
              <a:defRPr/>
            </a:pPr>
            <a:r>
              <a:rPr lang="en-US" b="1" dirty="0" smtClean="0">
                <a:latin typeface="Calibri" panose="020F0502020204030204" pitchFamily="34" charset="0"/>
                <a:cs typeface="Times New Roman" pitchFamily="18" charset="0"/>
              </a:rPr>
              <a:t>The “sonic</a:t>
            </a:r>
            <a:r>
              <a:rPr kumimoji="0" lang="en-US" b="1" i="0" u="none" strike="noStrike" kern="1200" cap="none" spc="0" normalizeH="0" baseline="0" noProof="0" dirty="0" smtClean="0">
                <a:ln>
                  <a:noFill/>
                </a:ln>
                <a:effectLst/>
                <a:uLnTx/>
                <a:uFillTx/>
                <a:latin typeface="Calibri" panose="020F0502020204030204" pitchFamily="34" charset="0"/>
                <a:cs typeface="Times New Roman" pitchFamily="18" charset="0"/>
              </a:rPr>
              <a:t>” in ultrasonic refers to sound, and “ultra” means</a:t>
            </a:r>
            <a:r>
              <a:rPr kumimoji="0" lang="en-US" b="1" i="0" u="none" strike="noStrike" kern="1200" cap="none" spc="0" normalizeH="0" noProof="0" dirty="0" smtClean="0">
                <a:ln>
                  <a:noFill/>
                </a:ln>
                <a:effectLst/>
                <a:uLnTx/>
                <a:uFillTx/>
                <a:latin typeface="Calibri" panose="020F0502020204030204" pitchFamily="34" charset="0"/>
                <a:cs typeface="Times New Roman" pitchFamily="18" charset="0"/>
              </a:rPr>
              <a:t> that humans cannot hear it (but bats and dogs can hear those sounds). </a:t>
            </a:r>
            <a:endParaRPr kumimoji="0" lang="en-US" b="1" i="0" u="none" strike="noStrike" kern="1200" cap="none" spc="0" normalizeH="0" baseline="0" noProof="0" dirty="0" smtClean="0">
              <a:ln>
                <a:noFill/>
              </a:ln>
              <a:effectLst/>
              <a:uLnTx/>
              <a:uFillTx/>
              <a:latin typeface="Calibri" panose="020F0502020204030204"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Wingdings" charset="2"/>
              <a:buChar char=""/>
              <a:tabLst/>
              <a:defRPr/>
            </a:pPr>
            <a:r>
              <a:rPr kumimoji="0" lang="en-US" b="1" i="0" u="none" strike="noStrike" kern="1200" cap="none" spc="0" normalizeH="0" baseline="0" noProof="0" dirty="0" smtClean="0">
                <a:ln>
                  <a:noFill/>
                </a:ln>
                <a:effectLst/>
                <a:uLnTx/>
                <a:uFillTx/>
                <a:latin typeface="Calibri" panose="020F0502020204030204" pitchFamily="34" charset="0"/>
                <a:cs typeface="Times New Roman" pitchFamily="18" charset="0"/>
              </a:rPr>
              <a:t>The ultrasonic sensor can measure</a:t>
            </a:r>
            <a:r>
              <a:rPr kumimoji="0" lang="en-US" b="1" i="0" u="none" strike="noStrike" kern="1200" cap="none" spc="0" normalizeH="0" noProof="0" dirty="0" smtClean="0">
                <a:ln>
                  <a:noFill/>
                </a:ln>
                <a:effectLst/>
                <a:uLnTx/>
                <a:uFillTx/>
                <a:latin typeface="Calibri" panose="020F0502020204030204" pitchFamily="34" charset="0"/>
                <a:cs typeface="Times New Roman" pitchFamily="18" charset="0"/>
              </a:rPr>
              <a:t> distances in centimeters and inches. It can measure from 0 to 2.5 meters, with a precision of 3 cm.</a:t>
            </a:r>
          </a:p>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Wingdings" charset="2"/>
              <a:buChar char=""/>
              <a:tabLst/>
              <a:defRPr/>
            </a:pPr>
            <a:r>
              <a:rPr lang="en-US" b="1" dirty="0" smtClean="0">
                <a:latin typeface="Calibri" panose="020F0502020204030204" pitchFamily="34" charset="0"/>
                <a:cs typeface="Times New Roman" pitchFamily="18" charset="0"/>
              </a:rPr>
              <a:t>It works very well and provides good readings in sensing large-sized objects with hard surfaces. But, reflections from soft fabrics, curved objects (such as balls) or very thin and small objects can be difficult for the sensor to read.  </a:t>
            </a:r>
          </a:p>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Wingdings" charset="2"/>
              <a:buChar char=""/>
              <a:tabLst/>
              <a:defRPr/>
            </a:pPr>
            <a:r>
              <a:rPr kumimoji="0" lang="en-US" b="1" i="0" u="none" strike="noStrike" kern="1200" cap="none" spc="0" normalizeH="0" baseline="0" noProof="0" dirty="0" smtClean="0">
                <a:ln>
                  <a:noFill/>
                </a:ln>
                <a:effectLst/>
                <a:uLnTx/>
                <a:uFillTx/>
                <a:latin typeface="Calibri" panose="020F0502020204030204" pitchFamily="34" charset="0"/>
                <a:cs typeface="Times New Roman" pitchFamily="18" charset="0"/>
              </a:rPr>
              <a:t>Note: Two ultrasonic</a:t>
            </a:r>
            <a:r>
              <a:rPr kumimoji="0" lang="en-US" b="1" i="0" u="none" strike="noStrike" kern="1200" cap="none" spc="0" normalizeH="0" noProof="0" dirty="0" smtClean="0">
                <a:ln>
                  <a:noFill/>
                </a:ln>
                <a:effectLst/>
                <a:uLnTx/>
                <a:uFillTx/>
                <a:latin typeface="Calibri" panose="020F0502020204030204" pitchFamily="34" charset="0"/>
                <a:cs typeface="Times New Roman" pitchFamily="18" charset="0"/>
              </a:rPr>
              <a:t> sensors in the same room may interfere with each other’s readings.</a:t>
            </a:r>
            <a:endParaRPr kumimoji="0" lang="en-US" b="1" i="0" u="none" strike="noStrike" kern="1200" cap="none" spc="0" normalizeH="0" baseline="0" noProof="0" dirty="0" smtClean="0">
              <a:ln>
                <a:noFill/>
              </a:ln>
              <a:effectLst/>
              <a:uLnTx/>
              <a:uFillTx/>
              <a:latin typeface="Calibri" panose="020F0502020204030204" pitchFamily="34" charset="0"/>
              <a:cs typeface="Times New Roman" pitchFamily="18" charset="0"/>
            </a:endParaRPr>
          </a:p>
        </p:txBody>
      </p:sp>
      <p:sp>
        <p:nvSpPr>
          <p:cNvPr id="7" name="Title 1"/>
          <p:cNvSpPr txBox="1">
            <a:spLocks/>
          </p:cNvSpPr>
          <p:nvPr/>
        </p:nvSpPr>
        <p:spPr>
          <a:xfrm>
            <a:off x="152400" y="327819"/>
            <a:ext cx="8586788" cy="715962"/>
          </a:xfrm>
          <a:prstGeom prst="rect">
            <a:avLst/>
          </a:prstGeom>
        </p:spPr>
        <p:txBody>
          <a:bodyPr vert="horz" anchor="b">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smtClean="0">
                <a:solidFill>
                  <a:schemeClr val="accent1"/>
                </a:solidFill>
                <a:latin typeface="Calibri" panose="020F0502020204030204" pitchFamily="34" charset="0"/>
              </a:rPr>
              <a:t>How Can We Measure Distance?</a:t>
            </a:r>
            <a:endParaRPr lang="en-US" sz="4400" b="1" dirty="0">
              <a:solidFill>
                <a:srgbClr val="FF0000"/>
              </a:solidFill>
              <a:latin typeface="Calibri" panose="020F0502020204030204" pitchFamily="34" charset="0"/>
            </a:endParaRPr>
          </a:p>
        </p:txBody>
      </p:sp>
      <p:pic>
        <p:nvPicPr>
          <p:cNvPr id="8" name="Picture 2" descr="File:Sonar Principle 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253" y="1196181"/>
            <a:ext cx="4724400" cy="253365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31694" y="1201271"/>
            <a:ext cx="3709988" cy="2608729"/>
          </a:xfrm>
          <a:prstGeom prst="rect">
            <a:avLst/>
          </a:prstGeom>
        </p:spPr>
        <p:txBody>
          <a:bodyPr>
            <a:noAutofit/>
          </a:bodyPr>
          <a:lstStyle/>
          <a:p>
            <a:pPr marR="0" lvl="0" algn="l" defTabSz="914400" rtl="0" eaLnBrk="1" fontAlgn="base" latinLnBrk="0" hangingPunct="1">
              <a:lnSpc>
                <a:spcPct val="100000"/>
              </a:lnSpc>
              <a:spcBef>
                <a:spcPts val="600"/>
              </a:spcBef>
              <a:spcAft>
                <a:spcPct val="0"/>
              </a:spcAft>
              <a:buClr>
                <a:schemeClr val="accent1"/>
              </a:buClr>
              <a:buSzPct val="70000"/>
              <a:tabLst/>
              <a:defRPr/>
            </a:pPr>
            <a:r>
              <a:rPr kumimoji="0" lang="en-US" sz="2000" b="1" i="0" u="none" strike="noStrike" kern="1200" cap="none" spc="0" normalizeH="0" baseline="0" noProof="0" dirty="0" smtClean="0">
                <a:ln>
                  <a:noFill/>
                </a:ln>
                <a:effectLst/>
                <a:uLnTx/>
                <a:uFillTx/>
                <a:latin typeface="Calibri" panose="020F0502020204030204" pitchFamily="34" charset="0"/>
                <a:cs typeface="Times New Roman" pitchFamily="18" charset="0"/>
              </a:rPr>
              <a:t>The ultrasonic sensor sends out sound</a:t>
            </a:r>
            <a:r>
              <a:rPr kumimoji="0" lang="en-US" sz="2000" b="1" i="0" u="none" strike="noStrike" kern="1200" cap="none" spc="0" normalizeH="0" noProof="0" dirty="0" smtClean="0">
                <a:ln>
                  <a:noFill/>
                </a:ln>
                <a:effectLst/>
                <a:uLnTx/>
                <a:uFillTx/>
                <a:latin typeface="Calibri" panose="020F0502020204030204" pitchFamily="34" charset="0"/>
                <a:cs typeface="Times New Roman" pitchFamily="18" charset="0"/>
              </a:rPr>
              <a:t> from one side and receives sound reflected from an object on the other side. </a:t>
            </a:r>
          </a:p>
          <a:p>
            <a:pPr marR="0" lvl="0" algn="l" defTabSz="914400" rtl="0" eaLnBrk="1" fontAlgn="base" latinLnBrk="0" hangingPunct="1">
              <a:lnSpc>
                <a:spcPct val="100000"/>
              </a:lnSpc>
              <a:spcBef>
                <a:spcPts val="600"/>
              </a:spcBef>
              <a:spcAft>
                <a:spcPct val="0"/>
              </a:spcAft>
              <a:buClr>
                <a:schemeClr val="accent1"/>
              </a:buClr>
              <a:buSzPct val="70000"/>
              <a:tabLst/>
              <a:defRPr/>
            </a:pPr>
            <a:r>
              <a:rPr lang="en-US" sz="2000" b="1" dirty="0" smtClean="0">
                <a:latin typeface="Calibri" panose="020F0502020204030204" pitchFamily="34" charset="0"/>
                <a:cs typeface="Times New Roman" pitchFamily="18" charset="0"/>
              </a:rPr>
              <a:t>The sensor uses the </a:t>
            </a:r>
            <a:r>
              <a:rPr kumimoji="0" lang="en-US" sz="2000" b="1" i="0" u="none" strike="noStrike" kern="1200" cap="none" spc="0" normalizeH="0" noProof="0" dirty="0" smtClean="0">
                <a:ln>
                  <a:noFill/>
                </a:ln>
                <a:effectLst/>
                <a:uLnTx/>
                <a:uFillTx/>
                <a:latin typeface="Calibri" panose="020F0502020204030204" pitchFamily="34" charset="0"/>
                <a:cs typeface="Times New Roman" pitchFamily="18" charset="0"/>
              </a:rPr>
              <a:t>time it takes for the sound to come back from the object in front to determine the distance of an object. </a:t>
            </a:r>
            <a:endParaRPr lang="en-US" sz="2000" b="1" dirty="0" smtClean="0">
              <a:latin typeface="Calibri" panose="020F0502020204030204" pitchFamily="34" charset="0"/>
              <a:cs typeface="Times New Roman" pitchFamily="18" charset="0"/>
            </a:endParaRPr>
          </a:p>
        </p:txBody>
      </p:sp>
      <p:sp>
        <p:nvSpPr>
          <p:cNvPr id="10" name="Content Placeholder 2"/>
          <p:cNvSpPr txBox="1">
            <a:spLocks/>
          </p:cNvSpPr>
          <p:nvPr/>
        </p:nvSpPr>
        <p:spPr>
          <a:xfrm>
            <a:off x="4710953" y="3582584"/>
            <a:ext cx="3418635" cy="365760"/>
          </a:xfrm>
          <a:prstGeom prst="rect">
            <a:avLst/>
          </a:prstGeom>
        </p:spPr>
        <p:txBody>
          <a:bodyPr>
            <a:noAutofit/>
          </a:bodyPr>
          <a:lstStyle/>
          <a:p>
            <a:pPr marR="0" lvl="0" algn="ctr" defTabSz="914400" rtl="0" eaLnBrk="1" fontAlgn="base" latinLnBrk="0" hangingPunct="1">
              <a:lnSpc>
                <a:spcPct val="100000"/>
              </a:lnSpc>
              <a:spcBef>
                <a:spcPts val="600"/>
              </a:spcBef>
              <a:spcAft>
                <a:spcPct val="0"/>
              </a:spcAft>
              <a:buClr>
                <a:schemeClr val="accent1"/>
              </a:buClr>
              <a:buSzPct val="70000"/>
              <a:tabLst/>
              <a:defRPr/>
            </a:pPr>
            <a:r>
              <a:rPr kumimoji="0" lang="en-US" b="1" i="0" u="none" strike="noStrike" kern="1200" cap="none" spc="0" normalizeH="0" baseline="0" noProof="0" dirty="0" smtClean="0">
                <a:ln>
                  <a:noFill/>
                </a:ln>
                <a:effectLst/>
                <a:uLnTx/>
                <a:uFillTx/>
                <a:latin typeface="Calibri" panose="020F0502020204030204" pitchFamily="34" charset="0"/>
                <a:cs typeface="Times New Roman" pitchFamily="18" charset="0"/>
              </a:rPr>
              <a:t>Bats use the same principle</a:t>
            </a:r>
            <a:r>
              <a:rPr lang="en-US" b="1" dirty="0" smtClean="0">
                <a:latin typeface="Calibri" panose="020F0502020204030204" pitchFamily="34" charset="0"/>
                <a:cs typeface="Times New Roman" pitchFamily="18"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5D99245-70F6-482E-87C4-C4C2344A7339}">
  <ds:schemaRefs>
    <ds:schemaRef ds:uri="http://schemas.microsoft.com/sharepoint/v3/contenttype/forms"/>
  </ds:schemaRefs>
</ds:datastoreItem>
</file>

<file path=customXml/itemProps2.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4249DCB-6237-4933-98EC-F090EE5C3D4F}">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Oriel</Template>
  <TotalTime>3401</TotalTime>
  <Words>1453</Words>
  <Application>Microsoft Office PowerPoint</Application>
  <PresentationFormat>On-screen Show (4:3)</PresentationFormat>
  <Paragraphs>146</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Schoolbook</vt:lpstr>
      <vt:lpstr>Times New Roman</vt:lpstr>
      <vt:lpstr>Wingdings</vt:lpstr>
      <vt:lpstr>Wingdings 2</vt:lpstr>
      <vt:lpstr>Wingdings 3</vt:lpstr>
      <vt:lpstr>Oriel</vt:lpstr>
      <vt:lpstr>How Does an Ultrasonic Sensor Work?</vt:lpstr>
      <vt:lpstr>PowerPoint Presentation</vt:lpstr>
      <vt:lpstr>Ultrasonic Sensor Pre-Quiz Answers</vt:lpstr>
      <vt:lpstr>Ultrasonic Sensor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dua_92@yahoo.com</cp:lastModifiedBy>
  <cp:revision>443</cp:revision>
  <dcterms:created xsi:type="dcterms:W3CDTF">2009-07-19T21:20:08Z</dcterms:created>
  <dcterms:modified xsi:type="dcterms:W3CDTF">2017-11-16T22:31:14Z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