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sldIdLst>
    <p:sldId id="329" r:id="rId3"/>
    <p:sldId id="310" r:id="rId4"/>
    <p:sldId id="284" r:id="rId5"/>
    <p:sldId id="281" r:id="rId6"/>
    <p:sldId id="321" r:id="rId7"/>
    <p:sldId id="317" r:id="rId8"/>
    <p:sldId id="287" r:id="rId9"/>
    <p:sldId id="311" r:id="rId10"/>
    <p:sldId id="312" r:id="rId11"/>
    <p:sldId id="304" r:id="rId12"/>
    <p:sldId id="322" r:id="rId13"/>
    <p:sldId id="261" r:id="rId14"/>
    <p:sldId id="268" r:id="rId15"/>
    <p:sldId id="278" r:id="rId16"/>
    <p:sldId id="272" r:id="rId17"/>
    <p:sldId id="271" r:id="rId18"/>
    <p:sldId id="323" r:id="rId19"/>
    <p:sldId id="325" r:id="rId20"/>
    <p:sldId id="326"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n Parrish" initials="EP" lastIdx="3" clrIdx="0">
    <p:extLst>
      <p:ext uri="{19B8F6BF-5375-455C-9EA6-DF929625EA0E}">
        <p15:presenceInfo xmlns:p15="http://schemas.microsoft.com/office/powerpoint/2012/main" userId="S-1-5-21-731332549-44719175-629696583-46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86450"/>
  </p:normalViewPr>
  <p:slideViewPr>
    <p:cSldViewPr snapToGrid="0" snapToObjects="1">
      <p:cViewPr varScale="1">
        <p:scale>
          <a:sx n="51" d="100"/>
          <a:sy n="51" d="100"/>
        </p:scale>
        <p:origin x="132" y="24"/>
      </p:cViewPr>
      <p:guideLst/>
    </p:cSldViewPr>
  </p:slideViewPr>
  <p:outlineViewPr>
    <p:cViewPr>
      <p:scale>
        <a:sx n="33" d="100"/>
        <a:sy n="33" d="100"/>
      </p:scale>
      <p:origin x="0" y="-1544"/>
    </p:cViewPr>
  </p:outlineViewPr>
  <p:notesTextViewPr>
    <p:cViewPr>
      <p:scale>
        <a:sx n="1" d="1"/>
        <a:sy n="1" d="1"/>
      </p:scale>
      <p:origin x="0" y="0"/>
    </p:cViewPr>
  </p:notesTextViewPr>
  <p:notesViewPr>
    <p:cSldViewPr snapToGrid="0" snapToObject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29T14:36:41.577" idx="1">
    <p:pos x="10" y="10"/>
    <p:text>Specific company/school, save for acknowledgements. Nascent logo also on slides 4 and 5.</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29T14:37:31.464" idx="2">
    <p:pos x="10" y="10"/>
    <p:text>For me the video worked in Chrome, but in Microsoft Edge - it was a black screen with music in the background...</p:text>
    <p:extLst>
      <p:ext uri="{C676402C-5697-4E1C-873F-D02D1690AC5C}">
        <p15:threadingInfo xmlns:p15="http://schemas.microsoft.com/office/powerpoint/2012/main" timeZoneBias="360"/>
      </p:ext>
    </p:extLst>
  </p:cm>
  <p:cm authorId="1" dt="2020-07-29T14:37:43.062" idx="3">
    <p:pos x="106" y="106"/>
    <p:text>Ends with 'Flexible...OPV Modules' teacher will ineveitably asked what an OPV Module is: Organic Photovoltaic Module</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3DEAC5-EF72-B143-B0C9-AAB11369AF7D}" type="datetimeFigureOut">
              <a:rPr lang="en-US" smtClean="0"/>
              <a:t>8/14/2020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F4A9A-2189-5D41-9D68-A5284FB18791}" type="slidenum">
              <a:rPr lang="en-US" smtClean="0"/>
              <a:t>‹#›</a:t>
            </a:fld>
            <a:endParaRPr lang="en-US"/>
          </a:p>
        </p:txBody>
      </p:sp>
    </p:spTree>
    <p:extLst>
      <p:ext uri="{BB962C8B-B14F-4D97-AF65-F5344CB8AC3E}">
        <p14:creationId xmlns:p14="http://schemas.microsoft.com/office/powerpoint/2010/main" val="359957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chxplore.com/news/2018-03-electronics-yarn-batterie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gigaom.com/2013/01/08/a-new-battery-that-could-revolutionize-wearabl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Rotogravure_PrintUnit.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Rotogravure_PrintUni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82bgLliQOH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62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Neal </a:t>
            </a:r>
            <a:r>
              <a:rPr lang="en-US" dirty="0" err="1"/>
              <a:t>Wostbrock</a:t>
            </a:r>
            <a:r>
              <a:rPr lang="en-US" dirty="0"/>
              <a:t>, NASCENT, UNM</a:t>
            </a:r>
          </a:p>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10</a:t>
            </a:fld>
            <a:endParaRPr lang="en-US"/>
          </a:p>
        </p:txBody>
      </p:sp>
    </p:spTree>
    <p:extLst>
      <p:ext uri="{BB962C8B-B14F-4D97-AF65-F5344CB8AC3E}">
        <p14:creationId xmlns:p14="http://schemas.microsoft.com/office/powerpoint/2010/main" val="230395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other applications of flexible electronics.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a:t>
            </a:r>
          </a:p>
          <a:p>
            <a:endParaRPr lang="en-US" dirty="0"/>
          </a:p>
          <a:p>
            <a:endParaRPr lang="en-US" dirty="0"/>
          </a:p>
          <a:p>
            <a:r>
              <a:rPr lang="en-US" dirty="0"/>
              <a:t>Electroluminescent </a:t>
            </a:r>
            <a:r>
              <a:rPr lang="en-US" dirty="0" err="1"/>
              <a:t>panel:</a:t>
            </a:r>
            <a:r>
              <a:rPr lang="en-US" sz="1200" u="sng" kern="1200" dirty="0" err="1">
                <a:solidFill>
                  <a:schemeClr val="tx1"/>
                </a:solidFill>
                <a:effectLst/>
                <a:latin typeface="+mn-lt"/>
                <a:ea typeface="+mn-ea"/>
                <a:cs typeface="+mn-cs"/>
                <a:hlinkClick r:id="rId3"/>
              </a:rPr>
              <a:t>https</a:t>
            </a:r>
            <a:r>
              <a:rPr lang="en-US" sz="1200" u="sng" kern="1200" dirty="0">
                <a:solidFill>
                  <a:schemeClr val="tx1"/>
                </a:solidFill>
                <a:effectLst/>
                <a:latin typeface="+mn-lt"/>
                <a:ea typeface="+mn-ea"/>
                <a:cs typeface="+mn-cs"/>
                <a:hlinkClick r:id="rId3"/>
              </a:rPr>
              <a:t>://techxplore.com/news/2018-03-electronics-yarn-batteries.html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Smart packaging: https://</a:t>
            </a:r>
            <a:r>
              <a:rPr lang="en-US" sz="1200" kern="1200" dirty="0" err="1">
                <a:solidFill>
                  <a:schemeClr val="tx1"/>
                </a:solidFill>
                <a:effectLst/>
                <a:latin typeface="+mn-lt"/>
                <a:ea typeface="+mn-ea"/>
                <a:cs typeface="+mn-cs"/>
              </a:rPr>
              <a:t>www.packworld.com</a:t>
            </a:r>
            <a:r>
              <a:rPr lang="en-US" sz="1200" kern="1200" dirty="0">
                <a:solidFill>
                  <a:schemeClr val="tx1"/>
                </a:solidFill>
                <a:effectLst/>
                <a:latin typeface="+mn-lt"/>
                <a:ea typeface="+mn-ea"/>
                <a:cs typeface="+mn-cs"/>
              </a:rPr>
              <a:t>/article/trends-and-issues/</a:t>
            </a:r>
            <a:r>
              <a:rPr lang="en-US" sz="1200" kern="1200" dirty="0" err="1">
                <a:solidFill>
                  <a:schemeClr val="tx1"/>
                </a:solidFill>
                <a:effectLst/>
                <a:latin typeface="+mn-lt"/>
                <a:ea typeface="+mn-ea"/>
                <a:cs typeface="+mn-cs"/>
              </a:rPr>
              <a:t>smartactive</a:t>
            </a:r>
            <a:r>
              <a:rPr lang="en-US" sz="1200" kern="1200" dirty="0">
                <a:solidFill>
                  <a:schemeClr val="tx1"/>
                </a:solidFill>
                <a:effectLst/>
                <a:latin typeface="+mn-lt"/>
                <a:ea typeface="+mn-ea"/>
                <a:cs typeface="+mn-cs"/>
              </a:rPr>
              <a:t>-packaging/putting-power-printed-electronics-packaging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Timestrip</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www.aipia.info</a:t>
            </a:r>
            <a:r>
              <a:rPr lang="en-US" sz="1200" kern="1200" dirty="0">
                <a:solidFill>
                  <a:schemeClr val="tx1"/>
                </a:solidFill>
                <a:effectLst/>
                <a:latin typeface="+mn-lt"/>
                <a:ea typeface="+mn-ea"/>
                <a:cs typeface="+mn-cs"/>
              </a:rPr>
              <a:t>/news-Simple-temperature-indicators-add-value-to-transit-packs-1083.php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Lighting-</a:t>
            </a: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www.nbcnews.com</a:t>
            </a:r>
            <a:r>
              <a:rPr lang="en-US" sz="1200" kern="1200" dirty="0">
                <a:solidFill>
                  <a:schemeClr val="tx1"/>
                </a:solidFill>
                <a:effectLst/>
                <a:latin typeface="+mn-lt"/>
                <a:ea typeface="+mn-ea"/>
                <a:cs typeface="+mn-cs"/>
              </a:rPr>
              <a:t>/id/27116343/ns/</a:t>
            </a:r>
            <a:r>
              <a:rPr lang="en-US" sz="1200" kern="1200" dirty="0" err="1">
                <a:solidFill>
                  <a:schemeClr val="tx1"/>
                </a:solidFill>
                <a:effectLst/>
                <a:latin typeface="+mn-lt"/>
                <a:ea typeface="+mn-ea"/>
                <a:cs typeface="+mn-cs"/>
              </a:rPr>
              <a:t>technology_and_science</a:t>
            </a:r>
            <a:r>
              <a:rPr lang="en-US" sz="1200" kern="1200" dirty="0">
                <a:solidFill>
                  <a:schemeClr val="tx1"/>
                </a:solidFill>
                <a:effectLst/>
                <a:latin typeface="+mn-lt"/>
                <a:ea typeface="+mn-ea"/>
                <a:cs typeface="+mn-cs"/>
              </a:rPr>
              <a:t>-innovation/t/plastic-film-could-make-house-lights-obsolete/#.XYObxC3MzGI</a:t>
            </a:r>
          </a:p>
          <a:p>
            <a:endParaRPr lang="en-US" dirty="0"/>
          </a:p>
          <a:p>
            <a:r>
              <a:rPr lang="en-US" dirty="0"/>
              <a:t>Solar </a:t>
            </a:r>
            <a:r>
              <a:rPr lang="en-US" dirty="0" err="1"/>
              <a:t>Cell:http</a:t>
            </a:r>
            <a:r>
              <a:rPr lang="en-US" dirty="0"/>
              <a:t>://</a:t>
            </a:r>
            <a:r>
              <a:rPr lang="en-US" dirty="0" err="1"/>
              <a:t>erc-assoc.org</a:t>
            </a:r>
            <a:r>
              <a:rPr lang="en-US" dirty="0"/>
              <a:t>/content/</a:t>
            </a:r>
            <a:r>
              <a:rPr lang="en-US" dirty="0" err="1"/>
              <a:t>qesst</a:t>
            </a:r>
            <a:r>
              <a:rPr lang="en-US" dirty="0"/>
              <a:t>-solar-cell</a:t>
            </a:r>
          </a:p>
          <a:p>
            <a:r>
              <a:rPr lang="en-US" dirty="0"/>
              <a:t>Batteries-</a:t>
            </a:r>
            <a:r>
              <a:rPr lang="en-US" sz="1200" u="sng" kern="1200" dirty="0">
                <a:solidFill>
                  <a:schemeClr val="tx1"/>
                </a:solidFill>
                <a:effectLst/>
                <a:latin typeface="+mn-lt"/>
                <a:ea typeface="+mn-ea"/>
                <a:cs typeface="+mn-cs"/>
                <a:hlinkClick r:id="rId4"/>
              </a:rPr>
              <a:t>https://gigaom.com/2013/01/08/a-new-battery-that-could-revolutionize-wearables/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a:p>
            <a:r>
              <a:rPr lang="en-US" dirty="0"/>
              <a:t>https://</a:t>
            </a:r>
            <a:r>
              <a:rPr lang="en-US" dirty="0" err="1"/>
              <a:t>www.uq.edu.au</a:t>
            </a:r>
            <a:r>
              <a:rPr lang="en-US" dirty="0"/>
              <a:t>/news/article/2017/07/screen-printed-batteries-renewables-way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0DF4A9A-2189-5D41-9D68-A5284FB18791}" type="slidenum">
              <a:rPr lang="en-US" smtClean="0"/>
              <a:t>11</a:t>
            </a:fld>
            <a:endParaRPr lang="en-US"/>
          </a:p>
        </p:txBody>
      </p:sp>
    </p:spTree>
    <p:extLst>
      <p:ext uri="{BB962C8B-B14F-4D97-AF65-F5344CB8AC3E}">
        <p14:creationId xmlns:p14="http://schemas.microsoft.com/office/powerpoint/2010/main" val="193870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www.wareable.com</a:t>
            </a:r>
            <a:r>
              <a:rPr lang="en-US" dirty="0"/>
              <a:t>/smart-clothing/best-smart-clothing</a:t>
            </a:r>
          </a:p>
          <a:p>
            <a:r>
              <a:rPr lang="en-US" sz="1200" b="0" i="0" u="none" strike="noStrike" kern="1200" dirty="0">
                <a:solidFill>
                  <a:schemeClr val="tx1"/>
                </a:solidFill>
                <a:effectLst/>
                <a:latin typeface="+mn-lt"/>
                <a:ea typeface="+mn-ea"/>
                <a:cs typeface="+mn-cs"/>
              </a:rPr>
              <a:t>Yoga: built-in haptic vibrations that gently pulse at the hips, knees and ankles to encourage you to move and/or hold positions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cadence, ground contact time, pelvic rotation and stride length. The smart running gear supports real time coaching, with feedback</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Baby: pulse oximetry technology used in hospitals to monitor the little one's heart rate, making sure his or her sleeping and breathing haven't been interrupted. Connected Care platform, which will help you identify potential health issues like sleep irregularities, RSV, pneumonia, bronchiolitis, chronic lung disorders and heart defects.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Sleeve: heart rate data, it monitors sleep, workout intensity monitor body temperature, air quality and UV rays.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Diabetic socks: prevent diabetics' foot injuries. The socks feature microsensors woven into the fabric to continuously monitor temperature, and when they detect a rise in heat – a possible sign that inflammation is occurring – they'll alert the user with a smartphone notification or text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Jackets for US Olympics: https://</a:t>
            </a:r>
            <a:r>
              <a:rPr lang="en-US" sz="1200" b="0" i="0" u="none" strike="noStrike" kern="1200" dirty="0" err="1">
                <a:solidFill>
                  <a:schemeClr val="tx1"/>
                </a:solidFill>
                <a:effectLst/>
                <a:latin typeface="+mn-lt"/>
                <a:ea typeface="+mn-ea"/>
                <a:cs typeface="+mn-cs"/>
              </a:rPr>
              <a:t>www.usatoday.com</a:t>
            </a:r>
            <a:r>
              <a:rPr lang="en-US" sz="1200" b="0" i="0" u="none" strike="noStrike" kern="1200" dirty="0">
                <a:solidFill>
                  <a:schemeClr val="tx1"/>
                </a:solidFill>
                <a:effectLst/>
                <a:latin typeface="+mn-lt"/>
                <a:ea typeface="+mn-ea"/>
                <a:cs typeface="+mn-cs"/>
              </a:rPr>
              <a:t>/story/life/2018/01/22/exclusive-ralph-laurens-olympic-opening-ceremony-uniforms-wearable-mini-heaters/1045189001/</a:t>
            </a:r>
          </a:p>
          <a:p>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electronic-printed inks, printed in the shape of an American flag in carbon and silver and bonded to the interior of the jackets, are flexible and stretchable. . The athletes can set the temperature (there are three settings) via their cellphones. The heat can last up to five hours on the high setting and 11 hours on the low setting, fully charged.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60DF4A9A-2189-5D41-9D68-A5284FB18791}" type="slidenum">
              <a:rPr lang="en-US" smtClean="0"/>
              <a:t>12</a:t>
            </a:fld>
            <a:endParaRPr lang="en-US"/>
          </a:p>
        </p:txBody>
      </p:sp>
    </p:spTree>
    <p:extLst>
      <p:ext uri="{BB962C8B-B14F-4D97-AF65-F5344CB8AC3E}">
        <p14:creationId xmlns:p14="http://schemas.microsoft.com/office/powerpoint/2010/main" val="75482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innovative labs especially in merging flexible electronics and medicine is John Rogers lab at Northwestern.</a:t>
            </a:r>
          </a:p>
          <a:p>
            <a:endParaRPr lang="en-US" dirty="0"/>
          </a:p>
          <a:p>
            <a:r>
              <a:rPr lang="en-US" dirty="0"/>
              <a:t>Video: https://</a:t>
            </a:r>
            <a:r>
              <a:rPr lang="en-US" dirty="0" err="1"/>
              <a:t>www.youtube.com</a:t>
            </a:r>
            <a:r>
              <a:rPr lang="en-US" dirty="0"/>
              <a:t>/</a:t>
            </a:r>
            <a:r>
              <a:rPr lang="en-US" dirty="0" err="1"/>
              <a:t>watch?time_continue</a:t>
            </a:r>
            <a:r>
              <a:rPr lang="en-US" dirty="0"/>
              <a:t>=6&amp;v=</a:t>
            </a:r>
            <a:r>
              <a:rPr lang="en-US" dirty="0" err="1"/>
              <a:t>rQACQiwEEHc</a:t>
            </a:r>
            <a:endParaRPr lang="en-US" dirty="0"/>
          </a:p>
          <a:p>
            <a:endParaRPr lang="en-US" dirty="0"/>
          </a:p>
          <a:p>
            <a:r>
              <a:rPr lang="en-US" dirty="0"/>
              <a:t>https://</a:t>
            </a:r>
            <a:r>
              <a:rPr lang="en-US" dirty="0" err="1"/>
              <a:t>www.technologyreview.com</a:t>
            </a:r>
            <a:r>
              <a:rPr lang="en-US" dirty="0"/>
              <a:t>/s/525221/heart-implants-3-d-printed-to-order/</a:t>
            </a:r>
          </a:p>
          <a:p>
            <a:r>
              <a:rPr lang="en-US" sz="1200" b="0" i="0" u="none" strike="noStrike" kern="1200" dirty="0">
                <a:solidFill>
                  <a:schemeClr val="tx1"/>
                </a:solidFill>
                <a:effectLst/>
                <a:latin typeface="+mn-lt"/>
                <a:ea typeface="+mn-ea"/>
                <a:cs typeface="+mn-cs"/>
              </a:rPr>
              <a:t>sensors, oxygenation detectors, strain gauges, electrodes, and thermometers made to wrap perfectly around a particular heart.</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wrote Rogers lab for permission on 1/13/19 got permission.</a:t>
            </a:r>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13</a:t>
            </a:fld>
            <a:endParaRPr lang="en-US"/>
          </a:p>
        </p:txBody>
      </p:sp>
    </p:spTree>
    <p:extLst>
      <p:ext uri="{BB962C8B-B14F-4D97-AF65-F5344CB8AC3E}">
        <p14:creationId xmlns:p14="http://schemas.microsoft.com/office/powerpoint/2010/main" val="401163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some students at MIT created electronic </a:t>
            </a:r>
            <a:r>
              <a:rPr lang="en-US" dirty="0" err="1"/>
              <a:t>tatooes</a:t>
            </a:r>
            <a:r>
              <a:rPr lang="en-US" dirty="0"/>
              <a:t>. </a:t>
            </a:r>
          </a:p>
          <a:p>
            <a:endParaRPr lang="en-US" dirty="0"/>
          </a:p>
          <a:p>
            <a:r>
              <a:rPr lang="en-US" dirty="0"/>
              <a:t>http://</a:t>
            </a:r>
            <a:r>
              <a:rPr lang="en-US" dirty="0" err="1"/>
              <a:t>duoskin.media.mit.edu</a:t>
            </a:r>
            <a:endParaRPr lang="en-US" dirty="0"/>
          </a:p>
        </p:txBody>
      </p:sp>
      <p:sp>
        <p:nvSpPr>
          <p:cNvPr id="4" name="Slide Number Placeholder 3"/>
          <p:cNvSpPr>
            <a:spLocks noGrp="1"/>
          </p:cNvSpPr>
          <p:nvPr>
            <p:ph type="sldNum" sz="quarter" idx="5"/>
          </p:nvPr>
        </p:nvSpPr>
        <p:spPr/>
        <p:txBody>
          <a:bodyPr/>
          <a:lstStyle/>
          <a:p>
            <a:fld id="{3223A3CD-19C8-A541-A3C8-58A63AF7D34A}" type="slidenum">
              <a:rPr lang="en-US" smtClean="0"/>
              <a:t>14</a:t>
            </a:fld>
            <a:endParaRPr lang="en-US"/>
          </a:p>
        </p:txBody>
      </p:sp>
    </p:spTree>
    <p:extLst>
      <p:ext uri="{BB962C8B-B14F-4D97-AF65-F5344CB8AC3E}">
        <p14:creationId xmlns:p14="http://schemas.microsoft.com/office/powerpoint/2010/main" val="3249243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same carbon paint that you did, here is a map that tells blind people about a walk through a park.</a:t>
            </a:r>
          </a:p>
          <a:p>
            <a:endParaRPr lang="en-US" dirty="0"/>
          </a:p>
          <a:p>
            <a:r>
              <a:rPr lang="en-US" dirty="0"/>
              <a:t>https://</a:t>
            </a:r>
            <a:r>
              <a:rPr lang="en-US" dirty="0" err="1"/>
              <a:t>www.bareconductive.com</a:t>
            </a:r>
            <a:r>
              <a:rPr lang="en-US" dirty="0"/>
              <a:t>/news/conductive-interactive-map-visually-impaired/</a:t>
            </a:r>
          </a:p>
        </p:txBody>
      </p:sp>
      <p:sp>
        <p:nvSpPr>
          <p:cNvPr id="4" name="Slide Number Placeholder 3"/>
          <p:cNvSpPr>
            <a:spLocks noGrp="1"/>
          </p:cNvSpPr>
          <p:nvPr>
            <p:ph type="sldNum" sz="quarter" idx="5"/>
          </p:nvPr>
        </p:nvSpPr>
        <p:spPr/>
        <p:txBody>
          <a:bodyPr/>
          <a:lstStyle/>
          <a:p>
            <a:fld id="{60DF4A9A-2189-5D41-9D68-A5284FB18791}" type="slidenum">
              <a:rPr lang="en-US" smtClean="0"/>
              <a:t>15</a:t>
            </a:fld>
            <a:endParaRPr lang="en-US"/>
          </a:p>
        </p:txBody>
      </p:sp>
    </p:spTree>
    <p:extLst>
      <p:ext uri="{BB962C8B-B14F-4D97-AF65-F5344CB8AC3E}">
        <p14:creationId xmlns:p14="http://schemas.microsoft.com/office/powerpoint/2010/main" val="1905718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an artist in Denver who works with hip-hop artists.  When the DJ (inset) touches the paint, different songs play.</a:t>
            </a:r>
          </a:p>
          <a:p>
            <a:endParaRPr lang="en-US" dirty="0"/>
          </a:p>
          <a:p>
            <a:r>
              <a:rPr lang="en-US" dirty="0"/>
              <a:t>https://</a:t>
            </a:r>
            <a:r>
              <a:rPr lang="en-US" dirty="0" err="1"/>
              <a:t>www.bareconductive.com</a:t>
            </a:r>
            <a:r>
              <a:rPr lang="en-US" dirty="0"/>
              <a:t>/news/</a:t>
            </a:r>
            <a:r>
              <a:rPr lang="en-US" dirty="0" err="1"/>
              <a:t>qa</a:t>
            </a:r>
            <a:r>
              <a:rPr lang="en-US" dirty="0"/>
              <a:t>-art-and-decibels-by-</a:t>
            </a:r>
            <a:r>
              <a:rPr lang="en-US" dirty="0" err="1"/>
              <a:t>thomas</a:t>
            </a:r>
            <a:r>
              <a:rPr lang="en-US" dirty="0"/>
              <a:t>-</a:t>
            </a:r>
            <a:r>
              <a:rPr lang="en-US" dirty="0" err="1"/>
              <a:t>evans</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16</a:t>
            </a:fld>
            <a:endParaRPr lang="en-US"/>
          </a:p>
        </p:txBody>
      </p:sp>
    </p:spTree>
    <p:extLst>
      <p:ext uri="{BB962C8B-B14F-4D97-AF65-F5344CB8AC3E}">
        <p14:creationId xmlns:p14="http://schemas.microsoft.com/office/powerpoint/2010/main" val="19310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17</a:t>
            </a:fld>
            <a:endParaRPr lang="en-US"/>
          </a:p>
        </p:txBody>
      </p:sp>
    </p:spTree>
    <p:extLst>
      <p:ext uri="{BB962C8B-B14F-4D97-AF65-F5344CB8AC3E}">
        <p14:creationId xmlns:p14="http://schemas.microsoft.com/office/powerpoint/2010/main" val="192804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20</a:t>
            </a:fld>
            <a:endParaRPr lang="en-US"/>
          </a:p>
        </p:txBody>
      </p:sp>
    </p:spTree>
    <p:extLst>
      <p:ext uri="{BB962C8B-B14F-4D97-AF65-F5344CB8AC3E}">
        <p14:creationId xmlns:p14="http://schemas.microsoft.com/office/powerpoint/2010/main" val="2420936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painted circuit lines on (flexible) paper by brushing conductive paint on the paper by hand through a stencil.</a:t>
            </a:r>
          </a:p>
          <a:p>
            <a:endParaRPr lang="en-US" dirty="0"/>
          </a:p>
          <a:p>
            <a:r>
              <a:rPr lang="en-US" dirty="0"/>
              <a:t>Images: Stefi Weisburd</a:t>
            </a:r>
          </a:p>
        </p:txBody>
      </p:sp>
      <p:sp>
        <p:nvSpPr>
          <p:cNvPr id="4" name="Slide Number Placeholder 3"/>
          <p:cNvSpPr>
            <a:spLocks noGrp="1"/>
          </p:cNvSpPr>
          <p:nvPr>
            <p:ph type="sldNum" sz="quarter" idx="5"/>
          </p:nvPr>
        </p:nvSpPr>
        <p:spPr/>
        <p:txBody>
          <a:bodyPr/>
          <a:lstStyle/>
          <a:p>
            <a:fld id="{60DF4A9A-2189-5D41-9D68-A5284FB18791}" type="slidenum">
              <a:rPr lang="en-US" smtClean="0"/>
              <a:t>2</a:t>
            </a:fld>
            <a:endParaRPr lang="en-US"/>
          </a:p>
        </p:txBody>
      </p:sp>
    </p:spTree>
    <p:extLst>
      <p:ext uri="{BB962C8B-B14F-4D97-AF65-F5344CB8AC3E}">
        <p14:creationId xmlns:p14="http://schemas.microsoft.com/office/powerpoint/2010/main" val="271428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video showing how one company prints a lot of different kinds of electric circuits using conductive inks and </a:t>
            </a:r>
            <a:r>
              <a:rPr lang="en-US" dirty="0" err="1"/>
              <a:t>stenscils</a:t>
            </a:r>
            <a:r>
              <a:rPr lang="en-US" dirty="0"/>
              <a:t> on flexible plastic-like materials.</a:t>
            </a:r>
          </a:p>
          <a:p>
            <a:endParaRPr lang="en-US" dirty="0"/>
          </a:p>
          <a:p>
            <a:endParaRPr lang="en-US" dirty="0"/>
          </a:p>
          <a:p>
            <a:r>
              <a:rPr lang="en-US" dirty="0"/>
              <a:t>https://</a:t>
            </a:r>
            <a:r>
              <a:rPr lang="en-US" dirty="0" err="1"/>
              <a:t>www.youtube.com</a:t>
            </a:r>
            <a:r>
              <a:rPr lang="en-US" dirty="0"/>
              <a:t>/</a:t>
            </a:r>
            <a:r>
              <a:rPr lang="en-US" dirty="0" err="1"/>
              <a:t>watch?v</a:t>
            </a:r>
            <a:r>
              <a:rPr lang="en-US" dirty="0"/>
              <a:t>=cc4IWtaOx_s</a:t>
            </a:r>
          </a:p>
          <a:p>
            <a:endParaRPr lang="en-US" dirty="0"/>
          </a:p>
          <a:p>
            <a:r>
              <a:rPr lang="en-US" dirty="0"/>
              <a:t>Permission granted from CSEM</a:t>
            </a:r>
          </a:p>
        </p:txBody>
      </p:sp>
      <p:sp>
        <p:nvSpPr>
          <p:cNvPr id="4" name="Slide Number Placeholder 3"/>
          <p:cNvSpPr>
            <a:spLocks noGrp="1"/>
          </p:cNvSpPr>
          <p:nvPr>
            <p:ph type="sldNum" sz="quarter" idx="5"/>
          </p:nvPr>
        </p:nvSpPr>
        <p:spPr/>
        <p:txBody>
          <a:bodyPr/>
          <a:lstStyle/>
          <a:p>
            <a:fld id="{60DF4A9A-2189-5D41-9D68-A5284FB18791}" type="slidenum">
              <a:rPr lang="en-US" smtClean="0"/>
              <a:t>3</a:t>
            </a:fld>
            <a:endParaRPr lang="en-US"/>
          </a:p>
        </p:txBody>
      </p:sp>
    </p:spTree>
    <p:extLst>
      <p:ext uri="{BB962C8B-B14F-4D97-AF65-F5344CB8AC3E}">
        <p14:creationId xmlns:p14="http://schemas.microsoft.com/office/powerpoint/2010/main" val="417667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486400" cy="3086100"/>
          </a:xfrm>
        </p:spPr>
      </p:sp>
      <p:sp>
        <p:nvSpPr>
          <p:cNvPr id="3" name="Notes Placeholder 2"/>
          <p:cNvSpPr>
            <a:spLocks noGrp="1"/>
          </p:cNvSpPr>
          <p:nvPr>
            <p:ph type="body" idx="1"/>
          </p:nvPr>
        </p:nvSpPr>
        <p:spPr>
          <a:xfrm>
            <a:off x="489857" y="4400550"/>
            <a:ext cx="5682343" cy="3600450"/>
          </a:xfrm>
        </p:spPr>
        <p:txBody>
          <a:bodyPr/>
          <a:lstStyle/>
          <a:p>
            <a:pPr lvl="0">
              <a:defRPr/>
            </a:pPr>
            <a:r>
              <a:rPr lang="en-US" dirty="0"/>
              <a:t>This in an area of intense research.  At the Universities of Texas, New Mexico and Berkeley, engineers are combining centuries-old printing techniques like Gravure printing used to print currency,,,,</a:t>
            </a:r>
            <a:endParaRPr lang="en-US" dirty="0">
              <a:hlinkClick r:id="rId3" tooltip="File:Rotogravure PrintUnit.jpg">
                <a:extLst>
                  <a:ext uri="{A12FA001-AC4F-418D-AE19-62706E023703}">
                    <ahyp:hlinkClr xmlns:ahyp="http://schemas.microsoft.com/office/drawing/2018/hyperlinkcolor" xmlns="" val="tx"/>
                  </a:ext>
                </a:extLst>
              </a:hlinkClick>
            </a:endParaRPr>
          </a:p>
          <a:p>
            <a:pPr lvl="0">
              <a:defRPr/>
            </a:pPr>
            <a:endParaRPr lang="en-US" dirty="0">
              <a:hlinkClick r:id="rId3" tooltip="File:Rotogravure PrintUnit.jpg">
                <a:extLst>
                  <a:ext uri="{A12FA001-AC4F-418D-AE19-62706E023703}">
                    <ahyp:hlinkClr xmlns:ahyp="http://schemas.microsoft.com/office/drawing/2018/hyperlinkcolor" xmlns="" val="tx"/>
                  </a:ext>
                </a:extLst>
              </a:hlinkClick>
            </a:endParaRPr>
          </a:p>
          <a:p>
            <a:pPr lvl="0">
              <a:defRPr/>
            </a:pPr>
            <a:r>
              <a:rPr lang="en-US" dirty="0">
                <a:hlinkClick r:id="rId3" tooltip="File:Rotogravure PrintUnit.jpg">
                  <a:extLst>
                    <a:ext uri="{A12FA001-AC4F-418D-AE19-62706E023703}">
                      <ahyp:hlinkClr xmlns:ahyp="http://schemas.microsoft.com/office/drawing/2018/hyperlinkcolor" xmlns="" val="tx"/>
                    </a:ext>
                  </a:extLst>
                </a:hlinkClick>
              </a:rPr>
              <a:t>Photo of </a:t>
            </a:r>
            <a:r>
              <a:rPr lang="en-US" dirty="0"/>
              <a:t>Karel Václav </a:t>
            </a:r>
            <a:r>
              <a:rPr lang="en-US" dirty="0" err="1"/>
              <a:t>Klíč</a:t>
            </a:r>
            <a:endParaRPr lang="en-US" dirty="0">
              <a:hlinkClick r:id="rId3" tooltip="File:Rotogravure PrintUnit.jpg">
                <a:extLst>
                  <a:ext uri="{A12FA001-AC4F-418D-AE19-62706E023703}">
                    <ahyp:hlinkClr xmlns:ahyp="http://schemas.microsoft.com/office/drawing/2018/hyperlinkcolor" xmlns="" val="tx"/>
                  </a:ext>
                </a:extLst>
              </a:hlinkClick>
            </a:endParaRPr>
          </a:p>
          <a:p>
            <a:r>
              <a:rPr lang="en-US" u="sng" dirty="0">
                <a:hlinkClick r:id="rId3" tooltip="File:Rotogravure PrintUnit.jpg">
                  <a:extLst>
                    <a:ext uri="{A12FA001-AC4F-418D-AE19-62706E023703}">
                      <ahyp:hlinkClr xmlns:ahyp="http://schemas.microsoft.com/office/drawing/2018/hyperlinkcolor" xmlns="" val="tx"/>
                    </a:ext>
                  </a:extLst>
                </a:hlinkClick>
              </a:rPr>
              <a:t>Attribution: AnonymousUnknown author [Public domain], via Wikimedia Commons</a:t>
            </a:r>
          </a:p>
          <a:p>
            <a:r>
              <a:rPr lang="en-US" u="sng" dirty="0">
                <a:hlinkClick r:id="rId3" tooltip="File:Rotogravure PrintUnit.jpg">
                  <a:extLst>
                    <a:ext uri="{A12FA001-AC4F-418D-AE19-62706E023703}">
                      <ahyp:hlinkClr xmlns:ahyp="http://schemas.microsoft.com/office/drawing/2018/hyperlinkcolor" xmlns="" val="tx"/>
                    </a:ext>
                  </a:extLst>
                </a:hlinkClick>
              </a:rPr>
              <a:t>File URL:https://commons.wikimedia.org/wiki/File:Karel_Václav_Kl%C3%ADč_(1841-1926).jpg</a:t>
            </a:r>
          </a:p>
          <a:p>
            <a:endParaRPr lang="en-US" dirty="0"/>
          </a:p>
          <a:p>
            <a:r>
              <a:rPr lang="en-US" sz="1200" b="0" i="0" u="none" strike="noStrike" kern="1200" dirty="0">
                <a:solidFill>
                  <a:schemeClr val="tx1"/>
                </a:solidFill>
                <a:effectLst/>
                <a:latin typeface="+mn-lt"/>
                <a:ea typeface="+mn-ea"/>
                <a:cs typeface="+mn-cs"/>
              </a:rPr>
              <a:t>Money </a:t>
            </a:r>
            <a:r>
              <a:rPr lang="en-US" dirty="0"/>
              <a:t>and plates: https://</a:t>
            </a:r>
            <a:r>
              <a:rPr lang="en-US" dirty="0" err="1"/>
              <a:t>www.schroders.com</a:t>
            </a:r>
            <a:r>
              <a:rPr lang="en-US" dirty="0"/>
              <a:t>/</a:t>
            </a:r>
            <a:r>
              <a:rPr lang="en-US" dirty="0" err="1"/>
              <a:t>en</a:t>
            </a:r>
            <a:r>
              <a:rPr lang="en-US" dirty="0"/>
              <a:t>/us/insights/equities/is-a-shortage-of-dollar-funding-behind-recent-stockmarket-weakness/</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hlinkClick r:id="rId4" tooltip="w:en:Creative Commons"/>
            </a:endParaRPr>
          </a:p>
          <a:p>
            <a:r>
              <a:rPr lang="en-US" sz="1200" b="0" i="0" u="none" strike="noStrike" kern="1200" dirty="0">
                <a:solidFill>
                  <a:schemeClr val="tx1"/>
                </a:solidFill>
                <a:effectLst/>
                <a:latin typeface="+mn-lt"/>
                <a:ea typeface="+mn-ea"/>
                <a:cs typeface="+mn-cs"/>
                <a:hlinkClick r:id="rId4" tooltip="w:en:Creative Commons"/>
              </a:rPr>
              <a:t>Cartoonof Rotogravure: Creative Commons</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3.0 Unported</a:t>
            </a:r>
            <a:r>
              <a:rPr lang="en-US" sz="1200" b="0" i="0" u="none" strike="noStrike" kern="1200" dirty="0">
                <a:solidFill>
                  <a:schemeClr val="tx1"/>
                </a:solidFill>
                <a:effectLst/>
                <a:latin typeface="+mn-lt"/>
                <a:ea typeface="+mn-ea"/>
                <a:cs typeface="+mn-cs"/>
              </a:rPr>
              <a:t> license. Attribution: The original uploader was </a:t>
            </a:r>
            <a:r>
              <a:rPr lang="en-US" sz="1200" b="0" i="0" u="none" strike="noStrike" kern="1200" dirty="0" err="1">
                <a:solidFill>
                  <a:schemeClr val="tx1"/>
                </a:solidFill>
                <a:effectLst/>
                <a:latin typeface="+mn-lt"/>
                <a:ea typeface="+mn-ea"/>
                <a:cs typeface="+mn-cs"/>
              </a:rPr>
              <a:t>Parktravelling</a:t>
            </a:r>
            <a:r>
              <a:rPr lang="en-US" sz="1200" b="0" i="0" u="none" strike="noStrike" kern="1200" dirty="0">
                <a:solidFill>
                  <a:schemeClr val="tx1"/>
                </a:solidFill>
                <a:effectLst/>
                <a:latin typeface="+mn-lt"/>
                <a:ea typeface="+mn-ea"/>
                <a:cs typeface="+mn-cs"/>
              </a:rPr>
              <a:t> at English Wikipedia. [CC BY-SA 3.0 (http://</a:t>
            </a:r>
            <a:r>
              <a:rPr lang="en-US" sz="1200" b="0" i="0" u="none" strike="noStrike" kern="1200" dirty="0" err="1">
                <a:solidFill>
                  <a:schemeClr val="tx1"/>
                </a:solidFill>
                <a:effectLst/>
                <a:latin typeface="+mn-lt"/>
                <a:ea typeface="+mn-ea"/>
                <a:cs typeface="+mn-cs"/>
              </a:rPr>
              <a:t>creativecommons.org</a:t>
            </a:r>
            <a:r>
              <a:rPr lang="en-US" sz="1200" b="0" i="0" u="none" strike="noStrike" kern="1200" dirty="0">
                <a:solidFill>
                  <a:schemeClr val="tx1"/>
                </a:solidFill>
                <a:effectLst/>
                <a:latin typeface="+mn-lt"/>
                <a:ea typeface="+mn-ea"/>
                <a:cs typeface="+mn-cs"/>
              </a:rPr>
              <a:t>/licenses/by-</a:t>
            </a:r>
            <a:r>
              <a:rPr lang="en-US" sz="1200" b="0" i="0" u="none" strike="noStrike" kern="1200" dirty="0" err="1">
                <a:solidFill>
                  <a:schemeClr val="tx1"/>
                </a:solidFill>
                <a:effectLst/>
                <a:latin typeface="+mn-lt"/>
                <a:ea typeface="+mn-ea"/>
                <a:cs typeface="+mn-cs"/>
              </a:rPr>
              <a:t>sa</a:t>
            </a:r>
            <a:r>
              <a:rPr lang="en-US" sz="1200" b="0" i="0" u="none" strike="noStrike" kern="1200" dirty="0">
                <a:solidFill>
                  <a:schemeClr val="tx1"/>
                </a:solidFill>
                <a:effectLst/>
                <a:latin typeface="+mn-lt"/>
                <a:ea typeface="+mn-ea"/>
                <a:cs typeface="+mn-cs"/>
              </a:rPr>
              <a:t>/3.0/)], via Wikimedia Commons</a:t>
            </a:r>
          </a:p>
          <a:p>
            <a:r>
              <a:rPr lang="en-US" sz="1200" b="0" i="0" u="none" strike="noStrike" kern="1200" dirty="0">
                <a:solidFill>
                  <a:schemeClr val="tx1"/>
                </a:solidFill>
                <a:effectLst/>
                <a:latin typeface="+mn-lt"/>
                <a:ea typeface="+mn-ea"/>
                <a:cs typeface="+mn-cs"/>
              </a:rPr>
              <a:t>File URL: https://</a:t>
            </a:r>
            <a:r>
              <a:rPr lang="en-US" sz="1200" b="0" i="0" u="none" strike="noStrike" kern="1200" dirty="0" err="1">
                <a:solidFill>
                  <a:schemeClr val="tx1"/>
                </a:solidFill>
                <a:effectLst/>
                <a:latin typeface="+mn-lt"/>
                <a:ea typeface="+mn-ea"/>
                <a:cs typeface="+mn-cs"/>
              </a:rPr>
              <a:t>upload.wikimedia.org</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wikipedia</a:t>
            </a:r>
            <a:r>
              <a:rPr lang="en-US" sz="1200" b="0" i="0" u="none" strike="noStrike" kern="1200" dirty="0">
                <a:solidFill>
                  <a:schemeClr val="tx1"/>
                </a:solidFill>
                <a:effectLst/>
                <a:latin typeface="+mn-lt"/>
                <a:ea typeface="+mn-ea"/>
                <a:cs typeface="+mn-cs"/>
              </a:rPr>
              <a:t>/commons/5/5b/</a:t>
            </a:r>
            <a:r>
              <a:rPr lang="en-US" sz="1200" b="0" i="0" u="none" strike="noStrike" kern="1200" dirty="0" err="1">
                <a:solidFill>
                  <a:schemeClr val="tx1"/>
                </a:solidFill>
                <a:effectLst/>
                <a:latin typeface="+mn-lt"/>
                <a:ea typeface="+mn-ea"/>
                <a:cs typeface="+mn-cs"/>
              </a:rPr>
              <a:t>Rotogravure_PrintUnit.jpg</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endParaRPr>
          </a:p>
          <a:p>
            <a:endPar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endParaRP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Silver nano particles</a:t>
            </a: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File: https://upload.wikimedia.org/wikipedia/commons/a/a4/Impressive_Silver_Nanoparticles.jpg</a:t>
            </a: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Attribution: Theivasanthi [CC BY-SA 4.0 (https://creativecommons.org/licenses/by-sa/4.0)], from Wikimedia Commons</a:t>
            </a:r>
          </a:p>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4</a:t>
            </a:fld>
            <a:endParaRPr lang="en-US"/>
          </a:p>
        </p:txBody>
      </p:sp>
    </p:spTree>
    <p:extLst>
      <p:ext uri="{BB962C8B-B14F-4D97-AF65-F5344CB8AC3E}">
        <p14:creationId xmlns:p14="http://schemas.microsoft.com/office/powerpoint/2010/main" val="217544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1143000"/>
            <a:ext cx="5486400" cy="3086100"/>
          </a:xfrm>
        </p:spPr>
      </p:sp>
      <p:sp>
        <p:nvSpPr>
          <p:cNvPr id="3" name="Notes Placeholder 2"/>
          <p:cNvSpPr>
            <a:spLocks noGrp="1"/>
          </p:cNvSpPr>
          <p:nvPr>
            <p:ph type="body" idx="1"/>
          </p:nvPr>
        </p:nvSpPr>
        <p:spPr>
          <a:xfrm>
            <a:off x="489857" y="4400550"/>
            <a:ext cx="5682343" cy="3600450"/>
          </a:xfrm>
        </p:spPr>
        <p:txBody>
          <a:bodyPr/>
          <a:lstStyle/>
          <a:p>
            <a:r>
              <a:rPr lang="en-US" sz="1200" b="0" i="0" u="none"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Modern techniques for making nano-sized features on circuits on a big, industrial-sized scale. These features can be as small as 50 </a:t>
            </a:r>
            <a:r>
              <a:rPr lang="en-US" sz="1200" b="0" i="0" u="none" strike="noStrike" kern="120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atoms across!</a:t>
            </a:r>
            <a:endParaRPr lang="en-US" sz="1200" b="0" i="0" u="none"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endParaRPr>
          </a:p>
          <a:p>
            <a:endParaRPr lang="en-US" sz="1200" b="0" i="0" u="none"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endParaRPr>
          </a:p>
          <a:p>
            <a:endParaRPr lang="en-US" sz="1200" b="0" i="0" u="none"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endParaRPr>
          </a:p>
          <a:p>
            <a:r>
              <a:rPr lang="en-US" sz="1200" b="0" i="0" u="none"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Images:</a:t>
            </a: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Cartoons: Permission from NASCENT</a:t>
            </a: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Silver nano particles</a:t>
            </a: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File: https://upload.wikimedia.org/wikipedia/commons/a/a4/Impressive_Silver_Nanoparticles.jpg</a:t>
            </a:r>
          </a:p>
          <a:p>
            <a:r>
              <a:rPr lang="en-US" sz="1200" b="0" i="0" u="sng" strike="noStrike" kern="1200" dirty="0">
                <a:solidFill>
                  <a:schemeClr val="tx1"/>
                </a:solidFill>
                <a:effectLst/>
                <a:latin typeface="+mn-lt"/>
                <a:ea typeface="+mn-ea"/>
                <a:cs typeface="+mn-cs"/>
                <a:hlinkClick r:id="rId3" tooltip="File:Rotogravure PrintUnit.jpg">
                  <a:extLst>
                    <a:ext uri="{A12FA001-AC4F-418D-AE19-62706E023703}">
                      <ahyp:hlinkClr xmlns:ahyp="http://schemas.microsoft.com/office/drawing/2018/hyperlinkcolor" xmlns="" val="tx"/>
                    </a:ext>
                  </a:extLst>
                </a:hlinkClick>
              </a:rPr>
              <a:t>Attribution: Theivasanthi [CC BY-SA 4.0 (https://creativecommons.org/licenses/by-sa/4.0)], from Wikimedia Commons</a:t>
            </a:r>
          </a:p>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5</a:t>
            </a:fld>
            <a:endParaRPr lang="en-US"/>
          </a:p>
        </p:txBody>
      </p:sp>
    </p:spTree>
    <p:extLst>
      <p:ext uri="{BB962C8B-B14F-4D97-AF65-F5344CB8AC3E}">
        <p14:creationId xmlns:p14="http://schemas.microsoft.com/office/powerpoint/2010/main" val="56114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is being driven by phones, consumer electronics, health and other industries. Phone makers say are making foldable and flexible screens because they believe that people will want the larger screens required for virtual and augmented reality, but they don’t want to carry around tablets and computers.</a:t>
            </a:r>
          </a:p>
          <a:p>
            <a:endParaRPr lang="en-US" dirty="0"/>
          </a:p>
          <a:p>
            <a:endParaRPr lang="en-US" dirty="0"/>
          </a:p>
          <a:p>
            <a:r>
              <a:rPr lang="en-US" dirty="0"/>
              <a:t>https://</a:t>
            </a:r>
            <a:r>
              <a:rPr lang="en-US" dirty="0" err="1"/>
              <a:t>www.theverge.com</a:t>
            </a:r>
            <a:r>
              <a:rPr lang="en-US" dirty="0"/>
              <a:t>/2018/11/8/18074838/</a:t>
            </a:r>
            <a:r>
              <a:rPr lang="en-US" dirty="0" err="1"/>
              <a:t>samsung</a:t>
            </a:r>
            <a:r>
              <a:rPr lang="en-US" dirty="0"/>
              <a:t>-foldable-phone-infinity-flex-display-technology-report</a:t>
            </a:r>
          </a:p>
          <a:p>
            <a:endParaRPr lang="en-US" dirty="0"/>
          </a:p>
          <a:p>
            <a:endParaRPr lang="en-US" dirty="0"/>
          </a:p>
          <a:p>
            <a:r>
              <a:rPr lang="en-US" dirty="0"/>
              <a:t>https://</a:t>
            </a:r>
            <a:r>
              <a:rPr lang="en-US" dirty="0" err="1"/>
              <a:t>time.com</a:t>
            </a:r>
            <a:r>
              <a:rPr lang="en-US" dirty="0"/>
              <a:t>/3326576/never-offline/</a:t>
            </a:r>
          </a:p>
        </p:txBody>
      </p:sp>
      <p:sp>
        <p:nvSpPr>
          <p:cNvPr id="4" name="Slide Number Placeholder 3"/>
          <p:cNvSpPr>
            <a:spLocks noGrp="1"/>
          </p:cNvSpPr>
          <p:nvPr>
            <p:ph type="sldNum" sz="quarter" idx="5"/>
          </p:nvPr>
        </p:nvSpPr>
        <p:spPr/>
        <p:txBody>
          <a:bodyPr/>
          <a:lstStyle/>
          <a:p>
            <a:fld id="{60DF4A9A-2189-5D41-9D68-A5284FB18791}" type="slidenum">
              <a:rPr lang="en-US" smtClean="0"/>
              <a:t>6</a:t>
            </a:fld>
            <a:endParaRPr lang="en-US"/>
          </a:p>
        </p:txBody>
      </p:sp>
    </p:spTree>
    <p:extLst>
      <p:ext uri="{BB962C8B-B14F-4D97-AF65-F5344CB8AC3E}">
        <p14:creationId xmlns:p14="http://schemas.microsoft.com/office/powerpoint/2010/main" val="4258821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will your future phone look like? </a:t>
            </a:r>
          </a:p>
          <a:p>
            <a:endParaRPr lang="en-US" dirty="0"/>
          </a:p>
          <a:p>
            <a:endParaRPr lang="en-US" dirty="0"/>
          </a:p>
          <a:p>
            <a:r>
              <a:rPr lang="en-US" dirty="0"/>
              <a:t>Image Sources:</a:t>
            </a:r>
          </a:p>
          <a:p>
            <a:r>
              <a:rPr lang="en-US" dirty="0"/>
              <a:t>Top Row starting with upper left: </a:t>
            </a:r>
          </a:p>
          <a:p>
            <a:r>
              <a:rPr lang="en-US" sz="1200" kern="1200" dirty="0">
                <a:solidFill>
                  <a:schemeClr val="tx1"/>
                </a:solidFill>
                <a:effectLst/>
                <a:latin typeface="+mn-lt"/>
                <a:ea typeface="+mn-ea"/>
                <a:cs typeface="+mn-cs"/>
              </a:rPr>
              <a:t>1. Transparent phone: https://</a:t>
            </a:r>
            <a:r>
              <a:rPr lang="en-US" sz="1200" kern="1200" dirty="0" err="1">
                <a:solidFill>
                  <a:schemeClr val="tx1"/>
                </a:solidFill>
                <a:effectLst/>
                <a:latin typeface="+mn-lt"/>
                <a:ea typeface="+mn-ea"/>
                <a:cs typeface="+mn-cs"/>
              </a:rPr>
              <a:t>www.uswitch.com</a:t>
            </a:r>
            <a:r>
              <a:rPr lang="en-US" sz="1200" kern="1200" dirty="0">
                <a:solidFill>
                  <a:schemeClr val="tx1"/>
                </a:solidFill>
                <a:effectLst/>
                <a:latin typeface="+mn-lt"/>
                <a:ea typeface="+mn-ea"/>
                <a:cs typeface="+mn-cs"/>
              </a:rPr>
              <a:t>/mobiles/guides/future-of-mobile-phones/</a:t>
            </a:r>
          </a:p>
          <a:p>
            <a:r>
              <a:rPr lang="en-US" sz="1200" kern="1200" dirty="0">
                <a:solidFill>
                  <a:schemeClr val="tx1"/>
                </a:solidFill>
                <a:effectLst/>
                <a:latin typeface="+mn-lt"/>
                <a:ea typeface="+mn-ea"/>
                <a:cs typeface="+mn-cs"/>
              </a:rPr>
              <a:t>2. Two black curled phones are a still from: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=82bgLliQOHs</a:t>
            </a:r>
            <a:r>
              <a:rPr lang="en-US" dirty="0">
                <a:effectLst/>
              </a:rPr>
              <a:t> </a:t>
            </a:r>
          </a:p>
          <a:p>
            <a:r>
              <a:rPr lang="en-US" dirty="0">
                <a:effectLst/>
              </a:rPr>
              <a:t>3. Philips are from https://</a:t>
            </a:r>
            <a:r>
              <a:rPr lang="en-US" dirty="0" err="1">
                <a:effectLst/>
              </a:rPr>
              <a:t>www.digitaltrends.com</a:t>
            </a:r>
            <a:r>
              <a:rPr lang="en-US" dirty="0">
                <a:effectLst/>
              </a:rPr>
              <a:t>/mobile/10-awesome-future-phone-concepts/</a:t>
            </a:r>
          </a:p>
          <a:p>
            <a:r>
              <a:rPr lang="en-US" sz="1200" kern="1200" dirty="0">
                <a:solidFill>
                  <a:schemeClr val="tx1"/>
                </a:solidFill>
                <a:effectLst/>
                <a:latin typeface="+mn-lt"/>
                <a:ea typeface="+mn-ea"/>
                <a:cs typeface="+mn-cs"/>
              </a:rPr>
              <a:t>Bottom row (L to 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a:t>
            </a:r>
            <a:r>
              <a:rPr lang="en-US" dirty="0">
                <a:effectLst/>
              </a:rPr>
              <a:t>https://</a:t>
            </a:r>
            <a:r>
              <a:rPr lang="en-US" dirty="0" err="1">
                <a:effectLst/>
              </a:rPr>
              <a:t>www.digitaltrends.com</a:t>
            </a:r>
            <a:r>
              <a:rPr lang="en-US" dirty="0">
                <a:effectLst/>
              </a:rPr>
              <a:t>/mobile/10-awesome-future-phone-concepts/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https://</a:t>
            </a:r>
            <a:r>
              <a:rPr lang="en-US" sz="1200" kern="1200" dirty="0" err="1">
                <a:solidFill>
                  <a:schemeClr val="tx1"/>
                </a:solidFill>
                <a:effectLst/>
                <a:latin typeface="+mn-lt"/>
                <a:ea typeface="+mn-ea"/>
                <a:cs typeface="+mn-cs"/>
              </a:rPr>
              <a:t>www.maxim.com</a:t>
            </a:r>
            <a:r>
              <a:rPr lang="en-US" sz="1200" kern="1200" dirty="0">
                <a:solidFill>
                  <a:schemeClr val="tx1"/>
                </a:solidFill>
                <a:effectLst/>
                <a:latin typeface="+mn-lt"/>
                <a:ea typeface="+mn-ea"/>
                <a:cs typeface="+mn-cs"/>
              </a:rPr>
              <a:t>/gear/reflex-bendable-smartphone-prototype-2016-02</a:t>
            </a:r>
            <a:r>
              <a:rPr lang="en-US" dirty="0">
                <a:effectLst/>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Still from: </a:t>
            </a:r>
            <a:r>
              <a:rPr lang="en-US" sz="1200" u="sng" kern="1200" dirty="0">
                <a:solidFill>
                  <a:schemeClr val="tx1"/>
                </a:solidFill>
                <a:effectLst/>
                <a:latin typeface="+mn-lt"/>
                <a:ea typeface="+mn-ea"/>
                <a:cs typeface="+mn-cs"/>
                <a:hlinkClick r:id="rId3"/>
              </a:rPr>
              <a:t>https://www.youtube.com/watch?v=82bgLliQOHs</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7</a:t>
            </a:fld>
            <a:endParaRPr lang="en-US"/>
          </a:p>
        </p:txBody>
      </p:sp>
    </p:spTree>
    <p:extLst>
      <p:ext uri="{BB962C8B-B14F-4D97-AF65-F5344CB8AC3E}">
        <p14:creationId xmlns:p14="http://schemas.microsoft.com/office/powerpoint/2010/main" val="17555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a few photos and videos from a recent Consumer Electronics Show showing flexible displays.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Neal </a:t>
            </a:r>
            <a:r>
              <a:rPr lang="en-US" dirty="0" err="1"/>
              <a:t>Wostbrock</a:t>
            </a:r>
            <a:endParaRPr lang="en-US" dirty="0"/>
          </a:p>
          <a:p>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8</a:t>
            </a:fld>
            <a:endParaRPr lang="en-US"/>
          </a:p>
        </p:txBody>
      </p:sp>
    </p:spTree>
    <p:extLst>
      <p:ext uri="{BB962C8B-B14F-4D97-AF65-F5344CB8AC3E}">
        <p14:creationId xmlns:p14="http://schemas.microsoft.com/office/powerpoint/2010/main" val="26809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Neal </a:t>
            </a:r>
            <a:r>
              <a:rPr lang="en-US" dirty="0" err="1"/>
              <a:t>Wostbrock</a:t>
            </a:r>
            <a:endParaRPr lang="en-US" dirty="0"/>
          </a:p>
        </p:txBody>
      </p:sp>
      <p:sp>
        <p:nvSpPr>
          <p:cNvPr id="4" name="Slide Number Placeholder 3"/>
          <p:cNvSpPr>
            <a:spLocks noGrp="1"/>
          </p:cNvSpPr>
          <p:nvPr>
            <p:ph type="sldNum" sz="quarter" idx="5"/>
          </p:nvPr>
        </p:nvSpPr>
        <p:spPr/>
        <p:txBody>
          <a:bodyPr/>
          <a:lstStyle/>
          <a:p>
            <a:fld id="{60DF4A9A-2189-5D41-9D68-A5284FB18791}" type="slidenum">
              <a:rPr lang="en-US" smtClean="0"/>
              <a:t>9</a:t>
            </a:fld>
            <a:endParaRPr lang="en-US"/>
          </a:p>
        </p:txBody>
      </p:sp>
    </p:spTree>
    <p:extLst>
      <p:ext uri="{BB962C8B-B14F-4D97-AF65-F5344CB8AC3E}">
        <p14:creationId xmlns:p14="http://schemas.microsoft.com/office/powerpoint/2010/main" val="63347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3932-B8B0-DD49-A205-604A9F28B2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FA0967-20AB-394D-B298-09109A453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726770-85EB-F045-825B-AB85930B4E16}"/>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5" name="Footer Placeholder 4">
            <a:extLst>
              <a:ext uri="{FF2B5EF4-FFF2-40B4-BE49-F238E27FC236}">
                <a16:creationId xmlns:a16="http://schemas.microsoft.com/office/drawing/2014/main" id="{4CD15E65-5586-0C45-A3F5-617014845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B730D-3CF4-7743-9AA6-765FFB84D4F8}"/>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56182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B709-DCD5-7A4A-B9B0-D0ACA5893B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FA2036-1F87-9740-850A-C08AD26D3D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754A3-8EDD-AF4E-9AD8-3D24F642FAAE}"/>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5" name="Footer Placeholder 4">
            <a:extLst>
              <a:ext uri="{FF2B5EF4-FFF2-40B4-BE49-F238E27FC236}">
                <a16:creationId xmlns:a16="http://schemas.microsoft.com/office/drawing/2014/main" id="{3F636E77-8D44-4F41-94F6-61452A5A2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0DE10-492D-6C46-879E-D0763BFCA76A}"/>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391982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BE95FB-6B39-B742-864D-719D74DBCA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7B2520-CA3F-7E4E-8AFD-A3D9DC15FC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D734A-FC44-4245-8267-08033EB675FD}"/>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5" name="Footer Placeholder 4">
            <a:extLst>
              <a:ext uri="{FF2B5EF4-FFF2-40B4-BE49-F238E27FC236}">
                <a16:creationId xmlns:a16="http://schemas.microsoft.com/office/drawing/2014/main" id="{A1CCFC2E-09F4-5240-B9D4-BE3BC8EB9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24657-2113-EE48-A596-DC1F1E0B344E}"/>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135709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65333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57156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853850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20590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808853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69486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917692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99112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4595-54C3-4043-9EDA-90B541AC9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4A6AB-198F-6A48-A46C-BC46A2CA08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91810-2A32-C241-B724-4F2249D9B8D3}"/>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5" name="Footer Placeholder 4">
            <a:extLst>
              <a:ext uri="{FF2B5EF4-FFF2-40B4-BE49-F238E27FC236}">
                <a16:creationId xmlns:a16="http://schemas.microsoft.com/office/drawing/2014/main" id="{EAABD4D7-76FC-274F-9588-BE230C95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288B0-D1D6-7A45-B37E-33CE1A192DCC}"/>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2476551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1661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337452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5260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E729-A3E3-0446-8D76-A5A6AFB4D9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5DC01-787E-9F42-9A0B-7697A4FBA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91090C-EDF1-A04A-B44C-1FDA53C846BE}"/>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5" name="Footer Placeholder 4">
            <a:extLst>
              <a:ext uri="{FF2B5EF4-FFF2-40B4-BE49-F238E27FC236}">
                <a16:creationId xmlns:a16="http://schemas.microsoft.com/office/drawing/2014/main" id="{390446F7-EBE6-8940-91E6-1D33EB725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C2350-7EAD-DB4A-A6FF-4950B48B065B}"/>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29417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CB3B-CE3B-A845-AACF-5CC2AD6EC9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AE5A6-C607-1640-B375-2A0CFE56D9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730772-B0F1-8047-9F33-087A014796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94D640-456C-7A41-9600-89E5FFE03351}"/>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6" name="Footer Placeholder 5">
            <a:extLst>
              <a:ext uri="{FF2B5EF4-FFF2-40B4-BE49-F238E27FC236}">
                <a16:creationId xmlns:a16="http://schemas.microsoft.com/office/drawing/2014/main" id="{97D88C7D-A7D1-0A44-89DB-7266DBF14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A2ED4-451C-9342-A7C6-B095E07B3209}"/>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1727319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1FC8-C6C8-0048-841D-3B51D5B674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A82D46-3026-2041-93DB-EC1368F05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541DC0-E966-E24B-B826-CC73D11F92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64DCD-002E-AB4A-A011-0A6993D26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19617C-1B97-2547-9786-E129E04754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3038D-C8FD-D647-90CC-5AFA2EA15CD9}"/>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8" name="Footer Placeholder 7">
            <a:extLst>
              <a:ext uri="{FF2B5EF4-FFF2-40B4-BE49-F238E27FC236}">
                <a16:creationId xmlns:a16="http://schemas.microsoft.com/office/drawing/2014/main" id="{6D15D279-A18F-4C44-B424-F91BF9013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A150B3-7054-4146-B4C1-5D86B2E3766E}"/>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3822084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96DB-533C-5A49-9FAA-88BC398DF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206129-5AD8-944A-96CC-14B8C499D3C6}"/>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4" name="Footer Placeholder 3">
            <a:extLst>
              <a:ext uri="{FF2B5EF4-FFF2-40B4-BE49-F238E27FC236}">
                <a16:creationId xmlns:a16="http://schemas.microsoft.com/office/drawing/2014/main" id="{CB4949B2-A269-F24D-9664-D26E9E7C2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FE4459-619A-9A46-BF66-1C6C68848568}"/>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234926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8295D-526C-364B-BDC9-79E0FDB290B8}"/>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3" name="Footer Placeholder 2">
            <a:extLst>
              <a:ext uri="{FF2B5EF4-FFF2-40B4-BE49-F238E27FC236}">
                <a16:creationId xmlns:a16="http://schemas.microsoft.com/office/drawing/2014/main" id="{08C398A5-9F12-3549-AA85-16578282E2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70F62-1221-CF46-8E5B-62F8F6BFF1BB}"/>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3966397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3B72-6924-0545-AF8C-F07985719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E00145-AB01-214C-B2C5-8C14E7246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9FEFF-0A51-254D-8180-AB1B42735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1EB235-679D-0747-9D7D-C64D2BB388E6}"/>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6" name="Footer Placeholder 5">
            <a:extLst>
              <a:ext uri="{FF2B5EF4-FFF2-40B4-BE49-F238E27FC236}">
                <a16:creationId xmlns:a16="http://schemas.microsoft.com/office/drawing/2014/main" id="{903A0538-5A04-E44A-A00E-B9714E903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5ED3A-D874-6444-9A42-937D8AEC3FA4}"/>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1249067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4A85-CA4C-2E42-8E8F-370046CDF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C3519-A06A-4C49-AE2F-4586743DA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4EB35C-8650-9C41-99EF-1511A02E0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1D1C24-4BFE-0346-A89C-47E69A3FDA56}"/>
              </a:ext>
            </a:extLst>
          </p:cNvPr>
          <p:cNvSpPr>
            <a:spLocks noGrp="1"/>
          </p:cNvSpPr>
          <p:nvPr>
            <p:ph type="dt" sz="half" idx="10"/>
          </p:nvPr>
        </p:nvSpPr>
        <p:spPr/>
        <p:txBody>
          <a:bodyPr/>
          <a:lstStyle/>
          <a:p>
            <a:fld id="{60C23DAC-0C54-DB4E-B4FA-209158C004A6}" type="datetimeFigureOut">
              <a:rPr lang="en-US" smtClean="0"/>
              <a:t>8/14/2020</a:t>
            </a:fld>
            <a:endParaRPr lang="en-US"/>
          </a:p>
        </p:txBody>
      </p:sp>
      <p:sp>
        <p:nvSpPr>
          <p:cNvPr id="6" name="Footer Placeholder 5">
            <a:extLst>
              <a:ext uri="{FF2B5EF4-FFF2-40B4-BE49-F238E27FC236}">
                <a16:creationId xmlns:a16="http://schemas.microsoft.com/office/drawing/2014/main" id="{ACF0BFEF-2486-D34D-89E7-01EA924F6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49B50-5B53-DB4E-B9E8-533460B55B77}"/>
              </a:ext>
            </a:extLst>
          </p:cNvPr>
          <p:cNvSpPr>
            <a:spLocks noGrp="1"/>
          </p:cNvSpPr>
          <p:nvPr>
            <p:ph type="sldNum" sz="quarter" idx="12"/>
          </p:nvPr>
        </p:nvSpPr>
        <p:spPr/>
        <p:txBody>
          <a:bodyPr/>
          <a:lstStyle/>
          <a:p>
            <a:fld id="{C89DA6B5-FDB8-0A42-BB66-DB37EC6DEBAC}" type="slidenum">
              <a:rPr lang="en-US" smtClean="0"/>
              <a:t>‹#›</a:t>
            </a:fld>
            <a:endParaRPr lang="en-US"/>
          </a:p>
        </p:txBody>
      </p:sp>
    </p:spTree>
    <p:extLst>
      <p:ext uri="{BB962C8B-B14F-4D97-AF65-F5344CB8AC3E}">
        <p14:creationId xmlns:p14="http://schemas.microsoft.com/office/powerpoint/2010/main" val="194056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AA44BA-FFFD-5842-8724-03DA5BF0C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7BF17-D19C-1B4E-BFA9-8103A2EE3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C02EB-5903-0946-A8A1-639214C9B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23DAC-0C54-DB4E-B4FA-209158C004A6}" type="datetimeFigureOut">
              <a:rPr lang="en-US" smtClean="0"/>
              <a:t>8/14/2020</a:t>
            </a:fld>
            <a:endParaRPr lang="en-US"/>
          </a:p>
        </p:txBody>
      </p:sp>
      <p:sp>
        <p:nvSpPr>
          <p:cNvPr id="5" name="Footer Placeholder 4">
            <a:extLst>
              <a:ext uri="{FF2B5EF4-FFF2-40B4-BE49-F238E27FC236}">
                <a16:creationId xmlns:a16="http://schemas.microsoft.com/office/drawing/2014/main" id="{3B51E8C7-3BC9-6144-9612-FE0B21FF1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4B7AEA-313A-1A42-9C17-A4E880B76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DA6B5-FDB8-0A42-BB66-DB37EC6DEBAC}" type="slidenum">
              <a:rPr lang="en-US" smtClean="0"/>
              <a:t>‹#›</a:t>
            </a:fld>
            <a:endParaRPr lang="en-US"/>
          </a:p>
        </p:txBody>
      </p:sp>
    </p:spTree>
    <p:extLst>
      <p:ext uri="{BB962C8B-B14F-4D97-AF65-F5344CB8AC3E}">
        <p14:creationId xmlns:p14="http://schemas.microsoft.com/office/powerpoint/2010/main" val="3137844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556234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g"/><Relationship Id="rId5" Type="http://schemas.openxmlformats.org/officeDocument/2006/relationships/image" Target="../media/image36.pn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rQACQiwEEHc?feature=oembed"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comments" Target="../comments/comment2.xml"/><Relationship Id="rId2" Type="http://schemas.openxmlformats.org/officeDocument/2006/relationships/slideLayout" Target="../slideLayouts/slideLayout2.xml"/><Relationship Id="rId1" Type="http://schemas.openxmlformats.org/officeDocument/2006/relationships/video" Target="https://www.youtube.com/embed/cc4IWtaOx_s?feature=oembed" TargetMode="Externa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61833" y="1"/>
            <a:ext cx="12253836" cy="7251401"/>
          </a:xfrm>
          <a:prstGeom prst="rect">
            <a:avLst/>
          </a:prstGeom>
          <a:noFill/>
          <a:ln>
            <a:noFill/>
          </a:ln>
        </p:spPr>
      </p:pic>
      <p:pic>
        <p:nvPicPr>
          <p:cNvPr id="55" name="Google Shape;55;p13"/>
          <p:cNvPicPr preferRelativeResize="0"/>
          <p:nvPr/>
        </p:nvPicPr>
        <p:blipFill>
          <a:blip r:embed="rId4">
            <a:alphaModFix/>
          </a:blip>
          <a:stretch>
            <a:fillRect/>
          </a:stretch>
        </p:blipFill>
        <p:spPr>
          <a:xfrm>
            <a:off x="996599" y="1438380"/>
            <a:ext cx="10198803" cy="1566200"/>
          </a:xfrm>
          <a:prstGeom prst="rect">
            <a:avLst/>
          </a:prstGeom>
          <a:noFill/>
          <a:ln>
            <a:noFill/>
          </a:ln>
        </p:spPr>
      </p:pic>
      <p:pic>
        <p:nvPicPr>
          <p:cNvPr id="56" name="Google Shape;56;p13"/>
          <p:cNvPicPr preferRelativeResize="0"/>
          <p:nvPr/>
        </p:nvPicPr>
        <p:blipFill>
          <a:blip r:embed="rId5">
            <a:alphaModFix/>
          </a:blip>
          <a:stretch>
            <a:fillRect/>
          </a:stretch>
        </p:blipFill>
        <p:spPr>
          <a:xfrm>
            <a:off x="214048" y="6218234"/>
            <a:ext cx="11763904" cy="536367"/>
          </a:xfrm>
          <a:prstGeom prst="rect">
            <a:avLst/>
          </a:prstGeom>
          <a:noFill/>
          <a:ln>
            <a:noFill/>
          </a:ln>
        </p:spPr>
      </p:pic>
      <p:pic>
        <p:nvPicPr>
          <p:cNvPr id="57" name="Google Shape;57;p13"/>
          <p:cNvPicPr preferRelativeResize="0"/>
          <p:nvPr/>
        </p:nvPicPr>
        <p:blipFill>
          <a:blip r:embed="rId6">
            <a:alphaModFix/>
          </a:blip>
          <a:stretch>
            <a:fillRect/>
          </a:stretch>
        </p:blipFill>
        <p:spPr>
          <a:xfrm>
            <a:off x="645951" y="3560267"/>
            <a:ext cx="10900100" cy="1085300"/>
          </a:xfrm>
          <a:prstGeom prst="rect">
            <a:avLst/>
          </a:prstGeom>
          <a:noFill/>
          <a:ln>
            <a:noFill/>
          </a:ln>
        </p:spPr>
      </p:pic>
      <p:sp>
        <p:nvSpPr>
          <p:cNvPr id="58" name="Google Shape;58;p13"/>
          <p:cNvSpPr txBox="1"/>
          <p:nvPr/>
        </p:nvSpPr>
        <p:spPr>
          <a:xfrm>
            <a:off x="1150167" y="3837000"/>
            <a:ext cx="9890400" cy="407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b="1" kern="0" dirty="0" smtClean="0">
                <a:solidFill>
                  <a:srgbClr val="FFFFFF"/>
                </a:solidFill>
                <a:latin typeface="Open Sans"/>
                <a:ea typeface="Open Sans"/>
                <a:cs typeface="Open Sans"/>
                <a:sym typeface="Open Sans"/>
              </a:rPr>
              <a:t>Printing Flexible Circuits</a:t>
            </a:r>
            <a:endParaRPr sz="2133" b="1" kern="0"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182763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_20190109_130918.mp4">
            <a:hlinkClick r:id="" action="ppaction://media"/>
            <a:extLst>
              <a:ext uri="{FF2B5EF4-FFF2-40B4-BE49-F238E27FC236}">
                <a16:creationId xmlns:a16="http://schemas.microsoft.com/office/drawing/2014/main" id="{2AE912D4-394A-2C4C-A5FA-75194AC365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115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E8DC4EF-07DE-8D41-B034-F84F1811FCCF}"/>
              </a:ext>
            </a:extLst>
          </p:cNvPr>
          <p:cNvPicPr>
            <a:picLocks noChangeAspect="1"/>
          </p:cNvPicPr>
          <p:nvPr/>
        </p:nvPicPr>
        <p:blipFill>
          <a:blip r:embed="rId3"/>
          <a:stretch>
            <a:fillRect/>
          </a:stretch>
        </p:blipFill>
        <p:spPr>
          <a:xfrm>
            <a:off x="235207" y="2999658"/>
            <a:ext cx="4117304" cy="2001467"/>
          </a:xfrm>
          <a:prstGeom prst="rect">
            <a:avLst/>
          </a:prstGeom>
        </p:spPr>
      </p:pic>
      <p:sp>
        <p:nvSpPr>
          <p:cNvPr id="5" name="TextBox 4">
            <a:extLst>
              <a:ext uri="{FF2B5EF4-FFF2-40B4-BE49-F238E27FC236}">
                <a16:creationId xmlns:a16="http://schemas.microsoft.com/office/drawing/2014/main" id="{35F64EE8-A5B9-F248-AB43-43E5B734BDF1}"/>
              </a:ext>
            </a:extLst>
          </p:cNvPr>
          <p:cNvSpPr txBox="1"/>
          <p:nvPr/>
        </p:nvSpPr>
        <p:spPr>
          <a:xfrm>
            <a:off x="7373401" y="2630326"/>
            <a:ext cx="2652265" cy="369332"/>
          </a:xfrm>
          <a:prstGeom prst="rect">
            <a:avLst/>
          </a:prstGeom>
          <a:noFill/>
        </p:spPr>
        <p:txBody>
          <a:bodyPr wrap="none" rtlCol="0">
            <a:spAutoFit/>
          </a:bodyPr>
          <a:lstStyle/>
          <a:p>
            <a:r>
              <a:rPr lang="en-US" dirty="0"/>
              <a:t>Electroluminescent panels</a:t>
            </a:r>
          </a:p>
        </p:txBody>
      </p:sp>
      <p:sp>
        <p:nvSpPr>
          <p:cNvPr id="7" name="TextBox 6">
            <a:extLst>
              <a:ext uri="{FF2B5EF4-FFF2-40B4-BE49-F238E27FC236}">
                <a16:creationId xmlns:a16="http://schemas.microsoft.com/office/drawing/2014/main" id="{9CF4E86B-38B6-F74E-BAC1-868D434C1D6C}"/>
              </a:ext>
            </a:extLst>
          </p:cNvPr>
          <p:cNvSpPr txBox="1"/>
          <p:nvPr/>
        </p:nvSpPr>
        <p:spPr>
          <a:xfrm>
            <a:off x="2465194" y="5505303"/>
            <a:ext cx="1072858" cy="369332"/>
          </a:xfrm>
          <a:prstGeom prst="rect">
            <a:avLst/>
          </a:prstGeom>
          <a:noFill/>
        </p:spPr>
        <p:txBody>
          <a:bodyPr wrap="none" rtlCol="0">
            <a:spAutoFit/>
          </a:bodyPr>
          <a:lstStyle/>
          <a:p>
            <a:r>
              <a:rPr lang="en-US" dirty="0"/>
              <a:t>Batteries </a:t>
            </a:r>
          </a:p>
        </p:txBody>
      </p:sp>
      <p:sp>
        <p:nvSpPr>
          <p:cNvPr id="8" name="TextBox 7">
            <a:extLst>
              <a:ext uri="{FF2B5EF4-FFF2-40B4-BE49-F238E27FC236}">
                <a16:creationId xmlns:a16="http://schemas.microsoft.com/office/drawing/2014/main" id="{31A05F9F-DBAE-0346-B195-9FDA68D53407}"/>
              </a:ext>
            </a:extLst>
          </p:cNvPr>
          <p:cNvSpPr txBox="1"/>
          <p:nvPr/>
        </p:nvSpPr>
        <p:spPr>
          <a:xfrm>
            <a:off x="111601" y="2630326"/>
            <a:ext cx="2353593" cy="369332"/>
          </a:xfrm>
          <a:prstGeom prst="rect">
            <a:avLst/>
          </a:prstGeom>
          <a:noFill/>
        </p:spPr>
        <p:txBody>
          <a:bodyPr wrap="none" rtlCol="0">
            <a:spAutoFit/>
          </a:bodyPr>
          <a:lstStyle/>
          <a:p>
            <a:r>
              <a:rPr lang="en-US" dirty="0"/>
              <a:t>Lighting (organic LEDs) </a:t>
            </a:r>
          </a:p>
        </p:txBody>
      </p:sp>
      <p:pic>
        <p:nvPicPr>
          <p:cNvPr id="14" name="Picture 13">
            <a:extLst>
              <a:ext uri="{FF2B5EF4-FFF2-40B4-BE49-F238E27FC236}">
                <a16:creationId xmlns:a16="http://schemas.microsoft.com/office/drawing/2014/main" id="{F70AFF6E-5443-EC45-9FE9-446C1FD870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90357" y="3608089"/>
            <a:ext cx="3240156" cy="2504215"/>
          </a:xfrm>
          <a:prstGeom prst="rect">
            <a:avLst/>
          </a:prstGeom>
        </p:spPr>
      </p:pic>
      <p:sp>
        <p:nvSpPr>
          <p:cNvPr id="17" name="TextBox 16">
            <a:extLst>
              <a:ext uri="{FF2B5EF4-FFF2-40B4-BE49-F238E27FC236}">
                <a16:creationId xmlns:a16="http://schemas.microsoft.com/office/drawing/2014/main" id="{531BB91D-D03E-9741-BD98-E90D4A479222}"/>
              </a:ext>
            </a:extLst>
          </p:cNvPr>
          <p:cNvSpPr txBox="1"/>
          <p:nvPr/>
        </p:nvSpPr>
        <p:spPr>
          <a:xfrm>
            <a:off x="4847109" y="2587759"/>
            <a:ext cx="1106393" cy="369332"/>
          </a:xfrm>
          <a:prstGeom prst="rect">
            <a:avLst/>
          </a:prstGeom>
          <a:noFill/>
        </p:spPr>
        <p:txBody>
          <a:bodyPr wrap="none" rtlCol="0">
            <a:spAutoFit/>
          </a:bodyPr>
          <a:lstStyle/>
          <a:p>
            <a:r>
              <a:rPr lang="en-US" dirty="0"/>
              <a:t>Solar Cell </a:t>
            </a:r>
          </a:p>
        </p:txBody>
      </p:sp>
      <p:sp>
        <p:nvSpPr>
          <p:cNvPr id="18" name="TextBox 17">
            <a:extLst>
              <a:ext uri="{FF2B5EF4-FFF2-40B4-BE49-F238E27FC236}">
                <a16:creationId xmlns:a16="http://schemas.microsoft.com/office/drawing/2014/main" id="{BE352BF7-BB46-AB4D-9000-9097A2DBCD1C}"/>
              </a:ext>
            </a:extLst>
          </p:cNvPr>
          <p:cNvSpPr txBox="1"/>
          <p:nvPr/>
        </p:nvSpPr>
        <p:spPr>
          <a:xfrm>
            <a:off x="4360372" y="2353327"/>
            <a:ext cx="1671035" cy="276999"/>
          </a:xfrm>
          <a:prstGeom prst="rect">
            <a:avLst/>
          </a:prstGeom>
          <a:noFill/>
        </p:spPr>
        <p:txBody>
          <a:bodyPr wrap="none" rtlCol="0">
            <a:spAutoFit/>
          </a:bodyPr>
          <a:lstStyle/>
          <a:p>
            <a:r>
              <a:rPr lang="en-US" sz="1200" dirty="0"/>
              <a:t>Arizona State University</a:t>
            </a:r>
          </a:p>
        </p:txBody>
      </p:sp>
      <p:pic>
        <p:nvPicPr>
          <p:cNvPr id="19" name="Picture 18">
            <a:extLst>
              <a:ext uri="{FF2B5EF4-FFF2-40B4-BE49-F238E27FC236}">
                <a16:creationId xmlns:a16="http://schemas.microsoft.com/office/drawing/2014/main" id="{23CB94D6-75BE-1A4A-95CC-A37CD76412F7}"/>
              </a:ext>
            </a:extLst>
          </p:cNvPr>
          <p:cNvPicPr/>
          <p:nvPr/>
        </p:nvPicPr>
        <p:blipFill>
          <a:blip r:embed="rId5">
            <a:extLst>
              <a:ext uri="{28A0092B-C50C-407E-A947-70E740481C1C}">
                <a14:useLocalDpi xmlns:a14="http://schemas.microsoft.com/office/drawing/2010/main"/>
              </a:ext>
            </a:extLst>
          </a:blip>
          <a:stretch>
            <a:fillRect/>
          </a:stretch>
        </p:blipFill>
        <p:spPr>
          <a:xfrm>
            <a:off x="8585195" y="4222931"/>
            <a:ext cx="3382651" cy="2225001"/>
          </a:xfrm>
          <a:prstGeom prst="rect">
            <a:avLst/>
          </a:prstGeom>
        </p:spPr>
      </p:pic>
      <p:sp>
        <p:nvSpPr>
          <p:cNvPr id="21" name="TextBox 20">
            <a:extLst>
              <a:ext uri="{FF2B5EF4-FFF2-40B4-BE49-F238E27FC236}">
                <a16:creationId xmlns:a16="http://schemas.microsoft.com/office/drawing/2014/main" id="{171F568C-B709-974C-880F-AF3446E13D58}"/>
              </a:ext>
            </a:extLst>
          </p:cNvPr>
          <p:cNvSpPr txBox="1"/>
          <p:nvPr/>
        </p:nvSpPr>
        <p:spPr>
          <a:xfrm>
            <a:off x="6224465" y="3171822"/>
            <a:ext cx="1852623" cy="369332"/>
          </a:xfrm>
          <a:prstGeom prst="rect">
            <a:avLst/>
          </a:prstGeom>
          <a:noFill/>
        </p:spPr>
        <p:txBody>
          <a:bodyPr wrap="none" rtlCol="0">
            <a:spAutoFit/>
          </a:bodyPr>
          <a:lstStyle/>
          <a:p>
            <a:r>
              <a:rPr lang="en-US" dirty="0"/>
              <a:t>Smart packaging </a:t>
            </a:r>
          </a:p>
        </p:txBody>
      </p:sp>
      <p:pic>
        <p:nvPicPr>
          <p:cNvPr id="23" name="Picture 22">
            <a:extLst>
              <a:ext uri="{FF2B5EF4-FFF2-40B4-BE49-F238E27FC236}">
                <a16:creationId xmlns:a16="http://schemas.microsoft.com/office/drawing/2014/main" id="{15328671-9CC3-B240-82E7-DADBC4D0169F}"/>
              </a:ext>
            </a:extLst>
          </p:cNvPr>
          <p:cNvPicPr/>
          <p:nvPr/>
        </p:nvPicPr>
        <p:blipFill rotWithShape="1">
          <a:blip r:embed="rId6" cstate="hqprint">
            <a:extLst>
              <a:ext uri="{28A0092B-C50C-407E-A947-70E740481C1C}">
                <a14:useLocalDpi xmlns:a14="http://schemas.microsoft.com/office/drawing/2010/main"/>
              </a:ext>
            </a:extLst>
          </a:blip>
          <a:srcRect/>
          <a:stretch/>
        </p:blipFill>
        <p:spPr>
          <a:xfrm>
            <a:off x="9830923" y="2999658"/>
            <a:ext cx="2353593" cy="1204000"/>
          </a:xfrm>
          <a:prstGeom prst="rect">
            <a:avLst/>
          </a:prstGeom>
        </p:spPr>
      </p:pic>
      <p:pic>
        <p:nvPicPr>
          <p:cNvPr id="9" name="Picture 8">
            <a:extLst>
              <a:ext uri="{FF2B5EF4-FFF2-40B4-BE49-F238E27FC236}">
                <a16:creationId xmlns:a16="http://schemas.microsoft.com/office/drawing/2014/main" id="{76DCDF49-91B2-B84E-A19D-3DFB3590E871}"/>
              </a:ext>
            </a:extLst>
          </p:cNvPr>
          <p:cNvPicPr>
            <a:picLocks noChangeAspect="1"/>
          </p:cNvPicPr>
          <p:nvPr/>
        </p:nvPicPr>
        <p:blipFill>
          <a:blip r:embed="rId7"/>
          <a:stretch>
            <a:fillRect/>
          </a:stretch>
        </p:blipFill>
        <p:spPr>
          <a:xfrm>
            <a:off x="142427" y="116019"/>
            <a:ext cx="3771900" cy="2463800"/>
          </a:xfrm>
          <a:prstGeom prst="rect">
            <a:avLst/>
          </a:prstGeom>
        </p:spPr>
      </p:pic>
      <p:pic>
        <p:nvPicPr>
          <p:cNvPr id="11" name="Picture 10">
            <a:extLst>
              <a:ext uri="{FF2B5EF4-FFF2-40B4-BE49-F238E27FC236}">
                <a16:creationId xmlns:a16="http://schemas.microsoft.com/office/drawing/2014/main" id="{43EE933D-3FF8-0543-AAAA-395C6784DF9F}"/>
              </a:ext>
            </a:extLst>
          </p:cNvPr>
          <p:cNvPicPr>
            <a:picLocks noChangeAspect="1"/>
          </p:cNvPicPr>
          <p:nvPr/>
        </p:nvPicPr>
        <p:blipFill>
          <a:blip r:embed="rId8"/>
          <a:stretch>
            <a:fillRect/>
          </a:stretch>
        </p:blipFill>
        <p:spPr>
          <a:xfrm>
            <a:off x="4272138" y="174242"/>
            <a:ext cx="2417897" cy="2233196"/>
          </a:xfrm>
          <a:prstGeom prst="rect">
            <a:avLst/>
          </a:prstGeom>
        </p:spPr>
      </p:pic>
      <p:pic>
        <p:nvPicPr>
          <p:cNvPr id="22" name="Picture 21">
            <a:extLst>
              <a:ext uri="{FF2B5EF4-FFF2-40B4-BE49-F238E27FC236}">
                <a16:creationId xmlns:a16="http://schemas.microsoft.com/office/drawing/2014/main" id="{4FD904A3-7D24-C24F-BE14-8067DBACEAFF}"/>
              </a:ext>
            </a:extLst>
          </p:cNvPr>
          <p:cNvPicPr>
            <a:picLocks noChangeAspect="1"/>
          </p:cNvPicPr>
          <p:nvPr/>
        </p:nvPicPr>
        <p:blipFill>
          <a:blip r:embed="rId9"/>
          <a:stretch>
            <a:fillRect/>
          </a:stretch>
        </p:blipFill>
        <p:spPr>
          <a:xfrm>
            <a:off x="9641574" y="445183"/>
            <a:ext cx="2407998" cy="1203999"/>
          </a:xfrm>
          <a:prstGeom prst="rect">
            <a:avLst/>
          </a:prstGeom>
        </p:spPr>
      </p:pic>
      <p:pic>
        <p:nvPicPr>
          <p:cNvPr id="13" name="Picture 12">
            <a:extLst>
              <a:ext uri="{FF2B5EF4-FFF2-40B4-BE49-F238E27FC236}">
                <a16:creationId xmlns:a16="http://schemas.microsoft.com/office/drawing/2014/main" id="{368C94E2-4B9E-4141-B34D-B2784B6768F5}"/>
              </a:ext>
            </a:extLst>
          </p:cNvPr>
          <p:cNvPicPr>
            <a:picLocks noChangeAspect="1"/>
          </p:cNvPicPr>
          <p:nvPr/>
        </p:nvPicPr>
        <p:blipFill>
          <a:blip r:embed="rId10"/>
          <a:stretch>
            <a:fillRect/>
          </a:stretch>
        </p:blipFill>
        <p:spPr>
          <a:xfrm>
            <a:off x="7150777" y="469995"/>
            <a:ext cx="3125744" cy="1888470"/>
          </a:xfrm>
          <a:prstGeom prst="rect">
            <a:avLst/>
          </a:prstGeom>
        </p:spPr>
      </p:pic>
      <p:pic>
        <p:nvPicPr>
          <p:cNvPr id="28" name="Picture 27">
            <a:extLst>
              <a:ext uri="{FF2B5EF4-FFF2-40B4-BE49-F238E27FC236}">
                <a16:creationId xmlns:a16="http://schemas.microsoft.com/office/drawing/2014/main" id="{83B272B4-FB43-214F-9425-CC331A04CC40}"/>
              </a:ext>
            </a:extLst>
          </p:cNvPr>
          <p:cNvPicPr>
            <a:picLocks noChangeAspect="1"/>
          </p:cNvPicPr>
          <p:nvPr/>
        </p:nvPicPr>
        <p:blipFill>
          <a:blip r:embed="rId11"/>
          <a:stretch>
            <a:fillRect/>
          </a:stretch>
        </p:blipFill>
        <p:spPr>
          <a:xfrm>
            <a:off x="180366" y="4978945"/>
            <a:ext cx="2292255" cy="1422047"/>
          </a:xfrm>
          <a:prstGeom prst="rect">
            <a:avLst/>
          </a:prstGeom>
        </p:spPr>
      </p:pic>
      <p:pic>
        <p:nvPicPr>
          <p:cNvPr id="20" name="Google Shape;64;p14"/>
          <p:cNvPicPr preferRelativeResize="0"/>
          <p:nvPr/>
        </p:nvPicPr>
        <p:blipFill>
          <a:blip r:embed="rId12">
            <a:alphaModFix/>
          </a:blip>
          <a:stretch>
            <a:fillRect/>
          </a:stretch>
        </p:blipFill>
        <p:spPr>
          <a:xfrm>
            <a:off x="235206" y="6351601"/>
            <a:ext cx="11732639" cy="499341"/>
          </a:xfrm>
          <a:prstGeom prst="rect">
            <a:avLst/>
          </a:prstGeom>
          <a:noFill/>
          <a:ln>
            <a:noFill/>
          </a:ln>
        </p:spPr>
      </p:pic>
    </p:spTree>
    <p:extLst>
      <p:ext uri="{BB962C8B-B14F-4D97-AF65-F5344CB8AC3E}">
        <p14:creationId xmlns:p14="http://schemas.microsoft.com/office/powerpoint/2010/main" val="387782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300173-0A52-BA40-9030-247775EEA3EF}"/>
              </a:ext>
            </a:extLst>
          </p:cNvPr>
          <p:cNvSpPr txBox="1"/>
          <p:nvPr/>
        </p:nvSpPr>
        <p:spPr>
          <a:xfrm>
            <a:off x="8405032" y="5396813"/>
            <a:ext cx="3786968" cy="646331"/>
          </a:xfrm>
          <a:prstGeom prst="rect">
            <a:avLst/>
          </a:prstGeom>
          <a:noFill/>
        </p:spPr>
        <p:txBody>
          <a:bodyPr wrap="square" rtlCol="0">
            <a:spAutoFit/>
          </a:bodyPr>
          <a:lstStyle/>
          <a:p>
            <a:r>
              <a:rPr lang="en-US" dirty="0"/>
              <a:t>Diabetes socks monitor temperature, an  indicator of inflammation</a:t>
            </a:r>
          </a:p>
        </p:txBody>
      </p:sp>
      <p:sp>
        <p:nvSpPr>
          <p:cNvPr id="4" name="TextBox 3">
            <a:extLst>
              <a:ext uri="{FF2B5EF4-FFF2-40B4-BE49-F238E27FC236}">
                <a16:creationId xmlns:a16="http://schemas.microsoft.com/office/drawing/2014/main" id="{F8A60C70-A96E-0F41-9AC9-684709FAAFFD}"/>
              </a:ext>
            </a:extLst>
          </p:cNvPr>
          <p:cNvSpPr txBox="1"/>
          <p:nvPr/>
        </p:nvSpPr>
        <p:spPr>
          <a:xfrm>
            <a:off x="8405032" y="2671763"/>
            <a:ext cx="3415492" cy="646331"/>
          </a:xfrm>
          <a:prstGeom prst="rect">
            <a:avLst/>
          </a:prstGeom>
          <a:noFill/>
        </p:spPr>
        <p:txBody>
          <a:bodyPr wrap="square" rtlCol="0">
            <a:spAutoFit/>
          </a:bodyPr>
          <a:lstStyle/>
          <a:p>
            <a:r>
              <a:rPr lang="en-US" dirty="0"/>
              <a:t>Hospitals monitor baby’s pulse oximetry</a:t>
            </a:r>
          </a:p>
        </p:txBody>
      </p:sp>
      <p:sp>
        <p:nvSpPr>
          <p:cNvPr id="6" name="TextBox 5">
            <a:extLst>
              <a:ext uri="{FF2B5EF4-FFF2-40B4-BE49-F238E27FC236}">
                <a16:creationId xmlns:a16="http://schemas.microsoft.com/office/drawing/2014/main" id="{EDEB33C6-4530-2940-8A39-D1F0E6CE2FF4}"/>
              </a:ext>
            </a:extLst>
          </p:cNvPr>
          <p:cNvSpPr txBox="1"/>
          <p:nvPr/>
        </p:nvSpPr>
        <p:spPr>
          <a:xfrm>
            <a:off x="242069" y="5691394"/>
            <a:ext cx="3906982" cy="646331"/>
          </a:xfrm>
          <a:prstGeom prst="rect">
            <a:avLst/>
          </a:prstGeom>
          <a:noFill/>
        </p:spPr>
        <p:txBody>
          <a:bodyPr wrap="square" rtlCol="0">
            <a:spAutoFit/>
          </a:bodyPr>
          <a:lstStyle/>
          <a:p>
            <a:r>
              <a:rPr lang="en-US" dirty="0"/>
              <a:t>Heart rate data, sleep and fitness, body temperature, air quality, UV rays</a:t>
            </a:r>
          </a:p>
        </p:txBody>
      </p:sp>
      <p:sp>
        <p:nvSpPr>
          <p:cNvPr id="8" name="TextBox 7">
            <a:extLst>
              <a:ext uri="{FF2B5EF4-FFF2-40B4-BE49-F238E27FC236}">
                <a16:creationId xmlns:a16="http://schemas.microsoft.com/office/drawing/2014/main" id="{831D55B8-531A-6546-B41D-84DB134D0A5F}"/>
              </a:ext>
            </a:extLst>
          </p:cNvPr>
          <p:cNvSpPr txBox="1"/>
          <p:nvPr/>
        </p:nvSpPr>
        <p:spPr>
          <a:xfrm>
            <a:off x="337042" y="2671763"/>
            <a:ext cx="3587382" cy="923330"/>
          </a:xfrm>
          <a:prstGeom prst="rect">
            <a:avLst/>
          </a:prstGeom>
          <a:noFill/>
        </p:spPr>
        <p:txBody>
          <a:bodyPr wrap="square" rtlCol="0">
            <a:spAutoFit/>
          </a:bodyPr>
          <a:lstStyle/>
          <a:p>
            <a:r>
              <a:rPr lang="en-US" dirty="0"/>
              <a:t>Haptic vibrations pulse at knees, ankles hips to move or hold positions</a:t>
            </a:r>
          </a:p>
        </p:txBody>
      </p:sp>
      <p:sp>
        <p:nvSpPr>
          <p:cNvPr id="10" name="TextBox 9">
            <a:extLst>
              <a:ext uri="{FF2B5EF4-FFF2-40B4-BE49-F238E27FC236}">
                <a16:creationId xmlns:a16="http://schemas.microsoft.com/office/drawing/2014/main" id="{69D1371C-4D90-A14A-94F5-06067BC8AFA7}"/>
              </a:ext>
            </a:extLst>
          </p:cNvPr>
          <p:cNvSpPr txBox="1"/>
          <p:nvPr/>
        </p:nvSpPr>
        <p:spPr>
          <a:xfrm>
            <a:off x="4774278" y="3622200"/>
            <a:ext cx="3479522" cy="923330"/>
          </a:xfrm>
          <a:prstGeom prst="rect">
            <a:avLst/>
          </a:prstGeom>
          <a:noFill/>
        </p:spPr>
        <p:txBody>
          <a:bodyPr wrap="square" rtlCol="0">
            <a:spAutoFit/>
          </a:bodyPr>
          <a:lstStyle/>
          <a:p>
            <a:r>
              <a:rPr lang="en-US" dirty="0"/>
              <a:t>Heated jackets 2018 Olympics;</a:t>
            </a:r>
          </a:p>
          <a:p>
            <a:r>
              <a:rPr lang="en-US" dirty="0"/>
              <a:t>Flag: carbon and silver paint inside,</a:t>
            </a:r>
          </a:p>
          <a:p>
            <a:r>
              <a:rPr lang="en-US" dirty="0"/>
              <a:t>Temperature set with cell phone.</a:t>
            </a:r>
          </a:p>
        </p:txBody>
      </p:sp>
      <p:sp>
        <p:nvSpPr>
          <p:cNvPr id="14" name="TextBox 13">
            <a:extLst>
              <a:ext uri="{FF2B5EF4-FFF2-40B4-BE49-F238E27FC236}">
                <a16:creationId xmlns:a16="http://schemas.microsoft.com/office/drawing/2014/main" id="{03A3D25A-CAED-5840-B7A6-A25235A06EC9}"/>
              </a:ext>
            </a:extLst>
          </p:cNvPr>
          <p:cNvSpPr txBox="1"/>
          <p:nvPr/>
        </p:nvSpPr>
        <p:spPr>
          <a:xfrm>
            <a:off x="4883535" y="3318094"/>
            <a:ext cx="998543" cy="276999"/>
          </a:xfrm>
          <a:prstGeom prst="rect">
            <a:avLst/>
          </a:prstGeom>
          <a:noFill/>
        </p:spPr>
        <p:txBody>
          <a:bodyPr wrap="none" rtlCol="0">
            <a:spAutoFit/>
          </a:bodyPr>
          <a:lstStyle/>
          <a:p>
            <a:r>
              <a:rPr lang="en-US" sz="1200" dirty="0"/>
              <a:t>Ralph Lauren</a:t>
            </a:r>
          </a:p>
        </p:txBody>
      </p:sp>
      <p:sp>
        <p:nvSpPr>
          <p:cNvPr id="15" name="TextBox 14">
            <a:extLst>
              <a:ext uri="{FF2B5EF4-FFF2-40B4-BE49-F238E27FC236}">
                <a16:creationId xmlns:a16="http://schemas.microsoft.com/office/drawing/2014/main" id="{6A4EE935-0398-6F48-8517-A9AB3DA05575}"/>
              </a:ext>
            </a:extLst>
          </p:cNvPr>
          <p:cNvSpPr txBox="1"/>
          <p:nvPr/>
        </p:nvSpPr>
        <p:spPr>
          <a:xfrm>
            <a:off x="5124901" y="5188226"/>
            <a:ext cx="1942198" cy="584775"/>
          </a:xfrm>
          <a:prstGeom prst="rect">
            <a:avLst/>
          </a:prstGeom>
          <a:noFill/>
        </p:spPr>
        <p:txBody>
          <a:bodyPr wrap="none" rtlCol="0">
            <a:spAutoFit/>
          </a:bodyPr>
          <a:lstStyle/>
          <a:p>
            <a:r>
              <a:rPr lang="en-US" sz="3200" dirty="0"/>
              <a:t>Wearables</a:t>
            </a:r>
          </a:p>
        </p:txBody>
      </p:sp>
      <p:pic>
        <p:nvPicPr>
          <p:cNvPr id="9" name="Picture 8">
            <a:extLst>
              <a:ext uri="{FF2B5EF4-FFF2-40B4-BE49-F238E27FC236}">
                <a16:creationId xmlns:a16="http://schemas.microsoft.com/office/drawing/2014/main" id="{808CBABF-CB5B-3741-947F-6E9EED5389D5}"/>
              </a:ext>
            </a:extLst>
          </p:cNvPr>
          <p:cNvPicPr>
            <a:picLocks noChangeAspect="1"/>
          </p:cNvPicPr>
          <p:nvPr/>
        </p:nvPicPr>
        <p:blipFill>
          <a:blip r:embed="rId3"/>
          <a:stretch>
            <a:fillRect/>
          </a:stretch>
        </p:blipFill>
        <p:spPr>
          <a:xfrm>
            <a:off x="8439466" y="645045"/>
            <a:ext cx="3228400" cy="2026718"/>
          </a:xfrm>
          <a:prstGeom prst="rect">
            <a:avLst/>
          </a:prstGeom>
        </p:spPr>
      </p:pic>
      <p:pic>
        <p:nvPicPr>
          <p:cNvPr id="17" name="Picture 16">
            <a:extLst>
              <a:ext uri="{FF2B5EF4-FFF2-40B4-BE49-F238E27FC236}">
                <a16:creationId xmlns:a16="http://schemas.microsoft.com/office/drawing/2014/main" id="{4D0935C2-4175-8547-96BF-7877422DA6B1}"/>
              </a:ext>
            </a:extLst>
          </p:cNvPr>
          <p:cNvPicPr>
            <a:picLocks noChangeAspect="1"/>
          </p:cNvPicPr>
          <p:nvPr/>
        </p:nvPicPr>
        <p:blipFill>
          <a:blip r:embed="rId4"/>
          <a:stretch>
            <a:fillRect/>
          </a:stretch>
        </p:blipFill>
        <p:spPr>
          <a:xfrm>
            <a:off x="371477" y="541013"/>
            <a:ext cx="3244067" cy="2054576"/>
          </a:xfrm>
          <a:prstGeom prst="rect">
            <a:avLst/>
          </a:prstGeom>
        </p:spPr>
      </p:pic>
      <p:pic>
        <p:nvPicPr>
          <p:cNvPr id="19" name="Picture 18">
            <a:extLst>
              <a:ext uri="{FF2B5EF4-FFF2-40B4-BE49-F238E27FC236}">
                <a16:creationId xmlns:a16="http://schemas.microsoft.com/office/drawing/2014/main" id="{E2B47F08-7BC2-0040-9578-737AFFB15359}"/>
              </a:ext>
            </a:extLst>
          </p:cNvPr>
          <p:cNvPicPr>
            <a:picLocks noChangeAspect="1"/>
          </p:cNvPicPr>
          <p:nvPr/>
        </p:nvPicPr>
        <p:blipFill>
          <a:blip r:embed="rId5"/>
          <a:stretch>
            <a:fillRect/>
          </a:stretch>
        </p:blipFill>
        <p:spPr>
          <a:xfrm>
            <a:off x="337042" y="3671267"/>
            <a:ext cx="3177756" cy="2030233"/>
          </a:xfrm>
          <a:prstGeom prst="rect">
            <a:avLst/>
          </a:prstGeom>
        </p:spPr>
      </p:pic>
      <p:pic>
        <p:nvPicPr>
          <p:cNvPr id="21" name="Picture 20">
            <a:extLst>
              <a:ext uri="{FF2B5EF4-FFF2-40B4-BE49-F238E27FC236}">
                <a16:creationId xmlns:a16="http://schemas.microsoft.com/office/drawing/2014/main" id="{BA1A10ED-9049-064F-928C-A66B4FDC553F}"/>
              </a:ext>
            </a:extLst>
          </p:cNvPr>
          <p:cNvPicPr>
            <a:picLocks noChangeAspect="1"/>
          </p:cNvPicPr>
          <p:nvPr/>
        </p:nvPicPr>
        <p:blipFill>
          <a:blip r:embed="rId6"/>
          <a:stretch>
            <a:fillRect/>
          </a:stretch>
        </p:blipFill>
        <p:spPr>
          <a:xfrm>
            <a:off x="8541116" y="3370095"/>
            <a:ext cx="3025099" cy="1974717"/>
          </a:xfrm>
          <a:prstGeom prst="rect">
            <a:avLst/>
          </a:prstGeom>
        </p:spPr>
      </p:pic>
      <p:pic>
        <p:nvPicPr>
          <p:cNvPr id="23" name="Picture 22">
            <a:extLst>
              <a:ext uri="{FF2B5EF4-FFF2-40B4-BE49-F238E27FC236}">
                <a16:creationId xmlns:a16="http://schemas.microsoft.com/office/drawing/2014/main" id="{E384A052-633F-144E-9408-84C3B2913347}"/>
              </a:ext>
            </a:extLst>
          </p:cNvPr>
          <p:cNvPicPr>
            <a:picLocks noChangeAspect="1"/>
          </p:cNvPicPr>
          <p:nvPr/>
        </p:nvPicPr>
        <p:blipFill>
          <a:blip r:embed="rId7"/>
          <a:stretch>
            <a:fillRect/>
          </a:stretch>
        </p:blipFill>
        <p:spPr>
          <a:xfrm>
            <a:off x="4883535" y="811290"/>
            <a:ext cx="2183564" cy="2471673"/>
          </a:xfrm>
          <a:prstGeom prst="rect">
            <a:avLst/>
          </a:prstGeom>
        </p:spPr>
      </p:pic>
      <p:pic>
        <p:nvPicPr>
          <p:cNvPr id="16" name="Google Shape;64;p14"/>
          <p:cNvPicPr preferRelativeResize="0"/>
          <p:nvPr/>
        </p:nvPicPr>
        <p:blipFill>
          <a:blip r:embed="rId8">
            <a:alphaModFix/>
          </a:blip>
          <a:stretch>
            <a:fillRect/>
          </a:stretch>
        </p:blipFill>
        <p:spPr>
          <a:xfrm>
            <a:off x="152401" y="6226629"/>
            <a:ext cx="11789227" cy="514106"/>
          </a:xfrm>
          <a:prstGeom prst="rect">
            <a:avLst/>
          </a:prstGeom>
          <a:noFill/>
          <a:ln>
            <a:noFill/>
          </a:ln>
        </p:spPr>
      </p:pic>
    </p:spTree>
    <p:extLst>
      <p:ext uri="{BB962C8B-B14F-4D97-AF65-F5344CB8AC3E}">
        <p14:creationId xmlns:p14="http://schemas.microsoft.com/office/powerpoint/2010/main" val="153942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D36D0F-C180-7F46-9F66-3406D2E440A2}"/>
              </a:ext>
            </a:extLst>
          </p:cNvPr>
          <p:cNvSpPr txBox="1"/>
          <p:nvPr/>
        </p:nvSpPr>
        <p:spPr>
          <a:xfrm>
            <a:off x="5131289" y="5183387"/>
            <a:ext cx="6634269" cy="830997"/>
          </a:xfrm>
          <a:prstGeom prst="rect">
            <a:avLst/>
          </a:prstGeom>
          <a:noFill/>
        </p:spPr>
        <p:txBody>
          <a:bodyPr wrap="square" rtlCol="0">
            <a:spAutoFit/>
          </a:bodyPr>
          <a:lstStyle/>
          <a:p>
            <a:r>
              <a:rPr lang="en-US" sz="2400" dirty="0"/>
              <a:t>3D printed stretchy, flexible monitor that wraps around the heart</a:t>
            </a:r>
          </a:p>
        </p:txBody>
      </p:sp>
      <p:sp>
        <p:nvSpPr>
          <p:cNvPr id="9" name="TextBox 8">
            <a:extLst>
              <a:ext uri="{FF2B5EF4-FFF2-40B4-BE49-F238E27FC236}">
                <a16:creationId xmlns:a16="http://schemas.microsoft.com/office/drawing/2014/main" id="{D7682420-C245-B146-9667-0398823CF8BF}"/>
              </a:ext>
            </a:extLst>
          </p:cNvPr>
          <p:cNvSpPr txBox="1"/>
          <p:nvPr/>
        </p:nvSpPr>
        <p:spPr>
          <a:xfrm>
            <a:off x="8179289" y="5728966"/>
            <a:ext cx="3596306" cy="369332"/>
          </a:xfrm>
          <a:prstGeom prst="rect">
            <a:avLst/>
          </a:prstGeom>
          <a:noFill/>
        </p:spPr>
        <p:txBody>
          <a:bodyPr wrap="none" rtlCol="0">
            <a:spAutoFit/>
          </a:bodyPr>
          <a:lstStyle/>
          <a:p>
            <a:r>
              <a:rPr lang="en-US" dirty="0"/>
              <a:t>John Rogers’ Group at Northwestern</a:t>
            </a:r>
          </a:p>
        </p:txBody>
      </p:sp>
      <p:sp>
        <p:nvSpPr>
          <p:cNvPr id="10" name="TextBox 9">
            <a:extLst>
              <a:ext uri="{FF2B5EF4-FFF2-40B4-BE49-F238E27FC236}">
                <a16:creationId xmlns:a16="http://schemas.microsoft.com/office/drawing/2014/main" id="{39D3B132-8502-0E4B-BE0B-2CA31D2E58E9}"/>
              </a:ext>
            </a:extLst>
          </p:cNvPr>
          <p:cNvSpPr txBox="1"/>
          <p:nvPr/>
        </p:nvSpPr>
        <p:spPr>
          <a:xfrm>
            <a:off x="284086" y="2931813"/>
            <a:ext cx="4260765" cy="646331"/>
          </a:xfrm>
          <a:prstGeom prst="rect">
            <a:avLst/>
          </a:prstGeom>
          <a:noFill/>
        </p:spPr>
        <p:txBody>
          <a:bodyPr wrap="square" rtlCol="0">
            <a:spAutoFit/>
          </a:bodyPr>
          <a:lstStyle/>
          <a:p>
            <a:r>
              <a:rPr lang="en-US" dirty="0"/>
              <a:t>Energy harvester from heart to replace batteries in pacemaker</a:t>
            </a:r>
          </a:p>
        </p:txBody>
      </p:sp>
      <p:sp>
        <p:nvSpPr>
          <p:cNvPr id="11" name="TextBox 10">
            <a:extLst>
              <a:ext uri="{FF2B5EF4-FFF2-40B4-BE49-F238E27FC236}">
                <a16:creationId xmlns:a16="http://schemas.microsoft.com/office/drawing/2014/main" id="{5CE5D246-80EF-B842-AC92-AB1C8C2AF226}"/>
              </a:ext>
            </a:extLst>
          </p:cNvPr>
          <p:cNvSpPr txBox="1"/>
          <p:nvPr/>
        </p:nvSpPr>
        <p:spPr>
          <a:xfrm>
            <a:off x="284086" y="344774"/>
            <a:ext cx="3209853" cy="646331"/>
          </a:xfrm>
          <a:prstGeom prst="rect">
            <a:avLst/>
          </a:prstGeom>
          <a:noFill/>
        </p:spPr>
        <p:txBody>
          <a:bodyPr wrap="none" rtlCol="0">
            <a:spAutoFit/>
          </a:bodyPr>
          <a:lstStyle/>
          <a:p>
            <a:r>
              <a:rPr lang="en-US" sz="3600" dirty="0"/>
              <a:t>Medical Devices</a:t>
            </a:r>
          </a:p>
        </p:txBody>
      </p:sp>
      <p:sp>
        <p:nvSpPr>
          <p:cNvPr id="12" name="TextBox 11">
            <a:extLst>
              <a:ext uri="{FF2B5EF4-FFF2-40B4-BE49-F238E27FC236}">
                <a16:creationId xmlns:a16="http://schemas.microsoft.com/office/drawing/2014/main" id="{6ECF0569-818E-A24B-AE86-029AFA1B44DC}"/>
              </a:ext>
            </a:extLst>
          </p:cNvPr>
          <p:cNvSpPr txBox="1"/>
          <p:nvPr/>
        </p:nvSpPr>
        <p:spPr>
          <a:xfrm>
            <a:off x="316508" y="5913631"/>
            <a:ext cx="2751907" cy="369332"/>
          </a:xfrm>
          <a:prstGeom prst="rect">
            <a:avLst/>
          </a:prstGeom>
          <a:noFill/>
        </p:spPr>
        <p:txBody>
          <a:bodyPr wrap="none" rtlCol="0">
            <a:spAutoFit/>
          </a:bodyPr>
          <a:lstStyle/>
          <a:p>
            <a:r>
              <a:rPr lang="en-US" dirty="0"/>
              <a:t>Tattoo that analyses sweat</a:t>
            </a:r>
          </a:p>
        </p:txBody>
      </p:sp>
      <p:pic>
        <p:nvPicPr>
          <p:cNvPr id="7" name="Picture 6">
            <a:extLst>
              <a:ext uri="{FF2B5EF4-FFF2-40B4-BE49-F238E27FC236}">
                <a16:creationId xmlns:a16="http://schemas.microsoft.com/office/drawing/2014/main" id="{DB71E87F-4AE1-E44A-B015-10759903E089}"/>
              </a:ext>
            </a:extLst>
          </p:cNvPr>
          <p:cNvPicPr>
            <a:picLocks noChangeAspect="1"/>
          </p:cNvPicPr>
          <p:nvPr/>
        </p:nvPicPr>
        <p:blipFill>
          <a:blip r:embed="rId4"/>
          <a:stretch>
            <a:fillRect/>
          </a:stretch>
        </p:blipFill>
        <p:spPr>
          <a:xfrm>
            <a:off x="430823" y="1173242"/>
            <a:ext cx="4407503" cy="1509978"/>
          </a:xfrm>
          <a:prstGeom prst="rect">
            <a:avLst/>
          </a:prstGeom>
        </p:spPr>
      </p:pic>
      <p:pic>
        <p:nvPicPr>
          <p:cNvPr id="14" name="Picture 13">
            <a:extLst>
              <a:ext uri="{FF2B5EF4-FFF2-40B4-BE49-F238E27FC236}">
                <a16:creationId xmlns:a16="http://schemas.microsoft.com/office/drawing/2014/main" id="{2777C215-6D39-4B4C-A932-007C9EFB5A06}"/>
              </a:ext>
            </a:extLst>
          </p:cNvPr>
          <p:cNvPicPr>
            <a:picLocks noChangeAspect="1"/>
          </p:cNvPicPr>
          <p:nvPr/>
        </p:nvPicPr>
        <p:blipFill>
          <a:blip r:embed="rId5"/>
          <a:stretch>
            <a:fillRect/>
          </a:stretch>
        </p:blipFill>
        <p:spPr>
          <a:xfrm>
            <a:off x="430823" y="3963759"/>
            <a:ext cx="4466854" cy="1881869"/>
          </a:xfrm>
          <a:prstGeom prst="rect">
            <a:avLst/>
          </a:prstGeom>
        </p:spPr>
      </p:pic>
      <p:pic>
        <p:nvPicPr>
          <p:cNvPr id="15" name="Online Media 14" descr="three dimensional integumentary electronics for the heart">
            <a:hlinkClick r:id="" action="ppaction://media"/>
            <a:extLst>
              <a:ext uri="{FF2B5EF4-FFF2-40B4-BE49-F238E27FC236}">
                <a16:creationId xmlns:a16="http://schemas.microsoft.com/office/drawing/2014/main" id="{F0275C36-9BDD-9447-AC66-E2F6A8C72686}"/>
              </a:ext>
            </a:extLst>
          </p:cNvPr>
          <p:cNvPicPr>
            <a:picLocks noRot="1" noChangeAspect="1"/>
          </p:cNvPicPr>
          <p:nvPr>
            <a:videoFile r:link="rId1"/>
          </p:nvPr>
        </p:nvPicPr>
        <p:blipFill>
          <a:blip r:embed="rId6"/>
          <a:stretch>
            <a:fillRect/>
          </a:stretch>
        </p:blipFill>
        <p:spPr>
          <a:xfrm>
            <a:off x="5131289" y="1173242"/>
            <a:ext cx="6096000" cy="3429000"/>
          </a:xfrm>
          <a:prstGeom prst="rect">
            <a:avLst/>
          </a:prstGeom>
        </p:spPr>
      </p:pic>
      <p:pic>
        <p:nvPicPr>
          <p:cNvPr id="13" name="Google Shape;64;p14"/>
          <p:cNvPicPr preferRelativeResize="0"/>
          <p:nvPr/>
        </p:nvPicPr>
        <p:blipFill>
          <a:blip r:embed="rId7">
            <a:alphaModFix/>
          </a:blip>
          <a:stretch>
            <a:fillRect/>
          </a:stretch>
        </p:blipFill>
        <p:spPr>
          <a:xfrm>
            <a:off x="284085" y="6350967"/>
            <a:ext cx="11760643" cy="403010"/>
          </a:xfrm>
          <a:prstGeom prst="rect">
            <a:avLst/>
          </a:prstGeom>
          <a:noFill/>
          <a:ln>
            <a:noFill/>
          </a:ln>
        </p:spPr>
      </p:pic>
    </p:spTree>
    <p:extLst>
      <p:ext uri="{BB962C8B-B14F-4D97-AF65-F5344CB8AC3E}">
        <p14:creationId xmlns:p14="http://schemas.microsoft.com/office/powerpoint/2010/main" val="29340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148BA1-524A-F942-A203-855FE2544EF8}"/>
              </a:ext>
            </a:extLst>
          </p:cNvPr>
          <p:cNvPicPr>
            <a:picLocks noChangeAspect="1"/>
          </p:cNvPicPr>
          <p:nvPr/>
        </p:nvPicPr>
        <p:blipFill>
          <a:blip r:embed="rId3"/>
          <a:stretch>
            <a:fillRect/>
          </a:stretch>
        </p:blipFill>
        <p:spPr>
          <a:xfrm>
            <a:off x="1344385" y="1988108"/>
            <a:ext cx="9155551" cy="3585924"/>
          </a:xfrm>
          <a:prstGeom prst="rect">
            <a:avLst/>
          </a:prstGeom>
        </p:spPr>
      </p:pic>
      <p:sp>
        <p:nvSpPr>
          <p:cNvPr id="6" name="TextBox 5">
            <a:extLst>
              <a:ext uri="{FF2B5EF4-FFF2-40B4-BE49-F238E27FC236}">
                <a16:creationId xmlns:a16="http://schemas.microsoft.com/office/drawing/2014/main" id="{14B1D0ED-63BB-A943-B038-207126A04858}"/>
              </a:ext>
            </a:extLst>
          </p:cNvPr>
          <p:cNvSpPr txBox="1"/>
          <p:nvPr/>
        </p:nvSpPr>
        <p:spPr>
          <a:xfrm>
            <a:off x="1509581" y="5692432"/>
            <a:ext cx="2861232" cy="369332"/>
          </a:xfrm>
          <a:prstGeom prst="rect">
            <a:avLst/>
          </a:prstGeom>
          <a:noFill/>
        </p:spPr>
        <p:txBody>
          <a:bodyPr wrap="none" rtlCol="0">
            <a:spAutoFit/>
          </a:bodyPr>
          <a:lstStyle/>
          <a:p>
            <a:r>
              <a:rPr lang="en-US" dirty="0"/>
              <a:t>Touchpad for your computer</a:t>
            </a:r>
          </a:p>
        </p:txBody>
      </p:sp>
      <p:sp>
        <p:nvSpPr>
          <p:cNvPr id="7" name="TextBox 6">
            <a:extLst>
              <a:ext uri="{FF2B5EF4-FFF2-40B4-BE49-F238E27FC236}">
                <a16:creationId xmlns:a16="http://schemas.microsoft.com/office/drawing/2014/main" id="{4F054A94-C0D0-E74F-98B1-1E3B025ECB81}"/>
              </a:ext>
            </a:extLst>
          </p:cNvPr>
          <p:cNvSpPr txBox="1"/>
          <p:nvPr/>
        </p:nvSpPr>
        <p:spPr>
          <a:xfrm>
            <a:off x="7821187" y="5692432"/>
            <a:ext cx="2343150" cy="646331"/>
          </a:xfrm>
          <a:prstGeom prst="rect">
            <a:avLst/>
          </a:prstGeom>
          <a:noFill/>
        </p:spPr>
        <p:txBody>
          <a:bodyPr wrap="square" rtlCol="0">
            <a:spAutoFit/>
          </a:bodyPr>
          <a:lstStyle/>
          <a:p>
            <a:r>
              <a:rPr lang="en-US" dirty="0"/>
              <a:t>Display responsive to body temperature</a:t>
            </a:r>
          </a:p>
        </p:txBody>
      </p:sp>
      <p:sp>
        <p:nvSpPr>
          <p:cNvPr id="8" name="TextBox 7">
            <a:extLst>
              <a:ext uri="{FF2B5EF4-FFF2-40B4-BE49-F238E27FC236}">
                <a16:creationId xmlns:a16="http://schemas.microsoft.com/office/drawing/2014/main" id="{3854ED40-B909-0D43-8C51-8AC6B2809134}"/>
              </a:ext>
            </a:extLst>
          </p:cNvPr>
          <p:cNvSpPr txBox="1"/>
          <p:nvPr/>
        </p:nvSpPr>
        <p:spPr>
          <a:xfrm>
            <a:off x="5259489" y="5692432"/>
            <a:ext cx="1673022" cy="369332"/>
          </a:xfrm>
          <a:prstGeom prst="rect">
            <a:avLst/>
          </a:prstGeom>
          <a:noFill/>
        </p:spPr>
        <p:txBody>
          <a:bodyPr wrap="none" rtlCol="0">
            <a:spAutoFit/>
          </a:bodyPr>
          <a:lstStyle/>
          <a:p>
            <a:r>
              <a:rPr lang="en-US" dirty="0"/>
              <a:t>Communication</a:t>
            </a:r>
          </a:p>
        </p:txBody>
      </p:sp>
      <p:sp>
        <p:nvSpPr>
          <p:cNvPr id="2" name="TextBox 1">
            <a:extLst>
              <a:ext uri="{FF2B5EF4-FFF2-40B4-BE49-F238E27FC236}">
                <a16:creationId xmlns:a16="http://schemas.microsoft.com/office/drawing/2014/main" id="{04489D29-F197-8B48-A706-B8D1107FD71D}"/>
              </a:ext>
            </a:extLst>
          </p:cNvPr>
          <p:cNvSpPr txBox="1"/>
          <p:nvPr/>
        </p:nvSpPr>
        <p:spPr>
          <a:xfrm>
            <a:off x="679450" y="980902"/>
            <a:ext cx="2260747" cy="461665"/>
          </a:xfrm>
          <a:prstGeom prst="rect">
            <a:avLst/>
          </a:prstGeom>
          <a:noFill/>
        </p:spPr>
        <p:txBody>
          <a:bodyPr wrap="none" rtlCol="0">
            <a:spAutoFit/>
          </a:bodyPr>
          <a:lstStyle/>
          <a:p>
            <a:r>
              <a:rPr lang="en-US" sz="2400" dirty="0"/>
              <a:t>Gold leaf tattoos</a:t>
            </a:r>
          </a:p>
        </p:txBody>
      </p:sp>
      <p:pic>
        <p:nvPicPr>
          <p:cNvPr id="10" name="Google Shape;64;p14"/>
          <p:cNvPicPr preferRelativeResize="0"/>
          <p:nvPr/>
        </p:nvPicPr>
        <p:blipFill>
          <a:blip r:embed="rId4">
            <a:alphaModFix/>
          </a:blip>
          <a:stretch>
            <a:fillRect/>
          </a:stretch>
        </p:blipFill>
        <p:spPr>
          <a:xfrm>
            <a:off x="271532" y="6197544"/>
            <a:ext cx="11920468" cy="519237"/>
          </a:xfrm>
          <a:prstGeom prst="rect">
            <a:avLst/>
          </a:prstGeom>
          <a:noFill/>
          <a:ln>
            <a:noFill/>
          </a:ln>
        </p:spPr>
      </p:pic>
    </p:spTree>
    <p:extLst>
      <p:ext uri="{BB962C8B-B14F-4D97-AF65-F5344CB8AC3E}">
        <p14:creationId xmlns:p14="http://schemas.microsoft.com/office/powerpoint/2010/main" val="158761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D26758-A2E4-604B-AE08-1E0F4CA5A17D}"/>
              </a:ext>
            </a:extLst>
          </p:cNvPr>
          <p:cNvPicPr>
            <a:picLocks noChangeAspect="1"/>
          </p:cNvPicPr>
          <p:nvPr/>
        </p:nvPicPr>
        <p:blipFill>
          <a:blip r:embed="rId3"/>
          <a:stretch>
            <a:fillRect/>
          </a:stretch>
        </p:blipFill>
        <p:spPr>
          <a:xfrm>
            <a:off x="347747" y="504220"/>
            <a:ext cx="5896100" cy="2702379"/>
          </a:xfrm>
          <a:prstGeom prst="rect">
            <a:avLst/>
          </a:prstGeom>
        </p:spPr>
      </p:pic>
      <p:sp>
        <p:nvSpPr>
          <p:cNvPr id="6" name="TextBox 5">
            <a:extLst>
              <a:ext uri="{FF2B5EF4-FFF2-40B4-BE49-F238E27FC236}">
                <a16:creationId xmlns:a16="http://schemas.microsoft.com/office/drawing/2014/main" id="{7437D1B0-1DC4-F64A-8B20-12795CD792B9}"/>
              </a:ext>
            </a:extLst>
          </p:cNvPr>
          <p:cNvSpPr txBox="1"/>
          <p:nvPr/>
        </p:nvSpPr>
        <p:spPr>
          <a:xfrm>
            <a:off x="6380187" y="285750"/>
            <a:ext cx="4491213" cy="1569660"/>
          </a:xfrm>
          <a:prstGeom prst="rect">
            <a:avLst/>
          </a:prstGeom>
          <a:noFill/>
        </p:spPr>
        <p:txBody>
          <a:bodyPr wrap="square" rtlCol="0">
            <a:spAutoFit/>
          </a:bodyPr>
          <a:lstStyle/>
          <a:p>
            <a:r>
              <a:rPr lang="en-US" sz="3200" dirty="0"/>
              <a:t>Foresight: printed tactile, conductive, interactive maps for blind people</a:t>
            </a:r>
          </a:p>
        </p:txBody>
      </p:sp>
      <p:pic>
        <p:nvPicPr>
          <p:cNvPr id="10" name="Picture 9">
            <a:extLst>
              <a:ext uri="{FF2B5EF4-FFF2-40B4-BE49-F238E27FC236}">
                <a16:creationId xmlns:a16="http://schemas.microsoft.com/office/drawing/2014/main" id="{19E16F23-2C7E-0448-AE11-E3031A22BFAD}"/>
              </a:ext>
            </a:extLst>
          </p:cNvPr>
          <p:cNvPicPr>
            <a:picLocks noChangeAspect="1"/>
          </p:cNvPicPr>
          <p:nvPr/>
        </p:nvPicPr>
        <p:blipFill>
          <a:blip r:embed="rId4"/>
          <a:stretch>
            <a:fillRect/>
          </a:stretch>
        </p:blipFill>
        <p:spPr>
          <a:xfrm>
            <a:off x="3833836" y="2408135"/>
            <a:ext cx="8358164" cy="3807608"/>
          </a:xfrm>
          <a:prstGeom prst="rect">
            <a:avLst/>
          </a:prstGeom>
        </p:spPr>
      </p:pic>
      <p:pic>
        <p:nvPicPr>
          <p:cNvPr id="5" name="Google Shape;64;p14"/>
          <p:cNvPicPr preferRelativeResize="0"/>
          <p:nvPr/>
        </p:nvPicPr>
        <p:blipFill>
          <a:blip r:embed="rId5">
            <a:alphaModFix/>
          </a:blip>
          <a:stretch>
            <a:fillRect/>
          </a:stretch>
        </p:blipFill>
        <p:spPr>
          <a:xfrm>
            <a:off x="347746" y="6215743"/>
            <a:ext cx="11454765" cy="541047"/>
          </a:xfrm>
          <a:prstGeom prst="rect">
            <a:avLst/>
          </a:prstGeom>
          <a:noFill/>
          <a:ln>
            <a:noFill/>
          </a:ln>
        </p:spPr>
      </p:pic>
    </p:spTree>
    <p:extLst>
      <p:ext uri="{BB962C8B-B14F-4D97-AF65-F5344CB8AC3E}">
        <p14:creationId xmlns:p14="http://schemas.microsoft.com/office/powerpoint/2010/main" val="85857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1B5A6E-77D3-EC4A-BA33-CB8A20925595}"/>
              </a:ext>
            </a:extLst>
          </p:cNvPr>
          <p:cNvSpPr/>
          <p:nvPr/>
        </p:nvSpPr>
        <p:spPr>
          <a:xfrm>
            <a:off x="312132" y="4511451"/>
            <a:ext cx="7036319" cy="1569660"/>
          </a:xfrm>
          <a:prstGeom prst="rect">
            <a:avLst/>
          </a:prstGeom>
        </p:spPr>
        <p:txBody>
          <a:bodyPr wrap="square">
            <a:spAutoFit/>
          </a:bodyPr>
          <a:lstStyle/>
          <a:p>
            <a:r>
              <a:rPr lang="en-US" sz="3200" dirty="0"/>
              <a:t>Detour’s (Thomas Evans) interactive sound paintings use </a:t>
            </a:r>
            <a:r>
              <a:rPr lang="en-US" sz="3200" dirty="0" err="1"/>
              <a:t>Bareconductive</a:t>
            </a:r>
            <a:r>
              <a:rPr lang="en-US" sz="3200" dirty="0"/>
              <a:t> paint</a:t>
            </a:r>
          </a:p>
        </p:txBody>
      </p:sp>
      <p:sp>
        <p:nvSpPr>
          <p:cNvPr id="2" name="TextBox 1">
            <a:extLst>
              <a:ext uri="{FF2B5EF4-FFF2-40B4-BE49-F238E27FC236}">
                <a16:creationId xmlns:a16="http://schemas.microsoft.com/office/drawing/2014/main" id="{3F9131BC-CE9C-4B4F-8D24-844F817EBA09}"/>
              </a:ext>
            </a:extLst>
          </p:cNvPr>
          <p:cNvSpPr txBox="1"/>
          <p:nvPr/>
        </p:nvSpPr>
        <p:spPr>
          <a:xfrm>
            <a:off x="9875520" y="166255"/>
            <a:ext cx="1765227" cy="523220"/>
          </a:xfrm>
          <a:prstGeom prst="rect">
            <a:avLst/>
          </a:prstGeom>
          <a:noFill/>
        </p:spPr>
        <p:txBody>
          <a:bodyPr wrap="none" rtlCol="0">
            <a:spAutoFit/>
          </a:bodyPr>
          <a:lstStyle/>
          <a:p>
            <a:r>
              <a:rPr lang="en-US" sz="2800" dirty="0"/>
              <a:t>Other uses</a:t>
            </a:r>
          </a:p>
        </p:txBody>
      </p:sp>
      <p:pic>
        <p:nvPicPr>
          <p:cNvPr id="9" name="Picture 8">
            <a:extLst>
              <a:ext uri="{FF2B5EF4-FFF2-40B4-BE49-F238E27FC236}">
                <a16:creationId xmlns:a16="http://schemas.microsoft.com/office/drawing/2014/main" id="{27FD758F-039A-A445-B37D-B31D3CFDD3D2}"/>
              </a:ext>
            </a:extLst>
          </p:cNvPr>
          <p:cNvPicPr>
            <a:picLocks noChangeAspect="1"/>
          </p:cNvPicPr>
          <p:nvPr/>
        </p:nvPicPr>
        <p:blipFill>
          <a:blip r:embed="rId3"/>
          <a:stretch>
            <a:fillRect/>
          </a:stretch>
        </p:blipFill>
        <p:spPr>
          <a:xfrm>
            <a:off x="312132" y="326542"/>
            <a:ext cx="8441174" cy="3821976"/>
          </a:xfrm>
          <a:prstGeom prst="rect">
            <a:avLst/>
          </a:prstGeom>
        </p:spPr>
      </p:pic>
      <p:pic>
        <p:nvPicPr>
          <p:cNvPr id="5" name="Picture 4">
            <a:extLst>
              <a:ext uri="{FF2B5EF4-FFF2-40B4-BE49-F238E27FC236}">
                <a16:creationId xmlns:a16="http://schemas.microsoft.com/office/drawing/2014/main" id="{F95BD7D6-60FE-B84A-8CF8-EFB410099F0F}"/>
              </a:ext>
            </a:extLst>
          </p:cNvPr>
          <p:cNvPicPr>
            <a:picLocks noChangeAspect="1"/>
          </p:cNvPicPr>
          <p:nvPr/>
        </p:nvPicPr>
        <p:blipFill>
          <a:blip r:embed="rId4"/>
          <a:stretch>
            <a:fillRect/>
          </a:stretch>
        </p:blipFill>
        <p:spPr>
          <a:xfrm>
            <a:off x="7918124" y="3415472"/>
            <a:ext cx="3609847" cy="2640536"/>
          </a:xfrm>
          <a:prstGeom prst="rect">
            <a:avLst/>
          </a:prstGeom>
        </p:spPr>
      </p:pic>
      <p:pic>
        <p:nvPicPr>
          <p:cNvPr id="6" name="Google Shape;64;p14"/>
          <p:cNvPicPr preferRelativeResize="0"/>
          <p:nvPr/>
        </p:nvPicPr>
        <p:blipFill>
          <a:blip r:embed="rId5">
            <a:alphaModFix/>
          </a:blip>
          <a:stretch>
            <a:fillRect/>
          </a:stretch>
        </p:blipFill>
        <p:spPr>
          <a:xfrm>
            <a:off x="312132" y="6172200"/>
            <a:ext cx="11651268" cy="516470"/>
          </a:xfrm>
          <a:prstGeom prst="rect">
            <a:avLst/>
          </a:prstGeom>
          <a:noFill/>
          <a:ln>
            <a:noFill/>
          </a:ln>
        </p:spPr>
      </p:pic>
    </p:spTree>
    <p:extLst>
      <p:ext uri="{BB962C8B-B14F-4D97-AF65-F5344CB8AC3E}">
        <p14:creationId xmlns:p14="http://schemas.microsoft.com/office/powerpoint/2010/main" val="307537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9600B8-F7B9-6E47-A0AF-0025449AE5D3}"/>
              </a:ext>
            </a:extLst>
          </p:cNvPr>
          <p:cNvSpPr txBox="1"/>
          <p:nvPr/>
        </p:nvSpPr>
        <p:spPr>
          <a:xfrm>
            <a:off x="648929" y="629266"/>
            <a:ext cx="3651467"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Put your circuit together</a:t>
            </a:r>
          </a:p>
        </p:txBody>
      </p:sp>
      <p:sp>
        <p:nvSpPr>
          <p:cNvPr id="8" name="TextBox 7">
            <a:extLst>
              <a:ext uri="{FF2B5EF4-FFF2-40B4-BE49-F238E27FC236}">
                <a16:creationId xmlns:a16="http://schemas.microsoft.com/office/drawing/2014/main" id="{DB8372F2-C955-B74F-979F-CCCFA8CBE9BE}"/>
              </a:ext>
            </a:extLst>
          </p:cNvPr>
          <p:cNvSpPr txBox="1"/>
          <p:nvPr/>
        </p:nvSpPr>
        <p:spPr>
          <a:xfrm>
            <a:off x="648931" y="2438400"/>
            <a:ext cx="3651466"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a:t>Open the card </a:t>
            </a:r>
          </a:p>
          <a:p>
            <a:pPr marL="342900" indent="-228600">
              <a:lnSpc>
                <a:spcPct val="90000"/>
              </a:lnSpc>
              <a:spcAft>
                <a:spcPts val="600"/>
              </a:spcAft>
              <a:buFont typeface="Arial" panose="020B0604020202020204" pitchFamily="34" charset="0"/>
              <a:buChar char="•"/>
            </a:pPr>
            <a:r>
              <a:rPr lang="en-US"/>
              <a:t>Check the paint is dry</a:t>
            </a:r>
          </a:p>
          <a:p>
            <a:pPr marL="342900" indent="-228600">
              <a:lnSpc>
                <a:spcPct val="90000"/>
              </a:lnSpc>
              <a:spcAft>
                <a:spcPts val="600"/>
              </a:spcAft>
              <a:buFont typeface="Arial" panose="020B0604020202020204" pitchFamily="34" charset="0"/>
              <a:buChar char="•"/>
            </a:pPr>
            <a:r>
              <a:rPr lang="en-US"/>
              <a:t>Carefully take off stencils</a:t>
            </a:r>
          </a:p>
          <a:p>
            <a:pPr marL="342900" indent="-228600">
              <a:lnSpc>
                <a:spcPct val="90000"/>
              </a:lnSpc>
              <a:spcAft>
                <a:spcPts val="600"/>
              </a:spcAft>
              <a:buFont typeface="Arial" panose="020B0604020202020204" pitchFamily="34" charset="0"/>
              <a:buChar char="•"/>
            </a:pPr>
            <a:r>
              <a:rPr lang="en-US"/>
              <a:t>Place the battery with the </a:t>
            </a:r>
            <a:r>
              <a:rPr lang="en-US" b="1"/>
              <a:t>POSITIVE</a:t>
            </a:r>
            <a:r>
              <a:rPr lang="en-US"/>
              <a:t> SIDE </a:t>
            </a:r>
            <a:r>
              <a:rPr lang="en-US" b="1"/>
              <a:t>DOWN</a:t>
            </a:r>
            <a:r>
              <a:rPr lang="en-US"/>
              <a:t> on the </a:t>
            </a:r>
            <a:r>
              <a:rPr lang="en-US" b="1"/>
              <a:t>RIGHT</a:t>
            </a:r>
            <a:r>
              <a:rPr lang="en-US"/>
              <a:t> battery pad</a:t>
            </a:r>
          </a:p>
          <a:p>
            <a:pPr marL="342900" indent="-228600">
              <a:lnSpc>
                <a:spcPct val="90000"/>
              </a:lnSpc>
              <a:spcAft>
                <a:spcPts val="600"/>
              </a:spcAft>
              <a:buFont typeface="Arial" panose="020B0604020202020204" pitchFamily="34" charset="0"/>
              <a:buChar char="•"/>
            </a:pPr>
            <a:r>
              <a:rPr lang="en-US"/>
              <a:t>Tape it down, but </a:t>
            </a:r>
            <a:r>
              <a:rPr lang="en-US" b="1"/>
              <a:t>LEAVE</a:t>
            </a:r>
            <a:r>
              <a:rPr lang="en-US"/>
              <a:t> as much of the battery exposed as possible</a:t>
            </a:r>
          </a:p>
        </p:txBody>
      </p:sp>
      <p:pic>
        <p:nvPicPr>
          <p:cNvPr id="3" name="Picture 2">
            <a:extLst>
              <a:ext uri="{FF2B5EF4-FFF2-40B4-BE49-F238E27FC236}">
                <a16:creationId xmlns:a16="http://schemas.microsoft.com/office/drawing/2014/main" id="{733874DA-1DC0-B844-995C-8447F2BE9489}"/>
              </a:ext>
            </a:extLst>
          </p:cNvPr>
          <p:cNvPicPr>
            <a:picLocks noChangeAspect="1"/>
          </p:cNvPicPr>
          <p:nvPr/>
        </p:nvPicPr>
        <p:blipFill>
          <a:blip r:embed="rId3"/>
          <a:stretch>
            <a:fillRect/>
          </a:stretch>
        </p:blipFill>
        <p:spPr>
          <a:xfrm>
            <a:off x="5405671" y="865416"/>
            <a:ext cx="5847016" cy="5089070"/>
          </a:xfrm>
          <a:prstGeom prst="rect">
            <a:avLst/>
          </a:prstGeom>
        </p:spPr>
      </p:pic>
      <p:pic>
        <p:nvPicPr>
          <p:cNvPr id="5" name="Google Shape;64;p14"/>
          <p:cNvPicPr preferRelativeResize="0"/>
          <p:nvPr/>
        </p:nvPicPr>
        <p:blipFill>
          <a:blip r:embed="rId4">
            <a:alphaModFix/>
          </a:blip>
          <a:stretch>
            <a:fillRect/>
          </a:stretch>
        </p:blipFill>
        <p:spPr>
          <a:xfrm>
            <a:off x="261258" y="6223819"/>
            <a:ext cx="11691255" cy="535541"/>
          </a:xfrm>
          <a:prstGeom prst="rect">
            <a:avLst/>
          </a:prstGeom>
          <a:noFill/>
          <a:ln>
            <a:noFill/>
          </a:ln>
        </p:spPr>
      </p:pic>
    </p:spTree>
    <p:extLst>
      <p:ext uri="{BB962C8B-B14F-4D97-AF65-F5344CB8AC3E}">
        <p14:creationId xmlns:p14="http://schemas.microsoft.com/office/powerpoint/2010/main" val="133271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9600B8-F7B9-6E47-A0AF-0025449AE5D3}"/>
              </a:ext>
            </a:extLst>
          </p:cNvPr>
          <p:cNvSpPr txBox="1"/>
          <p:nvPr/>
        </p:nvSpPr>
        <p:spPr>
          <a:xfrm>
            <a:off x="648929" y="629266"/>
            <a:ext cx="6586491"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Put your circuit together</a:t>
            </a:r>
          </a:p>
        </p:txBody>
      </p:sp>
      <p:sp>
        <p:nvSpPr>
          <p:cNvPr id="8" name="TextBox 7">
            <a:extLst>
              <a:ext uri="{FF2B5EF4-FFF2-40B4-BE49-F238E27FC236}">
                <a16:creationId xmlns:a16="http://schemas.microsoft.com/office/drawing/2014/main" id="{DB8372F2-C955-B74F-979F-CCCFA8CBE9BE}"/>
              </a:ext>
            </a:extLst>
          </p:cNvPr>
          <p:cNvSpPr txBox="1"/>
          <p:nvPr/>
        </p:nvSpPr>
        <p:spPr>
          <a:xfrm>
            <a:off x="648930" y="2438400"/>
            <a:ext cx="6586489"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a:t>Check the paint is dry</a:t>
            </a:r>
            <a:endParaRPr lang="en-US" sz="2400"/>
          </a:p>
          <a:p>
            <a:pPr marL="342900" indent="-228600">
              <a:lnSpc>
                <a:spcPct val="90000"/>
              </a:lnSpc>
              <a:spcAft>
                <a:spcPts val="600"/>
              </a:spcAft>
              <a:buFont typeface="Arial" panose="020B0604020202020204" pitchFamily="34" charset="0"/>
              <a:buChar char="•"/>
            </a:pPr>
            <a:r>
              <a:rPr lang="en-US" sz="2400" dirty="0"/>
              <a:t>Carefully take off stencils</a:t>
            </a:r>
            <a:endParaRPr lang="en-US" sz="2400"/>
          </a:p>
          <a:p>
            <a:pPr marL="342900" indent="-228600">
              <a:lnSpc>
                <a:spcPct val="90000"/>
              </a:lnSpc>
              <a:spcAft>
                <a:spcPts val="600"/>
              </a:spcAft>
              <a:buFont typeface="Arial" panose="020B0604020202020204" pitchFamily="34" charset="0"/>
              <a:buChar char="•"/>
            </a:pPr>
            <a:r>
              <a:rPr lang="en-US" sz="2400" dirty="0"/>
              <a:t>Hold the LED horizontally, with the LONG wire on top</a:t>
            </a:r>
            <a:endParaRPr lang="en-US" sz="2400"/>
          </a:p>
          <a:p>
            <a:pPr marL="342900" indent="-228600">
              <a:lnSpc>
                <a:spcPct val="90000"/>
              </a:lnSpc>
              <a:spcAft>
                <a:spcPts val="600"/>
              </a:spcAft>
              <a:buFont typeface="Arial" panose="020B0604020202020204" pitchFamily="34" charset="0"/>
              <a:buChar char="•"/>
            </a:pPr>
            <a:r>
              <a:rPr lang="en-US" sz="2400" dirty="0"/>
              <a:t>Stick the wires ONLY (not the bulb) through the hole to the inside of the card</a:t>
            </a:r>
            <a:endParaRPr lang="en-US" sz="2400"/>
          </a:p>
        </p:txBody>
      </p:sp>
      <p:pic>
        <p:nvPicPr>
          <p:cNvPr id="5" name="Picture 4">
            <a:extLst>
              <a:ext uri="{FF2B5EF4-FFF2-40B4-BE49-F238E27FC236}">
                <a16:creationId xmlns:a16="http://schemas.microsoft.com/office/drawing/2014/main" id="{912AC77C-72BF-084F-94A9-53A5EC5246F9}"/>
              </a:ext>
            </a:extLst>
          </p:cNvPr>
          <p:cNvPicPr>
            <a:picLocks noChangeAspect="1"/>
          </p:cNvPicPr>
          <p:nvPr/>
        </p:nvPicPr>
        <p:blipFill>
          <a:blip r:embed="rId2"/>
          <a:stretch>
            <a:fillRect/>
          </a:stretch>
        </p:blipFill>
        <p:spPr>
          <a:xfrm>
            <a:off x="7604303" y="0"/>
            <a:ext cx="4088281" cy="6041571"/>
          </a:xfrm>
          <a:prstGeom prst="rect">
            <a:avLst/>
          </a:prstGeom>
        </p:spPr>
      </p:pic>
      <p:pic>
        <p:nvPicPr>
          <p:cNvPr id="6" name="Google Shape;64;p14"/>
          <p:cNvPicPr preferRelativeResize="0"/>
          <p:nvPr/>
        </p:nvPicPr>
        <p:blipFill>
          <a:blip r:embed="rId3">
            <a:alphaModFix/>
          </a:blip>
          <a:stretch>
            <a:fillRect/>
          </a:stretch>
        </p:blipFill>
        <p:spPr>
          <a:xfrm>
            <a:off x="152401" y="6174101"/>
            <a:ext cx="11832769" cy="575041"/>
          </a:xfrm>
          <a:prstGeom prst="rect">
            <a:avLst/>
          </a:prstGeom>
          <a:noFill/>
          <a:ln>
            <a:noFill/>
          </a:ln>
        </p:spPr>
      </p:pic>
    </p:spTree>
    <p:extLst>
      <p:ext uri="{BB962C8B-B14F-4D97-AF65-F5344CB8AC3E}">
        <p14:creationId xmlns:p14="http://schemas.microsoft.com/office/powerpoint/2010/main" val="281167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9600B8-F7B9-6E47-A0AF-0025449AE5D3}"/>
              </a:ext>
            </a:extLst>
          </p:cNvPr>
          <p:cNvSpPr txBox="1"/>
          <p:nvPr/>
        </p:nvSpPr>
        <p:spPr>
          <a:xfrm>
            <a:off x="417444" y="178904"/>
            <a:ext cx="4859022" cy="646331"/>
          </a:xfrm>
          <a:prstGeom prst="rect">
            <a:avLst/>
          </a:prstGeom>
          <a:noFill/>
        </p:spPr>
        <p:txBody>
          <a:bodyPr wrap="none" rtlCol="0">
            <a:spAutoFit/>
          </a:bodyPr>
          <a:lstStyle/>
          <a:p>
            <a:r>
              <a:rPr lang="en-US" sz="3600" b="1" dirty="0"/>
              <a:t>Put your circuit together</a:t>
            </a:r>
          </a:p>
        </p:txBody>
      </p:sp>
      <p:sp>
        <p:nvSpPr>
          <p:cNvPr id="8" name="TextBox 7">
            <a:extLst>
              <a:ext uri="{FF2B5EF4-FFF2-40B4-BE49-F238E27FC236}">
                <a16:creationId xmlns:a16="http://schemas.microsoft.com/office/drawing/2014/main" id="{DB8372F2-C955-B74F-979F-CCCFA8CBE9BE}"/>
              </a:ext>
            </a:extLst>
          </p:cNvPr>
          <p:cNvSpPr txBox="1"/>
          <p:nvPr/>
        </p:nvSpPr>
        <p:spPr>
          <a:xfrm>
            <a:off x="238539" y="1522271"/>
            <a:ext cx="567855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Bend the </a:t>
            </a:r>
            <a:r>
              <a:rPr lang="en-US" sz="2400" b="1" dirty="0"/>
              <a:t>SHORT</a:t>
            </a:r>
            <a:r>
              <a:rPr lang="en-US" sz="2400" dirty="0"/>
              <a:t> wire DOWN flat</a:t>
            </a:r>
          </a:p>
          <a:p>
            <a:pPr marL="342900" indent="-342900">
              <a:buFont typeface="Arial" panose="020B0604020202020204" pitchFamily="34" charset="0"/>
              <a:buChar char="•"/>
            </a:pPr>
            <a:r>
              <a:rPr lang="en-US" sz="2400" dirty="0"/>
              <a:t>Cut a piece of tape the length of the short wire and cover the wire</a:t>
            </a:r>
          </a:p>
          <a:p>
            <a:pPr marL="342900" indent="-342900">
              <a:buFont typeface="Arial" panose="020B0604020202020204" pitchFamily="34" charset="0"/>
              <a:buChar char="•"/>
            </a:pPr>
            <a:r>
              <a:rPr lang="en-US" sz="2400" dirty="0"/>
              <a:t>Leave as much of the rest of the paint line exposed as possible. </a:t>
            </a:r>
          </a:p>
        </p:txBody>
      </p:sp>
      <p:pic>
        <p:nvPicPr>
          <p:cNvPr id="3" name="Picture 2">
            <a:extLst>
              <a:ext uri="{FF2B5EF4-FFF2-40B4-BE49-F238E27FC236}">
                <a16:creationId xmlns:a16="http://schemas.microsoft.com/office/drawing/2014/main" id="{8BD6036E-A05C-9A4E-A964-D891C6E8A1C7}"/>
              </a:ext>
            </a:extLst>
          </p:cNvPr>
          <p:cNvPicPr>
            <a:picLocks noChangeAspect="1"/>
          </p:cNvPicPr>
          <p:nvPr/>
        </p:nvPicPr>
        <p:blipFill>
          <a:blip r:embed="rId2"/>
          <a:stretch>
            <a:fillRect/>
          </a:stretch>
        </p:blipFill>
        <p:spPr>
          <a:xfrm>
            <a:off x="5380886" y="719784"/>
            <a:ext cx="6572575" cy="5294574"/>
          </a:xfrm>
          <a:prstGeom prst="rect">
            <a:avLst/>
          </a:prstGeom>
        </p:spPr>
      </p:pic>
      <p:pic>
        <p:nvPicPr>
          <p:cNvPr id="5" name="Google Shape;64;p14"/>
          <p:cNvPicPr preferRelativeResize="0"/>
          <p:nvPr/>
        </p:nvPicPr>
        <p:blipFill>
          <a:blip r:embed="rId3">
            <a:alphaModFix/>
          </a:blip>
          <a:stretch>
            <a:fillRect/>
          </a:stretch>
        </p:blipFill>
        <p:spPr>
          <a:xfrm>
            <a:off x="238538" y="6172200"/>
            <a:ext cx="11801061" cy="539194"/>
          </a:xfrm>
          <a:prstGeom prst="rect">
            <a:avLst/>
          </a:prstGeom>
          <a:noFill/>
          <a:ln>
            <a:noFill/>
          </a:ln>
        </p:spPr>
      </p:pic>
    </p:spTree>
    <p:extLst>
      <p:ext uri="{BB962C8B-B14F-4D97-AF65-F5344CB8AC3E}">
        <p14:creationId xmlns:p14="http://schemas.microsoft.com/office/powerpoint/2010/main" val="382252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08233C-4296-ED43-AAFA-8095CB316DDD}"/>
              </a:ext>
            </a:extLst>
          </p:cNvPr>
          <p:cNvPicPr>
            <a:picLocks noChangeAspect="1"/>
          </p:cNvPicPr>
          <p:nvPr/>
        </p:nvPicPr>
        <p:blipFill>
          <a:blip r:embed="rId3"/>
          <a:stretch>
            <a:fillRect/>
          </a:stretch>
        </p:blipFill>
        <p:spPr>
          <a:xfrm>
            <a:off x="0" y="0"/>
            <a:ext cx="4457699" cy="3429000"/>
          </a:xfrm>
          <a:prstGeom prst="rect">
            <a:avLst/>
          </a:prstGeom>
        </p:spPr>
      </p:pic>
      <p:sp>
        <p:nvSpPr>
          <p:cNvPr id="3" name="Rectangle 2">
            <a:extLst>
              <a:ext uri="{FF2B5EF4-FFF2-40B4-BE49-F238E27FC236}">
                <a16:creationId xmlns:a16="http://schemas.microsoft.com/office/drawing/2014/main" id="{364B8085-333D-F44E-8EEE-4E0A8938DB99}"/>
              </a:ext>
            </a:extLst>
          </p:cNvPr>
          <p:cNvSpPr/>
          <p:nvPr/>
        </p:nvSpPr>
        <p:spPr>
          <a:xfrm>
            <a:off x="0" y="5508295"/>
            <a:ext cx="2157194" cy="707886"/>
          </a:xfrm>
          <a:prstGeom prst="rect">
            <a:avLst/>
          </a:prstGeom>
        </p:spPr>
        <p:txBody>
          <a:bodyPr wrap="none">
            <a:spAutoFit/>
          </a:bodyPr>
          <a:lstStyle/>
          <a:p>
            <a:pPr algn="ctr"/>
            <a:r>
              <a:rPr lang="en-US" sz="2000" b="1" dirty="0"/>
              <a:t>Carbon</a:t>
            </a:r>
            <a:r>
              <a:rPr lang="en-US" sz="2000" dirty="0"/>
              <a:t> (graphene)</a:t>
            </a:r>
          </a:p>
          <a:p>
            <a:pPr algn="ctr"/>
            <a:r>
              <a:rPr lang="en-US" sz="2000" dirty="0"/>
              <a:t> </a:t>
            </a:r>
            <a:r>
              <a:rPr lang="en-US" sz="2000" b="1" dirty="0"/>
              <a:t>paint</a:t>
            </a:r>
          </a:p>
        </p:txBody>
      </p:sp>
      <p:pic>
        <p:nvPicPr>
          <p:cNvPr id="7" name="Picture 6">
            <a:extLst>
              <a:ext uri="{FF2B5EF4-FFF2-40B4-BE49-F238E27FC236}">
                <a16:creationId xmlns:a16="http://schemas.microsoft.com/office/drawing/2014/main" id="{C6760F1E-979D-0D48-8B5C-A66F72E624F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a:stretch/>
        </p:blipFill>
        <p:spPr>
          <a:xfrm>
            <a:off x="6379865" y="1462111"/>
            <a:ext cx="2581082" cy="4116547"/>
          </a:xfrm>
          <a:prstGeom prst="rect">
            <a:avLst/>
          </a:prstGeom>
        </p:spPr>
      </p:pic>
      <p:sp>
        <p:nvSpPr>
          <p:cNvPr id="14" name="TextBox 13">
            <a:extLst>
              <a:ext uri="{FF2B5EF4-FFF2-40B4-BE49-F238E27FC236}">
                <a16:creationId xmlns:a16="http://schemas.microsoft.com/office/drawing/2014/main" id="{4BBD9C7B-D1B1-764B-9C9B-ACED89908CE7}"/>
              </a:ext>
            </a:extLst>
          </p:cNvPr>
          <p:cNvSpPr txBox="1"/>
          <p:nvPr/>
        </p:nvSpPr>
        <p:spPr>
          <a:xfrm>
            <a:off x="235579" y="245907"/>
            <a:ext cx="994247" cy="400110"/>
          </a:xfrm>
          <a:prstGeom prst="rect">
            <a:avLst/>
          </a:prstGeom>
          <a:noFill/>
        </p:spPr>
        <p:txBody>
          <a:bodyPr wrap="none" rtlCol="0">
            <a:spAutoFit/>
          </a:bodyPr>
          <a:lstStyle/>
          <a:p>
            <a:r>
              <a:rPr lang="en-US" sz="2000" b="1" dirty="0"/>
              <a:t>Stencils</a:t>
            </a:r>
          </a:p>
        </p:txBody>
      </p:sp>
      <p:pic>
        <p:nvPicPr>
          <p:cNvPr id="4" name="Picture 3">
            <a:extLst>
              <a:ext uri="{FF2B5EF4-FFF2-40B4-BE49-F238E27FC236}">
                <a16:creationId xmlns:a16="http://schemas.microsoft.com/office/drawing/2014/main" id="{66F20113-848A-154D-BC13-7C0DC7293A3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a:ext>
            </a:extLst>
          </a:blip>
          <a:srcRect/>
          <a:stretch/>
        </p:blipFill>
        <p:spPr>
          <a:xfrm rot="10800000">
            <a:off x="10171509" y="1488658"/>
            <a:ext cx="1924060" cy="4116546"/>
          </a:xfrm>
          <a:prstGeom prst="rect">
            <a:avLst/>
          </a:prstGeom>
        </p:spPr>
      </p:pic>
      <p:cxnSp>
        <p:nvCxnSpPr>
          <p:cNvPr id="16" name="Straight Arrow Connector 15">
            <a:extLst>
              <a:ext uri="{FF2B5EF4-FFF2-40B4-BE49-F238E27FC236}">
                <a16:creationId xmlns:a16="http://schemas.microsoft.com/office/drawing/2014/main" id="{148BC9FA-5964-CB4E-9F1C-D44145786455}"/>
              </a:ext>
            </a:extLst>
          </p:cNvPr>
          <p:cNvCxnSpPr>
            <a:cxnSpLocks/>
          </p:cNvCxnSpPr>
          <p:nvPr/>
        </p:nvCxnSpPr>
        <p:spPr>
          <a:xfrm>
            <a:off x="4790661" y="3546930"/>
            <a:ext cx="1207946" cy="1"/>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1CFB32-A181-D046-8CF8-2ED7E3E93E20}"/>
              </a:ext>
            </a:extLst>
          </p:cNvPr>
          <p:cNvCxnSpPr>
            <a:cxnSpLocks/>
            <a:stCxn id="7" idx="3"/>
          </p:cNvCxnSpPr>
          <p:nvPr/>
        </p:nvCxnSpPr>
        <p:spPr>
          <a:xfrm>
            <a:off x="8960947" y="3520385"/>
            <a:ext cx="1071416"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F9A4C3A-8FCA-B64A-9A28-2C47DC33275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5400000">
            <a:off x="1980808" y="3984066"/>
            <a:ext cx="2349935" cy="1997164"/>
          </a:xfrm>
          <a:prstGeom prst="rect">
            <a:avLst/>
          </a:prstGeom>
        </p:spPr>
      </p:pic>
      <p:sp>
        <p:nvSpPr>
          <p:cNvPr id="13" name="TextBox 12">
            <a:extLst>
              <a:ext uri="{FF2B5EF4-FFF2-40B4-BE49-F238E27FC236}">
                <a16:creationId xmlns:a16="http://schemas.microsoft.com/office/drawing/2014/main" id="{9F4B3F19-74A6-2149-B494-BDDC78A1771C}"/>
              </a:ext>
            </a:extLst>
          </p:cNvPr>
          <p:cNvSpPr txBox="1"/>
          <p:nvPr/>
        </p:nvSpPr>
        <p:spPr>
          <a:xfrm>
            <a:off x="3008881" y="3961169"/>
            <a:ext cx="1031051" cy="400110"/>
          </a:xfrm>
          <a:prstGeom prst="rect">
            <a:avLst/>
          </a:prstGeom>
          <a:noFill/>
        </p:spPr>
        <p:txBody>
          <a:bodyPr wrap="none" rtlCol="0">
            <a:spAutoFit/>
          </a:bodyPr>
          <a:lstStyle/>
          <a:p>
            <a:r>
              <a:rPr lang="en-US" sz="2000" b="1" dirty="0"/>
              <a:t>Brushes</a:t>
            </a:r>
          </a:p>
        </p:txBody>
      </p:sp>
      <p:sp>
        <p:nvSpPr>
          <p:cNvPr id="22" name="TextBox 21">
            <a:extLst>
              <a:ext uri="{FF2B5EF4-FFF2-40B4-BE49-F238E27FC236}">
                <a16:creationId xmlns:a16="http://schemas.microsoft.com/office/drawing/2014/main" id="{130360F0-98B8-B744-8493-1B3ADA6F6842}"/>
              </a:ext>
            </a:extLst>
          </p:cNvPr>
          <p:cNvSpPr txBox="1"/>
          <p:nvPr/>
        </p:nvSpPr>
        <p:spPr>
          <a:xfrm>
            <a:off x="9341666" y="205929"/>
            <a:ext cx="2614755" cy="646331"/>
          </a:xfrm>
          <a:prstGeom prst="rect">
            <a:avLst/>
          </a:prstGeom>
          <a:noFill/>
        </p:spPr>
        <p:txBody>
          <a:bodyPr wrap="none" rtlCol="0">
            <a:spAutoFit/>
          </a:bodyPr>
          <a:lstStyle/>
          <a:p>
            <a:r>
              <a:rPr lang="en-US" sz="3600" dirty="0">
                <a:solidFill>
                  <a:srgbClr val="0070C0"/>
                </a:solidFill>
              </a:rPr>
              <a:t>what you did</a:t>
            </a:r>
          </a:p>
        </p:txBody>
      </p:sp>
      <p:pic>
        <p:nvPicPr>
          <p:cNvPr id="6" name="Picture 5">
            <a:extLst>
              <a:ext uri="{FF2B5EF4-FFF2-40B4-BE49-F238E27FC236}">
                <a16:creationId xmlns:a16="http://schemas.microsoft.com/office/drawing/2014/main" id="{8C491503-2C13-3041-945F-79BD8D4FC4FC}"/>
              </a:ext>
            </a:extLst>
          </p:cNvPr>
          <p:cNvPicPr>
            <a:picLocks noChangeAspect="1"/>
          </p:cNvPicPr>
          <p:nvPr/>
        </p:nvPicPr>
        <p:blipFill>
          <a:blip r:embed="rId9"/>
          <a:stretch>
            <a:fillRect/>
          </a:stretch>
        </p:blipFill>
        <p:spPr>
          <a:xfrm>
            <a:off x="193110" y="3715712"/>
            <a:ext cx="1801187" cy="1733218"/>
          </a:xfrm>
          <a:prstGeom prst="rect">
            <a:avLst/>
          </a:prstGeom>
        </p:spPr>
      </p:pic>
      <p:pic>
        <p:nvPicPr>
          <p:cNvPr id="15" name="Google Shape;64;p14"/>
          <p:cNvPicPr preferRelativeResize="0"/>
          <p:nvPr/>
        </p:nvPicPr>
        <p:blipFill>
          <a:blip r:embed="rId10">
            <a:alphaModFix/>
          </a:blip>
          <a:stretch>
            <a:fillRect/>
          </a:stretch>
        </p:blipFill>
        <p:spPr>
          <a:xfrm>
            <a:off x="371063" y="6275546"/>
            <a:ext cx="11585358" cy="541920"/>
          </a:xfrm>
          <a:prstGeom prst="rect">
            <a:avLst/>
          </a:prstGeom>
          <a:noFill/>
          <a:ln>
            <a:noFill/>
          </a:ln>
        </p:spPr>
      </p:pic>
    </p:spTree>
    <p:extLst>
      <p:ext uri="{BB962C8B-B14F-4D97-AF65-F5344CB8AC3E}">
        <p14:creationId xmlns:p14="http://schemas.microsoft.com/office/powerpoint/2010/main" val="2930337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9600B8-F7B9-6E47-A0AF-0025449AE5D3}"/>
              </a:ext>
            </a:extLst>
          </p:cNvPr>
          <p:cNvSpPr txBox="1"/>
          <p:nvPr/>
        </p:nvSpPr>
        <p:spPr>
          <a:xfrm>
            <a:off x="648929" y="629266"/>
            <a:ext cx="3651467"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Put your circuit together</a:t>
            </a:r>
          </a:p>
        </p:txBody>
      </p:sp>
      <p:sp>
        <p:nvSpPr>
          <p:cNvPr id="8" name="TextBox 7">
            <a:extLst>
              <a:ext uri="{FF2B5EF4-FFF2-40B4-BE49-F238E27FC236}">
                <a16:creationId xmlns:a16="http://schemas.microsoft.com/office/drawing/2014/main" id="{DB8372F2-C955-B74F-979F-CCCFA8CBE9BE}"/>
              </a:ext>
            </a:extLst>
          </p:cNvPr>
          <p:cNvSpPr txBox="1"/>
          <p:nvPr/>
        </p:nvSpPr>
        <p:spPr>
          <a:xfrm>
            <a:off x="648931" y="2438400"/>
            <a:ext cx="3651466"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dirty="0"/>
              <a:t>Cut a piece of tape the length of the long wire. </a:t>
            </a:r>
          </a:p>
          <a:p>
            <a:pPr marL="342900" indent="-228600">
              <a:lnSpc>
                <a:spcPct val="90000"/>
              </a:lnSpc>
              <a:spcAft>
                <a:spcPts val="600"/>
              </a:spcAft>
              <a:buFont typeface="Arial" panose="020B0604020202020204" pitchFamily="34" charset="0"/>
              <a:buChar char="•"/>
            </a:pPr>
            <a:r>
              <a:rPr lang="en-US" dirty="0"/>
              <a:t>Place the piece of tape STICKY SIDE UP on top of the SHORT wire</a:t>
            </a:r>
          </a:p>
          <a:p>
            <a:pPr marL="342900" indent="-228600">
              <a:lnSpc>
                <a:spcPct val="90000"/>
              </a:lnSpc>
              <a:spcAft>
                <a:spcPts val="600"/>
              </a:spcAft>
              <a:buFont typeface="Arial" panose="020B0604020202020204" pitchFamily="34" charset="0"/>
              <a:buChar char="•"/>
            </a:pPr>
            <a:r>
              <a:rPr lang="en-US" dirty="0"/>
              <a:t>Bend the </a:t>
            </a:r>
            <a:r>
              <a:rPr lang="en-US" b="1" dirty="0"/>
              <a:t>LONG </a:t>
            </a:r>
            <a:r>
              <a:rPr lang="en-US" dirty="0"/>
              <a:t>wire DOWN on top of the short wire.</a:t>
            </a:r>
          </a:p>
          <a:p>
            <a:pPr marL="342900" indent="-228600">
              <a:lnSpc>
                <a:spcPct val="90000"/>
              </a:lnSpc>
              <a:spcAft>
                <a:spcPts val="600"/>
              </a:spcAft>
              <a:buFont typeface="Arial" panose="020B0604020202020204" pitchFamily="34" charset="0"/>
              <a:buChar char="•"/>
            </a:pPr>
            <a:r>
              <a:rPr lang="en-US" dirty="0"/>
              <a:t>Carefully close the card</a:t>
            </a:r>
          </a:p>
        </p:txBody>
      </p:sp>
      <p:pic>
        <p:nvPicPr>
          <p:cNvPr id="3" name="Picture 2">
            <a:extLst>
              <a:ext uri="{FF2B5EF4-FFF2-40B4-BE49-F238E27FC236}">
                <a16:creationId xmlns:a16="http://schemas.microsoft.com/office/drawing/2014/main" id="{1D5588E2-F954-1543-BF5E-317A8DD5F70A}"/>
              </a:ext>
            </a:extLst>
          </p:cNvPr>
          <p:cNvPicPr>
            <a:picLocks noChangeAspect="1"/>
          </p:cNvPicPr>
          <p:nvPr/>
        </p:nvPicPr>
        <p:blipFill>
          <a:blip r:embed="rId3"/>
          <a:stretch>
            <a:fillRect/>
          </a:stretch>
        </p:blipFill>
        <p:spPr>
          <a:xfrm>
            <a:off x="5350329" y="503203"/>
            <a:ext cx="6428014" cy="5611758"/>
          </a:xfrm>
          <a:prstGeom prst="rect">
            <a:avLst/>
          </a:prstGeom>
        </p:spPr>
      </p:pic>
      <p:pic>
        <p:nvPicPr>
          <p:cNvPr id="5" name="Google Shape;64;p14"/>
          <p:cNvPicPr preferRelativeResize="0"/>
          <p:nvPr/>
        </p:nvPicPr>
        <p:blipFill>
          <a:blip r:embed="rId4">
            <a:alphaModFix/>
          </a:blip>
          <a:stretch>
            <a:fillRect/>
          </a:stretch>
        </p:blipFill>
        <p:spPr>
          <a:xfrm>
            <a:off x="152402" y="6356350"/>
            <a:ext cx="11898084" cy="492668"/>
          </a:xfrm>
          <a:prstGeom prst="rect">
            <a:avLst/>
          </a:prstGeom>
          <a:noFill/>
          <a:ln>
            <a:noFill/>
          </a:ln>
        </p:spPr>
      </p:pic>
    </p:spTree>
    <p:extLst>
      <p:ext uri="{BB962C8B-B14F-4D97-AF65-F5344CB8AC3E}">
        <p14:creationId xmlns:p14="http://schemas.microsoft.com/office/powerpoint/2010/main" val="213343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31D99-BF50-1E4C-9B8B-42A2A177D7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0352" y="4416530"/>
            <a:ext cx="5475316" cy="1867353"/>
          </a:xfrm>
          <a:prstGeom prst="rect">
            <a:avLst/>
          </a:prstGeom>
        </p:spPr>
      </p:pic>
      <p:sp>
        <p:nvSpPr>
          <p:cNvPr id="2" name="TextBox 1">
            <a:extLst>
              <a:ext uri="{FF2B5EF4-FFF2-40B4-BE49-F238E27FC236}">
                <a16:creationId xmlns:a16="http://schemas.microsoft.com/office/drawing/2014/main" id="{C268038C-FBE4-E143-AAE9-86123B9AC4D5}"/>
              </a:ext>
            </a:extLst>
          </p:cNvPr>
          <p:cNvSpPr txBox="1"/>
          <p:nvPr/>
        </p:nvSpPr>
        <p:spPr>
          <a:xfrm>
            <a:off x="9031173" y="417444"/>
            <a:ext cx="2995175" cy="1569660"/>
          </a:xfrm>
          <a:prstGeom prst="rect">
            <a:avLst/>
          </a:prstGeom>
          <a:noFill/>
        </p:spPr>
        <p:txBody>
          <a:bodyPr wrap="square" rtlCol="0">
            <a:spAutoFit/>
          </a:bodyPr>
          <a:lstStyle/>
          <a:p>
            <a:pPr algn="r"/>
            <a:r>
              <a:rPr lang="en-US" sz="3200" dirty="0">
                <a:solidFill>
                  <a:srgbClr val="0070C0"/>
                </a:solidFill>
              </a:rPr>
              <a:t>Electronic  Printing in Industry</a:t>
            </a:r>
          </a:p>
        </p:txBody>
      </p:sp>
      <p:pic>
        <p:nvPicPr>
          <p:cNvPr id="6" name="Online Media 5" descr="CSEM's Printable Electronics Activity">
            <a:hlinkClick r:id="" action="ppaction://media"/>
            <a:extLst>
              <a:ext uri="{FF2B5EF4-FFF2-40B4-BE49-F238E27FC236}">
                <a16:creationId xmlns:a16="http://schemas.microsoft.com/office/drawing/2014/main" id="{57782CCA-E920-C64A-9E4E-0BB4E74813D6}"/>
              </a:ext>
            </a:extLst>
          </p:cNvPr>
          <p:cNvPicPr>
            <a:picLocks noRot="1" noChangeAspect="1"/>
          </p:cNvPicPr>
          <p:nvPr>
            <a:videoFile r:link="rId1"/>
          </p:nvPr>
        </p:nvPicPr>
        <p:blipFill>
          <a:blip r:embed="rId5"/>
          <a:stretch>
            <a:fillRect/>
          </a:stretch>
        </p:blipFill>
        <p:spPr>
          <a:xfrm>
            <a:off x="321129" y="417444"/>
            <a:ext cx="7763248" cy="4366827"/>
          </a:xfrm>
          <a:prstGeom prst="rect">
            <a:avLst/>
          </a:prstGeom>
        </p:spPr>
      </p:pic>
      <p:pic>
        <p:nvPicPr>
          <p:cNvPr id="7" name="Google Shape;64;p14"/>
          <p:cNvPicPr preferRelativeResize="0"/>
          <p:nvPr/>
        </p:nvPicPr>
        <p:blipFill>
          <a:blip r:embed="rId6">
            <a:alphaModFix/>
          </a:blip>
          <a:stretch>
            <a:fillRect/>
          </a:stretch>
        </p:blipFill>
        <p:spPr>
          <a:xfrm>
            <a:off x="321128" y="6207682"/>
            <a:ext cx="11854539" cy="574117"/>
          </a:xfrm>
          <a:prstGeom prst="rect">
            <a:avLst/>
          </a:prstGeom>
          <a:noFill/>
          <a:ln>
            <a:noFill/>
          </a:ln>
        </p:spPr>
      </p:pic>
    </p:spTree>
    <p:extLst>
      <p:ext uri="{BB962C8B-B14F-4D97-AF65-F5344CB8AC3E}">
        <p14:creationId xmlns:p14="http://schemas.microsoft.com/office/powerpoint/2010/main" val="2320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3E4E2C-F0DD-F040-8C61-A8B55F8F722C}"/>
              </a:ext>
            </a:extLst>
          </p:cNvPr>
          <p:cNvPicPr>
            <a:picLocks noChangeAspect="1"/>
          </p:cNvPicPr>
          <p:nvPr/>
        </p:nvPicPr>
        <p:blipFill>
          <a:blip r:embed="rId3"/>
          <a:stretch>
            <a:fillRect/>
          </a:stretch>
        </p:blipFill>
        <p:spPr>
          <a:xfrm>
            <a:off x="7239751" y="1638416"/>
            <a:ext cx="3848253" cy="4416519"/>
          </a:xfrm>
          <a:prstGeom prst="rect">
            <a:avLst/>
          </a:prstGeom>
        </p:spPr>
      </p:pic>
      <p:sp>
        <p:nvSpPr>
          <p:cNvPr id="2" name="Title 1"/>
          <p:cNvSpPr>
            <a:spLocks noGrp="1"/>
          </p:cNvSpPr>
          <p:nvPr>
            <p:ph type="title"/>
          </p:nvPr>
        </p:nvSpPr>
        <p:spPr>
          <a:xfrm>
            <a:off x="123980" y="80030"/>
            <a:ext cx="9039898" cy="1304649"/>
          </a:xfrm>
        </p:spPr>
        <p:txBody>
          <a:bodyPr>
            <a:normAutofit/>
          </a:bodyPr>
          <a:lstStyle/>
          <a:p>
            <a:r>
              <a:rPr lang="en-US" dirty="0">
                <a:solidFill>
                  <a:srgbClr val="00B0F0"/>
                </a:solidFill>
              </a:rPr>
              <a:t>Research is marrying 600 year old Gravure printing</a:t>
            </a:r>
          </a:p>
        </p:txBody>
      </p:sp>
      <p:pic>
        <p:nvPicPr>
          <p:cNvPr id="7" name="Picture 6" descr="A person wearing a hat&#10;&#10;Description generated with very high confidenc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142" y="2812623"/>
            <a:ext cx="1691937" cy="2468002"/>
          </a:xfrm>
          <a:prstGeom prst="rect">
            <a:avLst/>
          </a:prstGeom>
        </p:spPr>
      </p:pic>
      <p:sp>
        <p:nvSpPr>
          <p:cNvPr id="11" name="Rectangle 10">
            <a:extLst>
              <a:ext uri="{FF2B5EF4-FFF2-40B4-BE49-F238E27FC236}">
                <a16:creationId xmlns:a16="http://schemas.microsoft.com/office/drawing/2014/main" id="{B8B5A5B3-CF72-924A-A3AB-38E84D7A1387}"/>
              </a:ext>
            </a:extLst>
          </p:cNvPr>
          <p:cNvSpPr/>
          <p:nvPr/>
        </p:nvSpPr>
        <p:spPr>
          <a:xfrm>
            <a:off x="2813766" y="3957398"/>
            <a:ext cx="3485707" cy="923330"/>
          </a:xfrm>
          <a:prstGeom prst="rect">
            <a:avLst/>
          </a:prstGeom>
        </p:spPr>
        <p:txBody>
          <a:bodyPr wrap="square">
            <a:spAutoFit/>
          </a:bodyPr>
          <a:lstStyle/>
          <a:p>
            <a:pPr marL="285750" indent="-285750">
              <a:buFont typeface="Arial" panose="020B0604020202020204" pitchFamily="34" charset="0"/>
              <a:buChar char="•"/>
            </a:pPr>
            <a:r>
              <a:rPr lang="en-US" dirty="0"/>
              <a:t>Newspaper</a:t>
            </a:r>
          </a:p>
          <a:p>
            <a:pPr marL="285750" indent="-285750">
              <a:buFont typeface="Arial" panose="020B0604020202020204" pitchFamily="34" charset="0"/>
              <a:buChar char="•"/>
            </a:pPr>
            <a:r>
              <a:rPr lang="en-US" dirty="0"/>
              <a:t>U.S. Bureau of engraving and Printing</a:t>
            </a:r>
          </a:p>
        </p:txBody>
      </p:sp>
      <p:pic>
        <p:nvPicPr>
          <p:cNvPr id="12" name="Picture 11">
            <a:extLst>
              <a:ext uri="{FF2B5EF4-FFF2-40B4-BE49-F238E27FC236}">
                <a16:creationId xmlns:a16="http://schemas.microsoft.com/office/drawing/2014/main" id="{699C8C49-E7BF-B14A-96D2-B10698408C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9947" y="12795"/>
            <a:ext cx="2765824" cy="1097228"/>
          </a:xfrm>
          <a:prstGeom prst="rect">
            <a:avLst/>
          </a:prstGeom>
        </p:spPr>
      </p:pic>
      <p:sp>
        <p:nvSpPr>
          <p:cNvPr id="17" name="TextBox 16">
            <a:extLst>
              <a:ext uri="{FF2B5EF4-FFF2-40B4-BE49-F238E27FC236}">
                <a16:creationId xmlns:a16="http://schemas.microsoft.com/office/drawing/2014/main" id="{D736DCED-1C17-AC44-8BE9-A89767E566B2}"/>
              </a:ext>
            </a:extLst>
          </p:cNvPr>
          <p:cNvSpPr txBox="1"/>
          <p:nvPr/>
        </p:nvSpPr>
        <p:spPr>
          <a:xfrm>
            <a:off x="311867" y="5471483"/>
            <a:ext cx="2333780" cy="646331"/>
          </a:xfrm>
          <a:prstGeom prst="rect">
            <a:avLst/>
          </a:prstGeom>
          <a:noFill/>
        </p:spPr>
        <p:txBody>
          <a:bodyPr wrap="none" rtlCol="0">
            <a:spAutoFit/>
          </a:bodyPr>
          <a:lstStyle/>
          <a:p>
            <a:r>
              <a:rPr lang="en-US" dirty="0"/>
              <a:t>Karel Václav </a:t>
            </a:r>
            <a:r>
              <a:rPr lang="en-US" dirty="0" err="1"/>
              <a:t>Klíč</a:t>
            </a:r>
            <a:endParaRPr lang="en-US" dirty="0"/>
          </a:p>
          <a:p>
            <a:r>
              <a:rPr lang="en-US" dirty="0"/>
              <a:t>Invented photogravure</a:t>
            </a:r>
          </a:p>
        </p:txBody>
      </p:sp>
      <p:pic>
        <p:nvPicPr>
          <p:cNvPr id="5" name="Picture 4">
            <a:extLst>
              <a:ext uri="{FF2B5EF4-FFF2-40B4-BE49-F238E27FC236}">
                <a16:creationId xmlns:a16="http://schemas.microsoft.com/office/drawing/2014/main" id="{C275472C-CEA4-7D44-B709-80BB847F704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123623" y="1615330"/>
            <a:ext cx="3282234" cy="2231346"/>
          </a:xfrm>
          <a:prstGeom prst="rect">
            <a:avLst/>
          </a:prstGeom>
        </p:spPr>
      </p:pic>
      <p:pic>
        <p:nvPicPr>
          <p:cNvPr id="9" name="Google Shape;64;p14"/>
          <p:cNvPicPr preferRelativeResize="0"/>
          <p:nvPr/>
        </p:nvPicPr>
        <p:blipFill>
          <a:blip r:embed="rId7">
            <a:alphaModFix/>
          </a:blip>
          <a:stretch>
            <a:fillRect/>
          </a:stretch>
        </p:blipFill>
        <p:spPr>
          <a:xfrm>
            <a:off x="123979" y="6165657"/>
            <a:ext cx="12011791" cy="546025"/>
          </a:xfrm>
          <a:prstGeom prst="rect">
            <a:avLst/>
          </a:prstGeom>
          <a:noFill/>
          <a:ln>
            <a:noFill/>
          </a:ln>
        </p:spPr>
      </p:pic>
    </p:spTree>
    <p:extLst>
      <p:ext uri="{BB962C8B-B14F-4D97-AF65-F5344CB8AC3E}">
        <p14:creationId xmlns:p14="http://schemas.microsoft.com/office/powerpoint/2010/main" val="2215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10DAE4-FDEA-DE4E-AEC0-E6B59ABF59C5}"/>
              </a:ext>
            </a:extLst>
          </p:cNvPr>
          <p:cNvSpPr/>
          <p:nvPr/>
        </p:nvSpPr>
        <p:spPr>
          <a:xfrm>
            <a:off x="151412" y="160265"/>
            <a:ext cx="9229195" cy="1754326"/>
          </a:xfrm>
          <a:prstGeom prst="rect">
            <a:avLst/>
          </a:prstGeom>
        </p:spPr>
        <p:txBody>
          <a:bodyPr wrap="square">
            <a:spAutoFit/>
          </a:bodyPr>
          <a:lstStyle/>
          <a:p>
            <a:r>
              <a:rPr lang="en-US" sz="3600" dirty="0">
                <a:solidFill>
                  <a:srgbClr val="00B0F0"/>
                </a:solidFill>
              </a:rPr>
              <a:t>to 21 Century conductive </a:t>
            </a:r>
            <a:r>
              <a:rPr lang="en-US" sz="3600" dirty="0" err="1">
                <a:solidFill>
                  <a:srgbClr val="00B0F0"/>
                </a:solidFill>
              </a:rPr>
              <a:t>nano</a:t>
            </a:r>
            <a:r>
              <a:rPr lang="en-US" sz="3600" dirty="0">
                <a:solidFill>
                  <a:srgbClr val="00B0F0"/>
                </a:solidFill>
              </a:rPr>
              <a:t>-inks, </a:t>
            </a:r>
            <a:r>
              <a:rPr lang="en-US" sz="3600" dirty="0" err="1">
                <a:solidFill>
                  <a:srgbClr val="00B0F0"/>
                </a:solidFill>
              </a:rPr>
              <a:t>nano</a:t>
            </a:r>
            <a:r>
              <a:rPr lang="en-US" sz="3600" dirty="0">
                <a:solidFill>
                  <a:srgbClr val="00B0F0"/>
                </a:solidFill>
              </a:rPr>
              <a:t>-lithography and </a:t>
            </a:r>
            <a:r>
              <a:rPr lang="en-US" sz="3600" dirty="0" err="1">
                <a:solidFill>
                  <a:srgbClr val="00B0F0"/>
                </a:solidFill>
              </a:rPr>
              <a:t>nano</a:t>
            </a:r>
            <a:r>
              <a:rPr lang="en-US" sz="3600" dirty="0">
                <a:solidFill>
                  <a:srgbClr val="00B0F0"/>
                </a:solidFill>
              </a:rPr>
              <a:t>-imprints to make flexible circuits using roll-to-roll manufacturing.</a:t>
            </a:r>
            <a:endParaRPr lang="en-US" sz="3600" dirty="0"/>
          </a:p>
        </p:txBody>
      </p:sp>
      <p:pic>
        <p:nvPicPr>
          <p:cNvPr id="12" name="Picture 11">
            <a:extLst>
              <a:ext uri="{FF2B5EF4-FFF2-40B4-BE49-F238E27FC236}">
                <a16:creationId xmlns:a16="http://schemas.microsoft.com/office/drawing/2014/main" id="{699C8C49-E7BF-B14A-96D2-B10698408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661" y="2135843"/>
            <a:ext cx="2085768" cy="827443"/>
          </a:xfrm>
          <a:prstGeom prst="rect">
            <a:avLst/>
          </a:prstGeom>
        </p:spPr>
      </p:pic>
      <p:pic>
        <p:nvPicPr>
          <p:cNvPr id="19" name="Picture 18">
            <a:extLst>
              <a:ext uri="{FF2B5EF4-FFF2-40B4-BE49-F238E27FC236}">
                <a16:creationId xmlns:a16="http://schemas.microsoft.com/office/drawing/2014/main" id="{108E285C-953C-054D-8490-F5B1F9A5BD6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82327" y="177376"/>
            <a:ext cx="2328403" cy="1727983"/>
          </a:xfrm>
          <a:prstGeom prst="rect">
            <a:avLst/>
          </a:prstGeom>
        </p:spPr>
      </p:pic>
      <p:sp>
        <p:nvSpPr>
          <p:cNvPr id="8" name="TextBox 7">
            <a:extLst>
              <a:ext uri="{FF2B5EF4-FFF2-40B4-BE49-F238E27FC236}">
                <a16:creationId xmlns:a16="http://schemas.microsoft.com/office/drawing/2014/main" id="{E2E1A044-8F43-7C41-B891-9134FFE3BD83}"/>
              </a:ext>
            </a:extLst>
          </p:cNvPr>
          <p:cNvSpPr txBox="1"/>
          <p:nvPr/>
        </p:nvSpPr>
        <p:spPr>
          <a:xfrm>
            <a:off x="254661" y="5966874"/>
            <a:ext cx="5650458" cy="523220"/>
          </a:xfrm>
          <a:prstGeom prst="rect">
            <a:avLst/>
          </a:prstGeom>
          <a:noFill/>
        </p:spPr>
        <p:txBody>
          <a:bodyPr wrap="none" rtlCol="0">
            <a:spAutoFit/>
          </a:bodyPr>
          <a:lstStyle/>
          <a:p>
            <a:r>
              <a:rPr lang="en-US" sz="2800" dirty="0">
                <a:solidFill>
                  <a:srgbClr val="0070C0"/>
                </a:solidFill>
              </a:rPr>
              <a:t>A nanometer is a billionth of a meter!</a:t>
            </a:r>
          </a:p>
        </p:txBody>
      </p:sp>
      <p:grpSp>
        <p:nvGrpSpPr>
          <p:cNvPr id="18" name="Group 17">
            <a:extLst>
              <a:ext uri="{FF2B5EF4-FFF2-40B4-BE49-F238E27FC236}">
                <a16:creationId xmlns:a16="http://schemas.microsoft.com/office/drawing/2014/main" id="{A90DB08C-2584-B24D-B1DB-7D7E3DEB9BE9}"/>
              </a:ext>
            </a:extLst>
          </p:cNvPr>
          <p:cNvGrpSpPr/>
          <p:nvPr/>
        </p:nvGrpSpPr>
        <p:grpSpPr>
          <a:xfrm>
            <a:off x="676320" y="3099201"/>
            <a:ext cx="10839360" cy="2873528"/>
            <a:chOff x="26894" y="3944471"/>
            <a:chExt cx="9117106" cy="2202054"/>
          </a:xfrm>
        </p:grpSpPr>
        <p:grpSp>
          <p:nvGrpSpPr>
            <p:cNvPr id="20" name="Group 19">
              <a:extLst>
                <a:ext uri="{FF2B5EF4-FFF2-40B4-BE49-F238E27FC236}">
                  <a16:creationId xmlns:a16="http://schemas.microsoft.com/office/drawing/2014/main" id="{743D159F-C920-7D45-A406-3CE4366A2064}"/>
                </a:ext>
              </a:extLst>
            </p:cNvPr>
            <p:cNvGrpSpPr/>
            <p:nvPr/>
          </p:nvGrpSpPr>
          <p:grpSpPr>
            <a:xfrm>
              <a:off x="26894" y="3944471"/>
              <a:ext cx="2964873" cy="2157230"/>
              <a:chOff x="188258" y="4038600"/>
              <a:chExt cx="2964873" cy="2157230"/>
            </a:xfrm>
          </p:grpSpPr>
          <p:sp>
            <p:nvSpPr>
              <p:cNvPr id="31" name="Rectangle 30">
                <a:extLst>
                  <a:ext uri="{FF2B5EF4-FFF2-40B4-BE49-F238E27FC236}">
                    <a16:creationId xmlns:a16="http://schemas.microsoft.com/office/drawing/2014/main" id="{0F9E962B-33DA-DF41-9A1A-05490C1B5C45}"/>
                  </a:ext>
                </a:extLst>
              </p:cNvPr>
              <p:cNvSpPr/>
              <p:nvPr/>
            </p:nvSpPr>
            <p:spPr>
              <a:xfrm>
                <a:off x="188258" y="4038600"/>
                <a:ext cx="2964873" cy="2157230"/>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
                <a:extLst>
                  <a:ext uri="{FF2B5EF4-FFF2-40B4-BE49-F238E27FC236}">
                    <a16:creationId xmlns:a16="http://schemas.microsoft.com/office/drawing/2014/main" id="{36436B77-EA92-CF4F-99B9-872B202943B3}"/>
                  </a:ext>
                </a:extLst>
              </p:cNvPr>
              <p:cNvPicPr>
                <a:picLocks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28598" y="4087702"/>
                <a:ext cx="2889504" cy="2066544"/>
              </a:xfrm>
              <a:prstGeom prst="rect">
                <a:avLst/>
              </a:prstGeom>
              <a:noFill/>
              <a:ln w="9525">
                <a:noFill/>
                <a:miter lim="800000"/>
                <a:headEnd/>
                <a:tailEnd/>
              </a:ln>
            </p:spPr>
          </p:pic>
        </p:grpSp>
        <p:grpSp>
          <p:nvGrpSpPr>
            <p:cNvPr id="21" name="Group 20">
              <a:extLst>
                <a:ext uri="{FF2B5EF4-FFF2-40B4-BE49-F238E27FC236}">
                  <a16:creationId xmlns:a16="http://schemas.microsoft.com/office/drawing/2014/main" id="{BF0825E3-1E8F-DF44-8395-FCB10C763146}"/>
                </a:ext>
              </a:extLst>
            </p:cNvPr>
            <p:cNvGrpSpPr/>
            <p:nvPr/>
          </p:nvGrpSpPr>
          <p:grpSpPr>
            <a:xfrm>
              <a:off x="3116658" y="3984808"/>
              <a:ext cx="2964873" cy="2157230"/>
              <a:chOff x="3171469" y="4078937"/>
              <a:chExt cx="2964873" cy="2157230"/>
            </a:xfrm>
          </p:grpSpPr>
          <p:sp>
            <p:nvSpPr>
              <p:cNvPr id="29" name="Rectangle 28">
                <a:extLst>
                  <a:ext uri="{FF2B5EF4-FFF2-40B4-BE49-F238E27FC236}">
                    <a16:creationId xmlns:a16="http://schemas.microsoft.com/office/drawing/2014/main" id="{C2540179-29A1-6A42-A650-A29C25F747D2}"/>
                  </a:ext>
                </a:extLst>
              </p:cNvPr>
              <p:cNvSpPr/>
              <p:nvPr/>
            </p:nvSpPr>
            <p:spPr>
              <a:xfrm>
                <a:off x="3171469" y="4078937"/>
                <a:ext cx="2964873" cy="2157230"/>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4">
                <a:extLst>
                  <a:ext uri="{FF2B5EF4-FFF2-40B4-BE49-F238E27FC236}">
                    <a16:creationId xmlns:a16="http://schemas.microsoft.com/office/drawing/2014/main" id="{771FFF1C-8422-F14B-8289-8519B5F7B9A2}"/>
                  </a:ext>
                </a:extLst>
              </p:cNvPr>
              <p:cNvPicPr>
                <a:picLocks noChangeArrowheads="1"/>
              </p:cNvPicPr>
              <p:nvPr/>
            </p:nvPicPr>
            <p:blipFill>
              <a:blip r:embed="rId6" cstate="print"/>
              <a:srcRect/>
              <a:stretch>
                <a:fillRect/>
              </a:stretch>
            </p:blipFill>
            <p:spPr bwMode="auto">
              <a:xfrm>
                <a:off x="3213213" y="4126885"/>
                <a:ext cx="2889504" cy="2066544"/>
              </a:xfrm>
              <a:prstGeom prst="rect">
                <a:avLst/>
              </a:prstGeom>
              <a:noFill/>
              <a:ln w="9525">
                <a:noFill/>
                <a:miter lim="800000"/>
                <a:headEnd/>
                <a:tailEnd/>
              </a:ln>
            </p:spPr>
          </p:pic>
        </p:grpSp>
        <p:grpSp>
          <p:nvGrpSpPr>
            <p:cNvPr id="22" name="Group 21">
              <a:extLst>
                <a:ext uri="{FF2B5EF4-FFF2-40B4-BE49-F238E27FC236}">
                  <a16:creationId xmlns:a16="http://schemas.microsoft.com/office/drawing/2014/main" id="{056688DA-5936-CB4F-8AE4-7F95791B427D}"/>
                </a:ext>
              </a:extLst>
            </p:cNvPr>
            <p:cNvGrpSpPr/>
            <p:nvPr/>
          </p:nvGrpSpPr>
          <p:grpSpPr>
            <a:xfrm>
              <a:off x="6179127" y="3966883"/>
              <a:ext cx="2964873" cy="2179642"/>
              <a:chOff x="6095997" y="1062318"/>
              <a:chExt cx="2964873" cy="2179642"/>
            </a:xfrm>
          </p:grpSpPr>
          <p:sp>
            <p:nvSpPr>
              <p:cNvPr id="24" name="Rectangle 23">
                <a:extLst>
                  <a:ext uri="{FF2B5EF4-FFF2-40B4-BE49-F238E27FC236}">
                    <a16:creationId xmlns:a16="http://schemas.microsoft.com/office/drawing/2014/main" id="{FD541346-C0CC-5445-B8C6-B5750B304A72}"/>
                  </a:ext>
                </a:extLst>
              </p:cNvPr>
              <p:cNvSpPr/>
              <p:nvPr/>
            </p:nvSpPr>
            <p:spPr>
              <a:xfrm>
                <a:off x="6095997" y="1062318"/>
                <a:ext cx="2964873" cy="2179642"/>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68910376-700C-F94F-9469-E49317CD88B0}"/>
                  </a:ext>
                </a:extLst>
              </p:cNvPr>
              <p:cNvGrpSpPr/>
              <p:nvPr/>
            </p:nvGrpSpPr>
            <p:grpSpPr>
              <a:xfrm>
                <a:off x="6129796" y="1116106"/>
                <a:ext cx="2903364" cy="2071045"/>
                <a:chOff x="6240636" y="1116106"/>
                <a:chExt cx="2903364" cy="2071045"/>
              </a:xfrm>
            </p:grpSpPr>
            <p:pic>
              <p:nvPicPr>
                <p:cNvPr id="26" name="Picture 5">
                  <a:extLst>
                    <a:ext uri="{FF2B5EF4-FFF2-40B4-BE49-F238E27FC236}">
                      <a16:creationId xmlns:a16="http://schemas.microsoft.com/office/drawing/2014/main" id="{11C5E12D-A2C2-6649-818F-A72E41B5DDE5}"/>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254496" y="1446463"/>
                  <a:ext cx="2889504" cy="1340544"/>
                </a:xfrm>
                <a:prstGeom prst="rect">
                  <a:avLst/>
                </a:prstGeom>
                <a:noFill/>
                <a:ln w="9525">
                  <a:noFill/>
                  <a:miter lim="800000"/>
                  <a:headEnd/>
                  <a:tailEnd/>
                </a:ln>
                <a:effectLst/>
              </p:spPr>
            </p:pic>
            <p:sp>
              <p:nvSpPr>
                <p:cNvPr id="27" name="Rectangle 26">
                  <a:extLst>
                    <a:ext uri="{FF2B5EF4-FFF2-40B4-BE49-F238E27FC236}">
                      <a16:creationId xmlns:a16="http://schemas.microsoft.com/office/drawing/2014/main" id="{1A5DC857-E8AD-FC40-AC8B-4FFA0DB10EA9}"/>
                    </a:ext>
                  </a:extLst>
                </p:cNvPr>
                <p:cNvSpPr/>
                <p:nvPr/>
              </p:nvSpPr>
              <p:spPr>
                <a:xfrm>
                  <a:off x="6254496" y="1116106"/>
                  <a:ext cx="2889504" cy="3387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D1EEF1C-4229-D74F-A48E-F32DBA704FB2}"/>
                    </a:ext>
                  </a:extLst>
                </p:cNvPr>
                <p:cNvSpPr/>
                <p:nvPr/>
              </p:nvSpPr>
              <p:spPr>
                <a:xfrm>
                  <a:off x="6240636" y="2784815"/>
                  <a:ext cx="2889504"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sp>
        <p:nvSpPr>
          <p:cNvPr id="10" name="TextBox 9">
            <a:extLst>
              <a:ext uri="{FF2B5EF4-FFF2-40B4-BE49-F238E27FC236}">
                <a16:creationId xmlns:a16="http://schemas.microsoft.com/office/drawing/2014/main" id="{40174144-A308-804E-AC56-162F6E00BBF8}"/>
              </a:ext>
            </a:extLst>
          </p:cNvPr>
          <p:cNvSpPr txBox="1"/>
          <p:nvPr/>
        </p:nvSpPr>
        <p:spPr>
          <a:xfrm>
            <a:off x="9722693" y="1893163"/>
            <a:ext cx="2589674" cy="830997"/>
          </a:xfrm>
          <a:prstGeom prst="rect">
            <a:avLst/>
          </a:prstGeom>
          <a:noFill/>
        </p:spPr>
        <p:txBody>
          <a:bodyPr wrap="square" rtlCol="0">
            <a:spAutoFit/>
          </a:bodyPr>
          <a:lstStyle/>
          <a:p>
            <a:r>
              <a:rPr lang="en-US" sz="1600" dirty="0"/>
              <a:t>Scanning electron micro-scope image of silver </a:t>
            </a:r>
            <a:r>
              <a:rPr lang="en-US" sz="1600" dirty="0" err="1"/>
              <a:t>nano</a:t>
            </a:r>
            <a:r>
              <a:rPr lang="en-US" sz="1600" dirty="0"/>
              <a:t>-particles in a conductive ink</a:t>
            </a:r>
          </a:p>
        </p:txBody>
      </p:sp>
      <p:sp>
        <p:nvSpPr>
          <p:cNvPr id="9" name="TextBox 8">
            <a:extLst>
              <a:ext uri="{FF2B5EF4-FFF2-40B4-BE49-F238E27FC236}">
                <a16:creationId xmlns:a16="http://schemas.microsoft.com/office/drawing/2014/main" id="{FB8B0F91-C029-F641-9208-1F180AC9A894}"/>
              </a:ext>
            </a:extLst>
          </p:cNvPr>
          <p:cNvSpPr txBox="1"/>
          <p:nvPr/>
        </p:nvSpPr>
        <p:spPr>
          <a:xfrm>
            <a:off x="6587675" y="5946335"/>
            <a:ext cx="5382114" cy="523220"/>
          </a:xfrm>
          <a:prstGeom prst="rect">
            <a:avLst/>
          </a:prstGeom>
          <a:noFill/>
        </p:spPr>
        <p:txBody>
          <a:bodyPr wrap="none" rtlCol="0">
            <a:spAutoFit/>
          </a:bodyPr>
          <a:lstStyle/>
          <a:p>
            <a:r>
              <a:rPr lang="en-US" sz="2800" dirty="0">
                <a:solidFill>
                  <a:srgbClr val="0070C0"/>
                </a:solidFill>
              </a:rPr>
              <a:t>Printing tiny features on a big scale!</a:t>
            </a:r>
          </a:p>
        </p:txBody>
      </p:sp>
      <p:pic>
        <p:nvPicPr>
          <p:cNvPr id="23" name="Google Shape;64;p14"/>
          <p:cNvPicPr preferRelativeResize="0"/>
          <p:nvPr/>
        </p:nvPicPr>
        <p:blipFill>
          <a:blip r:embed="rId8">
            <a:alphaModFix/>
          </a:blip>
          <a:stretch>
            <a:fillRect/>
          </a:stretch>
        </p:blipFill>
        <p:spPr>
          <a:xfrm>
            <a:off x="107101" y="6378968"/>
            <a:ext cx="11862687" cy="479032"/>
          </a:xfrm>
          <a:prstGeom prst="rect">
            <a:avLst/>
          </a:prstGeom>
          <a:noFill/>
          <a:ln>
            <a:noFill/>
          </a:ln>
        </p:spPr>
      </p:pic>
    </p:spTree>
    <p:extLst>
      <p:ext uri="{BB962C8B-B14F-4D97-AF65-F5344CB8AC3E}">
        <p14:creationId xmlns:p14="http://schemas.microsoft.com/office/powerpoint/2010/main" val="406975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496EA-AC7E-8449-A96B-48BAE5D32355}"/>
              </a:ext>
            </a:extLst>
          </p:cNvPr>
          <p:cNvPicPr>
            <a:picLocks noChangeAspect="1"/>
          </p:cNvPicPr>
          <p:nvPr/>
        </p:nvPicPr>
        <p:blipFill>
          <a:blip r:embed="rId3"/>
          <a:stretch>
            <a:fillRect/>
          </a:stretch>
        </p:blipFill>
        <p:spPr>
          <a:xfrm>
            <a:off x="236276" y="477078"/>
            <a:ext cx="6630977" cy="1920240"/>
          </a:xfrm>
          <a:prstGeom prst="rect">
            <a:avLst/>
          </a:prstGeom>
        </p:spPr>
      </p:pic>
      <p:pic>
        <p:nvPicPr>
          <p:cNvPr id="6" name="Picture 5">
            <a:extLst>
              <a:ext uri="{FF2B5EF4-FFF2-40B4-BE49-F238E27FC236}">
                <a16:creationId xmlns:a16="http://schemas.microsoft.com/office/drawing/2014/main" id="{52E9CF49-9ECB-4649-B4F5-C3C1AE3E2826}"/>
              </a:ext>
            </a:extLst>
          </p:cNvPr>
          <p:cNvPicPr>
            <a:picLocks noChangeAspect="1"/>
          </p:cNvPicPr>
          <p:nvPr/>
        </p:nvPicPr>
        <p:blipFill>
          <a:blip r:embed="rId4"/>
          <a:stretch>
            <a:fillRect/>
          </a:stretch>
        </p:blipFill>
        <p:spPr>
          <a:xfrm>
            <a:off x="7576456" y="0"/>
            <a:ext cx="4615543" cy="6106719"/>
          </a:xfrm>
          <a:prstGeom prst="rect">
            <a:avLst/>
          </a:prstGeom>
        </p:spPr>
      </p:pic>
      <p:pic>
        <p:nvPicPr>
          <p:cNvPr id="3" name="Picture 2">
            <a:extLst>
              <a:ext uri="{FF2B5EF4-FFF2-40B4-BE49-F238E27FC236}">
                <a16:creationId xmlns:a16="http://schemas.microsoft.com/office/drawing/2014/main" id="{CF4F829A-353B-594F-82F1-900917CCAA32}"/>
              </a:ext>
            </a:extLst>
          </p:cNvPr>
          <p:cNvPicPr>
            <a:picLocks noChangeAspect="1"/>
          </p:cNvPicPr>
          <p:nvPr/>
        </p:nvPicPr>
        <p:blipFill>
          <a:blip r:embed="rId5"/>
          <a:stretch>
            <a:fillRect/>
          </a:stretch>
        </p:blipFill>
        <p:spPr>
          <a:xfrm>
            <a:off x="478064" y="2579994"/>
            <a:ext cx="3424336" cy="3526725"/>
          </a:xfrm>
          <a:prstGeom prst="rect">
            <a:avLst/>
          </a:prstGeom>
        </p:spPr>
      </p:pic>
      <p:pic>
        <p:nvPicPr>
          <p:cNvPr id="7" name="Google Shape;64;p14"/>
          <p:cNvPicPr preferRelativeResize="0"/>
          <p:nvPr/>
        </p:nvPicPr>
        <p:blipFill>
          <a:blip r:embed="rId6">
            <a:alphaModFix/>
          </a:blip>
          <a:stretch>
            <a:fillRect/>
          </a:stretch>
        </p:blipFill>
        <p:spPr>
          <a:xfrm>
            <a:off x="236275" y="6106719"/>
            <a:ext cx="11825095" cy="585686"/>
          </a:xfrm>
          <a:prstGeom prst="rect">
            <a:avLst/>
          </a:prstGeom>
          <a:noFill/>
          <a:ln>
            <a:noFill/>
          </a:ln>
        </p:spPr>
      </p:pic>
    </p:spTree>
    <p:extLst>
      <p:ext uri="{BB962C8B-B14F-4D97-AF65-F5344CB8AC3E}">
        <p14:creationId xmlns:p14="http://schemas.microsoft.com/office/powerpoint/2010/main" val="264431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A2E651-6873-8547-8385-54307CEFB180}"/>
              </a:ext>
            </a:extLst>
          </p:cNvPr>
          <p:cNvPicPr/>
          <p:nvPr/>
        </p:nvPicPr>
        <p:blipFill>
          <a:blip r:embed="rId3">
            <a:extLst>
              <a:ext uri="{28A0092B-C50C-407E-A947-70E740481C1C}">
                <a14:useLocalDpi xmlns:a14="http://schemas.microsoft.com/office/drawing/2010/main"/>
              </a:ext>
            </a:extLst>
          </a:blip>
          <a:stretch>
            <a:fillRect/>
          </a:stretch>
        </p:blipFill>
        <p:spPr>
          <a:xfrm>
            <a:off x="3715371" y="3322691"/>
            <a:ext cx="4484677" cy="2937923"/>
          </a:xfrm>
          <a:prstGeom prst="rect">
            <a:avLst/>
          </a:prstGeom>
        </p:spPr>
      </p:pic>
      <p:pic>
        <p:nvPicPr>
          <p:cNvPr id="13" name="Picture 12">
            <a:extLst>
              <a:ext uri="{FF2B5EF4-FFF2-40B4-BE49-F238E27FC236}">
                <a16:creationId xmlns:a16="http://schemas.microsoft.com/office/drawing/2014/main" id="{C325AE8A-47FC-3F49-B472-6B6564C3B85C}"/>
              </a:ext>
            </a:extLst>
          </p:cNvPr>
          <p:cNvPicPr/>
          <p:nvPr/>
        </p:nvPicPr>
        <p:blipFill>
          <a:blip r:embed="rId4">
            <a:extLst>
              <a:ext uri="{28A0092B-C50C-407E-A947-70E740481C1C}">
                <a14:useLocalDpi xmlns:a14="http://schemas.microsoft.com/office/drawing/2010/main"/>
              </a:ext>
            </a:extLst>
          </a:blip>
          <a:stretch>
            <a:fillRect/>
          </a:stretch>
        </p:blipFill>
        <p:spPr>
          <a:xfrm>
            <a:off x="0" y="0"/>
            <a:ext cx="3204521" cy="2741184"/>
          </a:xfrm>
          <a:prstGeom prst="rect">
            <a:avLst/>
          </a:prstGeom>
        </p:spPr>
      </p:pic>
      <p:pic>
        <p:nvPicPr>
          <p:cNvPr id="14" name="Picture 13">
            <a:extLst>
              <a:ext uri="{FF2B5EF4-FFF2-40B4-BE49-F238E27FC236}">
                <a16:creationId xmlns:a16="http://schemas.microsoft.com/office/drawing/2014/main" id="{95FFE74A-E55D-D74A-BE82-C1AD78A959D5}"/>
              </a:ext>
            </a:extLst>
          </p:cNvPr>
          <p:cNvPicPr/>
          <p:nvPr/>
        </p:nvPicPr>
        <p:blipFill>
          <a:blip r:embed="rId5">
            <a:extLst>
              <a:ext uri="{28A0092B-C50C-407E-A947-70E740481C1C}">
                <a14:useLocalDpi xmlns:a14="http://schemas.microsoft.com/office/drawing/2010/main"/>
              </a:ext>
            </a:extLst>
          </a:blip>
          <a:stretch>
            <a:fillRect/>
          </a:stretch>
        </p:blipFill>
        <p:spPr>
          <a:xfrm>
            <a:off x="7325521" y="0"/>
            <a:ext cx="4894127" cy="2441808"/>
          </a:xfrm>
          <a:prstGeom prst="rect">
            <a:avLst/>
          </a:prstGeom>
        </p:spPr>
      </p:pic>
      <p:pic>
        <p:nvPicPr>
          <p:cNvPr id="32" name="Picture 31">
            <a:extLst>
              <a:ext uri="{FF2B5EF4-FFF2-40B4-BE49-F238E27FC236}">
                <a16:creationId xmlns:a16="http://schemas.microsoft.com/office/drawing/2014/main" id="{B5578FAB-06C4-CB42-8D01-D541924AA5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5801" y="446769"/>
            <a:ext cx="3581996" cy="2692507"/>
          </a:xfrm>
          <a:prstGeom prst="rect">
            <a:avLst/>
          </a:prstGeom>
        </p:spPr>
      </p:pic>
      <p:pic>
        <p:nvPicPr>
          <p:cNvPr id="15" name="Picture 14">
            <a:extLst>
              <a:ext uri="{FF2B5EF4-FFF2-40B4-BE49-F238E27FC236}">
                <a16:creationId xmlns:a16="http://schemas.microsoft.com/office/drawing/2014/main" id="{9AEA2267-D466-0748-9F93-19DE9D8C7939}"/>
              </a:ext>
            </a:extLst>
          </p:cNvPr>
          <p:cNvPicPr/>
          <p:nvPr/>
        </p:nvPicPr>
        <p:blipFill>
          <a:blip r:embed="rId7">
            <a:extLst>
              <a:ext uri="{28A0092B-C50C-407E-A947-70E740481C1C}">
                <a14:useLocalDpi xmlns:a14="http://schemas.microsoft.com/office/drawing/2010/main"/>
              </a:ext>
            </a:extLst>
          </a:blip>
          <a:stretch>
            <a:fillRect/>
          </a:stretch>
        </p:blipFill>
        <p:spPr>
          <a:xfrm>
            <a:off x="33534" y="2993571"/>
            <a:ext cx="3058009" cy="3292706"/>
          </a:xfrm>
          <a:prstGeom prst="rect">
            <a:avLst/>
          </a:prstGeom>
        </p:spPr>
      </p:pic>
      <p:pic>
        <p:nvPicPr>
          <p:cNvPr id="16" name="Picture 15">
            <a:extLst>
              <a:ext uri="{FF2B5EF4-FFF2-40B4-BE49-F238E27FC236}">
                <a16:creationId xmlns:a16="http://schemas.microsoft.com/office/drawing/2014/main" id="{F64A5CB5-419E-DA40-9215-160B0B984740}"/>
              </a:ext>
            </a:extLst>
          </p:cNvPr>
          <p:cNvPicPr/>
          <p:nvPr/>
        </p:nvPicPr>
        <p:blipFill rotWithShape="1">
          <a:blip r:embed="rId8" cstate="hqprint">
            <a:extLst>
              <a:ext uri="{28A0092B-C50C-407E-A947-70E740481C1C}">
                <a14:useLocalDpi xmlns:a14="http://schemas.microsoft.com/office/drawing/2010/main"/>
              </a:ext>
            </a:extLst>
          </a:blip>
          <a:srcRect/>
          <a:stretch/>
        </p:blipFill>
        <p:spPr>
          <a:xfrm>
            <a:off x="8507342" y="2684781"/>
            <a:ext cx="3575800" cy="3488690"/>
          </a:xfrm>
          <a:prstGeom prst="rect">
            <a:avLst/>
          </a:prstGeom>
        </p:spPr>
      </p:pic>
      <p:pic>
        <p:nvPicPr>
          <p:cNvPr id="8" name="Google Shape;64;p14"/>
          <p:cNvPicPr preferRelativeResize="0"/>
          <p:nvPr/>
        </p:nvPicPr>
        <p:blipFill>
          <a:blip r:embed="rId9">
            <a:alphaModFix/>
          </a:blip>
          <a:stretch>
            <a:fillRect/>
          </a:stretch>
        </p:blipFill>
        <p:spPr>
          <a:xfrm>
            <a:off x="152401" y="6229874"/>
            <a:ext cx="11832769" cy="649897"/>
          </a:xfrm>
          <a:prstGeom prst="rect">
            <a:avLst/>
          </a:prstGeom>
          <a:noFill/>
          <a:ln>
            <a:noFill/>
          </a:ln>
        </p:spPr>
      </p:pic>
    </p:spTree>
    <p:extLst>
      <p:ext uri="{BB962C8B-B14F-4D97-AF65-F5344CB8AC3E}">
        <p14:creationId xmlns:p14="http://schemas.microsoft.com/office/powerpoint/2010/main" val="389781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IMG_20190110_112020_exported_stabilized_2605398894380137047.mp4">
            <a:hlinkClick r:id="" action="ppaction://media"/>
            <a:extLst>
              <a:ext uri="{FF2B5EF4-FFF2-40B4-BE49-F238E27FC236}">
                <a16:creationId xmlns:a16="http://schemas.microsoft.com/office/drawing/2014/main" id="{0EA1FEA5-756F-1644-A8C4-08C23F03CC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5486" y="0"/>
            <a:ext cx="8142514" cy="6106886"/>
          </a:xfrm>
          <a:prstGeom prst="rect">
            <a:avLst/>
          </a:prstGeom>
        </p:spPr>
      </p:pic>
      <p:pic>
        <p:nvPicPr>
          <p:cNvPr id="3" name="Picture 2">
            <a:extLst>
              <a:ext uri="{FF2B5EF4-FFF2-40B4-BE49-F238E27FC236}">
                <a16:creationId xmlns:a16="http://schemas.microsoft.com/office/drawing/2014/main" id="{1E186747-A00A-D748-BDE1-4DC1F7246A85}"/>
              </a:ext>
            </a:extLst>
          </p:cNvPr>
          <p:cNvPicPr>
            <a:picLocks noChangeAspect="1"/>
          </p:cNvPicPr>
          <p:nvPr/>
        </p:nvPicPr>
        <p:blipFill>
          <a:blip r:embed="rId6"/>
          <a:stretch>
            <a:fillRect/>
          </a:stretch>
        </p:blipFill>
        <p:spPr>
          <a:xfrm>
            <a:off x="0" y="0"/>
            <a:ext cx="3670300" cy="2317750"/>
          </a:xfrm>
          <a:prstGeom prst="rect">
            <a:avLst/>
          </a:prstGeom>
        </p:spPr>
      </p:pic>
      <p:pic>
        <p:nvPicPr>
          <p:cNvPr id="5" name="Google Shape;64;p14"/>
          <p:cNvPicPr preferRelativeResize="0"/>
          <p:nvPr/>
        </p:nvPicPr>
        <p:blipFill>
          <a:blip r:embed="rId7">
            <a:alphaModFix/>
          </a:blip>
          <a:stretch>
            <a:fillRect/>
          </a:stretch>
        </p:blipFill>
        <p:spPr>
          <a:xfrm>
            <a:off x="261259" y="6106886"/>
            <a:ext cx="11745684" cy="580006"/>
          </a:xfrm>
          <a:prstGeom prst="rect">
            <a:avLst/>
          </a:prstGeom>
          <a:noFill/>
          <a:ln>
            <a:noFill/>
          </a:ln>
        </p:spPr>
      </p:pic>
    </p:spTree>
    <p:extLst>
      <p:ext uri="{BB962C8B-B14F-4D97-AF65-F5344CB8AC3E}">
        <p14:creationId xmlns:p14="http://schemas.microsoft.com/office/powerpoint/2010/main" val="74306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IMG_20190109_151057_exported_stabilized_7229610671540318363.mp4">
            <a:hlinkClick r:id="" action="ppaction://media"/>
            <a:extLst>
              <a:ext uri="{FF2B5EF4-FFF2-40B4-BE49-F238E27FC236}">
                <a16:creationId xmlns:a16="http://schemas.microsoft.com/office/drawing/2014/main" id="{8BB8FA83-C1F2-B84A-8F65-5723C84580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5942" y="119743"/>
            <a:ext cx="4556216" cy="6074955"/>
          </a:xfrm>
          <a:prstGeom prst="rect">
            <a:avLst/>
          </a:prstGeom>
        </p:spPr>
      </p:pic>
      <p:pic>
        <p:nvPicPr>
          <p:cNvPr id="3" name="Google Shape;64;p14"/>
          <p:cNvPicPr preferRelativeResize="0"/>
          <p:nvPr/>
        </p:nvPicPr>
        <p:blipFill>
          <a:blip r:embed="rId6">
            <a:alphaModFix/>
          </a:blip>
          <a:stretch>
            <a:fillRect/>
          </a:stretch>
        </p:blipFill>
        <p:spPr>
          <a:xfrm>
            <a:off x="152402" y="6117771"/>
            <a:ext cx="12039598" cy="612664"/>
          </a:xfrm>
          <a:prstGeom prst="rect">
            <a:avLst/>
          </a:prstGeom>
          <a:noFill/>
          <a:ln>
            <a:noFill/>
          </a:ln>
        </p:spPr>
      </p:pic>
    </p:spTree>
    <p:extLst>
      <p:ext uri="{BB962C8B-B14F-4D97-AF65-F5344CB8AC3E}">
        <p14:creationId xmlns:p14="http://schemas.microsoft.com/office/powerpoint/2010/main" val="19922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1058</Words>
  <Application>Microsoft Office PowerPoint</Application>
  <PresentationFormat>Widescreen</PresentationFormat>
  <Paragraphs>197</Paragraphs>
  <Slides>20</Slides>
  <Notes>18</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Open Sans</vt:lpstr>
      <vt:lpstr>Office Theme</vt:lpstr>
      <vt:lpstr>Simple Light</vt:lpstr>
      <vt:lpstr>PowerPoint Presentation</vt:lpstr>
      <vt:lpstr>PowerPoint Presentation</vt:lpstr>
      <vt:lpstr>PowerPoint Presentation</vt:lpstr>
      <vt:lpstr>Research is marrying 600 year old Gravure printing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Dua Chaker</cp:lastModifiedBy>
  <cp:revision>20</cp:revision>
  <dcterms:created xsi:type="dcterms:W3CDTF">2019-09-19T20:17:02Z</dcterms:created>
  <dcterms:modified xsi:type="dcterms:W3CDTF">2020-08-14T05:02:27Z</dcterms:modified>
</cp:coreProperties>
</file>