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Playfair Display" panose="020B060402020202020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
      <p:font typeface="Lat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F2A68D-4CC9-4DF6-A225-0F00F1F8F9B1}">
  <a:tblStyle styleId="{19F2A68D-4CC9-4DF6-A225-0F00F1F8F9B1}"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62" autoAdjust="0"/>
  </p:normalViewPr>
  <p:slideViewPr>
    <p:cSldViewPr snapToGrid="0">
      <p:cViewPr varScale="1">
        <p:scale>
          <a:sx n="69" d="100"/>
          <a:sy n="69" d="100"/>
        </p:scale>
        <p:origin x="66"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522043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penclipart.org/tags/Spong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penclipart.org/detail/177453/mike-the-mic-echo-cla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xpecttohearbetter.com/hearing-damage-sound-chart.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936372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83400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7387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25679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Once the students begin reading, you will begin to make large noises to try to disrupt or distract. A comprehension quiz is attached to the reading if you want students to see if this distraction would affect their performance on their grades. </a:t>
            </a:r>
            <a:endParaRPr/>
          </a:p>
        </p:txBody>
      </p:sp>
    </p:spTree>
    <p:extLst>
      <p:ext uri="{BB962C8B-B14F-4D97-AF65-F5344CB8AC3E}">
        <p14:creationId xmlns:p14="http://schemas.microsoft.com/office/powerpoint/2010/main" val="1475223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4807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48437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3768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65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a:t>Image from http://eschooltoday.com</a:t>
            </a:r>
            <a:endParaRPr/>
          </a:p>
        </p:txBody>
      </p:sp>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51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76388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59922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If you want, students actually explore with these three medium in a short lab. Solids: connect two cups with a string and have the students communicate by talking into the cups. Liquids: have a bowl filled with water and have the students hit a spoon on the side of the bowl and observe the sound waves that are produced in the water. Gas: Students will speak and feel their throats while they speak, sing, hum, etc and feel the vibration traveling through their bodies. </a:t>
            </a:r>
            <a:endParaRPr/>
          </a:p>
        </p:txBody>
      </p:sp>
    </p:spTree>
    <p:extLst>
      <p:ext uri="{BB962C8B-B14F-4D97-AF65-F5344CB8AC3E}">
        <p14:creationId xmlns:p14="http://schemas.microsoft.com/office/powerpoint/2010/main" val="349936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Image from: </a:t>
            </a:r>
            <a:r>
              <a:rPr lang="en" u="sng">
                <a:solidFill>
                  <a:schemeClr val="hlink"/>
                </a:solidFill>
                <a:hlinkClick r:id="rId3"/>
              </a:rPr>
              <a:t>https://openclipart.org/tags/Sponge</a:t>
            </a:r>
            <a:r>
              <a:rPr lang="en"/>
              <a:t> </a:t>
            </a:r>
            <a:endParaRPr/>
          </a:p>
        </p:txBody>
      </p:sp>
    </p:spTree>
    <p:extLst>
      <p:ext uri="{BB962C8B-B14F-4D97-AF65-F5344CB8AC3E}">
        <p14:creationId xmlns:p14="http://schemas.microsoft.com/office/powerpoint/2010/main" val="27656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Image from: </a:t>
            </a:r>
            <a:r>
              <a:rPr lang="en" u="sng">
                <a:solidFill>
                  <a:schemeClr val="hlink"/>
                </a:solidFill>
                <a:hlinkClick r:id="rId3"/>
              </a:rPr>
              <a:t>https://openclipart.org/detail/177453/mike-the-mic-echo-clap</a:t>
            </a:r>
            <a:r>
              <a:rPr lang="en"/>
              <a:t> </a:t>
            </a:r>
            <a:endParaRPr/>
          </a:p>
        </p:txBody>
      </p:sp>
    </p:spTree>
    <p:extLst>
      <p:ext uri="{BB962C8B-B14F-4D97-AF65-F5344CB8AC3E}">
        <p14:creationId xmlns:p14="http://schemas.microsoft.com/office/powerpoint/2010/main" val="432776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Image from:  </a:t>
            </a:r>
            <a:r>
              <a:rPr lang="en" u="sng">
                <a:solidFill>
                  <a:schemeClr val="hlink"/>
                </a:solidFill>
                <a:hlinkClick r:id="rId3"/>
              </a:rPr>
              <a:t>http://expecttohearbetter.com/hearing-damage-sound-chart.html</a:t>
            </a:r>
            <a:r>
              <a:rPr lang="en"/>
              <a:t> </a:t>
            </a:r>
            <a:endParaRPr/>
          </a:p>
        </p:txBody>
      </p:sp>
    </p:spTree>
    <p:extLst>
      <p:ext uri="{BB962C8B-B14F-4D97-AF65-F5344CB8AC3E}">
        <p14:creationId xmlns:p14="http://schemas.microsoft.com/office/powerpoint/2010/main" val="310480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Shape 5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Shape 3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Shape 33"/>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Shape 41"/>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Shape 42"/>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Shape 4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poanOlb3-w"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ACeUO4ufx2I"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PswnDcteS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NsGfXqxf4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Aliq8lXCZ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b="0" dirty="0" smtClean="0">
                <a:solidFill>
                  <a:srgbClr val="FFFFFF"/>
                </a:solidFill>
              </a:rPr>
              <a:t>Decibels and Acoustical Engineering</a:t>
            </a:r>
            <a:endParaRPr b="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Vocabulary </a:t>
            </a:r>
            <a:endParaRPr/>
          </a:p>
        </p:txBody>
      </p:sp>
      <p:sp>
        <p:nvSpPr>
          <p:cNvPr id="117" name="Shape 117"/>
          <p:cNvSpPr txBox="1">
            <a:spLocks noGrp="1"/>
          </p:cNvSpPr>
          <p:nvPr>
            <p:ph type="body" idx="1"/>
          </p:nvPr>
        </p:nvSpPr>
        <p:spPr>
          <a:xfrm>
            <a:off x="236475" y="292875"/>
            <a:ext cx="85206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000" b="1">
                <a:solidFill>
                  <a:srgbClr val="FFFFFF"/>
                </a:solidFill>
                <a:latin typeface="Calibri"/>
                <a:ea typeface="Calibri"/>
                <a:cs typeface="Calibri"/>
                <a:sym typeface="Calibri"/>
              </a:rPr>
              <a:t>Word</a:t>
            </a:r>
            <a:endParaRPr sz="1000" b="1">
              <a:solidFill>
                <a:srgbClr val="FFFFFF"/>
              </a:solidFill>
              <a:latin typeface="Calibri"/>
              <a:ea typeface="Calibri"/>
              <a:cs typeface="Calibri"/>
              <a:sym typeface="Calibri"/>
            </a:endParaRPr>
          </a:p>
          <a:p>
            <a:pPr marL="0" lvl="0" indent="0" algn="ctr" rtl="0">
              <a:lnSpc>
                <a:spcPct val="100000"/>
              </a:lnSpc>
              <a:spcBef>
                <a:spcPts val="0"/>
              </a:spcBef>
              <a:spcAft>
                <a:spcPts val="0"/>
              </a:spcAft>
              <a:buNone/>
            </a:pPr>
            <a:r>
              <a:rPr lang="en" sz="1000" b="1">
                <a:solidFill>
                  <a:srgbClr val="FFFFFF"/>
                </a:solidFill>
                <a:latin typeface="Calibri"/>
                <a:ea typeface="Calibri"/>
                <a:cs typeface="Calibri"/>
                <a:sym typeface="Calibri"/>
              </a:rPr>
              <a:t>Definitio</a:t>
            </a:r>
            <a:endParaRPr sz="1100">
              <a:solidFill>
                <a:srgbClr val="000000"/>
              </a:solidFill>
              <a:latin typeface="Times New Roman"/>
              <a:ea typeface="Times New Roman"/>
              <a:cs typeface="Times New Roman"/>
              <a:sym typeface="Times New Roman"/>
            </a:endParaRPr>
          </a:p>
          <a:p>
            <a:pPr marL="0" lvl="0" indent="0">
              <a:spcBef>
                <a:spcPts val="0"/>
              </a:spcBef>
              <a:spcAft>
                <a:spcPts val="1600"/>
              </a:spcAft>
              <a:buNone/>
            </a:pPr>
            <a:endParaRPr/>
          </a:p>
        </p:txBody>
      </p:sp>
      <p:graphicFrame>
        <p:nvGraphicFramePr>
          <p:cNvPr id="5" name="Table 4"/>
          <p:cNvGraphicFramePr>
            <a:graphicFrameLocks noGrp="1"/>
          </p:cNvGraphicFramePr>
          <p:nvPr>
            <p:extLst>
              <p:ext uri="{D42A27DB-BD31-4B8C-83A1-F6EECF244321}">
                <p14:modId xmlns:p14="http://schemas.microsoft.com/office/powerpoint/2010/main" val="3716931805"/>
              </p:ext>
            </p:extLst>
          </p:nvPr>
        </p:nvGraphicFramePr>
        <p:xfrm>
          <a:off x="2011943" y="1115925"/>
          <a:ext cx="5120114" cy="3641164"/>
        </p:xfrm>
        <a:graphic>
          <a:graphicData uri="http://schemas.openxmlformats.org/drawingml/2006/table">
            <a:tbl>
              <a:tblPr/>
              <a:tblGrid>
                <a:gridCol w="1363357">
                  <a:extLst>
                    <a:ext uri="{9D8B030D-6E8A-4147-A177-3AD203B41FA5}">
                      <a16:colId xmlns:a16="http://schemas.microsoft.com/office/drawing/2014/main" val="341996145"/>
                    </a:ext>
                  </a:extLst>
                </a:gridCol>
                <a:gridCol w="3756757">
                  <a:extLst>
                    <a:ext uri="{9D8B030D-6E8A-4147-A177-3AD203B41FA5}">
                      <a16:colId xmlns:a16="http://schemas.microsoft.com/office/drawing/2014/main" val="129216487"/>
                    </a:ext>
                  </a:extLst>
                </a:gridCol>
              </a:tblGrid>
              <a:tr h="122011">
                <a:tc>
                  <a:txBody>
                    <a:bodyPr/>
                    <a:lstStyle/>
                    <a:p>
                      <a:pPr marL="0" marR="0" algn="ctr">
                        <a:spcBef>
                          <a:spcPts val="0"/>
                        </a:spcBef>
                        <a:spcAft>
                          <a:spcPts val="0"/>
                        </a:spcAft>
                      </a:pPr>
                      <a:r>
                        <a:rPr lang="en-US" sz="8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Word</a:t>
                      </a:r>
                      <a:endParaRPr lang="en-US" sz="900">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CB3A"/>
                    </a:solidFill>
                  </a:tcPr>
                </a:tc>
                <a:tc>
                  <a:txBody>
                    <a:bodyPr/>
                    <a:lstStyle/>
                    <a:p>
                      <a:pPr marL="0" marR="0" algn="ctr">
                        <a:spcBef>
                          <a:spcPts val="0"/>
                        </a:spcBef>
                        <a:spcAft>
                          <a:spcPts val="0"/>
                        </a:spcAft>
                      </a:pPr>
                      <a:r>
                        <a:rPr lang="en-US" sz="8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Definition</a:t>
                      </a:r>
                      <a:endParaRPr lang="en-US" sz="900">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91BA"/>
                    </a:solidFill>
                  </a:tcPr>
                </a:tc>
                <a:extLst>
                  <a:ext uri="{0D108BD9-81ED-4DB2-BD59-A6C34878D82A}">
                    <a16:rowId xmlns:a16="http://schemas.microsoft.com/office/drawing/2014/main" val="1774059686"/>
                  </a:ext>
                </a:extLst>
              </a:tr>
              <a:tr h="300690">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absorption</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highlight>
                            <a:srgbClr val="FFFFFF"/>
                          </a:highlight>
                          <a:latin typeface="Times New Roman" panose="02020603050405020304" pitchFamily="18" charset="0"/>
                          <a:ea typeface="Roboto"/>
                          <a:cs typeface="Times New Roman" panose="02020603050405020304" pitchFamily="18" charset="0"/>
                        </a:rPr>
                        <a:t>The process by which a material, structure, or object takes in sound energy when sound waves are encountered, as opposed to reflecting the energy.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48667526"/>
                  </a:ext>
                </a:extLst>
              </a:tr>
              <a:tr h="366032">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acoustic</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dirty="0">
                          <a:solidFill>
                            <a:schemeClr val="accent1"/>
                          </a:solidFill>
                          <a:effectLst/>
                          <a:highlight>
                            <a:srgbClr val="FFFFFF"/>
                          </a:highlight>
                          <a:latin typeface="Times New Roman" panose="02020603050405020304" pitchFamily="18" charset="0"/>
                          <a:ea typeface="Roboto"/>
                          <a:cs typeface="Times New Roman" panose="02020603050405020304" pitchFamily="18" charset="0"/>
                        </a:rPr>
                        <a:t>The branch of physics that deals with the study of all mechanical waves in gases, liquids, and solids including vibration, sound, ultrasound, and infrasound.</a:t>
                      </a:r>
                      <a:endParaRPr lang="en-US" sz="900" b="0" dirty="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6027414"/>
                  </a:ext>
                </a:extLst>
              </a:tr>
              <a:tr h="366032">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decibel</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 unit of measurement used to express the intensity of a sound, or the power level of an electrical signal by comparing it with a given level on a logarithmic scale.</a:t>
                      </a:r>
                      <a:endParaRPr lang="en-US" sz="900" b="0" dirty="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1514560"/>
                  </a:ext>
                </a:extLst>
              </a:tr>
              <a:tr h="312964">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medium</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 material substance that can help move energy waves (such as sound) along. Also known as a transmission medium.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3379564"/>
                  </a:ext>
                </a:extLst>
              </a:tr>
              <a:tr h="488043">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oscillation</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The repetitive variation, typically in time, of some measure about a central value (often a point of equilibrium) or between two or more different states. The term vibration is precisely used to describe mechanical oscillation.</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6022113"/>
                  </a:ext>
                </a:extLst>
              </a:tr>
              <a:tr h="244021">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reflection</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The change in direction of a wave at the fact of a medium so that the wave returns to where it originated.  </a:t>
                      </a:r>
                      <a:endParaRPr lang="en-US" sz="900" b="0" dirty="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97048126"/>
                  </a:ext>
                </a:extLst>
              </a:tr>
              <a:tr h="397489">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sound</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dirty="0">
                          <a:solidFill>
                            <a:schemeClr val="accent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 vibration that manifests itself as a wave of pressure and can be perceived by humans (depending on the frequency) via the ear. Humans can hear soundwaves when the frequency lies between 20Hz and 20 kHz. </a:t>
                      </a:r>
                      <a:endParaRPr lang="en-US" sz="900" b="0" dirty="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2281288"/>
                  </a:ext>
                </a:extLst>
              </a:tr>
              <a:tr h="244021">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transmit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In acoustics, sound passing from one area to another, normally through air or through a material constructed by some other medium.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70601874"/>
                  </a:ext>
                </a:extLst>
              </a:tr>
              <a:tr h="244021">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soundproof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The means of preventing sound by constructing material that prevents its passage and reflection.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83447943"/>
                  </a:ext>
                </a:extLst>
              </a:tr>
              <a:tr h="311819">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vibration</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 mechanics, an oscillation of the parts of a fluid or an elastic solid whose equilibrium has been disturbed, or of an electromagnetic wave.</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9263196"/>
                  </a:ext>
                </a:extLst>
              </a:tr>
              <a:tr h="244021">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wave</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 wave of compression by which sound is propagated in an elastic medium such as air. </a:t>
                      </a:r>
                      <a:endParaRPr lang="en-US" sz="900" b="0" dirty="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2100169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lvl="0"/>
            <a:r>
              <a:rPr lang="en" dirty="0"/>
              <a:t>What Soundproofing Material Works Best?</a:t>
            </a:r>
            <a:endParaRPr dirty="0"/>
          </a:p>
        </p:txBody>
      </p:sp>
      <p:sp>
        <p:nvSpPr>
          <p:cNvPr id="124" name="Shape 1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Each group will be testing a </a:t>
            </a:r>
            <a:r>
              <a:rPr lang="en" dirty="0" smtClean="0"/>
              <a:t>box </a:t>
            </a:r>
            <a:r>
              <a:rPr lang="en" dirty="0"/>
              <a:t>filled with a different material to see if the decibel reading becomes lower </a:t>
            </a:r>
            <a:r>
              <a:rPr lang="en" dirty="0" smtClean="0"/>
              <a:t>(is absorbed</a:t>
            </a:r>
            <a:r>
              <a:rPr lang="en" dirty="0"/>
              <a:t>) or if the decibel reading increases/does not absorb </a:t>
            </a:r>
            <a:r>
              <a:rPr lang="en" dirty="0" smtClean="0"/>
              <a:t>(is reflected). </a:t>
            </a:r>
            <a:endParaRPr dirty="0"/>
          </a:p>
          <a:p>
            <a:pPr marL="914400" lvl="1" indent="-342900" rtl="0">
              <a:lnSpc>
                <a:spcPct val="100000"/>
              </a:lnSpc>
              <a:spcBef>
                <a:spcPts val="1600"/>
              </a:spcBef>
              <a:spcAft>
                <a:spcPts val="0"/>
              </a:spcAft>
              <a:buClr>
                <a:srgbClr val="666666"/>
              </a:buClr>
              <a:buSzPts val="1800"/>
              <a:buAutoNum type="alphaLcPeriod"/>
            </a:pPr>
            <a:r>
              <a:rPr lang="en" sz="1800" dirty="0">
                <a:solidFill>
                  <a:srgbClr val="666666"/>
                </a:solidFill>
              </a:rPr>
              <a:t>Group 1: Felt</a:t>
            </a:r>
            <a:endParaRPr sz="1800" dirty="0">
              <a:solidFill>
                <a:srgbClr val="666666"/>
              </a:solidFill>
            </a:endParaRPr>
          </a:p>
          <a:p>
            <a:pPr marL="914400" lvl="1" indent="-342900" rtl="0">
              <a:lnSpc>
                <a:spcPct val="100000"/>
              </a:lnSpc>
              <a:spcBef>
                <a:spcPts val="0"/>
              </a:spcBef>
              <a:spcAft>
                <a:spcPts val="0"/>
              </a:spcAft>
              <a:buClr>
                <a:srgbClr val="666666"/>
              </a:buClr>
              <a:buSzPts val="1800"/>
              <a:buAutoNum type="alphaLcPeriod"/>
            </a:pPr>
            <a:r>
              <a:rPr lang="en" sz="1800" dirty="0">
                <a:solidFill>
                  <a:srgbClr val="666666"/>
                </a:solidFill>
              </a:rPr>
              <a:t>Group 2: Popsicle sticks </a:t>
            </a:r>
            <a:endParaRPr sz="1800" dirty="0">
              <a:solidFill>
                <a:srgbClr val="666666"/>
              </a:solidFill>
            </a:endParaRPr>
          </a:p>
          <a:p>
            <a:pPr marL="914400" lvl="1" indent="-342900" rtl="0">
              <a:lnSpc>
                <a:spcPct val="100000"/>
              </a:lnSpc>
              <a:spcBef>
                <a:spcPts val="0"/>
              </a:spcBef>
              <a:spcAft>
                <a:spcPts val="0"/>
              </a:spcAft>
              <a:buClr>
                <a:srgbClr val="666666"/>
              </a:buClr>
              <a:buSzPts val="1800"/>
              <a:buAutoNum type="alphaLcPeriod"/>
            </a:pPr>
            <a:r>
              <a:rPr lang="en" sz="1800" dirty="0">
                <a:solidFill>
                  <a:srgbClr val="666666"/>
                </a:solidFill>
              </a:rPr>
              <a:t>Group 3: Styrofoam </a:t>
            </a:r>
            <a:endParaRPr sz="1800" dirty="0">
              <a:solidFill>
                <a:srgbClr val="666666"/>
              </a:solidFill>
            </a:endParaRPr>
          </a:p>
          <a:p>
            <a:pPr marL="914400" lvl="1" indent="-342900" rtl="0">
              <a:lnSpc>
                <a:spcPct val="100000"/>
              </a:lnSpc>
              <a:spcBef>
                <a:spcPts val="0"/>
              </a:spcBef>
              <a:spcAft>
                <a:spcPts val="0"/>
              </a:spcAft>
              <a:buClr>
                <a:srgbClr val="666666"/>
              </a:buClr>
              <a:buSzPts val="1800"/>
              <a:buAutoNum type="alphaLcPeriod"/>
            </a:pPr>
            <a:r>
              <a:rPr lang="en" sz="1800" dirty="0">
                <a:solidFill>
                  <a:srgbClr val="666666"/>
                </a:solidFill>
              </a:rPr>
              <a:t>Group 4: Paper</a:t>
            </a:r>
            <a:endParaRPr sz="1800" dirty="0">
              <a:solidFill>
                <a:srgbClr val="666666"/>
              </a:solidFill>
            </a:endParaRPr>
          </a:p>
          <a:p>
            <a:pPr marL="914400" lvl="1" indent="-342900" rtl="0">
              <a:lnSpc>
                <a:spcPct val="100000"/>
              </a:lnSpc>
              <a:spcBef>
                <a:spcPts val="0"/>
              </a:spcBef>
              <a:spcAft>
                <a:spcPts val="0"/>
              </a:spcAft>
              <a:buClr>
                <a:srgbClr val="666666"/>
              </a:buClr>
              <a:buSzPts val="1800"/>
              <a:buAutoNum type="alphaLcPeriod"/>
            </a:pPr>
            <a:r>
              <a:rPr lang="en" sz="1800" dirty="0">
                <a:solidFill>
                  <a:srgbClr val="666666"/>
                </a:solidFill>
              </a:rPr>
              <a:t>Group 5: Foil</a:t>
            </a:r>
            <a:endParaRPr sz="1800" dirty="0">
              <a:solidFill>
                <a:srgbClr val="666666"/>
              </a:solidFill>
            </a:endParaRPr>
          </a:p>
          <a:p>
            <a:pPr marL="914400" lvl="1" indent="-342900" rtl="0">
              <a:lnSpc>
                <a:spcPct val="100000"/>
              </a:lnSpc>
              <a:spcBef>
                <a:spcPts val="0"/>
              </a:spcBef>
              <a:spcAft>
                <a:spcPts val="0"/>
              </a:spcAft>
              <a:buClr>
                <a:srgbClr val="666666"/>
              </a:buClr>
              <a:buSzPts val="1800"/>
              <a:buAutoNum type="alphaLcPeriod"/>
            </a:pPr>
            <a:r>
              <a:rPr lang="en" sz="1800" dirty="0">
                <a:solidFill>
                  <a:srgbClr val="666666"/>
                </a:solidFill>
              </a:rPr>
              <a:t>Group 6: Plastic plates </a:t>
            </a:r>
            <a:endParaRPr sz="1800" dirty="0">
              <a:solidFill>
                <a:srgbClr val="666666"/>
              </a:solidFill>
            </a:endParaRPr>
          </a:p>
          <a:p>
            <a:pPr marL="0" lvl="0" indent="0" rtl="0">
              <a:lnSpc>
                <a:spcPct val="100000"/>
              </a:lnSpc>
              <a:spcBef>
                <a:spcPts val="0"/>
              </a:spcBef>
              <a:spcAft>
                <a:spcPts val="0"/>
              </a:spcAft>
              <a:buNone/>
            </a:pPr>
            <a:endParaRPr dirty="0">
              <a:solidFill>
                <a:srgbClr val="666666"/>
              </a:solidFill>
            </a:endParaRPr>
          </a:p>
          <a:p>
            <a:pPr marL="0" lvl="0" indent="0" rtl="0">
              <a:lnSpc>
                <a:spcPct val="100000"/>
              </a:lnSpc>
              <a:spcBef>
                <a:spcPts val="0"/>
              </a:spcBef>
              <a:spcAft>
                <a:spcPts val="0"/>
              </a:spcAft>
              <a:buNone/>
            </a:pPr>
            <a:r>
              <a:rPr lang="en" dirty="0">
                <a:solidFill>
                  <a:srgbClr val="666666"/>
                </a:solidFill>
              </a:rPr>
              <a:t>We will test the </a:t>
            </a:r>
            <a:r>
              <a:rPr lang="en" dirty="0" smtClean="0">
                <a:solidFill>
                  <a:srgbClr val="666666"/>
                </a:solidFill>
              </a:rPr>
              <a:t>box </a:t>
            </a:r>
            <a:r>
              <a:rPr lang="en" dirty="0">
                <a:solidFill>
                  <a:srgbClr val="666666"/>
                </a:solidFill>
              </a:rPr>
              <a:t>first without any materials to get your initial reading, then we will test the </a:t>
            </a:r>
            <a:r>
              <a:rPr lang="en" dirty="0" smtClean="0">
                <a:solidFill>
                  <a:srgbClr val="666666"/>
                </a:solidFill>
              </a:rPr>
              <a:t>box </a:t>
            </a:r>
            <a:r>
              <a:rPr lang="en" dirty="0">
                <a:solidFill>
                  <a:srgbClr val="666666"/>
                </a:solidFill>
              </a:rPr>
              <a:t>again when you have your material inside the box. </a:t>
            </a:r>
            <a:endParaRPr dirty="0">
              <a:solidFill>
                <a:srgbClr val="6666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Creating your </a:t>
            </a:r>
            <a:r>
              <a:rPr lang="en" dirty="0" smtClean="0"/>
              <a:t>box</a:t>
            </a:r>
            <a:endParaRPr dirty="0"/>
          </a:p>
        </p:txBody>
      </p:sp>
      <p:sp>
        <p:nvSpPr>
          <p:cNvPr id="130" name="Shape 1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Tips and tricks:</a:t>
            </a:r>
            <a:endParaRPr dirty="0"/>
          </a:p>
          <a:p>
            <a:pPr marL="457200" lvl="0" indent="-342900" rtl="0">
              <a:lnSpc>
                <a:spcPct val="200000"/>
              </a:lnSpc>
              <a:spcBef>
                <a:spcPts val="1600"/>
              </a:spcBef>
              <a:spcAft>
                <a:spcPts val="0"/>
              </a:spcAft>
              <a:buSzPts val="1800"/>
              <a:buChar char="●"/>
            </a:pPr>
            <a:r>
              <a:rPr lang="en" dirty="0"/>
              <a:t>Place your materials down so that they are one layer surrounding the </a:t>
            </a:r>
            <a:r>
              <a:rPr lang="en" dirty="0" smtClean="0"/>
              <a:t>box</a:t>
            </a:r>
            <a:endParaRPr dirty="0"/>
          </a:p>
          <a:p>
            <a:pPr marL="914400" lvl="1" indent="-317500" rtl="0">
              <a:lnSpc>
                <a:spcPct val="200000"/>
              </a:lnSpc>
              <a:spcBef>
                <a:spcPts val="0"/>
              </a:spcBef>
              <a:spcAft>
                <a:spcPts val="0"/>
              </a:spcAft>
              <a:buSzPts val="1400"/>
              <a:buChar char="○"/>
            </a:pPr>
            <a:r>
              <a:rPr lang="en" dirty="0"/>
              <a:t>Don’t just stuff the materials in the box and then test! </a:t>
            </a:r>
            <a:endParaRPr dirty="0"/>
          </a:p>
          <a:p>
            <a:pPr marL="457200" lvl="0" indent="-342900" rtl="0">
              <a:lnSpc>
                <a:spcPct val="200000"/>
              </a:lnSpc>
              <a:spcBef>
                <a:spcPts val="0"/>
              </a:spcBef>
              <a:spcAft>
                <a:spcPts val="0"/>
              </a:spcAft>
              <a:buSzPts val="1800"/>
              <a:buChar char="●"/>
            </a:pPr>
            <a:r>
              <a:rPr lang="en" dirty="0"/>
              <a:t>If you need to cut materials to make them flat against the surface you can</a:t>
            </a:r>
            <a:endParaRPr dirty="0"/>
          </a:p>
          <a:p>
            <a:pPr marL="457200" lvl="0" indent="-342900" rtl="0">
              <a:lnSpc>
                <a:spcPct val="200000"/>
              </a:lnSpc>
              <a:spcBef>
                <a:spcPts val="0"/>
              </a:spcBef>
              <a:spcAft>
                <a:spcPts val="0"/>
              </a:spcAft>
              <a:buSzPts val="1800"/>
              <a:buChar char="●"/>
            </a:pPr>
            <a:r>
              <a:rPr lang="en" dirty="0"/>
              <a:t>You may use tape or glue to secure the materials to the </a:t>
            </a:r>
            <a:r>
              <a:rPr lang="en" dirty="0" smtClean="0"/>
              <a:t>box </a:t>
            </a:r>
            <a:endParaRPr dirty="0"/>
          </a:p>
          <a:p>
            <a:pPr marL="0" lvl="0" indent="0">
              <a:spcBef>
                <a:spcPts val="1600"/>
              </a:spcBef>
              <a:spcAft>
                <a:spcPts val="16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Motivational activity </a:t>
            </a:r>
            <a:endParaRPr/>
          </a:p>
        </p:txBody>
      </p:sp>
      <p:sp>
        <p:nvSpPr>
          <p:cNvPr id="136" name="Shape 1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Students, today you will have QUIZ! </a:t>
            </a:r>
            <a:endParaRPr/>
          </a:p>
          <a:p>
            <a:pPr marL="0" lvl="0" indent="0">
              <a:spcBef>
                <a:spcPts val="1600"/>
              </a:spcBef>
              <a:spcAft>
                <a:spcPts val="0"/>
              </a:spcAft>
              <a:buNone/>
            </a:pPr>
            <a:endParaRPr/>
          </a:p>
          <a:p>
            <a:pPr marL="0" lvl="0" indent="0">
              <a:spcBef>
                <a:spcPts val="1600"/>
              </a:spcBef>
              <a:spcAft>
                <a:spcPts val="0"/>
              </a:spcAft>
              <a:buNone/>
            </a:pPr>
            <a:r>
              <a:rPr lang="en"/>
              <a:t>Each table group will be given one reading and only one student will read in each group. You will need to make sure you hear all of the information they are reading because you will be quizzed right after. Make sure you are listening! </a:t>
            </a:r>
            <a:endParaRPr/>
          </a:p>
          <a:p>
            <a:pPr marL="0" lvl="0" indent="0">
              <a:spcBef>
                <a:spcPts val="1600"/>
              </a:spcBef>
              <a:spcAft>
                <a:spcPts val="0"/>
              </a:spcAft>
              <a:buNone/>
            </a:pPr>
            <a:endParaRPr/>
          </a:p>
          <a:p>
            <a:pPr marL="0" lvl="0" indent="0">
              <a:spcBef>
                <a:spcPts val="1600"/>
              </a:spcBef>
              <a:spcAft>
                <a:spcPts val="1600"/>
              </a:spcAft>
              <a:buNone/>
            </a:pPr>
            <a:r>
              <a:rPr lang="en" b="1"/>
              <a:t>Article</a:t>
            </a:r>
            <a:r>
              <a:rPr lang="en"/>
              <a:t>: “World’s largest Marsupial”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Whole class discussion </a:t>
            </a:r>
            <a:endParaRPr/>
          </a:p>
        </p:txBody>
      </p:sp>
      <p:sp>
        <p:nvSpPr>
          <p:cNvPr id="142" name="Shape 1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a:t>How would you feel if you had to listen to these loud noises each time you were trying to read a book or article? </a:t>
            </a:r>
            <a:endParaRPr/>
          </a:p>
          <a:p>
            <a:pPr marL="0" lvl="0" indent="0">
              <a:spcBef>
                <a:spcPts val="1600"/>
              </a:spcBef>
              <a:spcAft>
                <a:spcPts val="0"/>
              </a:spcAft>
              <a:buNone/>
            </a:pPr>
            <a:endParaRPr/>
          </a:p>
          <a:p>
            <a:pPr marL="457200" lvl="0" indent="-342900">
              <a:spcBef>
                <a:spcPts val="1600"/>
              </a:spcBef>
              <a:spcAft>
                <a:spcPts val="0"/>
              </a:spcAft>
              <a:buSzPts val="1800"/>
              <a:buChar char="●"/>
            </a:pPr>
            <a:r>
              <a:rPr lang="en"/>
              <a:t>Would this affect your concentration?</a:t>
            </a:r>
            <a:endParaRPr/>
          </a:p>
          <a:p>
            <a:pPr marL="0" lvl="0" indent="0">
              <a:spcBef>
                <a:spcPts val="1600"/>
              </a:spcBef>
              <a:spcAft>
                <a:spcPts val="0"/>
              </a:spcAft>
              <a:buNone/>
            </a:pPr>
            <a:endParaRPr/>
          </a:p>
          <a:p>
            <a:pPr marL="457200" lvl="0" indent="-342900">
              <a:spcBef>
                <a:spcPts val="1600"/>
              </a:spcBef>
              <a:spcAft>
                <a:spcPts val="0"/>
              </a:spcAft>
              <a:buSzPts val="1800"/>
              <a:buChar char="●"/>
            </a:pPr>
            <a:r>
              <a:rPr lang="en"/>
              <a:t>How would your grades be affected from the constant noise?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lvl="0"/>
            <a:r>
              <a:rPr lang="en" dirty="0"/>
              <a:t>Designing a Soundproof Room</a:t>
            </a:r>
            <a:endParaRPr dirty="0"/>
          </a:p>
        </p:txBody>
      </p:sp>
      <p:sp>
        <p:nvSpPr>
          <p:cNvPr id="148" name="Shape 1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lvl="0">
              <a:lnSpc>
                <a:spcPct val="100000"/>
              </a:lnSpc>
              <a:buClr>
                <a:srgbClr val="000000"/>
              </a:buClr>
              <a:buFont typeface="Times New Roman"/>
              <a:buChar char="●"/>
            </a:pPr>
            <a:r>
              <a:rPr lang="en" dirty="0">
                <a:solidFill>
                  <a:srgbClr val="000000"/>
                </a:solidFill>
                <a:latin typeface="Times New Roman"/>
                <a:ea typeface="Times New Roman"/>
                <a:cs typeface="Times New Roman"/>
                <a:sym typeface="Times New Roman"/>
              </a:rPr>
              <a:t>Your new school is under construction and the architect </a:t>
            </a:r>
            <a:r>
              <a:rPr lang="en" i="1" u="sng" dirty="0" smtClean="0">
                <a:solidFill>
                  <a:srgbClr val="000000"/>
                </a:solidFill>
                <a:latin typeface="Times New Roman"/>
                <a:ea typeface="Times New Roman"/>
                <a:cs typeface="Times New Roman"/>
                <a:sym typeface="Times New Roman"/>
              </a:rPr>
              <a:t>accidentally</a:t>
            </a:r>
            <a:r>
              <a:rPr lang="en" dirty="0" smtClean="0">
                <a:solidFill>
                  <a:srgbClr val="000000"/>
                </a:solidFill>
                <a:latin typeface="Times New Roman"/>
                <a:ea typeface="Times New Roman"/>
                <a:cs typeface="Times New Roman"/>
                <a:sym typeface="Times New Roman"/>
              </a:rPr>
              <a:t> put </a:t>
            </a:r>
            <a:r>
              <a:rPr lang="en" dirty="0">
                <a:solidFill>
                  <a:srgbClr val="000000"/>
                </a:solidFill>
                <a:latin typeface="Times New Roman"/>
                <a:ea typeface="Times New Roman"/>
                <a:cs typeface="Times New Roman"/>
                <a:sym typeface="Times New Roman"/>
              </a:rPr>
              <a:t>the music room next to the library. </a:t>
            </a:r>
            <a:endParaRPr dirty="0">
              <a:solidFill>
                <a:srgbClr val="000000"/>
              </a:solidFill>
              <a:latin typeface="Times New Roman"/>
              <a:ea typeface="Times New Roman"/>
              <a:cs typeface="Times New Roman"/>
              <a:sym typeface="Times New Roman"/>
            </a:endParaRPr>
          </a:p>
          <a:p>
            <a:pPr marL="457200" lvl="0" indent="-342900" rtl="0">
              <a:lnSpc>
                <a:spcPct val="100000"/>
              </a:lnSpc>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You need to design a room that will absorb the most amount of sound, so that the music room’s sound does not disturb the library. </a:t>
            </a:r>
            <a:endParaRPr dirty="0">
              <a:solidFill>
                <a:srgbClr val="000000"/>
              </a:solidFill>
              <a:latin typeface="Times New Roman"/>
              <a:ea typeface="Times New Roman"/>
              <a:cs typeface="Times New Roman"/>
              <a:sym typeface="Times New Roman"/>
            </a:endParaRPr>
          </a:p>
          <a:p>
            <a:pPr marL="457200" lvl="0" indent="-342900" rtl="0">
              <a:lnSpc>
                <a:spcPct val="100000"/>
              </a:lnSpc>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You will be given </a:t>
            </a:r>
            <a:r>
              <a:rPr lang="en" dirty="0" smtClean="0">
                <a:solidFill>
                  <a:srgbClr val="000000"/>
                </a:solidFill>
                <a:latin typeface="Times New Roman"/>
                <a:ea typeface="Times New Roman"/>
                <a:cs typeface="Times New Roman"/>
                <a:sym typeface="Times New Roman"/>
              </a:rPr>
              <a:t>a box and </a:t>
            </a:r>
            <a:r>
              <a:rPr lang="en" dirty="0">
                <a:solidFill>
                  <a:srgbClr val="000000"/>
                </a:solidFill>
                <a:latin typeface="Times New Roman"/>
                <a:ea typeface="Times New Roman"/>
                <a:cs typeface="Times New Roman"/>
                <a:sym typeface="Times New Roman"/>
              </a:rPr>
              <a:t>will need to create a design for the inside of </a:t>
            </a:r>
            <a:r>
              <a:rPr lang="en" dirty="0" smtClean="0">
                <a:solidFill>
                  <a:srgbClr val="000000"/>
                </a:solidFill>
                <a:latin typeface="Times New Roman"/>
                <a:ea typeface="Times New Roman"/>
                <a:cs typeface="Times New Roman"/>
                <a:sym typeface="Times New Roman"/>
              </a:rPr>
              <a:t>the box that </a:t>
            </a:r>
            <a:r>
              <a:rPr lang="en" dirty="0">
                <a:solidFill>
                  <a:srgbClr val="000000"/>
                </a:solidFill>
                <a:latin typeface="Times New Roman"/>
                <a:ea typeface="Times New Roman"/>
                <a:cs typeface="Times New Roman"/>
                <a:sym typeface="Times New Roman"/>
              </a:rPr>
              <a:t>will decrease the sound decibel’s that are being measured from the outside of the </a:t>
            </a:r>
            <a:r>
              <a:rPr lang="en" dirty="0" smtClean="0">
                <a:solidFill>
                  <a:srgbClr val="000000"/>
                </a:solidFill>
                <a:latin typeface="Times New Roman"/>
                <a:ea typeface="Times New Roman"/>
                <a:cs typeface="Times New Roman"/>
                <a:sym typeface="Times New Roman"/>
              </a:rPr>
              <a:t>box</a:t>
            </a:r>
            <a:r>
              <a:rPr lang="en" dirty="0">
                <a:solidFill>
                  <a:srgbClr val="000000"/>
                </a:solidFill>
                <a:latin typeface="Times New Roman"/>
                <a:ea typeface="Times New Roman"/>
                <a:cs typeface="Times New Roman"/>
                <a:sym typeface="Times New Roman"/>
              </a:rPr>
              <a:t>. </a:t>
            </a:r>
            <a:endParaRPr dirty="0">
              <a:solidFill>
                <a:srgbClr val="000000"/>
              </a:solidFill>
              <a:latin typeface="Times New Roman"/>
              <a:ea typeface="Times New Roman"/>
              <a:cs typeface="Times New Roman"/>
              <a:sym typeface="Times New Roman"/>
            </a:endParaRPr>
          </a:p>
          <a:p>
            <a:pPr marL="457200" lvl="0" indent="-342900" rtl="0">
              <a:lnSpc>
                <a:spcPct val="100000"/>
              </a:lnSpc>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To measure this challenge, there will be a speaker within the </a:t>
            </a:r>
            <a:r>
              <a:rPr lang="en" dirty="0" smtClean="0">
                <a:solidFill>
                  <a:srgbClr val="000000"/>
                </a:solidFill>
                <a:latin typeface="Times New Roman"/>
                <a:ea typeface="Times New Roman"/>
                <a:cs typeface="Times New Roman"/>
                <a:sym typeface="Times New Roman"/>
              </a:rPr>
              <a:t>box </a:t>
            </a:r>
            <a:r>
              <a:rPr lang="en" dirty="0">
                <a:solidFill>
                  <a:srgbClr val="000000"/>
                </a:solidFill>
                <a:latin typeface="Times New Roman"/>
                <a:ea typeface="Times New Roman"/>
                <a:cs typeface="Times New Roman"/>
                <a:sym typeface="Times New Roman"/>
              </a:rPr>
              <a:t>and an app to measure the sound decibels from the outside. </a:t>
            </a:r>
            <a:endParaRPr dirty="0">
              <a:solidFill>
                <a:srgbClr val="000000"/>
              </a:solidFill>
              <a:latin typeface="Times New Roman"/>
              <a:ea typeface="Times New Roman"/>
              <a:cs typeface="Times New Roman"/>
              <a:sym typeface="Times New Roman"/>
            </a:endParaRPr>
          </a:p>
          <a:p>
            <a:pPr marL="0" lvl="0" indent="0" rtl="0">
              <a:lnSpc>
                <a:spcPct val="100000"/>
              </a:lnSpc>
              <a:spcBef>
                <a:spcPts val="600"/>
              </a:spcBef>
              <a:spcAft>
                <a:spcPts val="0"/>
              </a:spcAft>
              <a:buNone/>
            </a:pPr>
            <a:endParaRPr dirty="0">
              <a:solidFill>
                <a:srgbClr val="000000"/>
              </a:solidFill>
              <a:latin typeface="Times New Roman"/>
              <a:ea typeface="Times New Roman"/>
              <a:cs typeface="Times New Roman"/>
              <a:sym typeface="Times New Roman"/>
            </a:endParaRPr>
          </a:p>
          <a:p>
            <a:pPr marL="0" lvl="0" indent="0">
              <a:spcBef>
                <a:spcPts val="600"/>
              </a:spcBef>
              <a:spcAft>
                <a:spcPts val="1600"/>
              </a:spcAft>
              <a:buNone/>
            </a:pP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18680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“store”</a:t>
            </a:r>
            <a:endParaRPr/>
          </a:p>
        </p:txBody>
      </p:sp>
      <p:sp>
        <p:nvSpPr>
          <p:cNvPr id="154" name="Shape 154"/>
          <p:cNvSpPr txBox="1">
            <a:spLocks noGrp="1"/>
          </p:cNvSpPr>
          <p:nvPr>
            <p:ph type="body" idx="1"/>
          </p:nvPr>
        </p:nvSpPr>
        <p:spPr>
          <a:xfrm>
            <a:off x="311700" y="6830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dirty="0">
                <a:solidFill>
                  <a:srgbClr val="000000"/>
                </a:solidFill>
              </a:rPr>
              <a:t>Each material you can buy for your soundproof room is within our classroom store</a:t>
            </a:r>
            <a:endParaRPr dirty="0">
              <a:solidFill>
                <a:srgbClr val="000000"/>
              </a:solidFill>
            </a:endParaRPr>
          </a:p>
          <a:p>
            <a:pPr marL="457200" lvl="0" indent="-342900" rtl="0">
              <a:spcBef>
                <a:spcPts val="1600"/>
              </a:spcBef>
              <a:spcAft>
                <a:spcPts val="0"/>
              </a:spcAft>
              <a:buClr>
                <a:srgbClr val="000000"/>
              </a:buClr>
              <a:buSzPts val="1800"/>
              <a:buChar char="●"/>
            </a:pPr>
            <a:r>
              <a:rPr lang="en" dirty="0" smtClean="0">
                <a:solidFill>
                  <a:srgbClr val="000000"/>
                </a:solidFill>
              </a:rPr>
              <a:t>Each </a:t>
            </a:r>
            <a:r>
              <a:rPr lang="en" dirty="0">
                <a:solidFill>
                  <a:srgbClr val="000000"/>
                </a:solidFill>
              </a:rPr>
              <a:t>item has a price and there is a limit on how many items you can buy per group</a:t>
            </a:r>
            <a:endParaRPr dirty="0">
              <a:solidFill>
                <a:srgbClr val="000000"/>
              </a:solidFill>
            </a:endParaRPr>
          </a:p>
          <a:p>
            <a:pPr marL="457200" lvl="0" indent="-342900" rtl="0">
              <a:spcBef>
                <a:spcPts val="1600"/>
              </a:spcBef>
              <a:spcAft>
                <a:spcPts val="0"/>
              </a:spcAft>
              <a:buSzPts val="1800"/>
              <a:buChar char="●"/>
            </a:pPr>
            <a:r>
              <a:rPr lang="en" dirty="0" smtClean="0">
                <a:solidFill>
                  <a:srgbClr val="000000"/>
                </a:solidFill>
              </a:rPr>
              <a:t>You </a:t>
            </a:r>
            <a:r>
              <a:rPr lang="en" dirty="0">
                <a:solidFill>
                  <a:srgbClr val="000000"/>
                </a:solidFill>
              </a:rPr>
              <a:t>also have a budget that you MUST stay within: </a:t>
            </a:r>
            <a:r>
              <a:rPr lang="en" sz="2400" dirty="0">
                <a:solidFill>
                  <a:srgbClr val="FF0000"/>
                </a:solidFill>
              </a:rPr>
              <a:t>$15</a:t>
            </a:r>
            <a:endParaRPr sz="2400" dirty="0">
              <a:solidFill>
                <a:srgbClr val="FF0000"/>
              </a:solidFill>
            </a:endParaRPr>
          </a:p>
          <a:p>
            <a:pPr marL="457200" lvl="0" indent="-342900">
              <a:spcBef>
                <a:spcPts val="1600"/>
              </a:spcBef>
              <a:spcAft>
                <a:spcPts val="0"/>
              </a:spcAft>
              <a:buClr>
                <a:srgbClr val="000000"/>
              </a:buClr>
              <a:buSzPts val="1800"/>
              <a:buChar char="●"/>
            </a:pPr>
            <a:r>
              <a:rPr lang="en" dirty="0" smtClean="0">
                <a:solidFill>
                  <a:srgbClr val="000000"/>
                </a:solidFill>
              </a:rPr>
              <a:t>Choose </a:t>
            </a:r>
            <a:r>
              <a:rPr lang="en" dirty="0">
                <a:solidFill>
                  <a:srgbClr val="000000"/>
                </a:solidFill>
              </a:rPr>
              <a:t>your materials wisely! </a:t>
            </a:r>
            <a:endParaRPr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311700" y="1142475"/>
            <a:ext cx="8520600" cy="3416400"/>
          </a:xfrm>
          <a:prstGeom prst="rect">
            <a:avLst/>
          </a:prstGeom>
          <a:noFill/>
          <a:ln>
            <a:noFill/>
          </a:ln>
        </p:spPr>
        <p:txBody>
          <a:bodyPr spcFirstLastPara="1" wrap="square" lIns="68575" tIns="34275" rIns="68575" bIns="34275" anchor="t" anchorCtr="0">
            <a:noAutofit/>
          </a:bodyPr>
          <a:lstStyle/>
          <a:p>
            <a:pPr marL="0" marR="0" lvl="0" indent="0" algn="l" rtl="0">
              <a:lnSpc>
                <a:spcPct val="80000"/>
              </a:lnSpc>
              <a:spcBef>
                <a:spcPts val="0"/>
              </a:spcBef>
              <a:spcAft>
                <a:spcPts val="0"/>
              </a:spcAft>
              <a:buClr>
                <a:schemeClr val="accent2"/>
              </a:buClr>
              <a:buFont typeface="Arial"/>
              <a:buNone/>
            </a:pPr>
            <a:endParaRPr lang="en" sz="1700" b="1" i="0" u="none" strike="noStrike" cap="none" dirty="0" smtClean="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r>
              <a:rPr lang="en" sz="1700" b="1" i="0" u="none" strike="noStrike" cap="none" dirty="0" smtClean="0">
                <a:solidFill>
                  <a:schemeClr val="accent2"/>
                </a:solidFill>
                <a:latin typeface="Century Gothic"/>
                <a:ea typeface="Century Gothic"/>
                <a:cs typeface="Century Gothic"/>
                <a:sym typeface="Century Gothic"/>
              </a:rPr>
              <a:t>Sound</a:t>
            </a:r>
            <a:r>
              <a:rPr lang="en" sz="1700" b="0" i="0" u="none" strike="noStrike" cap="none" dirty="0">
                <a:solidFill>
                  <a:schemeClr val="accent2"/>
                </a:solidFill>
                <a:latin typeface="Century Gothic"/>
                <a:ea typeface="Century Gothic"/>
                <a:cs typeface="Century Gothic"/>
                <a:sym typeface="Century Gothic"/>
              </a:rPr>
              <a:t> is the movement of </a:t>
            </a:r>
            <a:r>
              <a:rPr lang="en" sz="1700" b="1" i="0" u="none" strike="noStrike" cap="none" dirty="0">
                <a:solidFill>
                  <a:schemeClr val="accent2"/>
                </a:solidFill>
                <a:latin typeface="Century Gothic"/>
                <a:ea typeface="Century Gothic"/>
                <a:cs typeface="Century Gothic"/>
                <a:sym typeface="Century Gothic"/>
              </a:rPr>
              <a:t>energy</a:t>
            </a:r>
            <a:r>
              <a:rPr lang="en" sz="1700" b="0" i="0" u="none" strike="noStrike" cap="none" dirty="0">
                <a:solidFill>
                  <a:schemeClr val="accent2"/>
                </a:solidFill>
                <a:latin typeface="Century Gothic"/>
                <a:ea typeface="Century Gothic"/>
                <a:cs typeface="Century Gothic"/>
                <a:sym typeface="Century Gothic"/>
              </a:rPr>
              <a:t> through substances in longitudinal (compression/rarefaction) waves.</a:t>
            </a:r>
            <a:endParaRPr sz="1700" b="0" i="0" u="none" strike="noStrike" cap="none" dirty="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endParaRPr sz="1700" dirty="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endParaRPr sz="1700" dirty="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endParaRPr sz="1700" dirty="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endParaRPr sz="1700" dirty="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endParaRPr sz="1700" dirty="0">
              <a:solidFill>
                <a:schemeClr val="accent2"/>
              </a:solidFill>
              <a:latin typeface="Century Gothic"/>
              <a:ea typeface="Century Gothic"/>
              <a:cs typeface="Century Gothic"/>
              <a:sym typeface="Century Gothic"/>
            </a:endParaRPr>
          </a:p>
          <a:p>
            <a:pPr marL="0" marR="0" lvl="0" indent="0" algn="l" rtl="0">
              <a:lnSpc>
                <a:spcPct val="80000"/>
              </a:lnSpc>
              <a:spcBef>
                <a:spcPts val="500"/>
              </a:spcBef>
              <a:spcAft>
                <a:spcPts val="1600"/>
              </a:spcAft>
              <a:buClr>
                <a:schemeClr val="accent2"/>
              </a:buClr>
              <a:buFont typeface="Arial"/>
              <a:buNone/>
            </a:pPr>
            <a:r>
              <a:rPr lang="en" sz="1700" b="1" i="0" u="none" strike="noStrike" cap="none" dirty="0">
                <a:solidFill>
                  <a:schemeClr val="accent2"/>
                </a:solidFill>
                <a:latin typeface="Century Gothic"/>
                <a:ea typeface="Century Gothic"/>
                <a:cs typeface="Century Gothic"/>
                <a:sym typeface="Century Gothic"/>
              </a:rPr>
              <a:t>Sound</a:t>
            </a:r>
            <a:r>
              <a:rPr lang="en" sz="1700" b="0" i="0" u="none" strike="noStrike" cap="none" dirty="0">
                <a:solidFill>
                  <a:schemeClr val="accent2"/>
                </a:solidFill>
                <a:latin typeface="Century Gothic"/>
                <a:ea typeface="Century Gothic"/>
                <a:cs typeface="Century Gothic"/>
                <a:sym typeface="Century Gothic"/>
              </a:rPr>
              <a:t> is produced when a force causes an object or substance to vibrate — the </a:t>
            </a:r>
            <a:r>
              <a:rPr lang="en" sz="1700" b="1" i="0" u="none" strike="noStrike" cap="none" dirty="0">
                <a:solidFill>
                  <a:schemeClr val="accent2"/>
                </a:solidFill>
                <a:latin typeface="Century Gothic"/>
                <a:ea typeface="Century Gothic"/>
                <a:cs typeface="Century Gothic"/>
                <a:sym typeface="Century Gothic"/>
              </a:rPr>
              <a:t>energy</a:t>
            </a:r>
            <a:r>
              <a:rPr lang="en" sz="1700" b="0" i="0" u="none" strike="noStrike" cap="none" dirty="0">
                <a:solidFill>
                  <a:schemeClr val="accent2"/>
                </a:solidFill>
                <a:latin typeface="Century Gothic"/>
                <a:ea typeface="Century Gothic"/>
                <a:cs typeface="Century Gothic"/>
                <a:sym typeface="Century Gothic"/>
              </a:rPr>
              <a:t> is transferred through the substance in a wave.</a:t>
            </a:r>
            <a:endParaRPr sz="1700" b="0" i="0" u="none" strike="noStrike" cap="none" dirty="0">
              <a:solidFill>
                <a:schemeClr val="accent2"/>
              </a:solidFill>
              <a:latin typeface="Century Gothic"/>
              <a:ea typeface="Century Gothic"/>
              <a:cs typeface="Century Gothic"/>
              <a:sym typeface="Century Gothic"/>
            </a:endParaRPr>
          </a:p>
        </p:txBody>
      </p:sp>
      <p:sp>
        <p:nvSpPr>
          <p:cNvPr id="66" name="Shape 66"/>
          <p:cNvSpPr txBox="1">
            <a:spLocks noGrp="1"/>
          </p:cNvSpPr>
          <p:nvPr>
            <p:ph type="title"/>
          </p:nvPr>
        </p:nvSpPr>
        <p:spPr>
          <a:xfrm>
            <a:off x="311700" y="391350"/>
            <a:ext cx="8520600" cy="626100"/>
          </a:xfrm>
          <a:prstGeom prst="rect">
            <a:avLst/>
          </a:prstGeom>
          <a:noFill/>
          <a:ln>
            <a:noFill/>
          </a:ln>
        </p:spPr>
        <p:txBody>
          <a:bodyPr spcFirstLastPara="1" wrap="square" lIns="68575" tIns="34275" rIns="68575" bIns="34275" anchor="b" anchorCtr="0">
            <a:noAutofit/>
          </a:bodyPr>
          <a:lstStyle/>
          <a:p>
            <a:pPr marL="0" marR="0" lvl="0" indent="0" algn="l" rtl="0">
              <a:spcBef>
                <a:spcPts val="0"/>
              </a:spcBef>
              <a:spcAft>
                <a:spcPts val="0"/>
              </a:spcAft>
              <a:buClr>
                <a:schemeClr val="dk2"/>
              </a:buClr>
              <a:buFont typeface="Century Gothic"/>
              <a:buNone/>
            </a:pPr>
            <a:r>
              <a:rPr lang="en" sz="4500" b="0" i="0" u="none" strike="noStrike" cap="none">
                <a:solidFill>
                  <a:schemeClr val="dk2"/>
                </a:solidFill>
                <a:latin typeface="Century Gothic"/>
                <a:ea typeface="Century Gothic"/>
                <a:cs typeface="Century Gothic"/>
                <a:sym typeface="Century Gothic"/>
              </a:rPr>
              <a:t>What is Sound?</a:t>
            </a:r>
            <a:endParaRPr sz="4500" b="0" i="0" u="none" strike="noStrike" cap="none">
              <a:solidFill>
                <a:schemeClr val="dk2"/>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p:nvPr/>
        </p:nvSpPr>
        <p:spPr>
          <a:xfrm>
            <a:off x="-79514" y="792491"/>
            <a:ext cx="9380213" cy="71558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57381"/>
              </a:buClr>
              <a:buFont typeface="Verdana"/>
              <a:buNone/>
            </a:pPr>
            <a:r>
              <a:rPr lang="en" sz="2100" b="1" i="0" u="none" strike="noStrike" cap="none" dirty="0">
                <a:solidFill>
                  <a:srgbClr val="057381"/>
                </a:solidFill>
                <a:latin typeface="Verdana"/>
                <a:ea typeface="Verdana"/>
                <a:cs typeface="Verdana"/>
                <a:sym typeface="Verdana"/>
              </a:rPr>
              <a:t>The diagram below shows </a:t>
            </a:r>
            <a:r>
              <a:rPr lang="en" sz="2100" b="1" i="0" u="none" strike="noStrike" cap="none" dirty="0" smtClean="0">
                <a:solidFill>
                  <a:srgbClr val="057381"/>
                </a:solidFill>
                <a:latin typeface="Verdana"/>
                <a:ea typeface="Verdana"/>
                <a:cs typeface="Verdana"/>
                <a:sym typeface="Verdana"/>
              </a:rPr>
              <a:t>how</a:t>
            </a:r>
          </a:p>
          <a:p>
            <a:pPr marL="0" marR="0" lvl="0" indent="0" algn="ctr" rtl="0">
              <a:lnSpc>
                <a:spcPct val="100000"/>
              </a:lnSpc>
              <a:spcBef>
                <a:spcPts val="0"/>
              </a:spcBef>
              <a:spcAft>
                <a:spcPts val="0"/>
              </a:spcAft>
              <a:buClr>
                <a:srgbClr val="057381"/>
              </a:buClr>
              <a:buFont typeface="Verdana"/>
              <a:buNone/>
            </a:pPr>
            <a:r>
              <a:rPr lang="en" sz="2100" b="1" i="0" u="none" strike="noStrike" cap="none" dirty="0" smtClean="0">
                <a:solidFill>
                  <a:srgbClr val="057381"/>
                </a:solidFill>
                <a:latin typeface="Verdana"/>
                <a:ea typeface="Verdana"/>
                <a:cs typeface="Verdana"/>
                <a:sym typeface="Verdana"/>
              </a:rPr>
              <a:t> </a:t>
            </a:r>
            <a:r>
              <a:rPr lang="en" sz="2100" b="1" i="0" u="none" strike="noStrike" cap="none" dirty="0">
                <a:solidFill>
                  <a:srgbClr val="057381"/>
                </a:solidFill>
                <a:latin typeface="Verdana"/>
                <a:ea typeface="Verdana"/>
                <a:cs typeface="Verdana"/>
                <a:sym typeface="Verdana"/>
              </a:rPr>
              <a:t>a sound wave is represented:</a:t>
            </a:r>
            <a:r>
              <a:rPr lang="en" sz="2100" b="0" i="0" u="none" strike="noStrike" cap="none" dirty="0">
                <a:solidFill>
                  <a:schemeClr val="dk1"/>
                </a:solidFill>
                <a:latin typeface="Century Gothic"/>
                <a:ea typeface="Century Gothic"/>
                <a:cs typeface="Century Gothic"/>
                <a:sym typeface="Century Gothic"/>
              </a:rPr>
              <a:t/>
            </a:r>
            <a:br>
              <a:rPr lang="en" sz="2100" b="0" i="0" u="none" strike="noStrike" cap="none" dirty="0">
                <a:solidFill>
                  <a:schemeClr val="dk1"/>
                </a:solidFill>
                <a:latin typeface="Century Gothic"/>
                <a:ea typeface="Century Gothic"/>
                <a:cs typeface="Century Gothic"/>
                <a:sym typeface="Century Gothic"/>
              </a:rPr>
            </a:br>
            <a:r>
              <a:rPr lang="en" sz="2100" b="0" i="0" u="none" strike="noStrike" cap="none" dirty="0">
                <a:solidFill>
                  <a:schemeClr val="dk1"/>
                </a:solidFill>
                <a:latin typeface="Arial"/>
                <a:ea typeface="Arial"/>
                <a:cs typeface="Arial"/>
                <a:sym typeface="Arial"/>
              </a:rPr>
              <a:t>   </a:t>
            </a:r>
            <a:endParaRPr sz="1100" dirty="0"/>
          </a:p>
        </p:txBody>
      </p:sp>
      <p:pic>
        <p:nvPicPr>
          <p:cNvPr id="72" name="Shape 72" descr="Sound Waves"/>
          <p:cNvPicPr preferRelativeResize="0"/>
          <p:nvPr/>
        </p:nvPicPr>
        <p:blipFill rotWithShape="1">
          <a:blip r:embed="rId3">
            <a:alphaModFix/>
          </a:blip>
          <a:srcRect/>
          <a:stretch/>
        </p:blipFill>
        <p:spPr>
          <a:xfrm>
            <a:off x="934244" y="1757966"/>
            <a:ext cx="6942840" cy="25017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Sound is created by a vibration</a:t>
            </a:r>
            <a:endParaRPr/>
          </a:p>
        </p:txBody>
      </p:sp>
      <p:sp>
        <p:nvSpPr>
          <p:cNvPr id="78" name="Shape 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A vibration </a:t>
            </a:r>
            <a:r>
              <a:rPr lang="en" dirty="0"/>
              <a:t>is a slight shaking movement that goes back and forth.</a:t>
            </a:r>
            <a:endParaRPr dirty="0"/>
          </a:p>
          <a:p>
            <a:pPr marL="0" lvl="0" indent="0">
              <a:spcBef>
                <a:spcPts val="1600"/>
              </a:spcBef>
              <a:spcAft>
                <a:spcPts val="0"/>
              </a:spcAft>
              <a:buNone/>
            </a:pPr>
            <a:endParaRPr dirty="0"/>
          </a:p>
          <a:p>
            <a:pPr marL="0" lvl="0" indent="0">
              <a:spcBef>
                <a:spcPts val="1600"/>
              </a:spcBef>
              <a:spcAft>
                <a:spcPts val="0"/>
              </a:spcAft>
              <a:buNone/>
            </a:pPr>
            <a:r>
              <a:rPr lang="en" dirty="0"/>
              <a:t>Example: When a person hits a cymbal with a drumstick, it causes the cymbal to vibrate, which makes the sound! </a:t>
            </a:r>
            <a:endParaRPr dirty="0"/>
          </a:p>
          <a:p>
            <a:pPr marL="0" lvl="0" indent="0">
              <a:spcBef>
                <a:spcPts val="1600"/>
              </a:spcBef>
              <a:spcAft>
                <a:spcPts val="0"/>
              </a:spcAft>
              <a:buNone/>
            </a:pPr>
            <a:endParaRPr dirty="0"/>
          </a:p>
          <a:p>
            <a:pPr marL="0" lvl="0" indent="0">
              <a:spcBef>
                <a:spcPts val="1600"/>
              </a:spcBef>
              <a:spcAft>
                <a:spcPts val="1600"/>
              </a:spcAft>
              <a:buNone/>
            </a:pPr>
            <a:r>
              <a:rPr lang="en" u="sng" dirty="0">
                <a:solidFill>
                  <a:schemeClr val="hlink"/>
                </a:solidFill>
                <a:hlinkClick r:id="rId3"/>
              </a:rPr>
              <a:t>https://www.youtube.com/watch?v=kpoanOlb3-w</a:t>
            </a:r>
            <a:r>
              <a:rPr lang="en" dirty="0"/>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Sound travels in waves</a:t>
            </a:r>
            <a:endParaRPr/>
          </a:p>
        </p:txBody>
      </p:sp>
      <p:sp>
        <p:nvSpPr>
          <p:cNvPr id="84" name="Shape 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Sound (energy) leaves an object and travels through air as a wave until it hits your ear. </a:t>
            </a:r>
            <a:endParaRPr dirty="0"/>
          </a:p>
          <a:p>
            <a:pPr marL="0" lvl="0" indent="0" rtl="0">
              <a:spcBef>
                <a:spcPts val="1600"/>
              </a:spcBef>
              <a:spcAft>
                <a:spcPts val="0"/>
              </a:spcAft>
              <a:buNone/>
            </a:pPr>
            <a:endParaRPr dirty="0"/>
          </a:p>
          <a:p>
            <a:pPr lvl="0">
              <a:spcBef>
                <a:spcPts val="1600"/>
              </a:spcBef>
            </a:pPr>
            <a:r>
              <a:rPr lang="en-US" dirty="0"/>
              <a:t>As sound waves move forward, they push the air together (</a:t>
            </a:r>
            <a:r>
              <a:rPr lang="en-US" dirty="0" smtClean="0"/>
              <a:t>compressions) </a:t>
            </a:r>
            <a:r>
              <a:rPr lang="en-US" dirty="0"/>
              <a:t>and pull the air apart (rarefaction). </a:t>
            </a:r>
          </a:p>
          <a:p>
            <a:pPr marL="0" lvl="0" indent="0">
              <a:spcBef>
                <a:spcPts val="1600"/>
              </a:spcBef>
              <a:spcAft>
                <a:spcPts val="1600"/>
              </a:spcAft>
              <a:buNone/>
            </a:pPr>
            <a:r>
              <a:rPr lang="en" dirty="0" smtClean="0"/>
              <a:t> </a:t>
            </a:r>
            <a:r>
              <a:rPr lang="en" u="sng" dirty="0">
                <a:solidFill>
                  <a:schemeClr val="hlink"/>
                </a:solidFill>
                <a:hlinkClick r:id="rId3"/>
              </a:rPr>
              <a:t>https://youtu.be/ACeUO4ufx2I</a:t>
            </a:r>
            <a:r>
              <a:rPr lang="en" dirty="0"/>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265050"/>
            <a:ext cx="8520600" cy="73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Sound needs a medium</a:t>
            </a:r>
            <a:endParaRPr/>
          </a:p>
        </p:txBody>
      </p:sp>
      <p:sp>
        <p:nvSpPr>
          <p:cNvPr id="90" name="Shape 90"/>
          <p:cNvSpPr txBox="1">
            <a:spLocks noGrp="1"/>
          </p:cNvSpPr>
          <p:nvPr>
            <p:ph type="body" idx="1"/>
          </p:nvPr>
        </p:nvSpPr>
        <p:spPr>
          <a:xfrm>
            <a:off x="311700" y="1191975"/>
            <a:ext cx="8520600" cy="3581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dirty="0">
                <a:solidFill>
                  <a:srgbClr val="000000"/>
                </a:solidFill>
              </a:rPr>
              <a:t>Medium</a:t>
            </a:r>
            <a:r>
              <a:rPr lang="en" dirty="0"/>
              <a:t>: the material or substance that carries a sound </a:t>
            </a:r>
            <a:r>
              <a:rPr lang="en" dirty="0" smtClean="0"/>
              <a:t>wave from </a:t>
            </a:r>
            <a:r>
              <a:rPr lang="en" dirty="0"/>
              <a:t>one place to another. </a:t>
            </a:r>
            <a:endParaRPr dirty="0"/>
          </a:p>
          <a:p>
            <a:pPr marL="0" lvl="0" indent="0">
              <a:spcBef>
                <a:spcPts val="1600"/>
              </a:spcBef>
              <a:spcAft>
                <a:spcPts val="0"/>
              </a:spcAft>
              <a:buNone/>
            </a:pPr>
            <a:r>
              <a:rPr lang="en" u="sng" dirty="0">
                <a:solidFill>
                  <a:srgbClr val="0000FF"/>
                </a:solidFill>
              </a:rPr>
              <a:t>Examples:</a:t>
            </a:r>
            <a:r>
              <a:rPr lang="en" dirty="0"/>
              <a:t> </a:t>
            </a:r>
            <a:endParaRPr dirty="0"/>
          </a:p>
          <a:p>
            <a:pPr marL="457200" lvl="0" indent="-342900">
              <a:spcBef>
                <a:spcPts val="1600"/>
              </a:spcBef>
              <a:spcAft>
                <a:spcPts val="0"/>
              </a:spcAft>
              <a:buSzPts val="1800"/>
              <a:buAutoNum type="arabicPeriod"/>
            </a:pPr>
            <a:r>
              <a:rPr lang="en" dirty="0">
                <a:solidFill>
                  <a:srgbClr val="FF0000"/>
                </a:solidFill>
              </a:rPr>
              <a:t>Solids</a:t>
            </a:r>
            <a:r>
              <a:rPr lang="en" dirty="0"/>
              <a:t>: When you connect two cups with string, you can actually hear each other! How? </a:t>
            </a:r>
            <a:endParaRPr dirty="0"/>
          </a:p>
          <a:p>
            <a:pPr marL="457200" lvl="0" indent="-342900">
              <a:spcBef>
                <a:spcPts val="0"/>
              </a:spcBef>
              <a:spcAft>
                <a:spcPts val="0"/>
              </a:spcAft>
              <a:buSzPts val="1800"/>
              <a:buAutoNum type="arabicPeriod"/>
            </a:pPr>
            <a:r>
              <a:rPr lang="en" dirty="0">
                <a:solidFill>
                  <a:srgbClr val="FF00FF"/>
                </a:solidFill>
              </a:rPr>
              <a:t>Liquids</a:t>
            </a:r>
            <a:r>
              <a:rPr lang="en" dirty="0"/>
              <a:t>: When you yell underwater at the pool, you can hear your friend! Sound can travel through different </a:t>
            </a:r>
            <a:r>
              <a:rPr lang="en" dirty="0" smtClean="0"/>
              <a:t>liquids. </a:t>
            </a:r>
            <a:endParaRPr dirty="0"/>
          </a:p>
          <a:p>
            <a:pPr marL="457200" lvl="0" indent="-342900">
              <a:spcBef>
                <a:spcPts val="0"/>
              </a:spcBef>
              <a:spcAft>
                <a:spcPts val="0"/>
              </a:spcAft>
              <a:buSzPts val="1800"/>
              <a:buAutoNum type="arabicPeriod"/>
            </a:pPr>
            <a:r>
              <a:rPr lang="en" dirty="0">
                <a:solidFill>
                  <a:srgbClr val="38761D"/>
                </a:solidFill>
              </a:rPr>
              <a:t>Gases</a:t>
            </a:r>
            <a:r>
              <a:rPr lang="en" dirty="0"/>
              <a:t>: This is hard for us to see with our eyes but with a special tool you can see </a:t>
            </a:r>
            <a:r>
              <a:rPr lang="en" dirty="0" smtClean="0"/>
              <a:t>it. </a:t>
            </a:r>
            <a:r>
              <a:rPr lang="en" dirty="0"/>
              <a:t>Check this out! </a:t>
            </a:r>
            <a:r>
              <a:rPr lang="en" u="sng" dirty="0">
                <a:solidFill>
                  <a:schemeClr val="hlink"/>
                </a:solidFill>
                <a:hlinkClick r:id="rId3"/>
              </a:rPr>
              <a:t>https://www.youtube.com/watch?v=aPswnDcteS4</a:t>
            </a:r>
            <a:r>
              <a:rPr lang="en" dirty="0"/>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Sound can be absorbed </a:t>
            </a:r>
            <a:endParaRPr/>
          </a:p>
        </p:txBody>
      </p:sp>
      <p:sp>
        <p:nvSpPr>
          <p:cNvPr id="96" name="Shape 9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a:solidFill>
                  <a:srgbClr val="000000"/>
                </a:solidFill>
              </a:rPr>
              <a:t>Absorb:</a:t>
            </a:r>
            <a:r>
              <a:rPr lang="en"/>
              <a:t> To take in or suck up like a sponge. Just like a sponge takes in water, a material can take in sound. </a:t>
            </a:r>
            <a:endParaRPr/>
          </a:p>
          <a:p>
            <a:pPr marL="0" lvl="0" indent="0">
              <a:spcBef>
                <a:spcPts val="1600"/>
              </a:spcBef>
              <a:spcAft>
                <a:spcPts val="0"/>
              </a:spcAft>
              <a:buNone/>
            </a:pPr>
            <a:r>
              <a:rPr lang="en"/>
              <a:t>“If you didn’t hear your brother calling you because you are playing a videogame, you could say you were absorbed in the game.”</a:t>
            </a:r>
            <a:endParaRPr/>
          </a:p>
          <a:p>
            <a:pPr marL="0" lvl="0" indent="0">
              <a:spcBef>
                <a:spcPts val="1600"/>
              </a:spcBef>
              <a:spcAft>
                <a:spcPts val="0"/>
              </a:spcAft>
              <a:buNone/>
            </a:pPr>
            <a:endParaRPr/>
          </a:p>
          <a:p>
            <a:pPr marL="0" lvl="0" indent="0">
              <a:spcBef>
                <a:spcPts val="1600"/>
              </a:spcBef>
              <a:spcAft>
                <a:spcPts val="0"/>
              </a:spcAft>
              <a:buNone/>
            </a:pPr>
            <a:r>
              <a:rPr lang="en"/>
              <a:t>The sound then becomes quieter! SHHHHH. </a:t>
            </a:r>
            <a:endParaRPr/>
          </a:p>
          <a:p>
            <a:pPr marL="0" lvl="0" indent="0">
              <a:spcBef>
                <a:spcPts val="1600"/>
              </a:spcBef>
              <a:spcAft>
                <a:spcPts val="1600"/>
              </a:spcAft>
              <a:buNone/>
            </a:pPr>
            <a:r>
              <a:rPr lang="en" u="sng">
                <a:solidFill>
                  <a:schemeClr val="hlink"/>
                </a:solidFill>
                <a:hlinkClick r:id="rId3"/>
              </a:rPr>
              <a:t>https://www.youtube.com/watch?v=zNsGfXqxf4s</a:t>
            </a:r>
            <a:r>
              <a:rPr lang="en"/>
              <a:t> </a:t>
            </a:r>
            <a:endParaRPr/>
          </a:p>
        </p:txBody>
      </p:sp>
      <p:pic>
        <p:nvPicPr>
          <p:cNvPr id="97" name="Shape 97" descr="Free vector graphic: Sponge, Wet, Yellow - Free Image on Pixabay ..."/>
          <p:cNvPicPr preferRelativeResize="0"/>
          <p:nvPr/>
        </p:nvPicPr>
        <p:blipFill>
          <a:blip r:embed="rId4">
            <a:alphaModFix/>
          </a:blip>
          <a:stretch>
            <a:fillRect/>
          </a:stretch>
        </p:blipFill>
        <p:spPr>
          <a:xfrm>
            <a:off x="7403300" y="182675"/>
            <a:ext cx="1520601" cy="1241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Sound can be reflected </a:t>
            </a:r>
            <a:endParaRPr/>
          </a:p>
        </p:txBody>
      </p:sp>
      <p:sp>
        <p:nvSpPr>
          <p:cNvPr id="103" name="Shape 1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dirty="0">
                <a:solidFill>
                  <a:srgbClr val="000000"/>
                </a:solidFill>
              </a:rPr>
              <a:t>Reflection</a:t>
            </a:r>
            <a:r>
              <a:rPr lang="en" dirty="0">
                <a:solidFill>
                  <a:srgbClr val="000000"/>
                </a:solidFill>
              </a:rPr>
              <a:t>:</a:t>
            </a:r>
            <a:r>
              <a:rPr lang="en" dirty="0"/>
              <a:t> when a sound </a:t>
            </a:r>
            <a:r>
              <a:rPr lang="en" dirty="0" smtClean="0"/>
              <a:t>wave </a:t>
            </a:r>
            <a:r>
              <a:rPr lang="en" dirty="0"/>
              <a:t>bounces back off of a material and back to the person or object creating the </a:t>
            </a:r>
            <a:r>
              <a:rPr lang="en" dirty="0" smtClean="0"/>
              <a:t>sound. </a:t>
            </a:r>
            <a:r>
              <a:rPr lang="en" dirty="0"/>
              <a:t>This causes something called an </a:t>
            </a:r>
            <a:r>
              <a:rPr lang="en" u="sng" dirty="0" smtClean="0">
                <a:solidFill>
                  <a:srgbClr val="0000FF"/>
                </a:solidFill>
              </a:rPr>
              <a:t>echo</a:t>
            </a:r>
            <a:r>
              <a:rPr lang="en-US" dirty="0" smtClean="0"/>
              <a:t>.</a:t>
            </a:r>
            <a:endParaRPr dirty="0"/>
          </a:p>
          <a:p>
            <a:pPr marL="0" lvl="0" indent="0">
              <a:spcBef>
                <a:spcPts val="1600"/>
              </a:spcBef>
              <a:spcAft>
                <a:spcPts val="0"/>
              </a:spcAft>
              <a:buNone/>
            </a:pPr>
            <a:endParaRPr lang="en" dirty="0" smtClean="0"/>
          </a:p>
          <a:p>
            <a:pPr marL="0" lvl="0" indent="0">
              <a:spcBef>
                <a:spcPts val="1600"/>
              </a:spcBef>
              <a:spcAft>
                <a:spcPts val="0"/>
              </a:spcAft>
              <a:buNone/>
            </a:pPr>
            <a:r>
              <a:rPr lang="en" dirty="0" smtClean="0"/>
              <a:t>Think </a:t>
            </a:r>
            <a:r>
              <a:rPr lang="en" dirty="0"/>
              <a:t>about when you are in the gym or a long hallway and you make a noise. It repeats after you multiple </a:t>
            </a:r>
            <a:r>
              <a:rPr lang="en" dirty="0" smtClean="0"/>
              <a:t>times when </a:t>
            </a:r>
            <a:r>
              <a:rPr lang="en" dirty="0"/>
              <a:t>the sound waves are </a:t>
            </a:r>
            <a:r>
              <a:rPr lang="en" u="sng" dirty="0" smtClean="0">
                <a:solidFill>
                  <a:srgbClr val="0000FF"/>
                </a:solidFill>
              </a:rPr>
              <a:t>reflected</a:t>
            </a:r>
            <a:r>
              <a:rPr lang="en" dirty="0" smtClean="0"/>
              <a:t> </a:t>
            </a:r>
            <a:r>
              <a:rPr lang="en" dirty="0"/>
              <a:t>off of the material. </a:t>
            </a:r>
            <a:endParaRPr dirty="0"/>
          </a:p>
          <a:p>
            <a:pPr marL="0" lvl="0" indent="0" rtl="0">
              <a:lnSpc>
                <a:spcPct val="100000"/>
              </a:lnSpc>
              <a:spcBef>
                <a:spcPts val="1600"/>
              </a:spcBef>
              <a:spcAft>
                <a:spcPts val="400"/>
              </a:spcAft>
              <a:buNone/>
            </a:pPr>
            <a:r>
              <a:rPr lang="en" u="sng" dirty="0">
                <a:solidFill>
                  <a:srgbClr val="1155CC"/>
                </a:solidFill>
                <a:latin typeface="Times New Roman"/>
                <a:ea typeface="Times New Roman"/>
                <a:cs typeface="Times New Roman"/>
                <a:sym typeface="Times New Roman"/>
                <a:hlinkClick r:id="rId3"/>
              </a:rPr>
              <a:t>https://www.youtube.com/watch?v=TAliq8lXCZE</a:t>
            </a:r>
            <a:r>
              <a:rPr lang="en" sz="1400" dirty="0">
                <a:solidFill>
                  <a:srgbClr val="000000"/>
                </a:solidFill>
                <a:latin typeface="Times New Roman"/>
                <a:ea typeface="Times New Roman"/>
                <a:cs typeface="Times New Roman"/>
                <a:sym typeface="Times New Roman"/>
              </a:rPr>
              <a:t>  </a:t>
            </a:r>
            <a:endParaRPr sz="1400" dirty="0"/>
          </a:p>
        </p:txBody>
      </p:sp>
      <p:pic>
        <p:nvPicPr>
          <p:cNvPr id="104" name="Shape 104" descr="images.png"/>
          <p:cNvPicPr preferRelativeResize="0"/>
          <p:nvPr/>
        </p:nvPicPr>
        <p:blipFill>
          <a:blip r:embed="rId4">
            <a:alphaModFix/>
          </a:blip>
          <a:stretch>
            <a:fillRect/>
          </a:stretch>
        </p:blipFill>
        <p:spPr>
          <a:xfrm>
            <a:off x="5483588" y="3279375"/>
            <a:ext cx="3076575" cy="1485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230175"/>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Decibel </a:t>
            </a:r>
            <a:endParaRPr/>
          </a:p>
        </p:txBody>
      </p:sp>
      <p:sp>
        <p:nvSpPr>
          <p:cNvPr id="110" name="Shape 110"/>
          <p:cNvSpPr txBox="1">
            <a:spLocks noGrp="1"/>
          </p:cNvSpPr>
          <p:nvPr>
            <p:ph type="body" idx="1"/>
          </p:nvPr>
        </p:nvSpPr>
        <p:spPr>
          <a:xfrm>
            <a:off x="311700" y="776400"/>
            <a:ext cx="8520600" cy="3416400"/>
          </a:xfrm>
          <a:prstGeom prst="rect">
            <a:avLst/>
          </a:prstGeom>
        </p:spPr>
        <p:txBody>
          <a:bodyPr spcFirstLastPara="1" wrap="square" lIns="91425" tIns="91425" rIns="91425" bIns="91425" anchor="t" anchorCtr="0">
            <a:noAutofit/>
          </a:bodyPr>
          <a:lstStyle/>
          <a:p>
            <a:pPr marL="0" lvl="0" indent="0">
              <a:buNone/>
            </a:pPr>
            <a:r>
              <a:rPr lang="en-US" dirty="0"/>
              <a:t>A unit to measure sound </a:t>
            </a:r>
          </a:p>
          <a:p>
            <a:pPr marL="0" lvl="0" indent="0">
              <a:spcBef>
                <a:spcPts val="1600"/>
              </a:spcBef>
              <a:spcAft>
                <a:spcPts val="1600"/>
              </a:spcAft>
              <a:buNone/>
            </a:pPr>
            <a:endParaRPr dirty="0"/>
          </a:p>
        </p:txBody>
      </p:sp>
      <p:pic>
        <p:nvPicPr>
          <p:cNvPr id="111" name="Shape 111" descr="hearing-damage-chart.png"/>
          <p:cNvPicPr preferRelativeResize="0"/>
          <p:nvPr/>
        </p:nvPicPr>
        <p:blipFill>
          <a:blip r:embed="rId3">
            <a:alphaModFix/>
          </a:blip>
          <a:stretch>
            <a:fillRect/>
          </a:stretch>
        </p:blipFill>
        <p:spPr>
          <a:xfrm>
            <a:off x="408300" y="1633550"/>
            <a:ext cx="8252175" cy="2793400"/>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4302</TotalTime>
  <Words>1271</Words>
  <Application>Microsoft Office PowerPoint</Application>
  <PresentationFormat>On-screen Show (16:9)</PresentationFormat>
  <Paragraphs>113</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Playfair Display</vt:lpstr>
      <vt:lpstr>Roboto</vt:lpstr>
      <vt:lpstr>Century Gothic</vt:lpstr>
      <vt:lpstr>Calibri</vt:lpstr>
      <vt:lpstr>Verdana</vt:lpstr>
      <vt:lpstr>Arial</vt:lpstr>
      <vt:lpstr>Times New Roman</vt:lpstr>
      <vt:lpstr>Lato</vt:lpstr>
      <vt:lpstr>Coral</vt:lpstr>
      <vt:lpstr>Decibels and Acoustical Engineering</vt:lpstr>
      <vt:lpstr>What is Sound?</vt:lpstr>
      <vt:lpstr>PowerPoint Presentation</vt:lpstr>
      <vt:lpstr>Sound is created by a vibration</vt:lpstr>
      <vt:lpstr>Sound travels in waves</vt:lpstr>
      <vt:lpstr>Sound needs a medium</vt:lpstr>
      <vt:lpstr>Sound can be absorbed </vt:lpstr>
      <vt:lpstr>Sound can be reflected </vt:lpstr>
      <vt:lpstr>Decibel </vt:lpstr>
      <vt:lpstr>Vocabulary </vt:lpstr>
      <vt:lpstr>What Soundproofing Material Works Best?</vt:lpstr>
      <vt:lpstr>Creating your box</vt:lpstr>
      <vt:lpstr>Motivational activity </vt:lpstr>
      <vt:lpstr>Whole class discussion </vt:lpstr>
      <vt:lpstr>Designing a Soundproof Room</vt:lpstr>
      <vt:lpstr>The “store”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Soundproof challenge</dc:title>
  <dc:creator>Geanna Schwaegerle</dc:creator>
  <cp:lastModifiedBy>Zain Iqbal</cp:lastModifiedBy>
  <cp:revision>9</cp:revision>
  <dcterms:modified xsi:type="dcterms:W3CDTF">2019-02-28T20:09:46Z</dcterms:modified>
</cp:coreProperties>
</file>