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2" r:id="rId5"/>
    <p:sldId id="260" r:id="rId6"/>
    <p:sldId id="275" r:id="rId7"/>
    <p:sldId id="261" r:id="rId8"/>
    <p:sldId id="262" r:id="rId9"/>
    <p:sldId id="263" r:id="rId10"/>
    <p:sldId id="265" r:id="rId11"/>
    <p:sldId id="267" r:id="rId12"/>
    <p:sldId id="268" r:id="rId13"/>
    <p:sldId id="266" r:id="rId14"/>
    <p:sldId id="264" r:id="rId15"/>
    <p:sldId id="274" r:id="rId16"/>
    <p:sldId id="277" r:id="rId17"/>
    <p:sldId id="278" r:id="rId18"/>
    <p:sldId id="27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7" autoAdjust="0"/>
    <p:restoredTop sz="79749" autoAdjust="0"/>
  </p:normalViewPr>
  <p:slideViewPr>
    <p:cSldViewPr snapToGrid="0" snapToObjects="1"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89700-E16A-894E-86A7-315BD724CF9F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7DD21-B40A-3043-A78E-75F0E934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CFE5-565B-4441-81CC-BF84087A9BCC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6B86-DE68-8D4A-A652-1F5051BF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6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and Urban “Stormwater” Water Cycles Lesson</a:t>
            </a:r>
            <a:r>
              <a:rPr lang="en-US" baseline="0" dirty="0" smtClean="0"/>
              <a:t> &gt; TeachEngineering.org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The rising air responsible for the cloud formation keeps the cloud floating in the air because the air below the cloud is denser than the 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vocabulary words related to the urban water cycle: impervious</a:t>
            </a:r>
            <a:r>
              <a:rPr lang="en-US" baseline="0" dirty="0" smtClean="0"/>
              <a:t> surface, pervious surface, storm sewer, combined sewer, surface water, wastewater, sanitary sewer, urban infrastructure.</a:t>
            </a:r>
          </a:p>
          <a:p>
            <a:r>
              <a:rPr lang="en-US" i="1" baseline="0" dirty="0" smtClean="0"/>
              <a:t>Overview</a:t>
            </a:r>
            <a:r>
              <a:rPr lang="en-US" baseline="0" dirty="0" smtClean="0"/>
              <a:t>: Water is drawn from natural surface water sources &gt; cleaned at drinking water facility &gt; delivered to homes via water pipes &gt; leaves homes as wastewater &gt; sewer system &gt; cleaned at water treatment facility &gt; released into surface water collection systems or used for irrigation.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alternate diagram for the urban water cycle may be found at http://www.pacificwater.org/pages.cfm/water-services/water-demand-management/water-distribution/the-water-cycle.html.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Or, another diagram at http://www.phila.gov/water/PublishingImages/urbanwatercycle.jpg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vocabulary words you have learned in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6B86-DE68-8D4A-A652-1F5051BFD8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311912"/>
            <a:ext cx="8193024" cy="193458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00CD-1380-6345-B692-029873710A1B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EFFF-E072-BE4B-840B-DD0B3B97A06F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220CEF5-D304-A444-B131-F28D0BB97779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BC3A-6776-DF4D-8119-199775B5A4B9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8DC-0867-8547-9889-AB211B370EF2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72E9-494B-7F47-8CC4-83D9AC96FE2A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8468691" cy="1470025"/>
          </a:xfrm>
        </p:spPr>
        <p:txBody>
          <a:bodyPr anchor="b" anchorCtr="0"/>
          <a:lstStyle>
            <a:lvl1pPr algn="l">
              <a:defRPr sz="6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51F4-DE15-E849-8EA0-866AAFC59D2B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AFA5-7897-EF44-AF7E-1E93F2C5CB07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79468"/>
            <a:ext cx="8653345" cy="1417638"/>
          </a:xfrm>
        </p:spPr>
        <p:txBody>
          <a:bodyPr/>
          <a:lstStyle>
            <a:lvl1pPr>
              <a:defRPr sz="44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 b="1">
                <a:latin typeface="Calibri" panose="020F0502020204030204" pitchFamily="34" charset="0"/>
              </a:defRPr>
            </a:lvl1pPr>
            <a:lvl2pPr>
              <a:defRPr sz="1800" b="1">
                <a:latin typeface="Calibri" panose="020F0502020204030204" pitchFamily="34" charset="0"/>
              </a:defRPr>
            </a:lvl2pPr>
            <a:lvl3pPr>
              <a:defRPr sz="1800" b="1">
                <a:latin typeface="Calibri" panose="020F0502020204030204" pitchFamily="34" charset="0"/>
              </a:defRPr>
            </a:lvl3pPr>
            <a:lvl4pPr>
              <a:defRPr sz="1800" b="1">
                <a:latin typeface="Calibri" panose="020F0502020204030204" pitchFamily="34" charset="0"/>
              </a:defRPr>
            </a:lvl4pPr>
            <a:lvl5pPr>
              <a:defRPr sz="1800" b="1">
                <a:latin typeface="Calibri" panose="020F0502020204030204" pitchFamily="34" charset="0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 b="1">
                <a:latin typeface="Calibri" panose="020F0502020204030204" pitchFamily="34" charset="0"/>
              </a:defRPr>
            </a:lvl1pPr>
            <a:lvl2pPr>
              <a:defRPr sz="1800" b="1">
                <a:latin typeface="Calibri" panose="020F0502020204030204" pitchFamily="34" charset="0"/>
              </a:defRPr>
            </a:lvl2pPr>
            <a:lvl3pPr>
              <a:defRPr sz="1800" b="1">
                <a:latin typeface="Calibri" panose="020F0502020204030204" pitchFamily="34" charset="0"/>
              </a:defRPr>
            </a:lvl3pPr>
            <a:lvl4pPr>
              <a:defRPr sz="1800" b="1">
                <a:latin typeface="Calibri" panose="020F0502020204030204" pitchFamily="34" charset="0"/>
              </a:defRPr>
            </a:lvl4pPr>
            <a:lvl5pPr>
              <a:defRPr sz="1800" b="1">
                <a:latin typeface="Calibri" panose="020F0502020204030204" pitchFamily="34" charset="0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D347-2580-DF4C-BBCB-762B5DDCEDC3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fld id="{303B41F9-EF77-F24D-AB47-FEF1D309F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E92A-DE52-B040-84B8-92334304908E}" type="datetime1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A166-E755-F74C-AB74-9EAA30692DED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671-B2E3-5B4B-945B-6ACB82180F75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B9F0A29-636E-494C-A568-A0B21596A468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165830-3AE5-5241-8385-9612451442B7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3B41F9-EF77-F24D-AB47-FEF1D309F5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  <p:sldLayoutId id="214748454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_Western_Hemisphere_transparent_background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081">
            <a:off x="2209748" y="289202"/>
            <a:ext cx="6858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327" y="149808"/>
            <a:ext cx="8653345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Natural and Urban </a:t>
            </a:r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Stormwater” Water </a:t>
            </a:r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Cycles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5028" y="1828373"/>
            <a:ext cx="8543964" cy="463929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Our planet is covered by water, an astonishing 71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</a:rPr>
              <a:t>percent!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“Planet Water?”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If the world was uniform all the way around, water would cover the planet to a depth of 2.6 km (1.6 miles).</a:t>
            </a:r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3200" b="1" i="1" dirty="0" smtClean="0">
                <a:latin typeface="Calibri" panose="020F0502020204030204" pitchFamily="34" charset="0"/>
              </a:rPr>
              <a:t>From where </a:t>
            </a:r>
            <a:r>
              <a:rPr lang="en-US" sz="3200" b="1" i="1" dirty="0">
                <a:latin typeface="Calibri" panose="020F0502020204030204" pitchFamily="34" charset="0"/>
              </a:rPr>
              <a:t>did all this water </a:t>
            </a:r>
            <a:r>
              <a:rPr lang="en-US" sz="3200" b="1" i="1" dirty="0" smtClean="0">
                <a:latin typeface="Calibri" panose="020F0502020204030204" pitchFamily="34" charset="0"/>
              </a:rPr>
              <a:t>come?</a:t>
            </a:r>
            <a:endParaRPr lang="en-US" sz="2800" b="1" i="1" dirty="0" smtClean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9191"/>
            <a:ext cx="8229600" cy="4363293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Infiltration</a:t>
            </a:r>
            <a:r>
              <a:rPr lang="en-US" b="1" dirty="0" smtClean="0">
                <a:latin typeface="Calibri" panose="020F0502020204030204" pitchFamily="34" charset="0"/>
              </a:rPr>
              <a:t>: The movement of water into the media layer.</a:t>
            </a:r>
          </a:p>
          <a:p>
            <a:r>
              <a:rPr lang="en-US" b="1" i="1" dirty="0" smtClean="0">
                <a:latin typeface="Calibri" panose="020F0502020204030204" pitchFamily="34" charset="0"/>
              </a:rPr>
              <a:t>Percolation</a:t>
            </a:r>
            <a:r>
              <a:rPr lang="en-US" b="1" dirty="0" smtClean="0">
                <a:latin typeface="Calibri" panose="020F0502020204030204" pitchFamily="34" charset="0"/>
              </a:rPr>
              <a:t>: The movement of water within the media layer.</a:t>
            </a:r>
          </a:p>
          <a:p>
            <a:r>
              <a:rPr lang="en-US" b="1" i="1" dirty="0" smtClean="0">
                <a:latin typeface="Calibri" panose="020F0502020204030204" pitchFamily="34" charset="0"/>
              </a:rPr>
              <a:t>Transformation</a:t>
            </a:r>
            <a:r>
              <a:rPr lang="en-US" b="1" dirty="0" smtClean="0">
                <a:latin typeface="Calibri" panose="020F0502020204030204" pitchFamily="34" charset="0"/>
              </a:rPr>
              <a:t>: When precipitation falls onto a pervious surface, it may infiltrate into the media layer.  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media layer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is the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combination of inorganic and/or organic earth materials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(for example, sand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soil, mulch, compost, limestone, granite, gravel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).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Infiltration and percolation rates are typically calculated in (V or L)/(T) units, such as ml/s or in/s.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10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Infiltration and Percolation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2565" y="1916311"/>
            <a:ext cx="8494048" cy="444783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Definition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The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flow of rainwater that occurs as a result of the precipitation rate exceeding the soil infiltration and percolation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rates.</a:t>
            </a:r>
          </a:p>
          <a:p>
            <a:pPr lvl="0"/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Also generated from impervious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surfaces such as roofs,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roads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sidewalks.</a:t>
            </a:r>
          </a:p>
          <a:p>
            <a:pPr lvl="0"/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Collects particulates, nutrients 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and heavy metals as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it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travels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down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the street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and into 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the storm sewer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endParaRPr lang="en-US" sz="28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11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</a:rPr>
              <a:t>Stormwater</a:t>
            </a:r>
            <a:r>
              <a:rPr lang="en-US" b="1" dirty="0" smtClean="0">
                <a:latin typeface="Calibri" panose="020F0502020204030204" pitchFamily="34" charset="0"/>
              </a:rPr>
              <a:t> Runoff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drainage,drainage pipes,drains,energy,industry,runoff,sewage,sewers,wastes,wastewat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 b="24457"/>
          <a:stretch/>
        </p:blipFill>
        <p:spPr bwMode="auto">
          <a:xfrm>
            <a:off x="5393766" y="4695568"/>
            <a:ext cx="3273990" cy="18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629" y="2263515"/>
            <a:ext cx="8858992" cy="4125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latin typeface="Calibri" panose="020F0502020204030204" pitchFamily="34" charset="0"/>
              </a:rPr>
              <a:t>Definition</a:t>
            </a:r>
            <a:r>
              <a:rPr lang="en-US" sz="2800" b="1" dirty="0" smtClean="0">
                <a:latin typeface="Calibri" panose="020F0502020204030204" pitchFamily="34" charset="0"/>
              </a:rPr>
              <a:t>: The lateral or </a:t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>horizontal flow of water beneath the ground surface.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Groundwater levels are typically the surface level at which you can see water in a lake, or the level of a well.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Storm water replenishes the groundwater table and underground aquifer through infiltration and percolation.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Then this groundwater is available to flow into lakes, streams, rivers or be accessed by wells and pump stations.  </a:t>
            </a:r>
          </a:p>
        </p:txBody>
      </p:sp>
      <p:pic>
        <p:nvPicPr>
          <p:cNvPr id="2" name="Picture 1" descr="gwflowproblems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53" y="520840"/>
            <a:ext cx="4815568" cy="21024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05300" y="6457250"/>
            <a:ext cx="533400" cy="365125"/>
          </a:xfrm>
        </p:spPr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12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30630" y="79468"/>
            <a:ext cx="3778078" cy="1629412"/>
          </a:xfrm>
        </p:spPr>
        <p:txBody>
          <a:bodyPr/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Groundwater Flow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29" y="1919191"/>
            <a:ext cx="8763989" cy="4437159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Calibri" panose="020F0502020204030204" pitchFamily="34" charset="0"/>
              </a:rPr>
              <a:t>Definition</a:t>
            </a:r>
            <a:r>
              <a:rPr lang="en-US" sz="2800" b="1" dirty="0" smtClean="0">
                <a:latin typeface="Calibri" panose="020F0502020204030204" pitchFamily="34" charset="0"/>
              </a:rPr>
              <a:t>: </a:t>
            </a:r>
            <a:r>
              <a:rPr lang="en-US" sz="2800" b="1" dirty="0">
                <a:latin typeface="Calibri" panose="020F0502020204030204" pitchFamily="34" charset="0"/>
              </a:rPr>
              <a:t>T</a:t>
            </a:r>
            <a:r>
              <a:rPr lang="en-US" sz="2800" b="1" dirty="0" smtClean="0">
                <a:latin typeface="Calibri" panose="020F0502020204030204" pitchFamily="34" charset="0"/>
              </a:rPr>
              <a:t>he process of plants absorbing </a:t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>water and nutrients from roots in order to grow. </a:t>
            </a:r>
          </a:p>
          <a:p>
            <a:r>
              <a:rPr lang="en-US" sz="2800" b="1" i="1" dirty="0" smtClean="0">
                <a:latin typeface="Calibri" panose="020F0502020204030204" pitchFamily="34" charset="0"/>
              </a:rPr>
              <a:t>Phase change</a:t>
            </a:r>
            <a:r>
              <a:rPr lang="en-US" sz="2800" b="1" dirty="0" smtClean="0">
                <a:latin typeface="Calibri" panose="020F0502020204030204" pitchFamily="34" charset="0"/>
              </a:rPr>
              <a:t>: Plants use the energy from the sun (photosynthesis) and capillary action to draw up water and nutrients and transform inorganic nutrients into organic above-ground and below-ground biomass.</a:t>
            </a:r>
          </a:p>
          <a:p>
            <a:r>
              <a:rPr lang="en-US" sz="2800" b="1" i="1" dirty="0" smtClean="0">
                <a:latin typeface="Calibri" panose="020F0502020204030204" pitchFamily="34" charset="0"/>
              </a:rPr>
              <a:t>Rate</a:t>
            </a:r>
            <a:r>
              <a:rPr lang="en-US" sz="2800" b="1" dirty="0" smtClean="0">
                <a:latin typeface="Calibri" panose="020F0502020204030204" pitchFamily="34" charset="0"/>
              </a:rPr>
              <a:t>: Above-ground biomass uptake begins in spring, peaks in mid-summer, and is very minimal during fall and winter months.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13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Plant Uptake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gardening,nature,plants,roots,seedlings,images,cutaway,soil,roots,under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74591"/>
            <a:ext cx="1570037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631" y="1919191"/>
            <a:ext cx="8668987" cy="4760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Definition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The process by which plants release water into the air.</a:t>
            </a:r>
          </a:p>
          <a:p>
            <a:pPr>
              <a:spcBef>
                <a:spcPts val="1200"/>
              </a:spcBef>
            </a:pP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Trees typically drop their leaves to conserve </a:t>
            </a:r>
            <a:b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water, which eliminates the pathway for transpiration.</a:t>
            </a:r>
          </a:p>
          <a:p>
            <a:pPr>
              <a:spcBef>
                <a:spcPts val="1200"/>
              </a:spcBef>
            </a:pPr>
            <a:r>
              <a:rPr lang="en-US" sz="2200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Transformation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Process occurs to remove </a:t>
            </a:r>
            <a:b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heat from the plant and facilitate plant uptake.</a:t>
            </a:r>
          </a:p>
          <a:p>
            <a:pPr>
              <a:spcBef>
                <a:spcPts val="1200"/>
              </a:spcBef>
            </a:pPr>
            <a:r>
              <a:rPr lang="en-US" sz="2200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Rate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Dependent on moisture content of plant vs. surrounding air. (The engineering word is “concentration gradient.”)</a:t>
            </a:r>
          </a:p>
          <a:p>
            <a:pPr lvl="0">
              <a:spcBef>
                <a:spcPts val="1200"/>
              </a:spcBef>
            </a:pP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Transpiration rate examples: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An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acre of corn can give off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3,000–4,000 gallons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of water per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day.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 large oak tree can give off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40,000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gallons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of water per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14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Transpiration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autumn,fall,leaves,nature,plants,seasons,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34" y="2476143"/>
            <a:ext cx="1523284" cy="15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74320" y="61780"/>
            <a:ext cx="8595359" cy="1151117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Urban “Stormwater” Water Cycle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tucsonaz.gov/files/water/img/Our_Water_Cy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r="2792" b="13297"/>
          <a:stretch/>
        </p:blipFill>
        <p:spPr bwMode="auto">
          <a:xfrm>
            <a:off x="274320" y="1192226"/>
            <a:ext cx="8595360" cy="51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0842" y="1858780"/>
            <a:ext cx="8797808" cy="44975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 are a travel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magazine journalist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 </a:t>
            </a:r>
            <a:r>
              <a:rPr lang="en-US" sz="2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Urban Environment Weekly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Your assignment this week is to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follow the life of a drop of water 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it makes its way through 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urban environment. 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your article, include all the 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descriptive details of whom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drop met and what it</a:t>
            </a:r>
            <a:b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encountered along the way.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https://www.monroecounty.gov/Image/DES/Stormwater/diagram_storm_drain_syste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0652" r="3403" b="13841"/>
          <a:stretch/>
        </p:blipFill>
        <p:spPr bwMode="auto">
          <a:xfrm>
            <a:off x="4983126" y="2638790"/>
            <a:ext cx="3807502" cy="3466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Transpiration</a:t>
            </a:r>
            <a:endParaRPr lang="en-US" sz="28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13042" y="4696013"/>
            <a:ext cx="1627632" cy="82296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1400" dirty="0" smtClean="0">
                <a:solidFill>
                  <a:srgbClr val="0070C0"/>
                </a:solidFill>
                <a:effectLst/>
                <a:latin typeface="Bradley Hand ITC" panose="03070402050302030203" pitchFamily="66" charset="0"/>
              </a:rPr>
              <a:t>Rain collected and moved by urban infrastructure</a:t>
            </a:r>
            <a:endParaRPr lang="en-US" sz="14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C:\Users\Denise\Documents\Documents\4 usf Urban Stormwater Management unit 527\possible images\urbanwatercyc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6" y="880856"/>
            <a:ext cx="7359388" cy="5519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45327" y="149808"/>
            <a:ext cx="8653345" cy="10448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Urban Water Cycle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0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The Water Cycle: Graphic showing the movement of water through the water cyc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3" y="863875"/>
            <a:ext cx="7960995" cy="55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45327" y="149808"/>
            <a:ext cx="8653345" cy="10448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Natural Water Cycle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70555" y="6356350"/>
            <a:ext cx="533400" cy="365125"/>
          </a:xfrm>
        </p:spPr>
        <p:txBody>
          <a:bodyPr/>
          <a:lstStyle/>
          <a:p>
            <a:fld id="{303B41F9-EF77-F24D-AB47-FEF1D309F5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883" y="768626"/>
            <a:ext cx="8550234" cy="5782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1: Image of the Earth — U.S. Environmental Protection Agency at http://www.epa.gov/region6/rsc/converses_students.html 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6: X-ray photograph of the sun — NASA via Science daily at http://www.sciencedaily.com/releases/2010/08/100802165451.htm </a:t>
            </a: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6: Diagram of the water cycle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Southwest Florida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Water Management </a:t>
            </a: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District via </a:t>
            </a: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Miami-Dade </a:t>
            </a: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County, FL at http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://www.miamidade.gov/water/water-cycle.asp</a:t>
            </a:r>
            <a:endParaRPr lang="en-US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Slides 7, 8, 9: evaporation-condensation-precipitation diagram — Microsoft clipart at http://office.microsoft.com/en-us/images/results.aspx?qu=evaporation&amp;ex=1#ai:MC900278850|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7: steaming coffee cup — Microsoft clipart at http://office.microsoft.com/en-us/images/results.aspx?qu=steam&amp;ex=1#ai:MC900239561|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8: dew droplets on web — Microsoft clipart at http://office.microsoft.com/en-us/images/results.aspx?qu=condensation&amp;ex=1#ai:MP900442455|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9: rain — Microsoft clipart at http://office.mirosoft.com/en-us/images/results.aspx?qu=rain&amp;ex=1#ai:MC900311120|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9: snowflakes — Microsoft clipart at http://office.microsoft.com/en-us/images/results.aspx?qu=snow+flakes&amp;ex=1#ai:MC900331453|</a:t>
            </a: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Slide </a:t>
            </a: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11: runoff drainage pipe —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Microsoft clipart at http://office.microsoft.com/en-us/images/results.aspx?qu=runoff&amp;ex=1#ai:MC900298021|</a:t>
            </a:r>
            <a:endParaRPr lang="en-US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12: Diagram of groundwater flow — U.S. Geological Survey at https://water.usgs.gov/edu/earthgwdecline.html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13: Plant with roots in ground — Microsoft clipart at http://office.microsoft.com/en-us/images/results.aspx?qu=plant&amp;ex=1#ai:MC900383120|</a:t>
            </a:r>
          </a:p>
          <a:p>
            <a:pPr marL="182880" indent="-457200">
              <a:spcBef>
                <a:spcPts val="600"/>
              </a:spcBef>
              <a:buFont typeface="Wingdings 2" pitchFamily="18" charset="2"/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14: Tree without leaves — Microsoft clipart at http://office.microsoft.com/en-us/images/results.aspx?qu=falling+leaves&amp;ex=1#ai:MC900187917|</a:t>
            </a: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Slide 15: Diagram of urban water cycle — City of Tucson AZ at http://www.tucsonaz.gov/water/cycle</a:t>
            </a: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16: Storm drain system diagram — Monroe County, NY at https://www.monroecounty.gov/des-stormwater-coalition</a:t>
            </a: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17: Diagram of urban water cycle — U.S. Geological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Survey http://water.usgs.gov/edu/watercycle.html</a:t>
            </a:r>
            <a:endParaRPr lang="en-US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457200">
              <a:spcBef>
                <a:spcPts val="600"/>
              </a:spcBef>
              <a:buNone/>
            </a:pP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Slide 18: Diagram of natural water cycle — City of Philadelphia PA http://www.phila.gov/water/PublishingImages/urbanwatercycle.jpg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831175" y="79468"/>
            <a:ext cx="3205630" cy="6891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Image Sources</a:t>
            </a:r>
            <a:endParaRPr lang="en-US" sz="1800" b="1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95055"/>
            <a:ext cx="8441472" cy="4374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How much water is that? 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It would take 15.5 billion years for that volume of water to go over the Niagara Falls. (Scientists measure our planet to be 4.54 billion years old.)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It takes the average American </a:t>
            </a:r>
            <a:r>
              <a:rPr lang="en-US" sz="2800" b="1" dirty="0">
                <a:latin typeface="Calibri" panose="020F0502020204030204" pitchFamily="34" charset="0"/>
              </a:rPr>
              <a:t>7</a:t>
            </a:r>
            <a:r>
              <a:rPr lang="en-US" sz="2800" b="1" dirty="0" smtClean="0">
                <a:latin typeface="Calibri" panose="020F0502020204030204" pitchFamily="34" charset="0"/>
              </a:rPr>
              <a:t>.5 years to use the amount of water that flows over Niagara Falls every second.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That</a:t>
            </a:r>
            <a:r>
              <a:rPr lang="fr-FR" sz="2800" b="1" dirty="0" smtClean="0">
                <a:latin typeface="Calibri" panose="020F0502020204030204" pitchFamily="34" charset="0"/>
              </a:rPr>
              <a:t>’</a:t>
            </a:r>
            <a:r>
              <a:rPr lang="en-US" sz="2800" b="1" dirty="0" smtClean="0">
                <a:latin typeface="Calibri" panose="020F0502020204030204" pitchFamily="34" charset="0"/>
              </a:rPr>
              <a:t>s a lot of water. </a:t>
            </a:r>
            <a:r>
              <a:rPr lang="en-US" sz="28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Is it enough for everyone?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2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45327" y="79468"/>
            <a:ext cx="8653345" cy="141763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Natural and Urban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“</a:t>
            </a:r>
            <a:r>
              <a:rPr lang="en-US" b="1" dirty="0">
                <a:latin typeface="Calibri" panose="020F0502020204030204" pitchFamily="34" charset="0"/>
              </a:rPr>
              <a:t>Stormwater” Water </a:t>
            </a:r>
            <a:r>
              <a:rPr lang="en-US" b="1" dirty="0" smtClean="0">
                <a:latin typeface="Calibri" panose="020F0502020204030204" pitchFamily="34" charset="0"/>
              </a:rPr>
              <a:t>Cycles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50" y="1828800"/>
            <a:ext cx="8853714" cy="486888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2.5% of the water on our planet is considered 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fresh water</a:t>
            </a:r>
            <a:r>
              <a:rPr lang="en-US" b="1" dirty="0" smtClean="0"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US" b="1" dirty="0" smtClean="0">
                <a:latin typeface="Calibri" panose="020F0502020204030204" pitchFamily="34" charset="0"/>
              </a:rPr>
              <a:t>1.7% trapped as polar ice</a:t>
            </a:r>
          </a:p>
          <a:p>
            <a:pPr lvl="1"/>
            <a:r>
              <a:rPr lang="en-US" b="1" dirty="0" smtClean="0">
                <a:latin typeface="Calibri" panose="020F0502020204030204" pitchFamily="34" charset="0"/>
              </a:rPr>
              <a:t>0.76% fresh groundwater</a:t>
            </a:r>
          </a:p>
          <a:p>
            <a:pPr lvl="1"/>
            <a:r>
              <a:rPr lang="en-US" b="1" dirty="0" smtClean="0">
                <a:latin typeface="Calibri" panose="020F0502020204030204" pitchFamily="34" charset="0"/>
              </a:rPr>
              <a:t>0.1% in the planet’s surface and atmosphere 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Groundwater sources are not evenly distributed around the world, and excessive groundwater pumping has negative environmental impacts.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So, 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surface and atmospheric water </a:t>
            </a:r>
            <a:r>
              <a:rPr lang="en-US" b="1" dirty="0" smtClean="0">
                <a:latin typeface="Calibri" panose="020F0502020204030204" pitchFamily="34" charset="0"/>
              </a:rPr>
              <a:t>are the most accessible and renewable sources of drinking water.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Global freshwater availability is estimated at 131 gallons per person per day.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3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45327" y="79468"/>
            <a:ext cx="8653345" cy="141763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Natural and Urban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“</a:t>
            </a:r>
            <a:r>
              <a:rPr lang="en-US" b="1" dirty="0">
                <a:latin typeface="Calibri" panose="020F0502020204030204" pitchFamily="34" charset="0"/>
              </a:rPr>
              <a:t>Stormwater” Water </a:t>
            </a:r>
            <a:r>
              <a:rPr lang="en-US" b="1" dirty="0" smtClean="0">
                <a:latin typeface="Calibri" panose="020F0502020204030204" pitchFamily="34" charset="0"/>
              </a:rPr>
              <a:t>Cycles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8565"/>
            <a:ext cx="8229600" cy="443715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When we turn on the faucet, water always comes out.  </a:t>
            </a:r>
            <a:r>
              <a:rPr lang="en-US" sz="28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But how does it get there? And how do we know that it is safe to drink?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Civil and </a:t>
            </a:r>
            <a:r>
              <a:rPr lang="en-US" sz="2800" b="1" dirty="0" smtClean="0">
                <a:latin typeface="Calibri" panose="020F0502020204030204" pitchFamily="34" charset="0"/>
              </a:rPr>
              <a:t>environmental engineers </a:t>
            </a:r>
            <a:r>
              <a:rPr lang="en-US" sz="2800" b="1" dirty="0">
                <a:latin typeface="Calibri" panose="020F0502020204030204" pitchFamily="34" charset="0"/>
              </a:rPr>
              <a:t>design systems to move this water </a:t>
            </a:r>
            <a:r>
              <a:rPr lang="en-US" sz="2800" b="1" dirty="0" smtClean="0">
                <a:latin typeface="Calibri" panose="020F0502020204030204" pitchFamily="34" charset="0"/>
              </a:rPr>
              <a:t>from surface and groundwater sources to water treatment facilities and then to our homes. It is their job to provide quality drinking water, assuring our health and safety, and a sufficient quantity of water.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4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45327" y="79468"/>
            <a:ext cx="8653345" cy="141763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Natural and Urban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“</a:t>
            </a:r>
            <a:r>
              <a:rPr lang="en-US" b="1" dirty="0">
                <a:latin typeface="Calibri" panose="020F0502020204030204" pitchFamily="34" charset="0"/>
              </a:rPr>
              <a:t>Stormwater” Water </a:t>
            </a:r>
            <a:r>
              <a:rPr lang="en-US" b="1" dirty="0" smtClean="0">
                <a:latin typeface="Calibri" panose="020F0502020204030204" pitchFamily="34" charset="0"/>
              </a:rPr>
              <a:t>Cycles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883" y="1919191"/>
            <a:ext cx="8597735" cy="4374731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Civil and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environmental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engineers use the rates of reaction to design treatment systems and must understand the phase transformation occurring as a result of the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reaction, in order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to provide water that is safe to drink and release back into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nature.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For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example, denitrification, the transformation of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nitrate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NO</a:t>
            </a:r>
            <a:r>
              <a:rPr lang="en-US" sz="2800" b="1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a fertilizer)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nitrogen 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gas (N</a:t>
            </a:r>
            <a:r>
              <a:rPr lang="en-US" sz="2800" b="1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) is a critical component in the design and management of wastewater treatment systems.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05300" y="6427183"/>
            <a:ext cx="533400" cy="365125"/>
          </a:xfrm>
        </p:spPr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5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45327" y="79468"/>
            <a:ext cx="8653345" cy="141763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Natural and Urban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“</a:t>
            </a:r>
            <a:r>
              <a:rPr lang="en-US" b="1" dirty="0">
                <a:latin typeface="Calibri" panose="020F0502020204030204" pitchFamily="34" charset="0"/>
              </a:rPr>
              <a:t>Stormwater” Water </a:t>
            </a:r>
            <a:r>
              <a:rPr lang="en-US" b="1" dirty="0" smtClean="0">
                <a:latin typeface="Calibri" panose="020F0502020204030204" pitchFamily="34" charset="0"/>
              </a:rPr>
              <a:t>Cycles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327" y="3081967"/>
            <a:ext cx="3153554" cy="3639950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evaporation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condensation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precipitation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infiltration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tormwater runoff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groundwater flow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lant uptake</a:t>
            </a:r>
          </a:p>
          <a:p>
            <a:pPr defTabSz="914400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transpiration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4251960" y="6356157"/>
            <a:ext cx="64008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5327" y="79468"/>
            <a:ext cx="8653345" cy="141763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Natural and Urban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“</a:t>
            </a:r>
            <a:r>
              <a:rPr lang="en-US" b="1" dirty="0">
                <a:latin typeface="Calibri" panose="020F0502020204030204" pitchFamily="34" charset="0"/>
              </a:rPr>
              <a:t>Stormwater” Water </a:t>
            </a:r>
            <a:r>
              <a:rPr lang="en-US" b="1" dirty="0" smtClean="0">
                <a:latin typeface="Calibri" panose="020F0502020204030204" pitchFamily="34" charset="0"/>
              </a:rPr>
              <a:t>Cycles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0"/>
          <a:stretch/>
        </p:blipFill>
        <p:spPr>
          <a:xfrm>
            <a:off x="3398881" y="3023929"/>
            <a:ext cx="5745119" cy="3840897"/>
          </a:xfrm>
          <a:prstGeom prst="rect">
            <a:avLst/>
          </a:prstGeom>
        </p:spPr>
      </p:pic>
      <p:pic>
        <p:nvPicPr>
          <p:cNvPr id="2050" name="Picture 2" descr="http://images.sciencedaily.com/2010/08/100802165451-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9" t="8928" r="8790" b="9345"/>
          <a:stretch/>
        </p:blipFill>
        <p:spPr bwMode="auto">
          <a:xfrm>
            <a:off x="7711895" y="2240259"/>
            <a:ext cx="1362653" cy="13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90735" y="1753211"/>
            <a:ext cx="8593873" cy="157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200"/>
              </a:spcBef>
              <a:buNone/>
            </a:pPr>
            <a:r>
              <a:rPr lang="en-US" sz="3200" b="1" dirty="0" smtClean="0">
                <a:effectLst/>
                <a:latin typeface="Calibri" panose="020F0502020204030204" pitchFamily="34" charset="0"/>
              </a:rPr>
              <a:t>The </a:t>
            </a:r>
            <a:r>
              <a:rPr lang="en-US" sz="3200" b="1" dirty="0">
                <a:effectLst/>
                <a:latin typeface="Calibri" panose="020F0502020204030204" pitchFamily="34" charset="0"/>
              </a:rPr>
              <a:t>driving force for the water cycle is the sun</a:t>
            </a:r>
            <a:r>
              <a:rPr lang="en-US" sz="3200" b="1" dirty="0" smtClean="0">
                <a:effectLst/>
                <a:latin typeface="Calibri" panose="020F0502020204030204" pitchFamily="34" charset="0"/>
              </a:rPr>
              <a:t>!</a:t>
            </a:r>
          </a:p>
          <a:p>
            <a:pPr marL="6350" indent="0">
              <a:spcBef>
                <a:spcPts val="1200"/>
              </a:spcBef>
              <a:buNone/>
            </a:pPr>
            <a:r>
              <a:rPr lang="en-US" sz="2800" b="1" dirty="0" smtClean="0">
                <a:effectLst/>
                <a:latin typeface="Calibri" panose="020F0502020204030204" pitchFamily="34" charset="0"/>
              </a:rPr>
              <a:t>Name the different parts of the water cycle…</a:t>
            </a:r>
          </a:p>
        </p:txBody>
      </p:sp>
    </p:spTree>
    <p:extLst>
      <p:ext uri="{BB962C8B-B14F-4D97-AF65-F5344CB8AC3E}">
        <p14:creationId xmlns:p14="http://schemas.microsoft.com/office/powerpoint/2010/main" val="12634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Evaporation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880" y="2161309"/>
            <a:ext cx="8716489" cy="412117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Calibri" panose="020F0502020204030204" pitchFamily="34" charset="0"/>
              </a:rPr>
              <a:t>Definition</a:t>
            </a:r>
            <a:r>
              <a:rPr lang="en-US" sz="2800" b="1" dirty="0" smtClean="0">
                <a:latin typeface="Calibri" panose="020F0502020204030204" pitchFamily="34" charset="0"/>
              </a:rPr>
              <a:t>: When water changes from a</a:t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liquid to a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gas </a:t>
            </a:r>
            <a:r>
              <a:rPr lang="en-US" sz="2800" b="1" dirty="0">
                <a:latin typeface="Calibri" panose="020F0502020204030204" pitchFamily="34" charset="0"/>
              </a:rPr>
              <a:t>(water vapor).</a:t>
            </a:r>
          </a:p>
          <a:p>
            <a:r>
              <a:rPr lang="en-US" sz="2800" b="1" i="1" dirty="0" smtClean="0">
                <a:latin typeface="Calibri" panose="020F0502020204030204" pitchFamily="34" charset="0"/>
              </a:rPr>
              <a:t>Phase change</a:t>
            </a:r>
            <a:r>
              <a:rPr lang="en-US" sz="2800" b="1" dirty="0" smtClean="0">
                <a:latin typeface="Calibri" panose="020F0502020204030204" pitchFamily="34" charset="0"/>
              </a:rPr>
              <a:t>: Heat from the sun creates energy that breaks the bonds holding water molecules together.</a:t>
            </a:r>
          </a:p>
          <a:p>
            <a:r>
              <a:rPr lang="en-US" sz="2800" b="1" i="1" dirty="0" smtClean="0">
                <a:latin typeface="Calibri" panose="020F0502020204030204" pitchFamily="34" charset="0"/>
              </a:rPr>
              <a:t>Rate</a:t>
            </a:r>
            <a:r>
              <a:rPr lang="en-US" sz="2800" b="1" dirty="0" smtClean="0">
                <a:latin typeface="Calibri" panose="020F0502020204030204" pitchFamily="34" charset="0"/>
              </a:rPr>
              <a:t>: </a:t>
            </a:r>
            <a:r>
              <a:rPr lang="en-US" sz="2800" b="1" dirty="0">
                <a:latin typeface="Calibri" panose="020F0502020204030204" pitchFamily="34" charset="0"/>
              </a:rPr>
              <a:t>N</a:t>
            </a:r>
            <a:r>
              <a:rPr lang="en-US" sz="2800" b="1" dirty="0" smtClean="0">
                <a:latin typeface="Calibri" panose="020F0502020204030204" pitchFamily="34" charset="0"/>
              </a:rPr>
              <a:t>et </a:t>
            </a:r>
            <a:r>
              <a:rPr lang="en-US" sz="2800" b="1" dirty="0">
                <a:latin typeface="Calibri" panose="020F0502020204030204" pitchFamily="34" charset="0"/>
              </a:rPr>
              <a:t>evaporation occurs when the rate of evaporation exceeds the rate of condensation</a:t>
            </a:r>
            <a:r>
              <a:rPr lang="en-US" sz="2800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800" b="1" i="1" dirty="0" smtClean="0">
                <a:latin typeface="Calibri" panose="020F0502020204030204" pitchFamily="34" charset="0"/>
              </a:rPr>
              <a:t>Examples</a:t>
            </a:r>
            <a:r>
              <a:rPr lang="en-US" sz="2800" b="1" dirty="0" smtClean="0">
                <a:latin typeface="Calibri" panose="020F0502020204030204" pitchFamily="34" charset="0"/>
              </a:rPr>
              <a:t>: Boiling water, steam off a lake, river or road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7</a:t>
            </a:fld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clouds,evaporation,nature,precipitation,rains,weather,cycles,condensation,seas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10613"/>
          <a:stretch/>
        </p:blipFill>
        <p:spPr bwMode="auto">
          <a:xfrm>
            <a:off x="613974" y="411481"/>
            <a:ext cx="194168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verages,coffees,dining,food,household,mugs,ste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49" y="1779866"/>
            <a:ext cx="1352288" cy="1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883" y="2115861"/>
            <a:ext cx="8573985" cy="44246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Definition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When water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vapor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changes from </a:t>
            </a:r>
            <a:b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its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gaseous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state (vapor) to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the liquid phase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Phase change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vaporated water vapor </a:t>
            </a:r>
            <a:b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condenses in the atmosphere due to lower</a:t>
            </a:r>
            <a:b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temperatures resulting from less atmospheric pressure encountered at higher elevations.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Rate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On average, the residence time for moisture in the atmosphere is 8.2 days.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Question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large cumulonimbus cloud can weigh as much as a 747 jumbo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jet. So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why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does it not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come crashing down to the ground? </a:t>
            </a:r>
            <a:endPara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8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Condensation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branches,catches,condensation,dew,Fotolia,insects,mornings,Photographs,prey,spider webs,spiders,spiderwebs,strong,trees,web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17149"/>
          <a:stretch/>
        </p:blipFill>
        <p:spPr bwMode="auto">
          <a:xfrm>
            <a:off x="7115915" y="848247"/>
            <a:ext cx="1754953" cy="26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louds,evaporation,nature,precipitation,rains,weather,cycles,condensation,seas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10613"/>
          <a:stretch/>
        </p:blipFill>
        <p:spPr bwMode="auto">
          <a:xfrm>
            <a:off x="613974" y="411481"/>
            <a:ext cx="194168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8810"/>
            <a:ext cx="8229600" cy="399011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Definition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Condensed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water vapor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that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falls to Earth as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rain,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snow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or hail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en-US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Phase change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Water molecules combine (via condensation) with tiny dust that act as a nucleus to form cloud droplets. An increase in collisions occur with other droplets until the mass of the droplet creates a fall velocity that is greater than the cloud updraft speed, resulting in precipitation. </a:t>
            </a:r>
          </a:p>
          <a:p>
            <a:r>
              <a:rPr lang="en-US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Rate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When the evaporation rate is less than the condensation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rate,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 droplet can grow into a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cloud.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1F9-EF77-F24D-AB47-FEF1D309F5D0}" type="slidenum">
              <a:rPr lang="en-US" b="1" smtClean="0">
                <a:latin typeface="Calibri" panose="020F0502020204030204" pitchFamily="34" charset="0"/>
              </a:rPr>
              <a:t>9</a:t>
            </a:fld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Precipitation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8" name="Picture 4" descr="clouds,evaporation,nature,precipitation,rains,weather,cycles,condensation,seas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10613"/>
          <a:stretch/>
        </p:blipFill>
        <p:spPr bwMode="auto">
          <a:xfrm>
            <a:off x="613974" y="411481"/>
            <a:ext cx="194168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uds,seasons,snowflakes,weather,win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64"/>
          <a:stretch/>
        </p:blipFill>
        <p:spPr bwMode="auto">
          <a:xfrm>
            <a:off x="7157145" y="368775"/>
            <a:ext cx="1680855" cy="27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ouds,nature,raindrops,showers,weather,monsoons,seas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02" y="1344339"/>
            <a:ext cx="1243243" cy="12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20744</TotalTime>
  <Words>1078</Words>
  <Application>Microsoft Office PowerPoint</Application>
  <PresentationFormat>On-screen Show (4:3)</PresentationFormat>
  <Paragraphs>135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 Antiqua</vt:lpstr>
      <vt:lpstr>Bradley Hand ITC</vt:lpstr>
      <vt:lpstr>Calibri</vt:lpstr>
      <vt:lpstr>Times New Roman</vt:lpstr>
      <vt:lpstr>Wingdings 2</vt:lpstr>
      <vt:lpstr>Habitat</vt:lpstr>
      <vt:lpstr>Natural and Urban  “Stormwater” Water Cycles</vt:lpstr>
      <vt:lpstr>Natural and Urban  “Stormwater” Water Cycles</vt:lpstr>
      <vt:lpstr>Natural and Urban  “Stormwater” Water Cycles</vt:lpstr>
      <vt:lpstr>Natural and Urban  “Stormwater” Water Cycles</vt:lpstr>
      <vt:lpstr>Natural and Urban  “Stormwater” Water Cycles</vt:lpstr>
      <vt:lpstr>Natural and Urban  “Stormwater” Water Cycles</vt:lpstr>
      <vt:lpstr>Evaporation</vt:lpstr>
      <vt:lpstr>Condensation</vt:lpstr>
      <vt:lpstr>Precipitation</vt:lpstr>
      <vt:lpstr>Infiltration and Percolation</vt:lpstr>
      <vt:lpstr>Stormwater Runoff</vt:lpstr>
      <vt:lpstr>Groundwater Flow</vt:lpstr>
      <vt:lpstr>Plant Uptake</vt:lpstr>
      <vt:lpstr>Transpiration</vt:lpstr>
      <vt:lpstr>Urban “Stormwater” Water Cycle</vt:lpstr>
      <vt:lpstr>Rain collected and moved by urban infrastructure</vt:lpstr>
      <vt:lpstr>PowerPoint Presentation</vt:lpstr>
      <vt:lpstr>PowerPoint Presentation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Locicero</dc:creator>
  <cp:lastModifiedBy>Denise</cp:lastModifiedBy>
  <cp:revision>134</cp:revision>
  <dcterms:created xsi:type="dcterms:W3CDTF">2013-04-04T03:20:39Z</dcterms:created>
  <dcterms:modified xsi:type="dcterms:W3CDTF">2014-07-09T21:41:38Z</dcterms:modified>
</cp:coreProperties>
</file>