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76" r:id="rId5"/>
    <p:sldId id="260" r:id="rId6"/>
    <p:sldId id="271" r:id="rId7"/>
    <p:sldId id="272" r:id="rId8"/>
    <p:sldId id="273" r:id="rId9"/>
    <p:sldId id="264" r:id="rId10"/>
    <p:sldId id="265" r:id="rId11"/>
    <p:sldId id="275"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89" autoAdjust="0"/>
    <p:restoredTop sz="87125" autoAdjust="0"/>
  </p:normalViewPr>
  <p:slideViewPr>
    <p:cSldViewPr>
      <p:cViewPr varScale="1">
        <p:scale>
          <a:sx n="74" d="100"/>
          <a:sy n="74" d="100"/>
        </p:scale>
        <p:origin x="120" y="66"/>
      </p:cViewPr>
      <p:guideLst>
        <p:guide orient="horz" pos="2160"/>
        <p:guide pos="2880"/>
      </p:guideLst>
    </p:cSldViewPr>
  </p:slideViewPr>
  <p:notesTextViewPr>
    <p:cViewPr>
      <p:scale>
        <a:sx n="1" d="1"/>
        <a:sy n="1" d="1"/>
      </p:scale>
      <p:origin x="0" y="0"/>
    </p:cViewPr>
  </p:notesTextViewPr>
  <p:sorterViewPr>
    <p:cViewPr>
      <p:scale>
        <a:sx n="100" d="100"/>
        <a:sy n="100" d="100"/>
      </p:scale>
      <p:origin x="0" y="-18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C47D38-8904-4E69-AB7E-88420CBDBD69}" type="datetimeFigureOut">
              <a:rPr lang="en-US" smtClean="0"/>
              <a:t>5/14/2014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04D33-68CB-4A63-9AF7-3D94F8811D13}" type="slidenum">
              <a:rPr lang="en-US" smtClean="0"/>
              <a:t>‹#›</a:t>
            </a:fld>
            <a:endParaRPr lang="en-US"/>
          </a:p>
        </p:txBody>
      </p:sp>
    </p:spTree>
    <p:extLst>
      <p:ext uri="{BB962C8B-B14F-4D97-AF65-F5344CB8AC3E}">
        <p14:creationId xmlns:p14="http://schemas.microsoft.com/office/powerpoint/2010/main" val="1947359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a:t>
            </a:r>
            <a:r>
              <a:rPr lang="en-US" baseline="0" dirty="0" smtClean="0"/>
              <a:t> and LID Technologies Design Scenarios (a PowerPoint presentation)</a:t>
            </a:r>
            <a:endParaRPr lang="en-US" dirty="0" smtClean="0"/>
          </a:p>
          <a:p>
            <a:r>
              <a:rPr lang="en-US" dirty="0" smtClean="0"/>
              <a:t>Green Infrastructure</a:t>
            </a:r>
            <a:r>
              <a:rPr lang="en-US" baseline="0" dirty="0" smtClean="0"/>
              <a:t> and Low-Impact Development Technologies Lesson, TeachEngineering.org</a:t>
            </a:r>
            <a:endParaRPr lang="en-US" dirty="0"/>
          </a:p>
        </p:txBody>
      </p:sp>
      <p:sp>
        <p:nvSpPr>
          <p:cNvPr id="4" name="Slide Number Placeholder 3"/>
          <p:cNvSpPr>
            <a:spLocks noGrp="1"/>
          </p:cNvSpPr>
          <p:nvPr>
            <p:ph type="sldNum" sz="quarter" idx="10"/>
          </p:nvPr>
        </p:nvSpPr>
        <p:spPr/>
        <p:txBody>
          <a:bodyPr/>
          <a:lstStyle/>
          <a:p>
            <a:fld id="{82804D33-68CB-4A63-9AF7-3D94F8811D13}" type="slidenum">
              <a:rPr lang="en-US" smtClean="0"/>
              <a:t>1</a:t>
            </a:fld>
            <a:endParaRPr lang="en-US"/>
          </a:p>
        </p:txBody>
      </p:sp>
    </p:spTree>
    <p:extLst>
      <p:ext uri="{BB962C8B-B14F-4D97-AF65-F5344CB8AC3E}">
        <p14:creationId xmlns:p14="http://schemas.microsoft.com/office/powerpoint/2010/main" val="1795477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Instructions: </a:t>
            </a:r>
            <a:r>
              <a:rPr lang="en-US" sz="1200" kern="1200" dirty="0" smtClean="0">
                <a:solidFill>
                  <a:schemeClr val="tx1"/>
                </a:solidFill>
                <a:effectLst/>
                <a:latin typeface="+mn-lt"/>
                <a:ea typeface="+mn-ea"/>
                <a:cs typeface="+mn-cs"/>
              </a:rPr>
              <a:t>Have groups discuss and free draw ideas for possible solutions to each real-world scenario and come to a consensus on the best solution. Have the students debate the pros and cons of their design solutions to form a class consensus and sketch on the board the GI and LID solution they would use for each of the 10 urban environment scenarios. Ask and discuss why students would choose to use certain plant types over others and where they would place them. Example plant options might include native vs. non-native, wetland vs. upland or terrestrial, tree vs. shrub, vegetables vs. bees and butterflies). Also, discuss the benefits of each green infrastructure and low-impact development improvement and how it relates to the three pillars of sustainability (environment, economy, society).</a:t>
            </a:r>
            <a:endParaRPr lang="en-US" dirty="0" smtClean="0"/>
          </a:p>
          <a:p>
            <a:r>
              <a:rPr lang="en-US" dirty="0" smtClean="0"/>
              <a:t>~</a:t>
            </a:r>
          </a:p>
          <a:p>
            <a:r>
              <a:rPr lang="en-US" dirty="0" smtClean="0"/>
              <a:t>To find the original image: choose</a:t>
            </a:r>
            <a:r>
              <a:rPr lang="en-US" baseline="0" dirty="0" smtClean="0"/>
              <a:t> “r</a:t>
            </a:r>
            <a:r>
              <a:rPr lang="en-US" dirty="0" smtClean="0"/>
              <a:t>ooftop view” at http://www.fayetteville-ga.gov/index.asp?Type=B_LOC&amp;SEC=%7B26D2E341-9122-4AF6-B4BF-9F20EB5A267B%7D&amp;DE=%7BB2A085DF-6BF5-46C5-BBFD-B335C54FD0C9%7D</a:t>
            </a:r>
            <a:endParaRPr lang="en-US" dirty="0"/>
          </a:p>
        </p:txBody>
      </p:sp>
      <p:sp>
        <p:nvSpPr>
          <p:cNvPr id="4" name="Slide Number Placeholder 3"/>
          <p:cNvSpPr>
            <a:spLocks noGrp="1"/>
          </p:cNvSpPr>
          <p:nvPr>
            <p:ph type="sldNum" sz="quarter" idx="10"/>
          </p:nvPr>
        </p:nvSpPr>
        <p:spPr/>
        <p:txBody>
          <a:bodyPr/>
          <a:lstStyle/>
          <a:p>
            <a:fld id="{82804D33-68CB-4A63-9AF7-3D94F8811D13}" type="slidenum">
              <a:rPr lang="en-US" smtClean="0"/>
              <a:t>3</a:t>
            </a:fld>
            <a:endParaRPr lang="en-US"/>
          </a:p>
        </p:txBody>
      </p:sp>
    </p:spTree>
    <p:extLst>
      <p:ext uri="{BB962C8B-B14F-4D97-AF65-F5344CB8AC3E}">
        <p14:creationId xmlns:p14="http://schemas.microsoft.com/office/powerpoint/2010/main" val="3080407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2804D33-68CB-4A63-9AF7-3D94F8811D13}" type="slidenum">
              <a:rPr lang="en-US" smtClean="0"/>
              <a:t>4</a:t>
            </a:fld>
            <a:endParaRPr lang="en-US"/>
          </a:p>
        </p:txBody>
      </p:sp>
    </p:spTree>
    <p:extLst>
      <p:ext uri="{BB962C8B-B14F-4D97-AF65-F5344CB8AC3E}">
        <p14:creationId xmlns:p14="http://schemas.microsoft.com/office/powerpoint/2010/main" val="3574941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“Divided Highway” at http://www.transportation.nebraska.gov/roadrunner/rrarchives.htm</a:t>
            </a:r>
            <a:endParaRPr lang="en-US" dirty="0"/>
          </a:p>
        </p:txBody>
      </p:sp>
      <p:sp>
        <p:nvSpPr>
          <p:cNvPr id="4" name="Slide Number Placeholder 3"/>
          <p:cNvSpPr>
            <a:spLocks noGrp="1"/>
          </p:cNvSpPr>
          <p:nvPr>
            <p:ph type="sldNum" sz="quarter" idx="10"/>
          </p:nvPr>
        </p:nvSpPr>
        <p:spPr/>
        <p:txBody>
          <a:bodyPr/>
          <a:lstStyle/>
          <a:p>
            <a:fld id="{82804D33-68CB-4A63-9AF7-3D94F8811D13}" type="slidenum">
              <a:rPr lang="en-US" smtClean="0"/>
              <a:t>5</a:t>
            </a:fld>
            <a:endParaRPr lang="en-US"/>
          </a:p>
        </p:txBody>
      </p:sp>
    </p:spTree>
    <p:extLst>
      <p:ext uri="{BB962C8B-B14F-4D97-AF65-F5344CB8AC3E}">
        <p14:creationId xmlns:p14="http://schemas.microsoft.com/office/powerpoint/2010/main" val="2624587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04D33-68CB-4A63-9AF7-3D94F8811D13}" type="slidenum">
              <a:rPr lang="en-US" smtClean="0"/>
              <a:t>6</a:t>
            </a:fld>
            <a:endParaRPr lang="en-US"/>
          </a:p>
        </p:txBody>
      </p:sp>
    </p:spTree>
    <p:extLst>
      <p:ext uri="{BB962C8B-B14F-4D97-AF65-F5344CB8AC3E}">
        <p14:creationId xmlns:p14="http://schemas.microsoft.com/office/powerpoint/2010/main" val="3481246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04D33-68CB-4A63-9AF7-3D94F8811D13}" type="slidenum">
              <a:rPr lang="en-US" smtClean="0"/>
              <a:t>9</a:t>
            </a:fld>
            <a:endParaRPr lang="en-US"/>
          </a:p>
        </p:txBody>
      </p:sp>
    </p:spTree>
    <p:extLst>
      <p:ext uri="{BB962C8B-B14F-4D97-AF65-F5344CB8AC3E}">
        <p14:creationId xmlns:p14="http://schemas.microsoft.com/office/powerpoint/2010/main" val="1741629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04D33-68CB-4A63-9AF7-3D94F8811D13}" type="slidenum">
              <a:rPr lang="en-US" smtClean="0"/>
              <a:t>10</a:t>
            </a:fld>
            <a:endParaRPr lang="en-US"/>
          </a:p>
        </p:txBody>
      </p:sp>
    </p:spTree>
    <p:extLst>
      <p:ext uri="{BB962C8B-B14F-4D97-AF65-F5344CB8AC3E}">
        <p14:creationId xmlns:p14="http://schemas.microsoft.com/office/powerpoint/2010/main" val="3317035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04D33-68CB-4A63-9AF7-3D94F8811D13}" type="slidenum">
              <a:rPr lang="en-US" smtClean="0"/>
              <a:t>11</a:t>
            </a:fld>
            <a:endParaRPr lang="en-US"/>
          </a:p>
        </p:txBody>
      </p:sp>
    </p:spTree>
    <p:extLst>
      <p:ext uri="{BB962C8B-B14F-4D97-AF65-F5344CB8AC3E}">
        <p14:creationId xmlns:p14="http://schemas.microsoft.com/office/powerpoint/2010/main" val="745484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513B86-CB4A-4A0B-9413-110253C00F31}"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3F9CD-2CF4-428D-A146-B652F5396215}" type="slidenum">
              <a:rPr lang="en-US" smtClean="0"/>
              <a:pPr/>
              <a:t>‹#›</a:t>
            </a:fld>
            <a:endParaRPr lang="en-US"/>
          </a:p>
        </p:txBody>
      </p:sp>
    </p:spTree>
    <p:extLst>
      <p:ext uri="{BB962C8B-B14F-4D97-AF65-F5344CB8AC3E}">
        <p14:creationId xmlns:p14="http://schemas.microsoft.com/office/powerpoint/2010/main" val="1174736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513B86-CB4A-4A0B-9413-110253C00F31}"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3F9CD-2CF4-428D-A146-B652F5396215}" type="slidenum">
              <a:rPr lang="en-US" smtClean="0"/>
              <a:pPr/>
              <a:t>‹#›</a:t>
            </a:fld>
            <a:endParaRPr lang="en-US"/>
          </a:p>
        </p:txBody>
      </p:sp>
    </p:spTree>
    <p:extLst>
      <p:ext uri="{BB962C8B-B14F-4D97-AF65-F5344CB8AC3E}">
        <p14:creationId xmlns:p14="http://schemas.microsoft.com/office/powerpoint/2010/main" val="307661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513B86-CB4A-4A0B-9413-110253C00F31}"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3F9CD-2CF4-428D-A146-B652F5396215}" type="slidenum">
              <a:rPr lang="en-US" smtClean="0"/>
              <a:pPr/>
              <a:t>‹#›</a:t>
            </a:fld>
            <a:endParaRPr lang="en-US"/>
          </a:p>
        </p:txBody>
      </p:sp>
    </p:spTree>
    <p:extLst>
      <p:ext uri="{BB962C8B-B14F-4D97-AF65-F5344CB8AC3E}">
        <p14:creationId xmlns:p14="http://schemas.microsoft.com/office/powerpoint/2010/main" val="241734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513B86-CB4A-4A0B-9413-110253C00F31}"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3F9CD-2CF4-428D-A146-B652F5396215}" type="slidenum">
              <a:rPr lang="en-US" smtClean="0"/>
              <a:pPr/>
              <a:t>‹#›</a:t>
            </a:fld>
            <a:endParaRPr lang="en-US"/>
          </a:p>
        </p:txBody>
      </p:sp>
    </p:spTree>
    <p:extLst>
      <p:ext uri="{BB962C8B-B14F-4D97-AF65-F5344CB8AC3E}">
        <p14:creationId xmlns:p14="http://schemas.microsoft.com/office/powerpoint/2010/main" val="370890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13B86-CB4A-4A0B-9413-110253C00F31}"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3F9CD-2CF4-428D-A146-B652F5396215}" type="slidenum">
              <a:rPr lang="en-US" smtClean="0"/>
              <a:pPr/>
              <a:t>‹#›</a:t>
            </a:fld>
            <a:endParaRPr lang="en-US"/>
          </a:p>
        </p:txBody>
      </p:sp>
    </p:spTree>
    <p:extLst>
      <p:ext uri="{BB962C8B-B14F-4D97-AF65-F5344CB8AC3E}">
        <p14:creationId xmlns:p14="http://schemas.microsoft.com/office/powerpoint/2010/main" val="4289279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513B86-CB4A-4A0B-9413-110253C00F31}"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3F9CD-2CF4-428D-A146-B652F5396215}" type="slidenum">
              <a:rPr lang="en-US" smtClean="0"/>
              <a:pPr/>
              <a:t>‹#›</a:t>
            </a:fld>
            <a:endParaRPr lang="en-US"/>
          </a:p>
        </p:txBody>
      </p:sp>
    </p:spTree>
    <p:extLst>
      <p:ext uri="{BB962C8B-B14F-4D97-AF65-F5344CB8AC3E}">
        <p14:creationId xmlns:p14="http://schemas.microsoft.com/office/powerpoint/2010/main" val="202537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513B86-CB4A-4A0B-9413-110253C00F31}" type="datetimeFigureOut">
              <a:rPr lang="en-US" smtClean="0"/>
              <a:pPr/>
              <a:t>5/14/2014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F3F9CD-2CF4-428D-A146-B652F5396215}" type="slidenum">
              <a:rPr lang="en-US" smtClean="0"/>
              <a:pPr/>
              <a:t>‹#›</a:t>
            </a:fld>
            <a:endParaRPr lang="en-US"/>
          </a:p>
        </p:txBody>
      </p:sp>
    </p:spTree>
    <p:extLst>
      <p:ext uri="{BB962C8B-B14F-4D97-AF65-F5344CB8AC3E}">
        <p14:creationId xmlns:p14="http://schemas.microsoft.com/office/powerpoint/2010/main" val="1932301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513B86-CB4A-4A0B-9413-110253C00F31}" type="datetimeFigureOut">
              <a:rPr lang="en-US" smtClean="0"/>
              <a:pPr/>
              <a:t>5/14/2014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F3F9CD-2CF4-428D-A146-B652F5396215}" type="slidenum">
              <a:rPr lang="en-US" smtClean="0"/>
              <a:pPr/>
              <a:t>‹#›</a:t>
            </a:fld>
            <a:endParaRPr lang="en-US"/>
          </a:p>
        </p:txBody>
      </p:sp>
    </p:spTree>
    <p:extLst>
      <p:ext uri="{BB962C8B-B14F-4D97-AF65-F5344CB8AC3E}">
        <p14:creationId xmlns:p14="http://schemas.microsoft.com/office/powerpoint/2010/main" val="703325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13B86-CB4A-4A0B-9413-110253C00F31}" type="datetimeFigureOut">
              <a:rPr lang="en-US" smtClean="0"/>
              <a:pPr/>
              <a:t>5/14/2014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F3F9CD-2CF4-428D-A146-B652F5396215}" type="slidenum">
              <a:rPr lang="en-US" smtClean="0"/>
              <a:pPr/>
              <a:t>‹#›</a:t>
            </a:fld>
            <a:endParaRPr lang="en-US"/>
          </a:p>
        </p:txBody>
      </p:sp>
    </p:spTree>
    <p:extLst>
      <p:ext uri="{BB962C8B-B14F-4D97-AF65-F5344CB8AC3E}">
        <p14:creationId xmlns:p14="http://schemas.microsoft.com/office/powerpoint/2010/main" val="1949502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513B86-CB4A-4A0B-9413-110253C00F31}"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3F9CD-2CF4-428D-A146-B652F5396215}" type="slidenum">
              <a:rPr lang="en-US" smtClean="0"/>
              <a:pPr/>
              <a:t>‹#›</a:t>
            </a:fld>
            <a:endParaRPr lang="en-US"/>
          </a:p>
        </p:txBody>
      </p:sp>
    </p:spTree>
    <p:extLst>
      <p:ext uri="{BB962C8B-B14F-4D97-AF65-F5344CB8AC3E}">
        <p14:creationId xmlns:p14="http://schemas.microsoft.com/office/powerpoint/2010/main" val="31138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513B86-CB4A-4A0B-9413-110253C00F31}"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3F9CD-2CF4-428D-A146-B652F5396215}" type="slidenum">
              <a:rPr lang="en-US" smtClean="0"/>
              <a:pPr/>
              <a:t>‹#›</a:t>
            </a:fld>
            <a:endParaRPr lang="en-US"/>
          </a:p>
        </p:txBody>
      </p:sp>
    </p:spTree>
    <p:extLst>
      <p:ext uri="{BB962C8B-B14F-4D97-AF65-F5344CB8AC3E}">
        <p14:creationId xmlns:p14="http://schemas.microsoft.com/office/powerpoint/2010/main" val="2417474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13B86-CB4A-4A0B-9413-110253C00F31}" type="datetimeFigureOut">
              <a:rPr lang="en-US" smtClean="0"/>
              <a:pPr/>
              <a:t>5/14/2014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F3F9CD-2CF4-428D-A146-B652F5396215}" type="slidenum">
              <a:rPr lang="en-US" smtClean="0"/>
              <a:pPr/>
              <a:t>‹#›</a:t>
            </a:fld>
            <a:endParaRPr lang="en-US"/>
          </a:p>
        </p:txBody>
      </p:sp>
    </p:spTree>
    <p:extLst>
      <p:ext uri="{BB962C8B-B14F-4D97-AF65-F5344CB8AC3E}">
        <p14:creationId xmlns:p14="http://schemas.microsoft.com/office/powerpoint/2010/main" val="1178138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410199"/>
          </a:xfrm>
        </p:spPr>
        <p:txBody>
          <a:bodyPr>
            <a:normAutofit/>
          </a:bodyPr>
          <a:lstStyle/>
          <a:p>
            <a:r>
              <a:rPr lang="en-US" sz="3600" b="1" dirty="0"/>
              <a:t>Green </a:t>
            </a:r>
            <a:r>
              <a:rPr lang="en-US" sz="3600" b="1" dirty="0" smtClean="0"/>
              <a:t>Infrastructure </a:t>
            </a:r>
            <a:br>
              <a:rPr lang="en-US" sz="3600" b="1" dirty="0" smtClean="0"/>
            </a:br>
            <a:r>
              <a:rPr lang="en-US" sz="3600" b="1" dirty="0" smtClean="0"/>
              <a:t>and Low-Impact Development Technologies</a:t>
            </a:r>
            <a:r>
              <a:rPr lang="en-US" b="1" dirty="0" smtClean="0"/>
              <a:t/>
            </a:r>
            <a:br>
              <a:rPr lang="en-US" b="1" dirty="0" smtClean="0"/>
            </a:br>
            <a:r>
              <a:rPr lang="en-US" b="1" dirty="0" smtClean="0"/>
              <a:t/>
            </a:r>
            <a:br>
              <a:rPr lang="en-US" b="1" dirty="0" smtClean="0"/>
            </a:br>
            <a:r>
              <a:rPr lang="en-US" sz="8000" b="1" dirty="0" smtClean="0"/>
              <a:t>Design Scenarios</a:t>
            </a:r>
            <a:endParaRPr lang="en-US" sz="3600" b="1" dirty="0"/>
          </a:p>
        </p:txBody>
      </p:sp>
    </p:spTree>
    <p:extLst>
      <p:ext uri="{BB962C8B-B14F-4D97-AF65-F5344CB8AC3E}">
        <p14:creationId xmlns:p14="http://schemas.microsoft.com/office/powerpoint/2010/main" val="843352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6459379"/>
            <a:ext cx="4389120" cy="246221"/>
          </a:xfrm>
          <a:prstGeom prst="rect">
            <a:avLst/>
          </a:prstGeom>
        </p:spPr>
        <p:txBody>
          <a:bodyPr wrap="square">
            <a:spAutoFit/>
          </a:bodyPr>
          <a:lstStyle/>
          <a:p>
            <a:r>
              <a:rPr lang="en-US" sz="1000" dirty="0" smtClean="0">
                <a:solidFill>
                  <a:srgbClr val="000000"/>
                </a:solidFill>
                <a:cs typeface="Shruti" panose="020B0502040204020203" pitchFamily="34" charset="0"/>
              </a:rPr>
              <a:t>Image source: </a:t>
            </a:r>
            <a:r>
              <a:rPr lang="en-US" sz="1000" dirty="0"/>
              <a:t>Ryan Locicero, </a:t>
            </a:r>
            <a:r>
              <a:rPr lang="en-US" sz="1000" dirty="0" smtClean="0"/>
              <a:t>University of South Florida (author)</a:t>
            </a:r>
            <a:endParaRPr lang="en-US" sz="1000" dirty="0" smtClean="0">
              <a:solidFill>
                <a:srgbClr val="000000"/>
              </a:solidFill>
              <a:cs typeface="Shruti" panose="020B0502040204020203" pitchFamily="34" charset="0"/>
            </a:endParaRPr>
          </a:p>
        </p:txBody>
      </p:sp>
      <p:sp>
        <p:nvSpPr>
          <p:cNvPr id="4" name="Title 1"/>
          <p:cNvSpPr txBox="1">
            <a:spLocks/>
          </p:cNvSpPr>
          <p:nvPr/>
        </p:nvSpPr>
        <p:spPr>
          <a:xfrm>
            <a:off x="457200" y="274638"/>
            <a:ext cx="8229600" cy="1143000"/>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Downspout Disconnection</a:t>
            </a:r>
            <a:endParaRPr lang="en-US"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1257300"/>
            <a:ext cx="6858000" cy="5143500"/>
          </a:xfrm>
          <a:prstGeom prst="rect">
            <a:avLst/>
          </a:prstGeom>
        </p:spPr>
      </p:pic>
    </p:spTree>
    <p:extLst>
      <p:ext uri="{BB962C8B-B14F-4D97-AF65-F5344CB8AC3E}">
        <p14:creationId xmlns:p14="http://schemas.microsoft.com/office/powerpoint/2010/main" val="514481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2520" y="6383179"/>
            <a:ext cx="6583680" cy="246221"/>
          </a:xfrm>
          <a:prstGeom prst="rect">
            <a:avLst/>
          </a:prstGeom>
        </p:spPr>
        <p:txBody>
          <a:bodyPr wrap="square">
            <a:spAutoFit/>
          </a:bodyPr>
          <a:lstStyle/>
          <a:p>
            <a:r>
              <a:rPr lang="en-US" sz="1000" dirty="0" smtClean="0">
                <a:solidFill>
                  <a:srgbClr val="000000"/>
                </a:solidFill>
                <a:cs typeface="Shruti" panose="020B0502040204020203" pitchFamily="34" charset="0"/>
              </a:rPr>
              <a:t>Image source: </a:t>
            </a:r>
            <a:r>
              <a:rPr lang="en-US" sz="1000" dirty="0">
                <a:solidFill>
                  <a:srgbClr val="000000"/>
                </a:solidFill>
                <a:cs typeface="Shruti" panose="020B0502040204020203" pitchFamily="34" charset="0"/>
              </a:rPr>
              <a:t>http://www.costamesaca.gov/index.aspx?recordid=1320&amp;page=40</a:t>
            </a:r>
            <a:endParaRPr lang="en-US" sz="1000" dirty="0" smtClean="0">
              <a:solidFill>
                <a:srgbClr val="000000"/>
              </a:solidFill>
              <a:cs typeface="Shruti" panose="020B0502040204020203" pitchFamily="34" charset="0"/>
            </a:endParaRPr>
          </a:p>
        </p:txBody>
      </p:sp>
      <p:sp>
        <p:nvSpPr>
          <p:cNvPr id="4" name="Title 1"/>
          <p:cNvSpPr txBox="1">
            <a:spLocks/>
          </p:cNvSpPr>
          <p:nvPr/>
        </p:nvSpPr>
        <p:spPr>
          <a:xfrm>
            <a:off x="457200" y="274638"/>
            <a:ext cx="8229600" cy="1143000"/>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Green Streets and Alleys</a:t>
            </a:r>
            <a:endParaRPr lang="en-US" b="1" dirty="0">
              <a:solidFill>
                <a:srgbClr val="FF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1219200"/>
            <a:ext cx="6858000" cy="5131594"/>
          </a:xfrm>
          <a:prstGeom prst="rect">
            <a:avLst/>
          </a:prstGeom>
        </p:spPr>
      </p:pic>
    </p:spTree>
    <p:extLst>
      <p:ext uri="{BB962C8B-B14F-4D97-AF65-F5344CB8AC3E}">
        <p14:creationId xmlns:p14="http://schemas.microsoft.com/office/powerpoint/2010/main" val="3777987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6306979"/>
            <a:ext cx="7315200" cy="246221"/>
          </a:xfrm>
          <a:prstGeom prst="rect">
            <a:avLst/>
          </a:prstGeom>
        </p:spPr>
        <p:txBody>
          <a:bodyPr wrap="square">
            <a:spAutoFit/>
          </a:bodyPr>
          <a:lstStyle/>
          <a:p>
            <a:r>
              <a:rPr lang="en-US" sz="1000" dirty="0" smtClean="0">
                <a:solidFill>
                  <a:srgbClr val="000000"/>
                </a:solidFill>
                <a:cs typeface="Shruti" panose="020B0502040204020203" pitchFamily="34" charset="0"/>
              </a:rPr>
              <a:t>Image source: U.S. </a:t>
            </a:r>
            <a:r>
              <a:rPr lang="en-US" sz="1000" dirty="0">
                <a:solidFill>
                  <a:srgbClr val="000000"/>
                </a:solidFill>
                <a:cs typeface="Shruti" panose="020B0502040204020203" pitchFamily="34" charset="0"/>
              </a:rPr>
              <a:t>Army http://www.army.mil/article/56831/New_boat_ramp_opens_at_Corps__039__Black_Butte_Lake/</a:t>
            </a:r>
            <a:endParaRPr lang="en-US" sz="1000" dirty="0" smtClean="0">
              <a:solidFill>
                <a:srgbClr val="000000"/>
              </a:solidFill>
              <a:cs typeface="Shruti" panose="020B0502040204020203" pitchFamily="34" charset="0"/>
            </a:endParaRPr>
          </a:p>
        </p:txBody>
      </p:sp>
      <p:sp>
        <p:nvSpPr>
          <p:cNvPr id="4" name="Title 1"/>
          <p:cNvSpPr txBox="1">
            <a:spLocks/>
          </p:cNvSpPr>
          <p:nvPr/>
        </p:nvSpPr>
        <p:spPr>
          <a:xfrm>
            <a:off x="457200" y="274638"/>
            <a:ext cx="8229600" cy="1143000"/>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Green Parking</a:t>
            </a:r>
            <a:endParaRPr lang="en-US"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680" y="1780699"/>
            <a:ext cx="7406640" cy="4526280"/>
          </a:xfrm>
          <a:prstGeom prst="rect">
            <a:avLst/>
          </a:prstGeom>
        </p:spPr>
      </p:pic>
    </p:spTree>
    <p:extLst>
      <p:ext uri="{BB962C8B-B14F-4D97-AF65-F5344CB8AC3E}">
        <p14:creationId xmlns:p14="http://schemas.microsoft.com/office/powerpoint/2010/main" val="834835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Your Challenge</a:t>
            </a:r>
            <a:endParaRPr lang="en-US" sz="6000" b="1" dirty="0"/>
          </a:p>
        </p:txBody>
      </p:sp>
      <p:sp>
        <p:nvSpPr>
          <p:cNvPr id="3" name="TextBox 2"/>
          <p:cNvSpPr txBox="1"/>
          <p:nvPr/>
        </p:nvSpPr>
        <p:spPr>
          <a:xfrm>
            <a:off x="350520" y="1447800"/>
            <a:ext cx="8412480" cy="5170646"/>
          </a:xfrm>
          <a:prstGeom prst="rect">
            <a:avLst/>
          </a:prstGeom>
          <a:noFill/>
        </p:spPr>
        <p:txBody>
          <a:bodyPr wrap="square" rtlCol="0">
            <a:spAutoFit/>
          </a:bodyPr>
          <a:lstStyle/>
          <a:p>
            <a:r>
              <a:rPr lang="en-US" sz="2200" b="1" i="1" dirty="0" smtClean="0"/>
              <a:t>Instructions</a:t>
            </a:r>
            <a:r>
              <a:rPr lang="en-US" sz="2200" b="1" dirty="0" smtClean="0"/>
              <a:t>: As a class, analyze the pictures of the real-world urban environment scenarios and draw in your site plans for stormwater management based on the green infrastructure (GI) and low-impact development (LID) technologies.</a:t>
            </a:r>
          </a:p>
          <a:p>
            <a:endParaRPr lang="en-US" sz="2000" b="1" dirty="0"/>
          </a:p>
          <a:p>
            <a:r>
              <a:rPr lang="en-US" sz="2000" b="1" dirty="0" smtClean="0"/>
              <a:t>Consider and discuss the following topics in determining your site plans.</a:t>
            </a:r>
          </a:p>
          <a:p>
            <a:pPr marL="285750" indent="-285750">
              <a:buFont typeface="Arial"/>
              <a:buChar char="•"/>
            </a:pPr>
            <a:r>
              <a:rPr lang="en-US" sz="2000" b="1" dirty="0" smtClean="0"/>
              <a:t>Traffic concerns</a:t>
            </a:r>
          </a:p>
          <a:p>
            <a:pPr marL="285750" indent="-285750">
              <a:buFont typeface="Arial"/>
              <a:buChar char="•"/>
            </a:pPr>
            <a:r>
              <a:rPr lang="en-US" sz="2000" b="1" dirty="0" smtClean="0"/>
              <a:t>Aesthetics</a:t>
            </a:r>
          </a:p>
          <a:p>
            <a:pPr marL="285750" indent="-285750">
              <a:buFont typeface="Arial"/>
              <a:buChar char="•"/>
            </a:pPr>
            <a:r>
              <a:rPr lang="en-US" sz="2000" b="1" dirty="0" smtClean="0"/>
              <a:t>Safety of people, plants and animals</a:t>
            </a:r>
          </a:p>
          <a:p>
            <a:pPr marL="285750" indent="-285750">
              <a:buFont typeface="Arial"/>
              <a:buChar char="•"/>
            </a:pPr>
            <a:r>
              <a:rPr lang="en-US" sz="2000" b="1" dirty="0" smtClean="0"/>
              <a:t>Vegetation types, size, sun requirements and soil depth</a:t>
            </a:r>
          </a:p>
          <a:p>
            <a:pPr marL="285750" indent="-285750">
              <a:buFont typeface="Arial"/>
              <a:buChar char="•"/>
            </a:pPr>
            <a:r>
              <a:rPr lang="en-US" sz="2000" b="1" dirty="0" smtClean="0"/>
              <a:t>What type of vegetation should be excluded from your design?</a:t>
            </a:r>
          </a:p>
          <a:p>
            <a:pPr marL="285750" indent="-285750">
              <a:buFont typeface="Arial"/>
              <a:buChar char="•"/>
            </a:pPr>
            <a:r>
              <a:rPr lang="en-US" sz="2000" b="1" dirty="0" smtClean="0"/>
              <a:t>Stormwater flow</a:t>
            </a:r>
          </a:p>
          <a:p>
            <a:pPr marL="285750" indent="-285750">
              <a:buFont typeface="Arial"/>
              <a:buChar char="•"/>
            </a:pPr>
            <a:r>
              <a:rPr lang="en-US" sz="2000" b="1" dirty="0" smtClean="0"/>
              <a:t>Drainage media</a:t>
            </a:r>
          </a:p>
          <a:p>
            <a:pPr marL="285750" indent="-285750">
              <a:buFont typeface="Arial"/>
              <a:buChar char="•"/>
            </a:pPr>
            <a:r>
              <a:rPr lang="en-US" sz="2000" b="1" dirty="0" smtClean="0"/>
              <a:t>Incorporate other GI and LID technologies</a:t>
            </a:r>
          </a:p>
          <a:p>
            <a:pPr marL="285750" indent="-285750">
              <a:buFont typeface="Arial"/>
              <a:buChar char="•"/>
            </a:pPr>
            <a:endParaRPr lang="en-US" b="1" dirty="0" smtClean="0"/>
          </a:p>
          <a:p>
            <a:r>
              <a:rPr lang="en-US" sz="2400" b="1" dirty="0" smtClean="0"/>
              <a:t>Be BOLD, be creative, but realistic and practical. </a:t>
            </a:r>
            <a:r>
              <a:rPr lang="en-US" sz="2400" b="1" i="1" dirty="0" smtClean="0"/>
              <a:t>Have fun!</a:t>
            </a:r>
            <a:endParaRPr lang="en-US" sz="2400" b="1" i="1" dirty="0"/>
          </a:p>
        </p:txBody>
      </p:sp>
    </p:spTree>
    <p:extLst>
      <p:ext uri="{BB962C8B-B14F-4D97-AF65-F5344CB8AC3E}">
        <p14:creationId xmlns:p14="http://schemas.microsoft.com/office/powerpoint/2010/main" val="705061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Autofit/>
          </a:bodyPr>
          <a:lstStyle/>
          <a:p>
            <a:r>
              <a:rPr lang="en-US" b="1" dirty="0"/>
              <a:t>Green Roofs </a:t>
            </a:r>
            <a:r>
              <a:rPr lang="en-US" b="1" dirty="0" smtClean="0"/>
              <a:t>and Vegetative Walls</a:t>
            </a:r>
            <a:endParaRPr lang="en-US" b="1" dirty="0"/>
          </a:p>
        </p:txBody>
      </p:sp>
      <p:sp>
        <p:nvSpPr>
          <p:cNvPr id="6" name="Rectangle 5"/>
          <p:cNvSpPr/>
          <p:nvPr/>
        </p:nvSpPr>
        <p:spPr>
          <a:xfrm>
            <a:off x="1023658" y="6400800"/>
            <a:ext cx="7510742" cy="400110"/>
          </a:xfrm>
          <a:prstGeom prst="rect">
            <a:avLst/>
          </a:prstGeom>
        </p:spPr>
        <p:txBody>
          <a:bodyPr wrap="square">
            <a:spAutoFit/>
          </a:bodyPr>
          <a:lstStyle/>
          <a:p>
            <a:r>
              <a:rPr lang="en-US" sz="1000" dirty="0" smtClean="0">
                <a:solidFill>
                  <a:srgbClr val="000000"/>
                </a:solidFill>
                <a:cs typeface="Shruti" panose="020B0502040204020203" pitchFamily="34" charset="0"/>
              </a:rPr>
              <a:t>Image source: City </a:t>
            </a:r>
            <a:r>
              <a:rPr lang="en-US" sz="1000" dirty="0">
                <a:solidFill>
                  <a:srgbClr val="000000"/>
                </a:solidFill>
                <a:cs typeface="Shruti" panose="020B0502040204020203" pitchFamily="34" charset="0"/>
              </a:rPr>
              <a:t>of Fayetteville </a:t>
            </a:r>
            <a:r>
              <a:rPr lang="en-US" sz="1000" dirty="0" smtClean="0">
                <a:solidFill>
                  <a:srgbClr val="000000"/>
                </a:solidFill>
                <a:cs typeface="Shruti" panose="020B0502040204020203" pitchFamily="34" charset="0"/>
              </a:rPr>
              <a:t>GA </a:t>
            </a:r>
            <a:r>
              <a:rPr lang="en-US" sz="1000" dirty="0">
                <a:solidFill>
                  <a:srgbClr val="000000"/>
                </a:solidFill>
                <a:cs typeface="Shruti" panose="020B0502040204020203" pitchFamily="34" charset="0"/>
              </a:rPr>
              <a:t>http://www.fayetteville-ga.gov/vertical/sites/%7B7C2ED344-BB55-4347-B057-121AA147A84D%7D/uploads/%</a:t>
            </a:r>
            <a:r>
              <a:rPr lang="en-US" sz="1000" dirty="0" smtClean="0">
                <a:solidFill>
                  <a:srgbClr val="000000"/>
                </a:solidFill>
                <a:cs typeface="Shruti" panose="020B0502040204020203" pitchFamily="34" charset="0"/>
              </a:rPr>
              <a:t>7BE907E794-A6A7-4542-BCE0-8C197303A64A%7D.JPG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80" y="1188720"/>
            <a:ext cx="6949440" cy="5212080"/>
          </a:xfrm>
          <a:prstGeom prst="rect">
            <a:avLst/>
          </a:prstGeom>
        </p:spPr>
      </p:pic>
    </p:spTree>
    <p:extLst>
      <p:ext uri="{BB962C8B-B14F-4D97-AF65-F5344CB8AC3E}">
        <p14:creationId xmlns:p14="http://schemas.microsoft.com/office/powerpoint/2010/main" val="2473837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err="1" smtClean="0"/>
              <a:t>Bioretention</a:t>
            </a:r>
            <a:r>
              <a:rPr lang="en-US" b="1" dirty="0" smtClean="0"/>
              <a:t> or Rain Gardens</a:t>
            </a:r>
            <a:endParaRPr lang="en-US" b="1" dirty="0">
              <a:solidFill>
                <a:srgbClr val="FF0000"/>
              </a:solidFill>
            </a:endParaRPr>
          </a:p>
        </p:txBody>
      </p:sp>
      <p:sp>
        <p:nvSpPr>
          <p:cNvPr id="5" name="Rectangle 4"/>
          <p:cNvSpPr/>
          <p:nvPr/>
        </p:nvSpPr>
        <p:spPr>
          <a:xfrm>
            <a:off x="914400" y="6459379"/>
            <a:ext cx="6035040" cy="246221"/>
          </a:xfrm>
          <a:prstGeom prst="rect">
            <a:avLst/>
          </a:prstGeom>
        </p:spPr>
        <p:txBody>
          <a:bodyPr wrap="square">
            <a:spAutoFit/>
          </a:bodyPr>
          <a:lstStyle/>
          <a:p>
            <a:r>
              <a:rPr lang="en-US" sz="1000" dirty="0" smtClean="0">
                <a:solidFill>
                  <a:srgbClr val="000000"/>
                </a:solidFill>
                <a:cs typeface="Shruti" panose="020B0502040204020203" pitchFamily="34" charset="0"/>
              </a:rPr>
              <a:t>Image </a:t>
            </a:r>
            <a:r>
              <a:rPr lang="en-US" sz="1000" dirty="0">
                <a:solidFill>
                  <a:srgbClr val="000000"/>
                </a:solidFill>
                <a:cs typeface="Shruti" panose="020B0502040204020203" pitchFamily="34" charset="0"/>
              </a:rPr>
              <a:t>source: http://www.raleighnc.gov/home/content/PWksStormwater/Articles/WesternNorthRidge.html</a:t>
            </a:r>
            <a:endParaRPr lang="en-US" sz="1000" dirty="0" smtClean="0">
              <a:solidFill>
                <a:srgbClr val="000000"/>
              </a:solidFill>
              <a:cs typeface="Shruti" panose="020B0502040204020203"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 y="1110139"/>
            <a:ext cx="7132320" cy="5349240"/>
          </a:xfrm>
          <a:prstGeom prst="rect">
            <a:avLst/>
          </a:prstGeom>
        </p:spPr>
      </p:pic>
    </p:spTree>
    <p:extLst>
      <p:ext uri="{BB962C8B-B14F-4D97-AF65-F5344CB8AC3E}">
        <p14:creationId xmlns:p14="http://schemas.microsoft.com/office/powerpoint/2010/main" val="3954530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23658" y="6306979"/>
            <a:ext cx="6949440" cy="246221"/>
          </a:xfrm>
          <a:prstGeom prst="rect">
            <a:avLst/>
          </a:prstGeom>
        </p:spPr>
        <p:txBody>
          <a:bodyPr wrap="square">
            <a:spAutoFit/>
          </a:bodyPr>
          <a:lstStyle/>
          <a:p>
            <a:r>
              <a:rPr lang="en-US" sz="1000" dirty="0" smtClean="0">
                <a:solidFill>
                  <a:srgbClr val="000000"/>
                </a:solidFill>
                <a:cs typeface="Shruti" panose="020B0502040204020203" pitchFamily="34" charset="0"/>
              </a:rPr>
              <a:t>Image source: </a:t>
            </a:r>
            <a:r>
              <a:rPr lang="en-US" sz="1000" dirty="0">
                <a:solidFill>
                  <a:srgbClr val="000000"/>
                </a:solidFill>
                <a:cs typeface="Shruti" panose="020B0502040204020203" pitchFamily="34" charset="0"/>
              </a:rPr>
              <a:t>Nebraska Transportation http://www.transportation.nebraska.gov/roadrunner/docs/archives/oct-nov05-cover.jpg</a:t>
            </a:r>
            <a:endParaRPr lang="en-US" sz="1000" dirty="0" smtClean="0">
              <a:solidFill>
                <a:srgbClr val="000000"/>
              </a:solidFill>
              <a:cs typeface="Shruti" panose="020B0502040204020203" pitchFamily="34" charset="0"/>
            </a:endParaRPr>
          </a:p>
        </p:txBody>
      </p:sp>
      <p:sp>
        <p:nvSpPr>
          <p:cNvPr id="4" name="Title 1"/>
          <p:cNvSpPr txBox="1">
            <a:spLocks/>
          </p:cNvSpPr>
          <p:nvPr/>
        </p:nvSpPr>
        <p:spPr>
          <a:xfrm>
            <a:off x="457200" y="274638"/>
            <a:ext cx="8229600" cy="1143000"/>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err="1" smtClean="0"/>
              <a:t>Bioswales</a:t>
            </a:r>
            <a:endParaRPr lang="en-US"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80" y="1386205"/>
            <a:ext cx="6949440" cy="4862195"/>
          </a:xfrm>
          <a:prstGeom prst="rect">
            <a:avLst/>
          </a:prstGeom>
        </p:spPr>
      </p:pic>
    </p:spTree>
    <p:extLst>
      <p:ext uri="{BB962C8B-B14F-4D97-AF65-F5344CB8AC3E}">
        <p14:creationId xmlns:p14="http://schemas.microsoft.com/office/powerpoint/2010/main" val="4094397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383179"/>
            <a:ext cx="8597938" cy="246221"/>
          </a:xfrm>
          <a:prstGeom prst="rect">
            <a:avLst/>
          </a:prstGeom>
        </p:spPr>
        <p:txBody>
          <a:bodyPr wrap="square">
            <a:spAutoFit/>
          </a:bodyPr>
          <a:lstStyle/>
          <a:p>
            <a:r>
              <a:rPr lang="en-US" sz="1000" dirty="0" smtClean="0">
                <a:solidFill>
                  <a:srgbClr val="000000"/>
                </a:solidFill>
                <a:cs typeface="Shruti" panose="020B0502040204020203" pitchFamily="34" charset="0"/>
              </a:rPr>
              <a:t>Image </a:t>
            </a:r>
            <a:r>
              <a:rPr lang="en-US" sz="1000" dirty="0">
                <a:solidFill>
                  <a:srgbClr val="000000"/>
                </a:solidFill>
                <a:cs typeface="Shruti" panose="020B0502040204020203" pitchFamily="34" charset="0"/>
              </a:rPr>
              <a:t>source</a:t>
            </a:r>
            <a:r>
              <a:rPr lang="en-US" sz="1000" dirty="0" smtClean="0">
                <a:solidFill>
                  <a:srgbClr val="000000"/>
                </a:solidFill>
                <a:cs typeface="Shruti" panose="020B0502040204020203" pitchFamily="34" charset="0"/>
              </a:rPr>
              <a:t>: </a:t>
            </a:r>
            <a:r>
              <a:rPr lang="en-US" sz="900" dirty="0" smtClean="0">
                <a:solidFill>
                  <a:srgbClr val="000000"/>
                </a:solidFill>
                <a:cs typeface="Shruti" panose="020B0502040204020203" pitchFamily="34" charset="0"/>
              </a:rPr>
              <a:t>http</a:t>
            </a:r>
            <a:r>
              <a:rPr lang="en-US" sz="900" dirty="0">
                <a:solidFill>
                  <a:srgbClr val="000000"/>
                </a:solidFill>
                <a:cs typeface="Shruti" panose="020B0502040204020203" pitchFamily="34" charset="0"/>
              </a:rPr>
              <a:t>://commons.wikimedia.org/wiki/File:HK_Kln_City_Carpenter_Road_sign_%E8%B3%88%E7%82%B3%E9%81%94%E9%81%93_sidewalk_car_park.jpg </a:t>
            </a:r>
            <a:endParaRPr lang="en-US" sz="900" dirty="0" smtClean="0">
              <a:solidFill>
                <a:srgbClr val="000000"/>
              </a:solidFill>
              <a:cs typeface="Shruti" panose="020B0502040204020203" pitchFamily="34" charset="0"/>
            </a:endParaRPr>
          </a:p>
        </p:txBody>
      </p:sp>
      <p:sp>
        <p:nvSpPr>
          <p:cNvPr id="4" name="Title 1"/>
          <p:cNvSpPr txBox="1">
            <a:spLocks/>
          </p:cNvSpPr>
          <p:nvPr/>
        </p:nvSpPr>
        <p:spPr>
          <a:xfrm>
            <a:off x="457200" y="274638"/>
            <a:ext cx="8229600" cy="1143000"/>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Planter Boxes</a:t>
            </a:r>
            <a:endParaRPr lang="en-US" b="1" dirty="0">
              <a:solidFill>
                <a:srgbClr val="FF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1224654"/>
            <a:ext cx="6858000" cy="5143500"/>
          </a:xfrm>
          <a:prstGeom prst="rect">
            <a:avLst/>
          </a:prstGeom>
        </p:spPr>
      </p:pic>
    </p:spTree>
    <p:extLst>
      <p:ext uri="{BB962C8B-B14F-4D97-AF65-F5344CB8AC3E}">
        <p14:creationId xmlns:p14="http://schemas.microsoft.com/office/powerpoint/2010/main" val="3379865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6535579"/>
            <a:ext cx="6675120" cy="246221"/>
          </a:xfrm>
          <a:prstGeom prst="rect">
            <a:avLst/>
          </a:prstGeom>
        </p:spPr>
        <p:txBody>
          <a:bodyPr wrap="square">
            <a:spAutoFit/>
          </a:bodyPr>
          <a:lstStyle/>
          <a:p>
            <a:r>
              <a:rPr lang="en-US" sz="1000" dirty="0" smtClean="0">
                <a:solidFill>
                  <a:srgbClr val="000000"/>
                </a:solidFill>
                <a:cs typeface="Shruti" panose="020B0502040204020203" pitchFamily="34" charset="0"/>
              </a:rPr>
              <a:t>Image source: </a:t>
            </a:r>
            <a:r>
              <a:rPr lang="en-US" sz="1000" dirty="0">
                <a:solidFill>
                  <a:srgbClr val="000000"/>
                </a:solidFill>
                <a:cs typeface="Shruti" panose="020B0502040204020203" pitchFamily="34" charset="0"/>
              </a:rPr>
              <a:t>http://www.mtc.ca.gov/news/info/oakconnector.htm</a:t>
            </a:r>
            <a:endParaRPr lang="en-US" sz="1000" dirty="0" smtClean="0">
              <a:solidFill>
                <a:srgbClr val="000000"/>
              </a:solidFill>
              <a:cs typeface="Shruti" panose="020B0502040204020203" pitchFamily="34" charset="0"/>
            </a:endParaRPr>
          </a:p>
        </p:txBody>
      </p:sp>
      <p:sp>
        <p:nvSpPr>
          <p:cNvPr id="4" name="Title 1"/>
          <p:cNvSpPr txBox="1">
            <a:spLocks/>
          </p:cNvSpPr>
          <p:nvPr/>
        </p:nvSpPr>
        <p:spPr>
          <a:xfrm>
            <a:off x="457200" y="274638"/>
            <a:ext cx="8229600" cy="1143000"/>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Permeable Pavement</a:t>
            </a:r>
            <a:endParaRPr lang="en-US" b="1" dirty="0">
              <a:solidFill>
                <a:srgbClr val="FF00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056513"/>
            <a:ext cx="8229600" cy="5473700"/>
          </a:xfrm>
          <a:prstGeom prst="rect">
            <a:avLst/>
          </a:prstGeom>
        </p:spPr>
      </p:pic>
    </p:spTree>
    <p:extLst>
      <p:ext uri="{BB962C8B-B14F-4D97-AF65-F5344CB8AC3E}">
        <p14:creationId xmlns:p14="http://schemas.microsoft.com/office/powerpoint/2010/main" val="382635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44880" y="6459379"/>
            <a:ext cx="6217920" cy="246221"/>
          </a:xfrm>
          <a:prstGeom prst="rect">
            <a:avLst/>
          </a:prstGeom>
        </p:spPr>
        <p:txBody>
          <a:bodyPr wrap="square">
            <a:spAutoFit/>
          </a:bodyPr>
          <a:lstStyle/>
          <a:p>
            <a:r>
              <a:rPr lang="en-US" sz="1000" dirty="0" smtClean="0">
                <a:solidFill>
                  <a:srgbClr val="000000"/>
                </a:solidFill>
                <a:cs typeface="Shruti" panose="020B0502040204020203" pitchFamily="34" charset="0"/>
              </a:rPr>
              <a:t>Image source: </a:t>
            </a:r>
            <a:r>
              <a:rPr lang="en-US" sz="1000" dirty="0">
                <a:solidFill>
                  <a:srgbClr val="000000"/>
                </a:solidFill>
                <a:cs typeface="Shruti" panose="020B0502040204020203" pitchFamily="34" charset="0"/>
              </a:rPr>
              <a:t>http://www.noaa.gov/features/economic_0309/restoration.html</a:t>
            </a:r>
            <a:endParaRPr lang="en-US" sz="1000" dirty="0" smtClean="0">
              <a:solidFill>
                <a:srgbClr val="000000"/>
              </a:solidFill>
              <a:cs typeface="Shruti" panose="020B0502040204020203" pitchFamily="34" charset="0"/>
            </a:endParaRPr>
          </a:p>
        </p:txBody>
      </p:sp>
      <p:sp>
        <p:nvSpPr>
          <p:cNvPr id="4" name="Title 1"/>
          <p:cNvSpPr txBox="1">
            <a:spLocks/>
          </p:cNvSpPr>
          <p:nvPr/>
        </p:nvSpPr>
        <p:spPr>
          <a:xfrm>
            <a:off x="457200" y="274638"/>
            <a:ext cx="8229600" cy="1143000"/>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Urban Tree Canopy</a:t>
            </a:r>
            <a:endParaRPr lang="en-US" b="1" dirty="0">
              <a:solidFill>
                <a:srgbClr val="FF00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40" y="1110139"/>
            <a:ext cx="7132320" cy="5349240"/>
          </a:xfrm>
          <a:prstGeom prst="rect">
            <a:avLst/>
          </a:prstGeom>
        </p:spPr>
      </p:pic>
    </p:spTree>
    <p:extLst>
      <p:ext uri="{BB962C8B-B14F-4D97-AF65-F5344CB8AC3E}">
        <p14:creationId xmlns:p14="http://schemas.microsoft.com/office/powerpoint/2010/main" val="3177207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1520" y="6202680"/>
            <a:ext cx="7680960" cy="274320"/>
          </a:xfrm>
          <a:prstGeom prst="rect">
            <a:avLst/>
          </a:prstGeom>
        </p:spPr>
        <p:txBody>
          <a:bodyPr wrap="square">
            <a:spAutoFit/>
          </a:bodyPr>
          <a:lstStyle/>
          <a:p>
            <a:r>
              <a:rPr lang="en-US" sz="1000" dirty="0" smtClean="0">
                <a:solidFill>
                  <a:srgbClr val="000000"/>
                </a:solidFill>
                <a:cs typeface="Shruti" panose="020B0502040204020203" pitchFamily="34" charset="0"/>
              </a:rPr>
              <a:t>Image source: U.S. Dept. of Housing and </a:t>
            </a:r>
            <a:r>
              <a:rPr lang="en-US" sz="1000" dirty="0">
                <a:solidFill>
                  <a:srgbClr val="000000"/>
                </a:solidFill>
                <a:cs typeface="Shruti" panose="020B0502040204020203" pitchFamily="34" charset="0"/>
              </a:rPr>
              <a:t>Urban Development http://www.disasterhousing.gov/offices/pih/ih/codetalk/onap/swonap/feature.cfm</a:t>
            </a:r>
            <a:endParaRPr lang="en-US" sz="1000" dirty="0" smtClean="0">
              <a:solidFill>
                <a:srgbClr val="000000"/>
              </a:solidFill>
              <a:cs typeface="Shruti" panose="020B0502040204020203" pitchFamily="34" charset="0"/>
            </a:endParaRPr>
          </a:p>
        </p:txBody>
      </p:sp>
      <p:sp>
        <p:nvSpPr>
          <p:cNvPr id="4" name="Title 1"/>
          <p:cNvSpPr txBox="1">
            <a:spLocks/>
          </p:cNvSpPr>
          <p:nvPr/>
        </p:nvSpPr>
        <p:spPr>
          <a:xfrm>
            <a:off x="457200" y="274638"/>
            <a:ext cx="8229600" cy="1143000"/>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Rainwater Harvesting</a:t>
            </a:r>
            <a:endParaRPr lang="en-US" b="1" dirty="0"/>
          </a:p>
        </p:txBody>
      </p:sp>
      <p:pic>
        <p:nvPicPr>
          <p:cNvPr id="2052" name="Picture 4" descr="[Image: AMIHA Hou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530490"/>
            <a:ext cx="6858000" cy="4559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48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435</Words>
  <Application>Microsoft Office PowerPoint</Application>
  <PresentationFormat>On-screen Show (4:3)</PresentationFormat>
  <Paragraphs>49</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Shruti</vt:lpstr>
      <vt:lpstr>Office Theme</vt:lpstr>
      <vt:lpstr>Green Infrastructure  and Low-Impact Development Technologies  Design Scenarios</vt:lpstr>
      <vt:lpstr>Your Challenge</vt:lpstr>
      <vt:lpstr>Green Roofs and Vegetative Walls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Infrastructure (GI) and Low Impact Development (LID) Technologies</dc:title>
  <dc:creator>owner</dc:creator>
  <cp:lastModifiedBy>Denise</cp:lastModifiedBy>
  <cp:revision>50</cp:revision>
  <dcterms:created xsi:type="dcterms:W3CDTF">2013-07-30T14:57:09Z</dcterms:created>
  <dcterms:modified xsi:type="dcterms:W3CDTF">2014-05-14T22:11:41Z</dcterms:modified>
</cp:coreProperties>
</file>