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8" r:id="rId3"/>
    <p:sldId id="259" r:id="rId4"/>
    <p:sldId id="260" r:id="rId5"/>
    <p:sldId id="261" r:id="rId6"/>
    <p:sldId id="262" r:id="rId7"/>
    <p:sldId id="264" r:id="rId8"/>
    <p:sldId id="265" r:id="rId9"/>
    <p:sldId id="266" r:id="rId10"/>
    <p:sldId id="274" r:id="rId11"/>
    <p:sldId id="275" r:id="rId12"/>
    <p:sldId id="269" r:id="rId13"/>
    <p:sldId id="273" r:id="rId14"/>
    <p:sldId id="271" r:id="rId15"/>
    <p:sldId id="267" r:id="rId16"/>
    <p:sldId id="268" r:id="rId17"/>
    <p:sldId id="272" r:id="rId18"/>
    <p:sldId id="270" r:id="rId19"/>
  </p:sldIdLst>
  <p:sldSz cx="9144000" cy="5143500" type="screen16x9"/>
  <p:notesSz cx="6858000" cy="9144000"/>
  <p:embeddedFontLst>
    <p:embeddedFont>
      <p:font typeface="Open Sans" panose="020B0806030504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2" d="100"/>
          <a:sy n="162" d="100"/>
        </p:scale>
        <p:origin x="162"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89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672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95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69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224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003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495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8714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333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410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283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48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9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70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06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81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9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46375" y="0"/>
            <a:ext cx="9190377" cy="5438551"/>
          </a:xfrm>
          <a:prstGeom prst="rect">
            <a:avLst/>
          </a:prstGeom>
          <a:noFill/>
          <a:ln>
            <a:noFill/>
          </a:ln>
        </p:spPr>
      </p:pic>
      <p:pic>
        <p:nvPicPr>
          <p:cNvPr id="56" name="Google Shape;56;p13"/>
          <p:cNvPicPr preferRelativeResize="0"/>
          <p:nvPr/>
        </p:nvPicPr>
        <p:blipFill>
          <a:blip r:embed="rId4">
            <a:alphaModFix/>
          </a:blip>
          <a:stretch>
            <a:fillRect/>
          </a:stretch>
        </p:blipFill>
        <p:spPr>
          <a:xfrm>
            <a:off x="160536" y="4663675"/>
            <a:ext cx="8822928" cy="402275"/>
          </a:xfrm>
          <a:prstGeom prst="rect">
            <a:avLst/>
          </a:prstGeom>
          <a:noFill/>
          <a:ln>
            <a:noFill/>
          </a:ln>
        </p:spPr>
      </p:pic>
      <p:pic>
        <p:nvPicPr>
          <p:cNvPr id="57" name="Google Shape;57;p13"/>
          <p:cNvPicPr preferRelativeResize="0"/>
          <p:nvPr/>
        </p:nvPicPr>
        <p:blipFill>
          <a:blip r:embed="rId5">
            <a:alphaModFix/>
          </a:blip>
          <a:stretch>
            <a:fillRect/>
          </a:stretch>
        </p:blipFill>
        <p:spPr>
          <a:xfrm>
            <a:off x="484463" y="2670200"/>
            <a:ext cx="8175075" cy="813975"/>
          </a:xfrm>
          <a:prstGeom prst="rect">
            <a:avLst/>
          </a:prstGeom>
          <a:noFill/>
          <a:ln>
            <a:noFill/>
          </a:ln>
        </p:spPr>
      </p:pic>
      <p:sp>
        <p:nvSpPr>
          <p:cNvPr id="58" name="Google Shape;58;p13"/>
          <p:cNvSpPr txBox="1"/>
          <p:nvPr/>
        </p:nvSpPr>
        <p:spPr>
          <a:xfrm>
            <a:off x="862625" y="2877750"/>
            <a:ext cx="74178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dirty="0">
                <a:solidFill>
                  <a:srgbClr val="FFFFFF"/>
                </a:solidFill>
                <a:latin typeface="Open Sans"/>
                <a:ea typeface="Open Sans"/>
                <a:cs typeface="Open Sans"/>
                <a:sym typeface="Open Sans"/>
              </a:rPr>
              <a:t>Engineering the Efficiency of Alcoholic Fermentation</a:t>
            </a:r>
            <a:endParaRPr sz="1600" b="1" dirty="0">
              <a:solidFill>
                <a:srgbClr val="FFFFFF"/>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AA302527-E5EC-E5F3-FFC9-4E7CEFE85AAC}"/>
              </a:ext>
            </a:extLst>
          </p:cNvPr>
          <p:cNvPicPr>
            <a:picLocks noChangeAspect="1"/>
          </p:cNvPicPr>
          <p:nvPr/>
        </p:nvPicPr>
        <p:blipFill>
          <a:blip r:embed="rId6"/>
          <a:stretch>
            <a:fillRect/>
          </a:stretch>
        </p:blipFill>
        <p:spPr>
          <a:xfrm>
            <a:off x="275508" y="1330105"/>
            <a:ext cx="8546609" cy="10393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2. Place the traffic cone/zip tie/beaker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set up inside the ring of the clamp. </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br>
              <a:rPr lang="en-US" sz="1400" dirty="0">
                <a:solidFill>
                  <a:srgbClr val="000000"/>
                </a:solidFill>
                <a:latin typeface="Open Sans"/>
                <a:ea typeface="Open Sans"/>
                <a:cs typeface="Open Sans"/>
                <a:sym typeface="Open Sans"/>
              </a:rPr>
            </a:b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802" y="825190"/>
            <a:ext cx="2021102" cy="2743200"/>
          </a:xfrm>
          <a:prstGeom prst="rect">
            <a:avLst/>
          </a:prstGeom>
        </p:spPr>
      </p:pic>
    </p:spTree>
    <p:extLst>
      <p:ext uri="{BB962C8B-B14F-4D97-AF65-F5344CB8AC3E}">
        <p14:creationId xmlns:p14="http://schemas.microsoft.com/office/powerpoint/2010/main" val="375437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2: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3. Place a funnel and 100mL</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graduated cylinder under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traffic cone.</a:t>
            </a: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311" y="765717"/>
            <a:ext cx="2440084" cy="2743200"/>
          </a:xfrm>
          <a:prstGeom prst="rect">
            <a:avLst/>
          </a:prstGeom>
        </p:spPr>
      </p:pic>
    </p:spTree>
    <p:extLst>
      <p:ext uri="{BB962C8B-B14F-4D97-AF65-F5344CB8AC3E}">
        <p14:creationId xmlns:p14="http://schemas.microsoft.com/office/powerpoint/2010/main" val="412685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4. Fill the inside beaker with water until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water is about to spill over the edge.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Carefully place the balloon sample in</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beaker of water.</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**It is ok if water spills over your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balloon will have a START volume.**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Place a foam plate on top of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balloon over the beaker with a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bag of rice on top of that.</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**This will hold the balloon down into</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water as it fills with CO2 gas.**</a:t>
            </a:r>
            <a:br>
              <a:rPr lang="en-US" sz="1400" dirty="0">
                <a:solidFill>
                  <a:srgbClr val="000000"/>
                </a:solidFill>
                <a:latin typeface="Open Sans"/>
                <a:ea typeface="Open Sans"/>
                <a:cs typeface="Open Sans"/>
                <a:sym typeface="Open Sans"/>
              </a:rPr>
            </a:b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394" y="811206"/>
            <a:ext cx="1345997" cy="1828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653" y="811206"/>
            <a:ext cx="1254386" cy="1828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625" y="2701194"/>
            <a:ext cx="1488756" cy="1828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2394" y="2696729"/>
            <a:ext cx="1556254" cy="1828800"/>
          </a:xfrm>
          <a:prstGeom prst="rect">
            <a:avLst/>
          </a:prstGeom>
        </p:spPr>
      </p:pic>
    </p:spTree>
    <p:extLst>
      <p:ext uri="{BB962C8B-B14F-4D97-AF65-F5344CB8AC3E}">
        <p14:creationId xmlns:p14="http://schemas.microsoft.com/office/powerpoint/2010/main" val="2976502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5. The apparatus is set to measure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water displacement as the balloon’s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volume increases overtime.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Remember to take your START volume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which is the water level in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graduated cylinder and continue to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document until time is called.</a:t>
            </a: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317" y="832625"/>
            <a:ext cx="2237497" cy="27432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274" y="832625"/>
            <a:ext cx="1835768" cy="2743200"/>
          </a:xfrm>
          <a:prstGeom prst="rect">
            <a:avLst/>
          </a:prstGeom>
        </p:spPr>
      </p:pic>
    </p:spTree>
    <p:extLst>
      <p:ext uri="{BB962C8B-B14F-4D97-AF65-F5344CB8AC3E}">
        <p14:creationId xmlns:p14="http://schemas.microsoft.com/office/powerpoint/2010/main" val="4258395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2: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1. Set up your ring stand with clamp.</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br>
              <a:rPr lang="en-US" sz="1400" dirty="0">
                <a:solidFill>
                  <a:srgbClr val="000000"/>
                </a:solidFill>
                <a:latin typeface="Open Sans"/>
                <a:ea typeface="Open Sans"/>
                <a:cs typeface="Open Sans"/>
                <a:sym typeface="Open Sans"/>
              </a:rPr>
            </a:b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604" y="899861"/>
            <a:ext cx="2139439" cy="2743200"/>
          </a:xfrm>
          <a:prstGeom prst="rect">
            <a:avLst/>
          </a:prstGeom>
        </p:spPr>
      </p:pic>
    </p:spTree>
    <p:extLst>
      <p:ext uri="{BB962C8B-B14F-4D97-AF65-F5344CB8AC3E}">
        <p14:creationId xmlns:p14="http://schemas.microsoft.com/office/powerpoint/2010/main" val="303582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2: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2. Put plastic cord tie around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neck of the plastic beaker and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set the beaker w/ tie inside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ring of the clamp.</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br>
              <a:rPr lang="en-US" sz="1400" dirty="0">
                <a:solidFill>
                  <a:srgbClr val="000000"/>
                </a:solidFill>
                <a:latin typeface="Open Sans"/>
                <a:ea typeface="Open Sans"/>
                <a:cs typeface="Open Sans"/>
                <a:sym typeface="Open Sans"/>
              </a:rPr>
            </a:b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170" y="1299000"/>
            <a:ext cx="2613152" cy="2743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790" y="1299000"/>
            <a:ext cx="2166042" cy="2743200"/>
          </a:xfrm>
          <a:prstGeom prst="rect">
            <a:avLst/>
          </a:prstGeom>
        </p:spPr>
      </p:pic>
    </p:spTree>
    <p:extLst>
      <p:ext uri="{BB962C8B-B14F-4D97-AF65-F5344CB8AC3E}">
        <p14:creationId xmlns:p14="http://schemas.microsoft.com/office/powerpoint/2010/main" val="43838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2: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3. Place a larger funnel and 100mL</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graduated cylinder under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beaker.</a:t>
            </a:r>
            <a:br>
              <a:rPr lang="en-US" sz="1400" dirty="0">
                <a:solidFill>
                  <a:srgbClr val="000000"/>
                </a:solidFill>
                <a:latin typeface="Open Sans"/>
                <a:ea typeface="Open Sans"/>
                <a:cs typeface="Open Sans"/>
                <a:sym typeface="Open Sans"/>
              </a:rPr>
            </a:b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170" y="1174595"/>
            <a:ext cx="2547257" cy="2743200"/>
          </a:xfrm>
          <a:prstGeom prst="rect">
            <a:avLst/>
          </a:prstGeom>
        </p:spPr>
      </p:pic>
    </p:spTree>
    <p:extLst>
      <p:ext uri="{BB962C8B-B14F-4D97-AF65-F5344CB8AC3E}">
        <p14:creationId xmlns:p14="http://schemas.microsoft.com/office/powerpoint/2010/main" val="164285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2: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4. Fill the beaker with water until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water is about to spill over the edge.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Carefully place the balloon sample in</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beaker of water.</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**It is ok if water spills over your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balloon will have a START volume.**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Place a foam plate on top of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balloon over the beaker with a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bag of rice on top of that.</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**This will hold the balloon down into</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water as it fills with CO2 gas.**</a:t>
            </a:r>
            <a:br>
              <a:rPr lang="en-US" sz="1400" dirty="0">
                <a:solidFill>
                  <a:srgbClr val="000000"/>
                </a:solidFill>
                <a:latin typeface="Open Sans"/>
                <a:ea typeface="Open Sans"/>
                <a:cs typeface="Open Sans"/>
                <a:sym typeface="Open Sans"/>
              </a:rPr>
            </a:b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545" y="923575"/>
            <a:ext cx="2195878" cy="1828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653" y="2822225"/>
            <a:ext cx="1454425" cy="1828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653" y="923575"/>
            <a:ext cx="1342053" cy="1828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2301" y="2848650"/>
            <a:ext cx="1535388" cy="1828800"/>
          </a:xfrm>
          <a:prstGeom prst="rect">
            <a:avLst/>
          </a:prstGeom>
        </p:spPr>
      </p:pic>
    </p:spTree>
    <p:extLst>
      <p:ext uri="{BB962C8B-B14F-4D97-AF65-F5344CB8AC3E}">
        <p14:creationId xmlns:p14="http://schemas.microsoft.com/office/powerpoint/2010/main" val="3276306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2: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5. The apparatus is set to measure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water displacement as the balloon’s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volume increases overtime.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Remember to take your start volume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which is the water level in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graduated cylinder and continue to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document until time is called.</a:t>
            </a: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030" y="832625"/>
            <a:ext cx="1902668" cy="2743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317" y="832625"/>
            <a:ext cx="2237497" cy="2743200"/>
          </a:xfrm>
          <a:prstGeom prst="rect">
            <a:avLst/>
          </a:prstGeom>
        </p:spPr>
      </p:pic>
    </p:spTree>
    <p:extLst>
      <p:ext uri="{BB962C8B-B14F-4D97-AF65-F5344CB8AC3E}">
        <p14:creationId xmlns:p14="http://schemas.microsoft.com/office/powerpoint/2010/main" val="301662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Assemble Directions</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1. Using a permanent marker and a ruler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make two dots on the lip of the traffic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cone at 7 and 9 cm markers.</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**Repeat on opposite side of cone.**</a:t>
            </a:r>
            <a:endParaRPr sz="1400" dirty="0">
              <a:solidFill>
                <a:srgbClr val="000000"/>
              </a:solidFill>
              <a:latin typeface="Open Sans"/>
              <a:ea typeface="Open Sans"/>
              <a:cs typeface="Open Sans"/>
              <a:sym typeface="Open Sans"/>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Photos should be a </a:t>
            </a:r>
            <a:endParaRPr b="1">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square like this.</a:t>
            </a:r>
            <a:endParaRPr b="1">
              <a:solidFill>
                <a:srgbClr val="FFFFFF"/>
              </a:solidFill>
              <a:latin typeface="Open Sans"/>
              <a:ea typeface="Open Sans"/>
              <a:cs typeface="Open Sans"/>
              <a:sym typeface="Open Sans"/>
            </a:endParaRPr>
          </a:p>
        </p:txBody>
      </p:sp>
      <p:sp>
        <p:nvSpPr>
          <p:cNvPr id="69" name="Google Shape;69;p14"/>
          <p:cNvSpPr txBox="1"/>
          <p:nvPr/>
        </p:nvSpPr>
        <p:spPr>
          <a:xfrm>
            <a:off x="422784"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#6091ba</a:t>
            </a:r>
            <a:endParaRPr sz="1100" b="1">
              <a:solidFill>
                <a:srgbClr val="FFFFFF"/>
              </a:solidFill>
              <a:latin typeface="Open Sans"/>
              <a:ea typeface="Open Sans"/>
              <a:cs typeface="Open Sans"/>
              <a:sym typeface="Open Sans"/>
            </a:endParaRPr>
          </a:p>
        </p:txBody>
      </p:sp>
      <p:sp>
        <p:nvSpPr>
          <p:cNvPr id="71" name="Google Shape;71;p14"/>
          <p:cNvSpPr txBox="1"/>
          <p:nvPr/>
        </p:nvSpPr>
        <p:spPr>
          <a:xfrm>
            <a:off x="1626119"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#9fcc3b</a:t>
            </a:r>
            <a:endParaRPr sz="1100" b="1">
              <a:solidFill>
                <a:srgbClr val="FFFFFF"/>
              </a:solidFill>
              <a:latin typeface="Open Sans"/>
              <a:ea typeface="Open Sans"/>
              <a:cs typeface="Open Sans"/>
              <a:sym typeface="Open Sans"/>
            </a:endParaRPr>
          </a:p>
        </p:txBody>
      </p:sp>
      <p:sp>
        <p:nvSpPr>
          <p:cNvPr id="73" name="Google Shape;73;p14"/>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#8d64aa</a:t>
            </a:r>
            <a:endParaRPr sz="1100" b="1" dirty="0">
              <a:solidFill>
                <a:srgbClr val="FFFFFF"/>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22"/>
          <a:stretch/>
        </p:blipFill>
        <p:spPr>
          <a:xfrm>
            <a:off x="4248674" y="836086"/>
            <a:ext cx="2390019" cy="265052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6519412" y="1003277"/>
            <a:ext cx="2627056" cy="2354489"/>
          </a:xfrm>
          <a:prstGeom prst="rect">
            <a:avLst/>
          </a:prstGeom>
        </p:spPr>
      </p:pic>
    </p:spTree>
    <p:extLst>
      <p:ext uri="{BB962C8B-B14F-4D97-AF65-F5344CB8AC3E}">
        <p14:creationId xmlns:p14="http://schemas.microsoft.com/office/powerpoint/2010/main" val="18524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Assemble Directions</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2. Using a permanent marker and a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ruler make two more dots under the </a:t>
            </a:r>
            <a:br>
              <a:rPr lang="en-US" sz="1400" dirty="0">
                <a:solidFill>
                  <a:srgbClr val="000000"/>
                </a:solidFill>
                <a:latin typeface="Open Sans"/>
                <a:ea typeface="Open Sans"/>
                <a:cs typeface="Open Sans"/>
                <a:sym typeface="Open Sans"/>
              </a:rPr>
            </a:br>
            <a:r>
              <a:rPr lang="en-US" sz="1400" dirty="0" err="1">
                <a:solidFill>
                  <a:srgbClr val="000000"/>
                </a:solidFill>
                <a:latin typeface="Open Sans"/>
                <a:ea typeface="Open Sans"/>
                <a:cs typeface="Open Sans"/>
                <a:sym typeface="Open Sans"/>
              </a:rPr>
              <a:t>the</a:t>
            </a:r>
            <a:r>
              <a:rPr lang="en-US" sz="1400" dirty="0">
                <a:solidFill>
                  <a:srgbClr val="000000"/>
                </a:solidFill>
                <a:latin typeface="Open Sans"/>
                <a:ea typeface="Open Sans"/>
                <a:cs typeface="Open Sans"/>
                <a:sym typeface="Open Sans"/>
              </a:rPr>
              <a:t> lip of the traffic cone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perpendicular with the two original dots</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**Repeat on opposite side of cone.**</a:t>
            </a:r>
            <a:endParaRPr sz="1400" dirty="0">
              <a:solidFill>
                <a:srgbClr val="000000"/>
              </a:solidFill>
              <a:latin typeface="Open Sans"/>
              <a:ea typeface="Open Sans"/>
              <a:cs typeface="Open Sans"/>
              <a:sym typeface="Open Sans"/>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Photos should be a </a:t>
            </a:r>
            <a:endParaRPr b="1">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square like this.</a:t>
            </a:r>
            <a:endParaRPr b="1">
              <a:solidFill>
                <a:srgbClr val="FFFFFF"/>
              </a:solidFill>
              <a:latin typeface="Open Sans"/>
              <a:ea typeface="Open Sans"/>
              <a:cs typeface="Open Sans"/>
              <a:sym typeface="Open Sans"/>
            </a:endParaRPr>
          </a:p>
        </p:txBody>
      </p:sp>
      <p:sp>
        <p:nvSpPr>
          <p:cNvPr id="69" name="Google Shape;69;p14"/>
          <p:cNvSpPr txBox="1"/>
          <p:nvPr/>
        </p:nvSpPr>
        <p:spPr>
          <a:xfrm>
            <a:off x="422784"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#6091ba</a:t>
            </a:r>
            <a:endParaRPr sz="1100" b="1">
              <a:solidFill>
                <a:srgbClr val="FFFFFF"/>
              </a:solidFill>
              <a:latin typeface="Open Sans"/>
              <a:ea typeface="Open Sans"/>
              <a:cs typeface="Open Sans"/>
              <a:sym typeface="Open Sans"/>
            </a:endParaRPr>
          </a:p>
        </p:txBody>
      </p:sp>
      <p:sp>
        <p:nvSpPr>
          <p:cNvPr id="71" name="Google Shape;71;p14"/>
          <p:cNvSpPr txBox="1"/>
          <p:nvPr/>
        </p:nvSpPr>
        <p:spPr>
          <a:xfrm>
            <a:off x="1626119"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#9fcc3b</a:t>
            </a:r>
            <a:endParaRPr sz="1100" b="1">
              <a:solidFill>
                <a:srgbClr val="FFFFFF"/>
              </a:solidFill>
              <a:latin typeface="Open Sans"/>
              <a:ea typeface="Open Sans"/>
              <a:cs typeface="Open Sans"/>
              <a:sym typeface="Open Sans"/>
            </a:endParaRPr>
          </a:p>
        </p:txBody>
      </p:sp>
      <p:sp>
        <p:nvSpPr>
          <p:cNvPr id="73" name="Google Shape;73;p14"/>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#8d64aa</a:t>
            </a:r>
            <a:endParaRPr sz="1100" b="1" dirty="0">
              <a:solidFill>
                <a:srgbClr val="FFFFFF"/>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9246"/>
          <a:stretch/>
        </p:blipFill>
        <p:spPr>
          <a:xfrm rot="5400000">
            <a:off x="3831424" y="1020785"/>
            <a:ext cx="2776778" cy="248756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6391939" y="1020452"/>
            <a:ext cx="2788864" cy="2500313"/>
          </a:xfrm>
          <a:prstGeom prst="rect">
            <a:avLst/>
          </a:prstGeom>
        </p:spPr>
      </p:pic>
    </p:spTree>
    <p:extLst>
      <p:ext uri="{BB962C8B-B14F-4D97-AF65-F5344CB8AC3E}">
        <p14:creationId xmlns:p14="http://schemas.microsoft.com/office/powerpoint/2010/main" val="4126821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Assemble Directions</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3. Using the knife make an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angled cut an ~0.5 cm in length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over each bottom dot.</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**Repeat on opposite side of cone.**</a:t>
            </a:r>
            <a:endParaRPr sz="1400" dirty="0">
              <a:solidFill>
                <a:srgbClr val="000000"/>
              </a:solidFill>
              <a:latin typeface="Open Sans"/>
              <a:ea typeface="Open Sans"/>
              <a:cs typeface="Open Sans"/>
              <a:sym typeface="Open Sans"/>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Photos should be a </a:t>
            </a:r>
            <a:endParaRPr b="1">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square like this.</a:t>
            </a:r>
            <a:endParaRPr b="1">
              <a:solidFill>
                <a:srgbClr val="FFFFFF"/>
              </a:solidFill>
              <a:latin typeface="Open Sans"/>
              <a:ea typeface="Open Sans"/>
              <a:cs typeface="Open Sans"/>
              <a:sym typeface="Open Sans"/>
            </a:endParaRPr>
          </a:p>
        </p:txBody>
      </p:sp>
      <p:sp>
        <p:nvSpPr>
          <p:cNvPr id="69" name="Google Shape;69;p14"/>
          <p:cNvSpPr txBox="1"/>
          <p:nvPr/>
        </p:nvSpPr>
        <p:spPr>
          <a:xfrm>
            <a:off x="422784"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#6091ba</a:t>
            </a:r>
            <a:endParaRPr sz="1100" b="1">
              <a:solidFill>
                <a:srgbClr val="FFFFFF"/>
              </a:solidFill>
              <a:latin typeface="Open Sans"/>
              <a:ea typeface="Open Sans"/>
              <a:cs typeface="Open Sans"/>
              <a:sym typeface="Open Sans"/>
            </a:endParaRPr>
          </a:p>
        </p:txBody>
      </p:sp>
      <p:sp>
        <p:nvSpPr>
          <p:cNvPr id="71" name="Google Shape;71;p14"/>
          <p:cNvSpPr txBox="1"/>
          <p:nvPr/>
        </p:nvSpPr>
        <p:spPr>
          <a:xfrm>
            <a:off x="1626119"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#9fcc3b</a:t>
            </a:r>
            <a:endParaRPr sz="1100" b="1">
              <a:solidFill>
                <a:srgbClr val="FFFFFF"/>
              </a:solidFill>
              <a:latin typeface="Open Sans"/>
              <a:ea typeface="Open Sans"/>
              <a:cs typeface="Open Sans"/>
              <a:sym typeface="Open Sans"/>
            </a:endParaRPr>
          </a:p>
        </p:txBody>
      </p:sp>
      <p:sp>
        <p:nvSpPr>
          <p:cNvPr id="73" name="Google Shape;73;p14"/>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#8d64aa</a:t>
            </a:r>
            <a:endParaRPr sz="1100" b="1" dirty="0">
              <a:solidFill>
                <a:srgbClr val="FFFFFF"/>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45"/>
          <a:stretch/>
        </p:blipFill>
        <p:spPr>
          <a:xfrm rot="5400000">
            <a:off x="6281320" y="921820"/>
            <a:ext cx="2750634" cy="251396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3755846" y="939498"/>
            <a:ext cx="2728925" cy="2500313"/>
          </a:xfrm>
          <a:prstGeom prst="rect">
            <a:avLst/>
          </a:prstGeom>
        </p:spPr>
      </p:pic>
    </p:spTree>
    <p:extLst>
      <p:ext uri="{BB962C8B-B14F-4D97-AF65-F5344CB8AC3E}">
        <p14:creationId xmlns:p14="http://schemas.microsoft.com/office/powerpoint/2010/main" val="419718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Assemble Directions</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4. Slide one of the zip ties through one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diagonal cut to the back end of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opposite cut on the SAME side.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Creating a hoop on the inside of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cone. DO NOT PULL THE zip tie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through the securement yet.</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**Repeat on the opposite side of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cone.**</a:t>
            </a:r>
            <a:endParaRPr sz="1400" dirty="0">
              <a:solidFill>
                <a:srgbClr val="000000"/>
              </a:solidFill>
              <a:latin typeface="Open Sans"/>
              <a:ea typeface="Open Sans"/>
              <a:cs typeface="Open Sans"/>
              <a:sym typeface="Open Sans"/>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Photos should be a </a:t>
            </a:r>
            <a:endParaRPr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square like this.</a:t>
            </a:r>
            <a:endParaRPr b="1" dirty="0">
              <a:solidFill>
                <a:srgbClr val="FFFFFF"/>
              </a:solidFill>
              <a:latin typeface="Open Sans"/>
              <a:ea typeface="Open Sans"/>
              <a:cs typeface="Open Sans"/>
              <a:sym typeface="Open Sans"/>
            </a:endParaRPr>
          </a:p>
        </p:txBody>
      </p:sp>
      <p:sp>
        <p:nvSpPr>
          <p:cNvPr id="73" name="Google Shape;73;p14"/>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#8d64aa</a:t>
            </a:r>
            <a:endParaRPr sz="1100" b="1" dirty="0">
              <a:solidFill>
                <a:srgbClr val="FFFFFF"/>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3843373" y="839435"/>
            <a:ext cx="1833531" cy="182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5690423" y="863858"/>
            <a:ext cx="1882378" cy="18288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3804317" y="2783559"/>
            <a:ext cx="1911642" cy="1828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595" y="2825313"/>
            <a:ext cx="1714955" cy="1828800"/>
          </a:xfrm>
          <a:prstGeom prst="rect">
            <a:avLst/>
          </a:prstGeom>
        </p:spPr>
      </p:pic>
    </p:spTree>
    <p:extLst>
      <p:ext uri="{BB962C8B-B14F-4D97-AF65-F5344CB8AC3E}">
        <p14:creationId xmlns:p14="http://schemas.microsoft.com/office/powerpoint/2010/main" val="372462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Assemble Directions</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5. Place the plastic beaker in the hoops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in the center of the cone, and pull the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zip ties tight on both sides, so the </a:t>
            </a:r>
            <a:br>
              <a:rPr lang="en-US" sz="1400" dirty="0">
                <a:solidFill>
                  <a:srgbClr val="000000"/>
                </a:solidFill>
                <a:latin typeface="Open Sans"/>
                <a:ea typeface="Open Sans"/>
                <a:cs typeface="Open Sans"/>
                <a:sym typeface="Open Sans"/>
              </a:rPr>
            </a:br>
            <a:r>
              <a:rPr lang="en-US" sz="1400" dirty="0" err="1">
                <a:solidFill>
                  <a:srgbClr val="000000"/>
                </a:solidFill>
                <a:latin typeface="Open Sans"/>
                <a:ea typeface="Open Sans"/>
                <a:cs typeface="Open Sans"/>
                <a:sym typeface="Open Sans"/>
              </a:rPr>
              <a:t>beakeris</a:t>
            </a:r>
            <a:r>
              <a:rPr lang="en-US" sz="1400" dirty="0">
                <a:solidFill>
                  <a:srgbClr val="000000"/>
                </a:solidFill>
                <a:latin typeface="Open Sans"/>
                <a:ea typeface="Open Sans"/>
                <a:cs typeface="Open Sans"/>
                <a:sym typeface="Open Sans"/>
              </a:rPr>
              <a:t> held in place inside the cone.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**It is ok if the beaker can come out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of the hoops, you just do not want it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to fall through inside the cone.** </a:t>
            </a:r>
            <a:endParaRPr sz="1400" dirty="0">
              <a:solidFill>
                <a:srgbClr val="000000"/>
              </a:solidFill>
              <a:latin typeface="Open Sans"/>
              <a:ea typeface="Open Sans"/>
              <a:cs typeface="Open Sans"/>
              <a:sym typeface="Open Sans"/>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Photos should be a </a:t>
            </a:r>
            <a:endParaRPr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square like this.</a:t>
            </a:r>
            <a:endParaRPr b="1" dirty="0">
              <a:solidFill>
                <a:srgbClr val="FFFFFF"/>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198" y="1019850"/>
            <a:ext cx="1635807" cy="1828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739" y="1019850"/>
            <a:ext cx="1909709" cy="1828800"/>
          </a:xfrm>
          <a:prstGeom prst="rect">
            <a:avLst/>
          </a:prstGeom>
        </p:spPr>
      </p:pic>
    </p:spTree>
    <p:extLst>
      <p:ext uri="{BB962C8B-B14F-4D97-AF65-F5344CB8AC3E}">
        <p14:creationId xmlns:p14="http://schemas.microsoft.com/office/powerpoint/2010/main" val="132771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Assemble Directions</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6. From the tip of the cone mark a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dot at 8 cm from the end. Draw a line </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at this length around the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circumference end of the cone. Use</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the knife to remove the enclosed</a:t>
            </a: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end of the traffic cone.</a:t>
            </a: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438" y="944136"/>
            <a:ext cx="1549130" cy="1828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8854" y="944136"/>
            <a:ext cx="1629079" cy="1828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350" y="2848650"/>
            <a:ext cx="1597306" cy="1828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8854" y="2848650"/>
            <a:ext cx="1307958" cy="1828800"/>
          </a:xfrm>
          <a:prstGeom prst="rect">
            <a:avLst/>
          </a:prstGeom>
        </p:spPr>
      </p:pic>
    </p:spTree>
    <p:extLst>
      <p:ext uri="{BB962C8B-B14F-4D97-AF65-F5344CB8AC3E}">
        <p14:creationId xmlns:p14="http://schemas.microsoft.com/office/powerpoint/2010/main" val="264292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Assemble Directions</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COMPLETE!</a:t>
            </a: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069" y="797993"/>
            <a:ext cx="2863868" cy="3657600"/>
          </a:xfrm>
          <a:prstGeom prst="rect">
            <a:avLst/>
          </a:prstGeom>
        </p:spPr>
      </p:pic>
    </p:spTree>
    <p:extLst>
      <p:ext uri="{BB962C8B-B14F-4D97-AF65-F5344CB8AC3E}">
        <p14:creationId xmlns:p14="http://schemas.microsoft.com/office/powerpoint/2010/main" val="14770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Water Displacement Apparatus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Option 1: Standard Operating Procedure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1. Set up your ring stand with clamp.</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br>
              <a:rPr lang="en-US" sz="1400" dirty="0">
                <a:solidFill>
                  <a:srgbClr val="000000"/>
                </a:solidFill>
                <a:latin typeface="Open Sans"/>
                <a:ea typeface="Open Sans"/>
                <a:cs typeface="Open Sans"/>
                <a:sym typeface="Open Sans"/>
              </a:rPr>
            </a:br>
            <a:endParaRPr sz="1400" dirty="0">
              <a:solidFill>
                <a:srgbClr val="000000"/>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604" y="899861"/>
            <a:ext cx="2139439" cy="2743200"/>
          </a:xfrm>
          <a:prstGeom prst="rect">
            <a:avLst/>
          </a:prstGeom>
        </p:spPr>
      </p:pic>
    </p:spTree>
    <p:extLst>
      <p:ext uri="{BB962C8B-B14F-4D97-AF65-F5344CB8AC3E}">
        <p14:creationId xmlns:p14="http://schemas.microsoft.com/office/powerpoint/2010/main" val="39955282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955</Words>
  <Application>Microsoft Office PowerPoint</Application>
  <PresentationFormat>On-screen Show (16:9)</PresentationFormat>
  <Paragraphs>89</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Open Sans</vt:lpstr>
      <vt:lpstr>Simple Light</vt:lpstr>
      <vt:lpstr>PowerPoint Presentation</vt:lpstr>
      <vt:lpstr>Water Displacement Apparatus Option 1: Assemble Directions  1. Using a permanent marker and a ruler  make two dots on the lip of the traffic  cone at 7 and 9 cm markers. **Repeat on opposite side of cone.**</vt:lpstr>
      <vt:lpstr>Water Displacement Apparatus Option 1: Assemble Directions  2. Using a permanent marker and a  ruler make two more dots under the  the lip of the traffic cone  perpendicular with the two original dots **Repeat on opposite side of cone.**</vt:lpstr>
      <vt:lpstr>Water Displacement Apparatus Option 1: Assemble Directions  3. Using the knife make an  angled cut an ~0.5 cm in length  over each bottom dot. **Repeat on opposite side of cone.**</vt:lpstr>
      <vt:lpstr>Water Displacement Apparatus Option 1: Assemble Directions  4. Slide one of the zip ties through one diagonal cut to the back end of the  opposite cut on the SAME side. Creating a hoop on the inside of the  cone. DO NOT PULL THE zip tie  through the securement yet. **Repeat on the opposite side of the  cone.**</vt:lpstr>
      <vt:lpstr>Water Displacement Apparatus Option 1: Assemble Directions  5. Place the plastic beaker in the hoops  in the center of the cone, and pull the  zip ties tight on both sides, so the  beakeris held in place inside the cone. **It is ok if the beaker can come out  of the hoops, you just do not want it  to fall through inside the cone.** </vt:lpstr>
      <vt:lpstr>Water Displacement Apparatus Option 1: Assemble Directions  6. From the tip of the cone mark a  dot at 8 cm from the end. Draw a line  at this length around the circumference end of the cone. Use the knife to remove the enclosed end of the traffic cone.</vt:lpstr>
      <vt:lpstr>Water Displacement Apparatus Option 1: Assemble Directions  COMPLETE!</vt:lpstr>
      <vt:lpstr>Water Displacement Apparatus Option 1: Standard Operating Procedure  1. Set up your ring stand with clamp.  </vt:lpstr>
      <vt:lpstr>Water Displacement Apparatus Option 1: Standard Operating Procedure  2. Place the traffic cone/zip tie/beaker  set up inside the ring of the clamp.   </vt:lpstr>
      <vt:lpstr>Water Displacement Apparatus Option 2: Standard Operating Procedure  3. Place a funnel and 100mL graduated cylinder under the  traffic cone.</vt:lpstr>
      <vt:lpstr>Water Displacement Apparatus Option 1: Standard Operating Procedure  4. Fill the inside beaker with water until  the water is about to spill over the edge. Carefully place the balloon sample in the beaker of water. **It is ok if water spills over your  balloon will have a START volume.**  Place a foam plate on top of the  balloon over the beaker with a  bag of rice on top of that. **This will hold the balloon down into the water as it fills with CO2 gas.** </vt:lpstr>
      <vt:lpstr>Water Displacement Apparatus Option 1: Standard Operating Procedure  5. The apparatus is set to measure the  water displacement as the balloon’s  volume increases overtime.  Remember to take your START volume which is the water level in the  graduated cylinder and continue to  document until time is called.</vt:lpstr>
      <vt:lpstr>Water Displacement Apparatus Option 2: Standard Operating Procedure  1. Set up your ring stand with clamp.  </vt:lpstr>
      <vt:lpstr>Water Displacement Apparatus Option 2: Standard Operating Procedure  2. Put plastic cord tie around the  neck of the plastic beaker and  set the beaker w/ tie inside the ring of the clamp.  </vt:lpstr>
      <vt:lpstr>Water Displacement Apparatus Option 2: Standard Operating Procedure  3. Place a larger funnel and 100mL graduated cylinder under the  beaker. </vt:lpstr>
      <vt:lpstr>Water Displacement Apparatus Option 2: Standard Operating Procedure  4. Fill the beaker with water until  the water is about to spill over the edge. Carefully place the balloon sample in the beaker of water. **It is ok if water spills over your  balloon will have a START volume.**  Place a foam plate on top of the  balloon over the beaker with a  bag of rice on top of that. **This will hold the balloon down into the water as it fills with CO2 gas.** </vt:lpstr>
      <vt:lpstr>Water Displacement Apparatus Option 2: Standard Operating Procedure  5. The apparatus is set to measure the  water displacement as the balloon’s  volume increases overtime.  Remember to take your start volume which is the water level in the  graduated cylinder and continue to  document until time is called.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jamie.sorrell</dc:creator>
  <cp:lastModifiedBy>Zain Alexander Iqbal</cp:lastModifiedBy>
  <cp:revision>15</cp:revision>
  <dcterms:modified xsi:type="dcterms:W3CDTF">2023-03-30T20:13:02Z</dcterms:modified>
</cp:coreProperties>
</file>