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8"/>
  </p:notesMasterIdLst>
  <p:sldIdLst>
    <p:sldId id="256" r:id="rId2"/>
    <p:sldId id="283" r:id="rId3"/>
    <p:sldId id="258" r:id="rId4"/>
    <p:sldId id="259" r:id="rId5"/>
    <p:sldId id="260" r:id="rId6"/>
    <p:sldId id="282" r:id="rId7"/>
    <p:sldId id="262" r:id="rId8"/>
    <p:sldId id="267" r:id="rId9"/>
    <p:sldId id="264" r:id="rId10"/>
    <p:sldId id="268" r:id="rId11"/>
    <p:sldId id="281" r:id="rId12"/>
    <p:sldId id="271" r:id="rId13"/>
    <p:sldId id="273" r:id="rId14"/>
    <p:sldId id="277" r:id="rId15"/>
    <p:sldId id="280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9" autoAdjust="0"/>
    <p:restoredTop sz="77193" autoAdjust="0"/>
  </p:normalViewPr>
  <p:slideViewPr>
    <p:cSldViewPr snapToGrid="0">
      <p:cViewPr varScale="1">
        <p:scale>
          <a:sx n="59" d="100"/>
          <a:sy n="59" d="100"/>
        </p:scale>
        <p:origin x="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C62E4-8D72-4878-A2D4-88B47E28BC84}" type="doc">
      <dgm:prSet loTypeId="urn:microsoft.com/office/officeart/2005/8/layout/radial1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80D1868-7681-4646-B945-EA088B7FBE48}">
      <dgm:prSet phldrT="[Text]"/>
      <dgm:spPr/>
      <dgm:t>
        <a:bodyPr/>
        <a:lstStyle/>
        <a:p>
          <a:r>
            <a:rPr lang="en-US" dirty="0" smtClean="0"/>
            <a:t>Doing good for people</a:t>
          </a:r>
          <a:endParaRPr lang="en-US" dirty="0"/>
        </a:p>
      </dgm:t>
    </dgm:pt>
    <dgm:pt modelId="{E22C07C3-46AF-4DE4-B103-52A997A6B24C}" type="parTrans" cxnId="{1A2F1B39-F610-4207-AC76-8B3DD8739022}">
      <dgm:prSet/>
      <dgm:spPr/>
      <dgm:t>
        <a:bodyPr/>
        <a:lstStyle/>
        <a:p>
          <a:endParaRPr lang="en-US"/>
        </a:p>
      </dgm:t>
    </dgm:pt>
    <dgm:pt modelId="{40FF7ADF-79EF-4E08-BB89-9144381DE961}" type="sibTrans" cxnId="{1A2F1B39-F610-4207-AC76-8B3DD8739022}">
      <dgm:prSet/>
      <dgm:spPr/>
      <dgm:t>
        <a:bodyPr/>
        <a:lstStyle/>
        <a:p>
          <a:endParaRPr lang="en-US"/>
        </a:p>
      </dgm:t>
    </dgm:pt>
    <dgm:pt modelId="{04FEE714-AC22-4AFE-8E3C-2FBCA04C2E80}">
      <dgm:prSet phldrT="[Text]"/>
      <dgm:spPr/>
      <dgm:t>
        <a:bodyPr/>
        <a:lstStyle/>
        <a:p>
          <a:r>
            <a:rPr lang="en-US" b="1" dirty="0" smtClean="0"/>
            <a:t>Who benefits from this product and who does not? </a:t>
          </a:r>
          <a:endParaRPr lang="en-US" b="1" dirty="0"/>
        </a:p>
      </dgm:t>
    </dgm:pt>
    <dgm:pt modelId="{D8884766-F7D1-43F0-9442-F59F6308D402}" type="parTrans" cxnId="{8801B837-9E29-47C8-B573-BEA55F4DB984}">
      <dgm:prSet/>
      <dgm:spPr/>
      <dgm:t>
        <a:bodyPr/>
        <a:lstStyle/>
        <a:p>
          <a:endParaRPr lang="en-US"/>
        </a:p>
      </dgm:t>
    </dgm:pt>
    <dgm:pt modelId="{1DB11D47-7033-482A-AE3A-67068751F507}" type="sibTrans" cxnId="{8801B837-9E29-47C8-B573-BEA55F4DB984}">
      <dgm:prSet/>
      <dgm:spPr/>
      <dgm:t>
        <a:bodyPr/>
        <a:lstStyle/>
        <a:p>
          <a:endParaRPr lang="en-US"/>
        </a:p>
      </dgm:t>
    </dgm:pt>
    <dgm:pt modelId="{498E6C25-AE35-44E9-81AB-4794855C0326}">
      <dgm:prSet phldrT="[Text]"/>
      <dgm:spPr/>
      <dgm:t>
        <a:bodyPr/>
        <a:lstStyle/>
        <a:p>
          <a:r>
            <a:rPr lang="en-US" b="1" dirty="0" smtClean="0"/>
            <a:t>How does the product help or hurt people and the environment?</a:t>
          </a:r>
          <a:endParaRPr lang="en-US" b="1" dirty="0"/>
        </a:p>
      </dgm:t>
    </dgm:pt>
    <dgm:pt modelId="{9F88F9EE-728F-44AC-81D2-41C0354D5A6C}" type="parTrans" cxnId="{3777D198-CD28-4961-8309-1211293CD274}">
      <dgm:prSet/>
      <dgm:spPr/>
      <dgm:t>
        <a:bodyPr/>
        <a:lstStyle/>
        <a:p>
          <a:endParaRPr lang="en-US"/>
        </a:p>
      </dgm:t>
    </dgm:pt>
    <dgm:pt modelId="{911DCED6-8F74-461C-B52C-E8E4BAC5B247}" type="sibTrans" cxnId="{3777D198-CD28-4961-8309-1211293CD274}">
      <dgm:prSet/>
      <dgm:spPr/>
      <dgm:t>
        <a:bodyPr/>
        <a:lstStyle/>
        <a:p>
          <a:endParaRPr lang="en-US"/>
        </a:p>
      </dgm:t>
    </dgm:pt>
    <dgm:pt modelId="{BCBC7CAE-9C75-4D6E-81B0-8C9E54DC7B12}">
      <dgm:prSet phldrT="[Text]" custT="1"/>
      <dgm:spPr/>
      <dgm:t>
        <a:bodyPr/>
        <a:lstStyle/>
        <a:p>
          <a:r>
            <a:rPr lang="en-US" sz="1800" b="1" dirty="0" smtClean="0"/>
            <a:t>How is this product tested?  </a:t>
          </a:r>
          <a:endParaRPr lang="en-US" sz="1800" b="1" dirty="0"/>
        </a:p>
      </dgm:t>
    </dgm:pt>
    <dgm:pt modelId="{CB1E3163-E44D-4976-A071-8CA3CA18E65B}" type="parTrans" cxnId="{3BEA5C94-CF31-4AF6-8F2E-2A87BAC6BC74}">
      <dgm:prSet/>
      <dgm:spPr/>
      <dgm:t>
        <a:bodyPr/>
        <a:lstStyle/>
        <a:p>
          <a:endParaRPr lang="en-US"/>
        </a:p>
      </dgm:t>
    </dgm:pt>
    <dgm:pt modelId="{976E9575-4D45-442C-92F6-CFC14D0DED06}" type="sibTrans" cxnId="{3BEA5C94-CF31-4AF6-8F2E-2A87BAC6BC74}">
      <dgm:prSet/>
      <dgm:spPr/>
      <dgm:t>
        <a:bodyPr/>
        <a:lstStyle/>
        <a:p>
          <a:endParaRPr lang="en-US"/>
        </a:p>
      </dgm:t>
    </dgm:pt>
    <dgm:pt modelId="{CB307756-0E22-41BD-AD45-D8287D3F0758}">
      <dgm:prSet phldrT="[Text]" custT="1"/>
      <dgm:spPr/>
      <dgm:t>
        <a:bodyPr/>
        <a:lstStyle/>
        <a:p>
          <a:r>
            <a:rPr lang="en-US" sz="1800" b="1" dirty="0" smtClean="0"/>
            <a:t>How is the product made?  </a:t>
          </a:r>
          <a:endParaRPr lang="en-US" sz="1800" b="1" dirty="0"/>
        </a:p>
      </dgm:t>
    </dgm:pt>
    <dgm:pt modelId="{95FF0E6D-91A5-4A01-9276-27C9A5528F7A}" type="parTrans" cxnId="{1320ACD1-DEE4-48C0-B7A1-2589B20308DC}">
      <dgm:prSet/>
      <dgm:spPr/>
      <dgm:t>
        <a:bodyPr/>
        <a:lstStyle/>
        <a:p>
          <a:endParaRPr lang="en-US"/>
        </a:p>
      </dgm:t>
    </dgm:pt>
    <dgm:pt modelId="{1FBA9472-3366-4B25-AB48-1D492701D542}" type="sibTrans" cxnId="{1320ACD1-DEE4-48C0-B7A1-2589B20308DC}">
      <dgm:prSet/>
      <dgm:spPr/>
      <dgm:t>
        <a:bodyPr/>
        <a:lstStyle/>
        <a:p>
          <a:endParaRPr lang="en-US"/>
        </a:p>
      </dgm:t>
    </dgm:pt>
    <dgm:pt modelId="{13364825-FEDC-41F6-A8C2-D4BA055DE5D9}" type="pres">
      <dgm:prSet presAssocID="{933C62E4-8D72-4878-A2D4-88B47E28BC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21466-C6A6-46EB-9CCC-98A7D71ABE8E}" type="pres">
      <dgm:prSet presAssocID="{D80D1868-7681-4646-B945-EA088B7FBE48}" presName="centerShape" presStyleLbl="node0" presStyleIdx="0" presStyleCnt="1" custScaleX="139898" custScaleY="148916"/>
      <dgm:spPr/>
      <dgm:t>
        <a:bodyPr/>
        <a:lstStyle/>
        <a:p>
          <a:endParaRPr lang="en-US"/>
        </a:p>
      </dgm:t>
    </dgm:pt>
    <dgm:pt modelId="{C741DD07-735D-40F6-B456-512F1A36CB6A}" type="pres">
      <dgm:prSet presAssocID="{D8884766-F7D1-43F0-9442-F59F6308D402}" presName="Name9" presStyleLbl="parChTrans1D2" presStyleIdx="0" presStyleCnt="4"/>
      <dgm:spPr/>
      <dgm:t>
        <a:bodyPr/>
        <a:lstStyle/>
        <a:p>
          <a:endParaRPr lang="en-US"/>
        </a:p>
      </dgm:t>
    </dgm:pt>
    <dgm:pt modelId="{AE80FC48-4C16-42A5-9A81-32F610D167E5}" type="pres">
      <dgm:prSet presAssocID="{D8884766-F7D1-43F0-9442-F59F6308D40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DFFEC78-3EC6-495A-971A-DDCB670D8FE6}" type="pres">
      <dgm:prSet presAssocID="{04FEE714-AC22-4AFE-8E3C-2FBCA04C2E80}" presName="node" presStyleLbl="node1" presStyleIdx="0" presStyleCnt="4" custRadScaleRad="108207" custRadScaleInc="57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2AC51-257F-4CF4-8CCB-525C5ABC839C}" type="pres">
      <dgm:prSet presAssocID="{9F88F9EE-728F-44AC-81D2-41C0354D5A6C}" presName="Name9" presStyleLbl="parChTrans1D2" presStyleIdx="1" presStyleCnt="4"/>
      <dgm:spPr/>
      <dgm:t>
        <a:bodyPr/>
        <a:lstStyle/>
        <a:p>
          <a:endParaRPr lang="en-US"/>
        </a:p>
      </dgm:t>
    </dgm:pt>
    <dgm:pt modelId="{04507A08-6D20-4DEC-A990-985A85852A43}" type="pres">
      <dgm:prSet presAssocID="{9F88F9EE-728F-44AC-81D2-41C0354D5A6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EFC43D9-AA0B-4540-A929-DD61270ACA66}" type="pres">
      <dgm:prSet presAssocID="{498E6C25-AE35-44E9-81AB-4794855C0326}" presName="node" presStyleLbl="node1" presStyleIdx="1" presStyleCnt="4" custRadScaleRad="134859" custRadScaleInc="-19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0DFC7-4037-485D-99EB-760ED2E87BCE}" type="pres">
      <dgm:prSet presAssocID="{CB1E3163-E44D-4976-A071-8CA3CA18E65B}" presName="Name9" presStyleLbl="parChTrans1D2" presStyleIdx="2" presStyleCnt="4"/>
      <dgm:spPr/>
      <dgm:t>
        <a:bodyPr/>
        <a:lstStyle/>
        <a:p>
          <a:endParaRPr lang="en-US"/>
        </a:p>
      </dgm:t>
    </dgm:pt>
    <dgm:pt modelId="{6C5AF419-DC73-4B43-8634-4E9AE34D6512}" type="pres">
      <dgm:prSet presAssocID="{CB1E3163-E44D-4976-A071-8CA3CA18E65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7933219-E1CD-44FF-9A95-1260891A205D}" type="pres">
      <dgm:prSet presAssocID="{BCBC7CAE-9C75-4D6E-81B0-8C9E54DC7B12}" presName="node" presStyleLbl="node1" presStyleIdx="2" presStyleCnt="4" custRadScaleRad="113314" custRadScaleInc="59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EC2D5-2E60-460D-A6AB-729662C509BA}" type="pres">
      <dgm:prSet presAssocID="{95FF0E6D-91A5-4A01-9276-27C9A5528F7A}" presName="Name9" presStyleLbl="parChTrans1D2" presStyleIdx="3" presStyleCnt="4"/>
      <dgm:spPr/>
      <dgm:t>
        <a:bodyPr/>
        <a:lstStyle/>
        <a:p>
          <a:endParaRPr lang="en-US"/>
        </a:p>
      </dgm:t>
    </dgm:pt>
    <dgm:pt modelId="{3256D792-5BE5-472E-958B-6B5829EF5271}" type="pres">
      <dgm:prSet presAssocID="{95FF0E6D-91A5-4A01-9276-27C9A5528F7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65D09F1-93E9-411E-BB68-BBCCC07C4804}" type="pres">
      <dgm:prSet presAssocID="{CB307756-0E22-41BD-AD45-D8287D3F0758}" presName="node" presStyleLbl="node1" presStyleIdx="3" presStyleCnt="4" custRadScaleRad="135416" custRadScaleInc="-34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BFE25A-3639-7846-A97E-DFE63DFF2804}" type="presOf" srcId="{498E6C25-AE35-44E9-81AB-4794855C0326}" destId="{AEFC43D9-AA0B-4540-A929-DD61270ACA66}" srcOrd="0" destOrd="0" presId="urn:microsoft.com/office/officeart/2005/8/layout/radial1"/>
    <dgm:cxn modelId="{1AD97129-70A5-E24E-B7A9-2D3EF087FDFB}" type="presOf" srcId="{CB1E3163-E44D-4976-A071-8CA3CA18E65B}" destId="{5B40DFC7-4037-485D-99EB-760ED2E87BCE}" srcOrd="0" destOrd="0" presId="urn:microsoft.com/office/officeart/2005/8/layout/radial1"/>
    <dgm:cxn modelId="{63AA28EF-6359-5145-9365-644B510EA819}" type="presOf" srcId="{04FEE714-AC22-4AFE-8E3C-2FBCA04C2E80}" destId="{CDFFEC78-3EC6-495A-971A-DDCB670D8FE6}" srcOrd="0" destOrd="0" presId="urn:microsoft.com/office/officeart/2005/8/layout/radial1"/>
    <dgm:cxn modelId="{901D90D2-06E1-8A46-9C46-C8DA92852285}" type="presOf" srcId="{D8884766-F7D1-43F0-9442-F59F6308D402}" destId="{C741DD07-735D-40F6-B456-512F1A36CB6A}" srcOrd="0" destOrd="0" presId="urn:microsoft.com/office/officeart/2005/8/layout/radial1"/>
    <dgm:cxn modelId="{3271855A-37E5-5A4C-9717-7ABF1997FF4F}" type="presOf" srcId="{95FF0E6D-91A5-4A01-9276-27C9A5528F7A}" destId="{3256D792-5BE5-472E-958B-6B5829EF5271}" srcOrd="1" destOrd="0" presId="urn:microsoft.com/office/officeart/2005/8/layout/radial1"/>
    <dgm:cxn modelId="{F1A2C356-3F2C-2E49-9658-D03D96DFC23E}" type="presOf" srcId="{9F88F9EE-728F-44AC-81D2-41C0354D5A6C}" destId="{B2D2AC51-257F-4CF4-8CCB-525C5ABC839C}" srcOrd="0" destOrd="0" presId="urn:microsoft.com/office/officeart/2005/8/layout/radial1"/>
    <dgm:cxn modelId="{7C1AE7EF-BEE7-1B49-82DD-634374ECF545}" type="presOf" srcId="{95FF0E6D-91A5-4A01-9276-27C9A5528F7A}" destId="{017EC2D5-2E60-460D-A6AB-729662C509BA}" srcOrd="0" destOrd="0" presId="urn:microsoft.com/office/officeart/2005/8/layout/radial1"/>
    <dgm:cxn modelId="{1320ACD1-DEE4-48C0-B7A1-2589B20308DC}" srcId="{D80D1868-7681-4646-B945-EA088B7FBE48}" destId="{CB307756-0E22-41BD-AD45-D8287D3F0758}" srcOrd="3" destOrd="0" parTransId="{95FF0E6D-91A5-4A01-9276-27C9A5528F7A}" sibTransId="{1FBA9472-3366-4B25-AB48-1D492701D542}"/>
    <dgm:cxn modelId="{0DE1E923-E262-E447-8389-31D6DB2C5C44}" type="presOf" srcId="{D8884766-F7D1-43F0-9442-F59F6308D402}" destId="{AE80FC48-4C16-42A5-9A81-32F610D167E5}" srcOrd="1" destOrd="0" presId="urn:microsoft.com/office/officeart/2005/8/layout/radial1"/>
    <dgm:cxn modelId="{8801B837-9E29-47C8-B573-BEA55F4DB984}" srcId="{D80D1868-7681-4646-B945-EA088B7FBE48}" destId="{04FEE714-AC22-4AFE-8E3C-2FBCA04C2E80}" srcOrd="0" destOrd="0" parTransId="{D8884766-F7D1-43F0-9442-F59F6308D402}" sibTransId="{1DB11D47-7033-482A-AE3A-67068751F507}"/>
    <dgm:cxn modelId="{1F35E022-2714-E942-9FCE-FE0AC978D034}" type="presOf" srcId="{BCBC7CAE-9C75-4D6E-81B0-8C9E54DC7B12}" destId="{37933219-E1CD-44FF-9A95-1260891A205D}" srcOrd="0" destOrd="0" presId="urn:microsoft.com/office/officeart/2005/8/layout/radial1"/>
    <dgm:cxn modelId="{179AAD99-63F4-084B-B233-41238760C3C3}" type="presOf" srcId="{CB307756-0E22-41BD-AD45-D8287D3F0758}" destId="{765D09F1-93E9-411E-BB68-BBCCC07C4804}" srcOrd="0" destOrd="0" presId="urn:microsoft.com/office/officeart/2005/8/layout/radial1"/>
    <dgm:cxn modelId="{1A2F1B39-F610-4207-AC76-8B3DD8739022}" srcId="{933C62E4-8D72-4878-A2D4-88B47E28BC84}" destId="{D80D1868-7681-4646-B945-EA088B7FBE48}" srcOrd="0" destOrd="0" parTransId="{E22C07C3-46AF-4DE4-B103-52A997A6B24C}" sibTransId="{40FF7ADF-79EF-4E08-BB89-9144381DE961}"/>
    <dgm:cxn modelId="{3777D198-CD28-4961-8309-1211293CD274}" srcId="{D80D1868-7681-4646-B945-EA088B7FBE48}" destId="{498E6C25-AE35-44E9-81AB-4794855C0326}" srcOrd="1" destOrd="0" parTransId="{9F88F9EE-728F-44AC-81D2-41C0354D5A6C}" sibTransId="{911DCED6-8F74-461C-B52C-E8E4BAC5B247}"/>
    <dgm:cxn modelId="{F73510BE-89F0-5A4B-B0F1-1B4F94FC684E}" type="presOf" srcId="{CB1E3163-E44D-4976-A071-8CA3CA18E65B}" destId="{6C5AF419-DC73-4B43-8634-4E9AE34D6512}" srcOrd="1" destOrd="0" presId="urn:microsoft.com/office/officeart/2005/8/layout/radial1"/>
    <dgm:cxn modelId="{A7BA7A3B-45AC-5E48-9D99-29EA0037DF4B}" type="presOf" srcId="{9F88F9EE-728F-44AC-81D2-41C0354D5A6C}" destId="{04507A08-6D20-4DEC-A990-985A85852A43}" srcOrd="1" destOrd="0" presId="urn:microsoft.com/office/officeart/2005/8/layout/radial1"/>
    <dgm:cxn modelId="{16B35E77-040B-8341-BEAA-4AEC3D579F82}" type="presOf" srcId="{933C62E4-8D72-4878-A2D4-88B47E28BC84}" destId="{13364825-FEDC-41F6-A8C2-D4BA055DE5D9}" srcOrd="0" destOrd="0" presId="urn:microsoft.com/office/officeart/2005/8/layout/radial1"/>
    <dgm:cxn modelId="{3BEA5C94-CF31-4AF6-8F2E-2A87BAC6BC74}" srcId="{D80D1868-7681-4646-B945-EA088B7FBE48}" destId="{BCBC7CAE-9C75-4D6E-81B0-8C9E54DC7B12}" srcOrd="2" destOrd="0" parTransId="{CB1E3163-E44D-4976-A071-8CA3CA18E65B}" sibTransId="{976E9575-4D45-442C-92F6-CFC14D0DED06}"/>
    <dgm:cxn modelId="{4E80ABEE-754E-B549-B341-258C232D7D41}" type="presOf" srcId="{D80D1868-7681-4646-B945-EA088B7FBE48}" destId="{1C521466-C6A6-46EB-9CCC-98A7D71ABE8E}" srcOrd="0" destOrd="0" presId="urn:microsoft.com/office/officeart/2005/8/layout/radial1"/>
    <dgm:cxn modelId="{0392CA3F-102D-354D-B6D8-AD90B6FAE326}" type="presParOf" srcId="{13364825-FEDC-41F6-A8C2-D4BA055DE5D9}" destId="{1C521466-C6A6-46EB-9CCC-98A7D71ABE8E}" srcOrd="0" destOrd="0" presId="urn:microsoft.com/office/officeart/2005/8/layout/radial1"/>
    <dgm:cxn modelId="{AAC6C8B8-95FA-5343-81B2-B3AF581E24BF}" type="presParOf" srcId="{13364825-FEDC-41F6-A8C2-D4BA055DE5D9}" destId="{C741DD07-735D-40F6-B456-512F1A36CB6A}" srcOrd="1" destOrd="0" presId="urn:microsoft.com/office/officeart/2005/8/layout/radial1"/>
    <dgm:cxn modelId="{9516E529-C495-4645-A535-06C811679D9A}" type="presParOf" srcId="{C741DD07-735D-40F6-B456-512F1A36CB6A}" destId="{AE80FC48-4C16-42A5-9A81-32F610D167E5}" srcOrd="0" destOrd="0" presId="urn:microsoft.com/office/officeart/2005/8/layout/radial1"/>
    <dgm:cxn modelId="{F0C5E17E-BB90-7E43-8C41-F86CA4B51D72}" type="presParOf" srcId="{13364825-FEDC-41F6-A8C2-D4BA055DE5D9}" destId="{CDFFEC78-3EC6-495A-971A-DDCB670D8FE6}" srcOrd="2" destOrd="0" presId="urn:microsoft.com/office/officeart/2005/8/layout/radial1"/>
    <dgm:cxn modelId="{F0EC9EA5-3E04-F545-86B6-E6164D42B088}" type="presParOf" srcId="{13364825-FEDC-41F6-A8C2-D4BA055DE5D9}" destId="{B2D2AC51-257F-4CF4-8CCB-525C5ABC839C}" srcOrd="3" destOrd="0" presId="urn:microsoft.com/office/officeart/2005/8/layout/radial1"/>
    <dgm:cxn modelId="{56C5F077-7CC6-2F4B-A0B0-F1B8138D44DD}" type="presParOf" srcId="{B2D2AC51-257F-4CF4-8CCB-525C5ABC839C}" destId="{04507A08-6D20-4DEC-A990-985A85852A43}" srcOrd="0" destOrd="0" presId="urn:microsoft.com/office/officeart/2005/8/layout/radial1"/>
    <dgm:cxn modelId="{462480E9-0D11-494D-800E-DB947D30DA4F}" type="presParOf" srcId="{13364825-FEDC-41F6-A8C2-D4BA055DE5D9}" destId="{AEFC43D9-AA0B-4540-A929-DD61270ACA66}" srcOrd="4" destOrd="0" presId="urn:microsoft.com/office/officeart/2005/8/layout/radial1"/>
    <dgm:cxn modelId="{D50A8183-27E0-2C47-A76B-9CED3112F810}" type="presParOf" srcId="{13364825-FEDC-41F6-A8C2-D4BA055DE5D9}" destId="{5B40DFC7-4037-485D-99EB-760ED2E87BCE}" srcOrd="5" destOrd="0" presId="urn:microsoft.com/office/officeart/2005/8/layout/radial1"/>
    <dgm:cxn modelId="{E61B9F66-9F7A-E54A-957F-F551DF050654}" type="presParOf" srcId="{5B40DFC7-4037-485D-99EB-760ED2E87BCE}" destId="{6C5AF419-DC73-4B43-8634-4E9AE34D6512}" srcOrd="0" destOrd="0" presId="urn:microsoft.com/office/officeart/2005/8/layout/radial1"/>
    <dgm:cxn modelId="{7EBF5439-FF6F-4642-94EA-911D82DF1A6E}" type="presParOf" srcId="{13364825-FEDC-41F6-A8C2-D4BA055DE5D9}" destId="{37933219-E1CD-44FF-9A95-1260891A205D}" srcOrd="6" destOrd="0" presId="urn:microsoft.com/office/officeart/2005/8/layout/radial1"/>
    <dgm:cxn modelId="{8AE2B714-D2E7-C640-8A49-BD33722EAF5B}" type="presParOf" srcId="{13364825-FEDC-41F6-A8C2-D4BA055DE5D9}" destId="{017EC2D5-2E60-460D-A6AB-729662C509BA}" srcOrd="7" destOrd="0" presId="urn:microsoft.com/office/officeart/2005/8/layout/radial1"/>
    <dgm:cxn modelId="{2C5B4C3E-5F1C-2B4E-9AB3-B9F85D6F77EF}" type="presParOf" srcId="{017EC2D5-2E60-460D-A6AB-729662C509BA}" destId="{3256D792-5BE5-472E-958B-6B5829EF5271}" srcOrd="0" destOrd="0" presId="urn:microsoft.com/office/officeart/2005/8/layout/radial1"/>
    <dgm:cxn modelId="{7BB7581D-F364-5C4B-A07F-76D1158384F8}" type="presParOf" srcId="{13364825-FEDC-41F6-A8C2-D4BA055DE5D9}" destId="{765D09F1-93E9-411E-BB68-BBCCC07C480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CE7A4-C37D-5943-AAA6-DF4415713BF5}" type="datetimeFigureOut">
              <a:rPr lang="en-US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B3CEA-32BA-5444-AE4F-32CDF998BC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Day 1 Presentation, Ethics in Engineering Activity, TeachEngineering.org</a:t>
            </a:r>
          </a:p>
          <a:p>
            <a:r>
              <a:rPr lang="en-US" dirty="0" smtClean="0"/>
              <a:t>Example engineering inventions: atomic bomb, telephone, iPhone</a:t>
            </a:r>
          </a:p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Left: 1945 Charles Levy</a:t>
            </a:r>
            <a:r>
              <a:rPr lang="en-US" baseline="0" dirty="0" smtClean="0"/>
              <a:t>, Wikimedia Commons https://commons.wikimedia.org/wiki/File:Nagasakibomb.jpg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Center: 1886</a:t>
            </a:r>
            <a:r>
              <a:rPr lang="en-US" baseline="0" dirty="0" smtClean="0"/>
              <a:t> Consolidated Telephone Co., Wikimedia Commons h</a:t>
            </a:r>
            <a:r>
              <a:rPr lang="en-US" dirty="0" smtClean="0"/>
              <a:t>ttps://en.wikipedia.org/wiki/Telephone#/media/File:Consolidated_Telephone_Co._ad_1886.jpg</a:t>
            </a:r>
          </a:p>
          <a:p>
            <a:r>
              <a:rPr lang="en-US" dirty="0" smtClean="0"/>
              <a:t>Right: 2014 </a:t>
            </a:r>
            <a:r>
              <a:rPr lang="en-US" dirty="0" err="1" smtClean="0"/>
              <a:t>Rayukk</a:t>
            </a:r>
            <a:r>
              <a:rPr lang="en-US" dirty="0" smtClean="0"/>
              <a:t>, Wikimedia Commons https://commons.wikimedia.org/wiki/File:IPhone6_silver_frontface.png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answers to the worksheet Part 2: Critical Evaluation section.</a:t>
            </a:r>
            <a:r>
              <a:rPr lang="en-US" baseline="0" dirty="0" smtClean="0"/>
              <a:t> (continued)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20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 National Society</a:t>
            </a:r>
            <a:r>
              <a:rPr lang="en-US" baseline="0" dirty="0" smtClean="0"/>
              <a:t> of Professional Engineer’s “Code of Ethics for Engineers” a</a:t>
            </a:r>
            <a:r>
              <a:rPr lang="en-US" dirty="0" smtClean="0"/>
              <a:t>t http://www.nspe.org/resources/ethics/code-ethics</a:t>
            </a:r>
          </a:p>
          <a:p>
            <a:r>
              <a:rPr lang="en-US" dirty="0" smtClean="0"/>
              <a:t>Either </a:t>
            </a:r>
            <a:r>
              <a:rPr lang="en-US" baseline="0" dirty="0" smtClean="0"/>
              <a:t>review the principles as a class or let students review them individually or in their teams. </a:t>
            </a:r>
          </a:p>
          <a:p>
            <a:r>
              <a:rPr lang="en-US" baseline="0" dirty="0" smtClean="0"/>
              <a:t>After you make a list of 5 principles determined by the class, have students write them on their worksheets and/or post them somewhere in the classroom so they are visible to students during the activity so they can refer to them when they need to define “ethics.”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6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with</a:t>
            </a:r>
            <a:r>
              <a:rPr lang="en-US" baseline="0" dirty="0" smtClean="0"/>
              <a:t> students the implications of this New York Times article at </a:t>
            </a:r>
            <a:r>
              <a:rPr lang="en-US" dirty="0" smtClean="0"/>
              <a:t>http</a:t>
            </a:r>
            <a:r>
              <a:rPr lang="en-US" dirty="0"/>
              <a:t>://www.nytimes.com/2014/05/15/health/nih-tells-researchers-to-end-sex-bias-in-early-studies.html?_r=0</a:t>
            </a:r>
          </a:p>
          <a:p>
            <a:r>
              <a:rPr lang="en-US" dirty="0" smtClean="0"/>
              <a:t>Just discuss the ma in points; no need for</a:t>
            </a:r>
            <a:r>
              <a:rPr lang="en-US" baseline="0" dirty="0" smtClean="0"/>
              <a:t> students to read the article.</a:t>
            </a:r>
          </a:p>
          <a:p>
            <a:r>
              <a:rPr lang="en-US" dirty="0" smtClean="0"/>
              <a:t>Image sources: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Headline:</a:t>
            </a:r>
            <a:r>
              <a:rPr lang="en-US" baseline="0" dirty="0" smtClean="0"/>
              <a:t> 2014 Roni Rabin, The New York Times </a:t>
            </a:r>
            <a:r>
              <a:rPr lang="en-US" dirty="0" smtClean="0"/>
              <a:t>http://www.nytimes.com/2014/05/15/health/nih-tells-researchers-to-end-sex-bias-in-early-studies.html?_r=0</a:t>
            </a:r>
          </a:p>
          <a:p>
            <a:r>
              <a:rPr lang="en-US" dirty="0" smtClean="0"/>
              <a:t>Dummies in crash test: 2013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Calspan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Corporation, National Highway Traffic Safety Administration, Wikimedia Commons https://commons.wikimedia.org/wiki/File:V08383P339.jpg</a:t>
            </a:r>
          </a:p>
          <a:p>
            <a:r>
              <a:rPr lang="en-US" dirty="0" smtClean="0"/>
              <a:t>Diagram</a:t>
            </a:r>
            <a:r>
              <a:rPr lang="en-US" baseline="0" dirty="0" smtClean="0"/>
              <a:t> of human heart, veins and arteries</a:t>
            </a:r>
            <a:r>
              <a:rPr lang="en-US" dirty="0" smtClean="0"/>
              <a:t>: 2014 BodyParts3D/</a:t>
            </a:r>
            <a:r>
              <a:rPr lang="en-US" dirty="0" err="1" smtClean="0"/>
              <a:t>Anatomography</a:t>
            </a:r>
            <a:r>
              <a:rPr lang="en-US" baseline="0" dirty="0" smtClean="0"/>
              <a:t>, Wikimedia Commons https://commons.wikimedia.org/wiki/File:Vein_art_near.png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99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Some researchers conduct tests on subjects who are unable to consent. Do the benefits of such research</a:t>
            </a:r>
            <a:r>
              <a:rPr lang="en-US" b="1" baseline="0" dirty="0" smtClean="0"/>
              <a:t> outweigh the rights of the subjects?</a:t>
            </a:r>
          </a:p>
          <a:p>
            <a:r>
              <a:rPr lang="en-US" b="0" baseline="0" dirty="0" smtClean="0"/>
              <a:t>Image Sources:</a:t>
            </a:r>
          </a:p>
          <a:p>
            <a:r>
              <a:rPr lang="en-US" b="0" baseline="0" dirty="0" smtClean="0"/>
              <a:t>Left (Josef Mengele): c. 1945 unknown SS photographer, Wikipedia https://en.wikipedia.org/wiki/File:Josef_Mengele.jpg</a:t>
            </a:r>
          </a:p>
          <a:p>
            <a:r>
              <a:rPr lang="en-US" b="0" baseline="0" dirty="0" smtClean="0"/>
              <a:t>Right (Jonas Salk): 1959 SAS Scandinavian Airlines, Wikimedia Commons https://commons.wikimedia.org/wiki/File:Dr_Jonas_Edward_Salk_(cropped).jpg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0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07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</a:t>
            </a:r>
            <a:r>
              <a:rPr lang="en-US" dirty="0"/>
              <a:t>students read this </a:t>
            </a:r>
            <a:r>
              <a:rPr lang="en-US" dirty="0" smtClean="0"/>
              <a:t>New York Times article:</a:t>
            </a:r>
            <a:r>
              <a:rPr lang="en-US" baseline="0" dirty="0" smtClean="0"/>
              <a:t> Car Mechanic Dreams up a tool to Ease Births, provided as a handout or shown on the screen from its online source at </a:t>
            </a:r>
            <a:r>
              <a:rPr lang="en-US" dirty="0" smtClean="0"/>
              <a:t>http://www.nytimes.com/2013/11/14/health/new-tool-to-ease-difficult-births-a-plastic-bag.html?_r=0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Jorge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Odón’s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device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recap: 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 bag inflated around a baby’s head is used to pull it out of the birth canal.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 students time </a:t>
            </a:r>
            <a:r>
              <a:rPr lang="en-US" baseline="0" dirty="0" smtClean="0"/>
              <a:t>to write their </a:t>
            </a:r>
            <a:r>
              <a:rPr lang="en-US" dirty="0" smtClean="0"/>
              <a:t>answers to the questions</a:t>
            </a:r>
            <a:r>
              <a:rPr lang="en-US" baseline="0" dirty="0" smtClean="0"/>
              <a:t> in the </a:t>
            </a:r>
            <a:r>
              <a:rPr lang="en-US" dirty="0" smtClean="0"/>
              <a:t>worksheet’s Part 4: Jorge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Odón’s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Invention section.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2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 answers to the worksheet Part 4: Jorge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Odón’s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Invention section. These example answers are in response</a:t>
            </a:r>
            <a:r>
              <a:rPr lang="en-US" baseline="0" dirty="0" smtClean="0"/>
              <a:t> to the </a:t>
            </a:r>
            <a:r>
              <a:rPr lang="en-US" baseline="0" dirty="0" err="1" smtClean="0"/>
              <a:t>Hemopurifier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invention (a blood filter that fights Ebola) </a:t>
            </a:r>
            <a:r>
              <a:rPr lang="en-US" baseline="0" dirty="0" smtClean="0"/>
              <a:t>invention. Use these example answers to model the kind of answers you expect from students.</a:t>
            </a:r>
          </a:p>
          <a:p>
            <a:r>
              <a:rPr lang="en-US" dirty="0" smtClean="0"/>
              <a:t>http</a:t>
            </a:r>
            <a:r>
              <a:rPr lang="en-US" dirty="0"/>
              <a:t>://time.com/3594971/the-25-best-inventions-of-2014/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4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Time Magazine’s Inventions of 2014: http://time.com/3594971/the-25-best-inventions-of-2014/</a:t>
            </a:r>
          </a:p>
          <a:p>
            <a:r>
              <a:rPr lang="en-US" dirty="0" smtClean="0"/>
              <a:t>Image source</a:t>
            </a:r>
            <a:r>
              <a:rPr lang="en-US" baseline="0" dirty="0" smtClean="0"/>
              <a:t> (a humanoid robot created by Honda):</a:t>
            </a:r>
            <a:r>
              <a:rPr lang="en-US" dirty="0" smtClean="0"/>
              <a:t> 2005 </a:t>
            </a:r>
            <a:r>
              <a:rPr lang="en-US" dirty="0" err="1" smtClean="0"/>
              <a:t>Gnsin</a:t>
            </a:r>
            <a:r>
              <a:rPr lang="en-US" dirty="0" smtClean="0"/>
              <a:t>, Wikimedia Commons https://commons.wikimedia.org/wiki/File:HONDA_ASIMO.jpg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7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(optional) Pull up the following Time Magazine </a:t>
            </a:r>
            <a:r>
              <a:rPr lang="en-US" dirty="0" smtClean="0"/>
              <a:t>article so</a:t>
            </a:r>
            <a:r>
              <a:rPr lang="en-US" baseline="0" dirty="0" smtClean="0"/>
              <a:t> students can see the source of the “top inventions” as </a:t>
            </a:r>
            <a:r>
              <a:rPr lang="en-US" baseline="0" dirty="0"/>
              <a:t>they </a:t>
            </a:r>
            <a:r>
              <a:rPr lang="en-US" baseline="0" dirty="0" smtClean="0"/>
              <a:t>read: “The 25 Best Inventions of 2014” at </a:t>
            </a:r>
            <a:r>
              <a:rPr lang="en-US" dirty="0" smtClean="0"/>
              <a:t>http://time.com/3594971/the-25-best-inventions-of-2014/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0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source (ribbon): </a:t>
            </a:r>
            <a:r>
              <a:rPr lang="en-US" dirty="0" err="1" smtClean="0"/>
              <a:t>Pixabay</a:t>
            </a:r>
            <a:r>
              <a:rPr lang="en-US" dirty="0" smtClean="0"/>
              <a:t>,</a:t>
            </a:r>
            <a:r>
              <a:rPr lang="en-US" baseline="0" dirty="0" smtClean="0"/>
              <a:t> CC0 license, public domain: </a:t>
            </a:r>
            <a:r>
              <a:rPr lang="en-US" dirty="0" smtClean="0"/>
              <a:t>https://pixabay.com/en/award-ribbon-rosette-blue-161090/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 a class discussion on these points.</a:t>
            </a:r>
          </a:p>
          <a:p>
            <a:r>
              <a:rPr lang="en-US" dirty="0" smtClean="0"/>
              <a:t>List students’ decision-making criteria on the classroom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56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</a:t>
            </a:r>
            <a:r>
              <a:rPr lang="en-US" baseline="0" dirty="0" smtClean="0"/>
              <a:t> of Jonas Salk with his polio vaccine</a:t>
            </a:r>
          </a:p>
          <a:p>
            <a:r>
              <a:rPr lang="en-US" baseline="0" dirty="0" smtClean="0"/>
              <a:t>Image Source: 1956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Yousuf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Karsh</a:t>
            </a:r>
            <a:r>
              <a:rPr lang="en-US" baseline="0" dirty="0" smtClean="0"/>
              <a:t>, Wikipedia https://en.wikipedia.org/wiki/File:Salk-child-Karsh.jpg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1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students time </a:t>
            </a:r>
            <a:r>
              <a:rPr lang="en-US" baseline="0" dirty="0" smtClean="0"/>
              <a:t>to write their </a:t>
            </a:r>
            <a:r>
              <a:rPr lang="en-US" dirty="0" smtClean="0"/>
              <a:t>answers to the questions</a:t>
            </a:r>
            <a:r>
              <a:rPr lang="en-US" baseline="0" dirty="0" smtClean="0"/>
              <a:t> in the </a:t>
            </a:r>
            <a:r>
              <a:rPr lang="en-US" dirty="0" smtClean="0"/>
              <a:t>worksheet’s Part 2: Critical Evaluation section. </a:t>
            </a:r>
          </a:p>
          <a:p>
            <a:r>
              <a:rPr lang="en-US" dirty="0" smtClean="0"/>
              <a:t>Image source</a:t>
            </a:r>
            <a:r>
              <a:rPr lang="en-US" baseline="0" dirty="0" smtClean="0"/>
              <a:t> (pills): 2013 </a:t>
            </a:r>
            <a:r>
              <a:rPr lang="en-US" baseline="0" dirty="0" err="1" smtClean="0"/>
              <a:t>ParentingPatch</a:t>
            </a:r>
            <a:r>
              <a:rPr lang="en-US" baseline="0" dirty="0" smtClean="0"/>
              <a:t>, Wikimedia Commons https://commons.wikimedia.org/wiki/File:Assorted_Pills_3.JPG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0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answers to the worksheet Part 2: Critical Evaluation section. These example answers are in response</a:t>
            </a:r>
            <a:r>
              <a:rPr lang="en-US" baseline="0" dirty="0" smtClean="0"/>
              <a:t> to the pill packets invention. Use these slides to model the kind of answers you expect from students.</a:t>
            </a:r>
          </a:p>
          <a:p>
            <a:r>
              <a:rPr lang="en-US" baseline="0" dirty="0" smtClean="0"/>
              <a:t>Image source (trash on a beach): 2011 Gerry &amp; </a:t>
            </a:r>
            <a:r>
              <a:rPr lang="en-US" baseline="0" dirty="0" err="1" smtClean="0"/>
              <a:t>Bonni</a:t>
            </a:r>
            <a:r>
              <a:rPr lang="en-US" baseline="0" dirty="0" smtClean="0"/>
              <a:t>, Wikimedia Commons https://commons.wikimedia.org/wiki/File:Trash_on_beach_(6408224371).jpg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B3CEA-32BA-5444-AE4F-32CDF998BC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9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9944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0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59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2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008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8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2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2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1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3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386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4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27B5-7D74-4CE7-86DB-8FE1FAE8FDB1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BDD2C6-993A-4632-A0E8-3AED6A533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pe.org/resources/ethics/code-ethic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me.com/3594971/the-25-best-inventions-of-201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081" y="383328"/>
            <a:ext cx="8521521" cy="84403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</a:rPr>
              <a:t>Ethics in Engineering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6" y="1559085"/>
            <a:ext cx="4333875" cy="510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58" y="1606710"/>
            <a:ext cx="3714750" cy="505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118" y="1220675"/>
            <a:ext cx="2651760" cy="54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454" y="1700213"/>
            <a:ext cx="9316060" cy="474344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3"/>
            </a:pPr>
            <a:r>
              <a:rPr lang="en-US" sz="2400" dirty="0" smtClean="0">
                <a:solidFill>
                  <a:schemeClr val="accent2"/>
                </a:solidFill>
              </a:rPr>
              <a:t>Who might be discouraged or excluded from using this design?</a:t>
            </a:r>
          </a:p>
          <a:p>
            <a:pPr marL="400050" lvl="1" indent="0">
              <a:buNone/>
            </a:pPr>
            <a:r>
              <a:rPr lang="en-US" sz="2000" dirty="0" smtClean="0"/>
              <a:t>This design is not for people who cannot read or who are cognitively impaired. It is probably not for people in countries who do not have access to medicines. </a:t>
            </a:r>
          </a:p>
          <a:p>
            <a:pPr>
              <a:buFont typeface="+mj-lt"/>
              <a:buAutoNum type="arabicPeriod" startAt="4"/>
            </a:pPr>
            <a:r>
              <a:rPr lang="en-US" sz="2400" dirty="0">
                <a:solidFill>
                  <a:schemeClr val="accent2"/>
                </a:solidFill>
              </a:rPr>
              <a:t>Who</a:t>
            </a:r>
            <a:r>
              <a:rPr lang="en-US" sz="2400" dirty="0" smtClean="0">
                <a:solidFill>
                  <a:schemeClr val="accent2"/>
                </a:solidFill>
              </a:rPr>
              <a:t> funded the development of this design, and why do you think they funded it?</a:t>
            </a:r>
          </a:p>
          <a:p>
            <a:pPr marL="400050" lvl="1" indent="0">
              <a:buNone/>
            </a:pPr>
            <a:r>
              <a:rPr lang="en-US" sz="2000" dirty="0" smtClean="0"/>
              <a:t>A pharmacy funded this design, perhaps so people would order drugs from their pharmacy. </a:t>
            </a:r>
          </a:p>
          <a:p>
            <a:pPr>
              <a:buFont typeface="+mj-lt"/>
              <a:buAutoNum type="arabicPeriod" startAt="5"/>
            </a:pPr>
            <a:r>
              <a:rPr lang="en-US" sz="2400" dirty="0" smtClean="0">
                <a:solidFill>
                  <a:schemeClr val="accent2"/>
                </a:solidFill>
              </a:rPr>
              <a:t>After </a:t>
            </a:r>
            <a:r>
              <a:rPr lang="en-US" sz="2400" dirty="0">
                <a:solidFill>
                  <a:schemeClr val="accent2"/>
                </a:solidFill>
              </a:rPr>
              <a:t>looking</a:t>
            </a:r>
            <a:r>
              <a:rPr lang="en-US" sz="2400" dirty="0" smtClean="0">
                <a:solidFill>
                  <a:schemeClr val="accent2"/>
                </a:solidFill>
              </a:rPr>
              <a:t> more critically at this design, is there anything else you noticed? </a:t>
            </a:r>
          </a:p>
          <a:p>
            <a:pPr marL="400050" lvl="1" indent="0">
              <a:buNone/>
            </a:pPr>
            <a:r>
              <a:rPr lang="en-US" sz="2000" dirty="0" smtClean="0"/>
              <a:t>How do people with vision problems read this design?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9453" y="242572"/>
            <a:ext cx="94875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  <a:ea typeface="+mj-ea"/>
                <a:cs typeface="+mj-cs"/>
              </a:rPr>
              <a:t>Example A</a:t>
            </a:r>
            <a:r>
              <a:rPr lang="en-US" sz="4400" b="1" dirty="0" smtClean="0">
                <a:solidFill>
                  <a:schemeClr val="accent3"/>
                </a:solidFill>
                <a:ea typeface="+mj-ea"/>
                <a:cs typeface="+mj-cs"/>
              </a:rPr>
              <a:t>nswers (continued)</a:t>
            </a:r>
            <a:br>
              <a:rPr lang="en-US" sz="4400" b="1" dirty="0" smtClean="0">
                <a:solidFill>
                  <a:schemeClr val="accent3"/>
                </a:solidFill>
                <a:ea typeface="+mj-ea"/>
                <a:cs typeface="+mj-cs"/>
              </a:rPr>
            </a:b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for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the disposable pill packets</a:t>
            </a:r>
          </a:p>
        </p:txBody>
      </p:sp>
    </p:spTree>
    <p:extLst>
      <p:ext uri="{BB962C8B-B14F-4D97-AF65-F5344CB8AC3E}">
        <p14:creationId xmlns:p14="http://schemas.microsoft.com/office/powerpoint/2010/main" val="6313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Engineering Code of Ethics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4513"/>
            <a:ext cx="10138304" cy="4657725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Review the engineering code of ethics at: </a:t>
            </a:r>
            <a:r>
              <a:rPr lang="en-US" sz="3200" dirty="0" smtClean="0">
                <a:hlinkClick r:id="rId3"/>
              </a:rPr>
              <a:t>http://www.nspe.org/resources/ethics/code-ethics</a:t>
            </a:r>
            <a:endParaRPr lang="en-US" sz="3200" dirty="0" smtClean="0"/>
          </a:p>
          <a:p>
            <a:r>
              <a:rPr lang="en-US" sz="3600" dirty="0" smtClean="0"/>
              <a:t>Create a class definition of “ethics.” </a:t>
            </a:r>
          </a:p>
          <a:p>
            <a:pPr marL="731520" lvl="1" indent="-457200">
              <a:spcBef>
                <a:spcPts val="1200"/>
              </a:spcBef>
            </a:pPr>
            <a:r>
              <a:rPr lang="en-US" sz="3400" dirty="0" smtClean="0"/>
              <a:t>To do this, decide on the </a:t>
            </a:r>
            <a:r>
              <a:rPr lang="en-US" sz="3400" b="1" dirty="0" smtClean="0">
                <a:solidFill>
                  <a:schemeClr val="accent3"/>
                </a:solidFill>
              </a:rPr>
              <a:t>five principles </a:t>
            </a:r>
            <a:br>
              <a:rPr lang="en-US" sz="3400" b="1" dirty="0" smtClean="0">
                <a:solidFill>
                  <a:schemeClr val="accent3"/>
                </a:solidFill>
              </a:rPr>
            </a:br>
            <a:r>
              <a:rPr lang="en-US" sz="3400" dirty="0" smtClean="0"/>
              <a:t>you believe are the most important.</a:t>
            </a:r>
          </a:p>
          <a:p>
            <a:pPr marL="731520" lvl="1" indent="-457200">
              <a:spcBef>
                <a:spcPts val="1200"/>
              </a:spcBef>
            </a:pPr>
            <a:r>
              <a:rPr lang="en-US" sz="3400" dirty="0" smtClean="0"/>
              <a:t>Keep these five principles in mind as we progress through the activity.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988" t="27949" r="15686" b="54666"/>
          <a:stretch/>
        </p:blipFill>
        <p:spPr>
          <a:xfrm>
            <a:off x="1907137" y="1345939"/>
            <a:ext cx="9800823" cy="1271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707" y="5340275"/>
            <a:ext cx="5396893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Historically, women have been under-represented in product and safety testing, which has led to dangerous confusion when it comes to automotive safety and medication dosage.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product tested on?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05" y="2842839"/>
            <a:ext cx="3467100" cy="346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17729"/>
            <a:ext cx="48768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7334" y="5743619"/>
            <a:ext cx="4262801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Josef Mengele conducted painful and deadly medical experiments on WW2 concentration camp prisoners.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61605" y="5743682"/>
            <a:ext cx="4505985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Jonas Salk deliberately infected mental hospital patients with influenza.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79657" y="1569081"/>
            <a:ext cx="2176914" cy="4031873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 smtClean="0"/>
              <a:t>Do the benefits of the research outweigh the rights of the subjects?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product tested on?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53" y="1569081"/>
            <a:ext cx="3057525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87" y="1569081"/>
            <a:ext cx="3238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7778352"/>
              </p:ext>
            </p:extLst>
          </p:nvPr>
        </p:nvGraphicFramePr>
        <p:xfrm>
          <a:off x="824249" y="103031"/>
          <a:ext cx="9697790" cy="656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469" y="757126"/>
            <a:ext cx="5099631" cy="1920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Reflect on how these four considerations add up to “doing good.”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9790" y="4521278"/>
            <a:ext cx="4754661" cy="2062103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3200" dirty="0" smtClean="0"/>
              <a:t>Based on your class definition of ethics, is there anything you would add or change?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35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214562"/>
            <a:ext cx="9650890" cy="4153581"/>
          </a:xfrm>
        </p:spPr>
        <p:txBody>
          <a:bodyPr>
            <a:no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Read article about the </a:t>
            </a:r>
            <a:r>
              <a:rPr lang="en-US" sz="3600" dirty="0" err="1"/>
              <a:t>Odón</a:t>
            </a:r>
            <a:r>
              <a:rPr lang="en-US" sz="3600" dirty="0"/>
              <a:t> </a:t>
            </a:r>
            <a:r>
              <a:rPr lang="en-US" sz="3600" dirty="0" smtClean="0"/>
              <a:t>Device: </a:t>
            </a:r>
            <a:br>
              <a:rPr lang="en-US" sz="3600" dirty="0" smtClean="0"/>
            </a:br>
            <a:r>
              <a:rPr lang="en-US" sz="3200" dirty="0" smtClean="0">
                <a:solidFill>
                  <a:schemeClr val="accent3"/>
                </a:solidFill>
              </a:rPr>
              <a:t>“Car Mechanic Dreams up a Tool to Ease Births”</a:t>
            </a:r>
          </a:p>
          <a:p>
            <a:r>
              <a:rPr lang="en-US" sz="3600" dirty="0" smtClean="0"/>
              <a:t>As you read the article, </a:t>
            </a:r>
            <a:r>
              <a:rPr lang="en-US" sz="3600" dirty="0" smtClean="0">
                <a:solidFill>
                  <a:schemeClr val="accent1"/>
                </a:solidFill>
              </a:rPr>
              <a:t>fill in the graphic organizer </a:t>
            </a:r>
            <a:r>
              <a:rPr lang="en-US" sz="3600" dirty="0" smtClean="0"/>
              <a:t>on the worksheet with </a:t>
            </a:r>
            <a:br>
              <a:rPr lang="en-US" sz="3600" dirty="0" smtClean="0"/>
            </a:br>
            <a:r>
              <a:rPr lang="en-US" sz="3600" dirty="0" smtClean="0"/>
              <a:t>at least 5 questions about the article.</a:t>
            </a:r>
          </a:p>
          <a:p>
            <a:pPr lvl="1"/>
            <a:r>
              <a:rPr lang="en-US" sz="3000" i="1" dirty="0" smtClean="0"/>
              <a:t>Question topics</a:t>
            </a:r>
            <a:r>
              <a:rPr lang="en-US" sz="3000" dirty="0" smtClean="0"/>
              <a:t>: manufacturing, testing, availability, impact, another topic of your choice 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3" y="609599"/>
            <a:ext cx="8023755" cy="1604963"/>
          </a:xfrm>
        </p:spPr>
        <p:txBody>
          <a:bodyPr>
            <a:normAutofit/>
          </a:bodyPr>
          <a:lstStyle/>
          <a:p>
            <a:r>
              <a:rPr lang="en-US" dirty="0" smtClean="0"/>
              <a:t>Critical and Ethical Thinking in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8214609" y="1485634"/>
            <a:ext cx="3590948" cy="4977159"/>
          </a:xfrm>
          <a:solidFill>
            <a:srgbClr val="FFFFFF">
              <a:alpha val="47059"/>
            </a:srgbClr>
          </a:solidFill>
        </p:spPr>
        <p:txBody>
          <a:bodyPr>
            <a:no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To help you formulate your questions, here are a few example questions about a different device —the </a:t>
            </a:r>
            <a:r>
              <a:rPr lang="en-US" sz="2800" dirty="0" err="1" smtClean="0"/>
              <a:t>Hemopurifier</a:t>
            </a:r>
            <a:r>
              <a:rPr lang="en-US" sz="2800" dirty="0" smtClean="0"/>
              <a:t>, a blood filter that fights Ebola.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77334" y="1664644"/>
            <a:ext cx="7382292" cy="493581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Testing: </a:t>
            </a:r>
            <a:r>
              <a:rPr lang="en-US" sz="2800" dirty="0" smtClean="0"/>
              <a:t>Why was the </a:t>
            </a:r>
            <a:r>
              <a:rPr lang="en-US" sz="2800" dirty="0" err="1"/>
              <a:t>H</a:t>
            </a:r>
            <a:r>
              <a:rPr lang="en-US" sz="2800" dirty="0" err="1" smtClean="0"/>
              <a:t>emopurifier</a:t>
            </a:r>
            <a:r>
              <a:rPr lang="en-US" sz="2800" dirty="0" smtClean="0"/>
              <a:t> only tested on a person in Germany and not on people in Africa?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Manufacturing: </a:t>
            </a:r>
            <a:r>
              <a:rPr lang="en-US" sz="2800" dirty="0" smtClean="0"/>
              <a:t>How much does the </a:t>
            </a:r>
            <a:r>
              <a:rPr lang="en-US" sz="2800" dirty="0" err="1" smtClean="0"/>
              <a:t>hemopurifier</a:t>
            </a:r>
            <a:r>
              <a:rPr lang="en-US" sz="2800" dirty="0" smtClean="0"/>
              <a:t> cost to make. </a:t>
            </a:r>
            <a:br>
              <a:rPr lang="en-US" sz="2800" dirty="0" smtClean="0"/>
            </a:br>
            <a:r>
              <a:rPr lang="en-US" sz="2800" dirty="0" smtClean="0"/>
              <a:t>How much is it sold for?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Availability: </a:t>
            </a:r>
            <a:r>
              <a:rPr lang="en-US" sz="2800" dirty="0" smtClean="0"/>
              <a:t>What kinds of medical facilities are needed for this design to work? </a:t>
            </a:r>
            <a:br>
              <a:rPr lang="en-US" sz="2800" dirty="0" smtClean="0"/>
            </a:br>
            <a:r>
              <a:rPr lang="en-US" sz="2800" dirty="0" smtClean="0"/>
              <a:t>How many hospitals around the world have dialysis machines?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Example Questions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19889764">
            <a:off x="7673828" y="1600199"/>
            <a:ext cx="836909" cy="660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Day 1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90057"/>
            <a:ext cx="9526209" cy="3579830"/>
          </a:xfrm>
        </p:spPr>
        <p:txBody>
          <a:bodyPr>
            <a:noAutofit/>
          </a:bodyPr>
          <a:lstStyle/>
          <a:p>
            <a:r>
              <a:rPr lang="en-US" sz="3600" dirty="0" smtClean="0"/>
              <a:t> Exploring </a:t>
            </a:r>
            <a:r>
              <a:rPr lang="en-US" sz="3600" dirty="0"/>
              <a:t>new innovations</a:t>
            </a:r>
          </a:p>
          <a:p>
            <a:r>
              <a:rPr lang="en-US" sz="3600" dirty="0"/>
              <a:t> Evaluating designs</a:t>
            </a:r>
          </a:p>
          <a:p>
            <a:r>
              <a:rPr lang="en-US" sz="3600" dirty="0"/>
              <a:t> Identifying intended demographics</a:t>
            </a:r>
          </a:p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Defining “ethics”</a:t>
            </a:r>
          </a:p>
          <a:p>
            <a:r>
              <a:rPr lang="en-US" sz="3600" dirty="0" smtClean="0"/>
              <a:t> Considering the impacts of testing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95" y="500063"/>
            <a:ext cx="8072438" cy="95504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n-lt"/>
              </a:rPr>
              <a:t>Group and Label Activity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49" y="1376090"/>
            <a:ext cx="6943241" cy="5144631"/>
          </a:xfrm>
        </p:spPr>
        <p:txBody>
          <a:bodyPr>
            <a:noAutofit/>
          </a:bodyPr>
          <a:lstStyle/>
          <a:p>
            <a:r>
              <a:rPr lang="en-US" sz="2400" i="1" dirty="0" smtClean="0"/>
              <a:t>Time </a:t>
            </a:r>
            <a:r>
              <a:rPr lang="en-US" sz="2400" dirty="0" smtClean="0"/>
              <a:t>magazine publishes a list of the </a:t>
            </a:r>
            <a:br>
              <a:rPr lang="en-US" sz="2400" dirty="0" smtClean="0"/>
            </a:br>
            <a:r>
              <a:rPr lang="en-US" sz="2400" b="1" dirty="0" smtClean="0">
                <a:solidFill>
                  <a:schemeClr val="accent3"/>
                </a:solidFill>
              </a:rPr>
              <a:t>“Best Inventions of the Year” </a:t>
            </a:r>
          </a:p>
          <a:p>
            <a:r>
              <a:rPr lang="en-US" sz="2400" dirty="0" smtClean="0"/>
              <a:t>Printouts of these inventions are on your desks</a:t>
            </a:r>
            <a:endParaRPr lang="en-US" sz="2400" i="1" dirty="0" smtClean="0"/>
          </a:p>
          <a:p>
            <a:r>
              <a:rPr lang="en-US" sz="2400" dirty="0" smtClean="0"/>
              <a:t>Working in small teams, sort the inventions into groups. Then </a:t>
            </a:r>
            <a:r>
              <a:rPr lang="en-US" sz="2400" b="1" dirty="0">
                <a:solidFill>
                  <a:schemeClr val="accent2"/>
                </a:solidFill>
              </a:rPr>
              <a:t>l</a:t>
            </a:r>
            <a:r>
              <a:rPr lang="en-US" sz="2400" b="1" dirty="0" smtClean="0">
                <a:solidFill>
                  <a:schemeClr val="accent2"/>
                </a:solidFill>
              </a:rPr>
              <a:t>abel each group </a:t>
            </a:r>
            <a:r>
              <a:rPr lang="en-US" sz="2400" dirty="0" smtClean="0"/>
              <a:t>with a sticky note. </a:t>
            </a:r>
          </a:p>
          <a:p>
            <a:r>
              <a:rPr lang="en-US" sz="2400" i="1" dirty="0" smtClean="0"/>
              <a:t>Possible criteria</a:t>
            </a:r>
            <a:r>
              <a:rPr lang="en-US" sz="2400" dirty="0" smtClean="0"/>
              <a:t>: </a:t>
            </a:r>
            <a:r>
              <a:rPr lang="en-US" sz="2000" dirty="0" smtClean="0"/>
              <a:t>location, funding source, creator, purpose, materials, audience or other characteristics of your own choosing </a:t>
            </a:r>
          </a:p>
          <a:p>
            <a:r>
              <a:rPr lang="en-US" sz="2400" dirty="0" smtClean="0"/>
              <a:t>Examples:  </a:t>
            </a:r>
          </a:p>
          <a:p>
            <a:pPr lvl="1"/>
            <a:r>
              <a:rPr lang="en-US" sz="2400" dirty="0" smtClean="0"/>
              <a:t>digital/non-digital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eeds/wants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9750" y="5793065"/>
            <a:ext cx="4081243" cy="818896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ASIMO (Advanced Step in Innovative Mobility) is a humanoid robot developed by Honda to work as a a mobile assistant.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01" y="728621"/>
            <a:ext cx="37623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481079" cy="86201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Think/Pair/Share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71614"/>
            <a:ext cx="9623955" cy="5200650"/>
          </a:xfrm>
        </p:spPr>
        <p:txBody>
          <a:bodyPr>
            <a:noAutofit/>
          </a:bodyPr>
          <a:lstStyle/>
          <a:p>
            <a:r>
              <a:rPr lang="en-US" sz="3200" dirty="0" smtClean="0"/>
              <a:t>Imagine you are editors at </a:t>
            </a:r>
            <a:r>
              <a:rPr lang="en-US" sz="3200" i="1" dirty="0" smtClean="0">
                <a:hlinkClick r:id="rId3"/>
              </a:rPr>
              <a:t>Time </a:t>
            </a:r>
            <a:r>
              <a:rPr lang="en-US" sz="3200" i="1" dirty="0">
                <a:hlinkClick r:id="rId3"/>
              </a:rPr>
              <a:t>Magazine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/>
              <a:t>You must identify one invention as </a:t>
            </a:r>
            <a:r>
              <a:rPr lang="en-US" sz="3200" dirty="0"/>
              <a:t>the </a:t>
            </a:r>
            <a:r>
              <a:rPr lang="en-US" sz="3200" i="1" dirty="0"/>
              <a:t>best </a:t>
            </a:r>
            <a:r>
              <a:rPr lang="en-US" sz="3200" i="1" dirty="0" smtClean="0"/>
              <a:t>invention of the year </a:t>
            </a:r>
            <a:r>
              <a:rPr lang="en-US" sz="3200" dirty="0" smtClean="0"/>
              <a:t>and one as the </a:t>
            </a:r>
            <a:r>
              <a:rPr lang="en-US" sz="3200" i="1" dirty="0" smtClean="0"/>
              <a:t>runner up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winning inventions </a:t>
            </a:r>
            <a:r>
              <a:rPr lang="en-US" sz="3200" dirty="0"/>
              <a:t>must be </a:t>
            </a:r>
            <a:r>
              <a:rPr lang="en-US" sz="3200" dirty="0" smtClean="0"/>
              <a:t>from the </a:t>
            </a:r>
            <a:br>
              <a:rPr lang="en-US" sz="3200" dirty="0" smtClean="0"/>
            </a:br>
            <a:r>
              <a:rPr lang="en-US" sz="3200" dirty="0" smtClean="0"/>
              <a:t>16 </a:t>
            </a:r>
            <a:r>
              <a:rPr lang="en-US" sz="3200" dirty="0"/>
              <a:t>inventions in your pile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With your partner, discuss: </a:t>
            </a:r>
          </a:p>
          <a:p>
            <a:pPr lvl="1"/>
            <a:r>
              <a:rPr lang="en-US" sz="3000" dirty="0" smtClean="0"/>
              <a:t>Which is the </a:t>
            </a:r>
            <a:r>
              <a:rPr lang="en-US" sz="3000" b="1" dirty="0" smtClean="0">
                <a:solidFill>
                  <a:schemeClr val="accent2"/>
                </a:solidFill>
              </a:rPr>
              <a:t>best invention </a:t>
            </a:r>
            <a:r>
              <a:rPr lang="en-US" sz="3000" dirty="0" smtClean="0"/>
              <a:t>and why? </a:t>
            </a:r>
          </a:p>
          <a:p>
            <a:pPr lvl="1"/>
            <a:r>
              <a:rPr lang="en-US" sz="3000" dirty="0" smtClean="0"/>
              <a:t>Which is the </a:t>
            </a:r>
            <a:r>
              <a:rPr lang="en-US" sz="3000" b="1" dirty="0" smtClean="0">
                <a:solidFill>
                  <a:schemeClr val="accent3"/>
                </a:solidFill>
              </a:rPr>
              <a:t>runner up </a:t>
            </a:r>
            <a:r>
              <a:rPr lang="en-US" sz="3000" dirty="0" smtClean="0"/>
              <a:t>and why? 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55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6373"/>
            <a:ext cx="9956800" cy="81438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+mn-lt"/>
              </a:rPr>
              <a:t>And the award </a:t>
            </a:r>
            <a:r>
              <a:rPr lang="en-US" dirty="0">
                <a:latin typeface="+mn-lt"/>
              </a:rPr>
              <a:t>g</a:t>
            </a: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oes to….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7144"/>
            <a:ext cx="7177088" cy="3429464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 have two stickers. </a:t>
            </a:r>
          </a:p>
          <a:p>
            <a:r>
              <a:rPr lang="en-US" sz="3600" dirty="0" smtClean="0"/>
              <a:t>Place them on the </a:t>
            </a:r>
            <a:r>
              <a:rPr lang="en-US" sz="3600" b="1" dirty="0" smtClean="0">
                <a:solidFill>
                  <a:schemeClr val="accent3"/>
                </a:solidFill>
              </a:rPr>
              <a:t>2 inventions </a:t>
            </a:r>
            <a:r>
              <a:rPr lang="en-US" sz="3600" dirty="0" smtClean="0"/>
              <a:t>that you think are the most deserving of recognition.</a:t>
            </a:r>
          </a:p>
          <a:p>
            <a:r>
              <a:rPr lang="en-US" sz="3600" dirty="0" smtClean="0"/>
              <a:t>Do this activity individually.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43" y="1016373"/>
            <a:ext cx="2737597" cy="502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6883"/>
            <a:ext cx="8596668" cy="862013"/>
          </a:xfrm>
        </p:spPr>
        <p:txBody>
          <a:bodyPr/>
          <a:lstStyle/>
          <a:p>
            <a:r>
              <a:rPr lang="en-US" dirty="0" smtClean="0"/>
              <a:t>Analysis: About Your Choices…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01577"/>
            <a:ext cx="9544839" cy="5324974"/>
          </a:xfrm>
        </p:spPr>
        <p:txBody>
          <a:bodyPr>
            <a:noAutofit/>
          </a:bodyPr>
          <a:lstStyle/>
          <a:p>
            <a:r>
              <a:rPr lang="en-US" sz="3200" dirty="0" smtClean="0"/>
              <a:t>Which 2 inventions received the most stickers? </a:t>
            </a:r>
          </a:p>
          <a:p>
            <a:r>
              <a:rPr lang="en-US" sz="3200" dirty="0" smtClean="0"/>
              <a:t>If you voted for them, why did you feel they were most deserving?</a:t>
            </a:r>
          </a:p>
          <a:p>
            <a:r>
              <a:rPr lang="en-US" sz="3200" dirty="0" smtClean="0"/>
              <a:t>Does anyone feel a different invention would have been more deserving?</a:t>
            </a:r>
          </a:p>
          <a:p>
            <a:r>
              <a:rPr lang="en-US" sz="3200" dirty="0" smtClean="0"/>
              <a:t>Who will those inventions help? </a:t>
            </a:r>
            <a:endParaRPr lang="en-US" sz="3200" dirty="0"/>
          </a:p>
          <a:p>
            <a:r>
              <a:rPr lang="en-US" sz="3200" dirty="0" smtClean="0"/>
              <a:t>Who can afford to use them?</a:t>
            </a:r>
          </a:p>
          <a:p>
            <a:r>
              <a:rPr lang="en-US" sz="3200" dirty="0" smtClean="0"/>
              <a:t>Which 2 inventions got the fewest stickers? </a:t>
            </a:r>
          </a:p>
          <a:p>
            <a:r>
              <a:rPr lang="en-US" sz="3200" dirty="0" smtClean="0"/>
              <a:t>Why didn’t more people vote for them?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7187" y="1860174"/>
            <a:ext cx="4739578" cy="336496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For whom </a:t>
            </a:r>
            <a:r>
              <a:rPr lang="en-US" sz="3200" dirty="0" smtClean="0"/>
              <a:t>does engineering make the world a better place? </a:t>
            </a:r>
          </a:p>
          <a:p>
            <a:r>
              <a:rPr lang="en-US" sz="3200" b="1" dirty="0" smtClean="0">
                <a:solidFill>
                  <a:schemeClr val="accent3"/>
                </a:solidFill>
              </a:rPr>
              <a:t>In what ways </a:t>
            </a:r>
            <a:r>
              <a:rPr lang="en-US" sz="3200" dirty="0" smtClean="0"/>
              <a:t>does engineering make a difference?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4" y="682134"/>
            <a:ext cx="1021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Engineers Make a World of Difference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0024" y="5502732"/>
            <a:ext cx="3666005" cy="9027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Jonas Salk’s polio vaccine saved hundreds of thousands of people around the world from paralysis.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8" y="1633418"/>
            <a:ext cx="49434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060812"/>
            <a:ext cx="5887239" cy="3654188"/>
          </a:xfrm>
        </p:spPr>
        <p:txBody>
          <a:bodyPr>
            <a:noAutofit/>
          </a:bodyPr>
          <a:lstStyle/>
          <a:p>
            <a:r>
              <a:rPr lang="en-US" sz="3600" dirty="0" smtClean="0"/>
              <a:t>In your small groups, identify the </a:t>
            </a:r>
            <a:r>
              <a:rPr lang="en-US" sz="3600" dirty="0" smtClean="0">
                <a:solidFill>
                  <a:schemeClr val="accent3"/>
                </a:solidFill>
              </a:rPr>
              <a:t>top 2 designs</a:t>
            </a:r>
            <a:endParaRPr lang="en-US" sz="3600" dirty="0" smtClean="0"/>
          </a:p>
          <a:p>
            <a:r>
              <a:rPr lang="en-US" sz="3600" dirty="0" smtClean="0"/>
              <a:t>Then answer the worksheet questions about those inventions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564572" y="5433233"/>
            <a:ext cx="5044444" cy="1200329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On the following slides, example answers are provided for analyzing the disposable pill packets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Two Designs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72" y="1543050"/>
            <a:ext cx="50387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849" y="1689122"/>
            <a:ext cx="5901745" cy="485318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Who </a:t>
            </a:r>
            <a:r>
              <a:rPr lang="en-US" sz="2400" dirty="0">
                <a:solidFill>
                  <a:schemeClr val="accent2"/>
                </a:solidFill>
              </a:rPr>
              <a:t>does this design benefit? 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In </a:t>
            </a:r>
            <a:r>
              <a:rPr lang="en-US" sz="2400" dirty="0">
                <a:solidFill>
                  <a:schemeClr val="accent2"/>
                </a:solidFill>
              </a:rPr>
              <a:t>what ways</a:t>
            </a:r>
            <a:r>
              <a:rPr lang="en-US" sz="2400" dirty="0" smtClean="0">
                <a:solidFill>
                  <a:schemeClr val="accent2"/>
                </a:solidFill>
              </a:rPr>
              <a:t>?</a:t>
            </a:r>
          </a:p>
          <a:p>
            <a:pPr marL="400050" lvl="1" indent="0">
              <a:buNone/>
            </a:pPr>
            <a:r>
              <a:rPr lang="en-US" sz="2000" dirty="0" smtClean="0"/>
              <a:t>This design benefits people who are chronically ill or their caregivers. It helps them keep track of medications. It is for people who can afford multiple medications and/or who have the insurance coverage for multiple medications.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Who </a:t>
            </a:r>
            <a:r>
              <a:rPr lang="en-US" sz="2400" dirty="0">
                <a:solidFill>
                  <a:schemeClr val="accent2"/>
                </a:solidFill>
              </a:rPr>
              <a:t>or what might be harmed by this design? In what ways</a:t>
            </a:r>
            <a:r>
              <a:rPr lang="en-US" sz="2400" dirty="0" smtClean="0">
                <a:solidFill>
                  <a:schemeClr val="accent2"/>
                </a:solidFill>
              </a:rPr>
              <a:t>?</a:t>
            </a:r>
          </a:p>
          <a:p>
            <a:pPr marL="400050" lvl="1" indent="0">
              <a:buNone/>
            </a:pPr>
            <a:r>
              <a:rPr lang="en-US" sz="2000" dirty="0" smtClean="0"/>
              <a:t>The environment might be harmed if the materials are not easily degradable.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69433" y="5169032"/>
            <a:ext cx="5228822" cy="1200329"/>
          </a:xfrm>
          <a:prstGeom prst="rect">
            <a:avLst/>
          </a:prstGeom>
          <a:solidFill>
            <a:srgbClr val="FFFFFF">
              <a:alpha val="52157"/>
            </a:srgbClr>
          </a:solidFill>
        </p:spPr>
        <p:txBody>
          <a:bodyPr wrap="square" rtlCol="0">
            <a:noAutofit/>
          </a:bodyPr>
          <a:lstStyle/>
          <a:p>
            <a:r>
              <a:rPr lang="en-US" dirty="0"/>
              <a:t>A new study estimates that 8 million metric </a:t>
            </a:r>
            <a:r>
              <a:rPr lang="en-US" dirty="0" smtClean="0"/>
              <a:t>tons of trash—the </a:t>
            </a:r>
            <a:r>
              <a:rPr lang="en-US" dirty="0"/>
              <a:t>midpoint of the researchers’ </a:t>
            </a:r>
            <a:r>
              <a:rPr lang="en-US" dirty="0" smtClean="0"/>
              <a:t>estimate—enters </a:t>
            </a:r>
            <a:r>
              <a:rPr lang="en-US" dirty="0"/>
              <a:t>the ocean from land each year. That's equivalent to about 1.5 million cars.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453" y="242572"/>
            <a:ext cx="94875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  <a:ea typeface="+mj-ea"/>
                <a:cs typeface="+mj-cs"/>
              </a:rPr>
              <a:t>Example </a:t>
            </a:r>
            <a:r>
              <a:rPr lang="en-US" sz="4400" b="1" dirty="0" smtClean="0">
                <a:solidFill>
                  <a:schemeClr val="accent3"/>
                </a:solidFill>
                <a:ea typeface="+mj-ea"/>
                <a:cs typeface="+mj-cs"/>
              </a:rPr>
              <a:t>Answers</a:t>
            </a:r>
            <a:br>
              <a:rPr lang="en-US" sz="4400" b="1" dirty="0" smtClean="0">
                <a:solidFill>
                  <a:schemeClr val="accent3"/>
                </a:solidFill>
                <a:ea typeface="+mj-ea"/>
                <a:cs typeface="+mj-cs"/>
              </a:rPr>
            </a:b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for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the disposable pill packets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03" y="1689122"/>
            <a:ext cx="50673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12882</TotalTime>
  <Words>1249</Words>
  <Application>Microsoft Office PowerPoint</Application>
  <PresentationFormat>Widescreen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Facet</vt:lpstr>
      <vt:lpstr>Ethics in Engineering</vt:lpstr>
      <vt:lpstr>Day 1 Goals</vt:lpstr>
      <vt:lpstr>Group and Label Activity</vt:lpstr>
      <vt:lpstr>Think/Pair/Share</vt:lpstr>
      <vt:lpstr>And the award goes to….</vt:lpstr>
      <vt:lpstr>Analysis: About Your Choices…</vt:lpstr>
      <vt:lpstr>PowerPoint Presentation</vt:lpstr>
      <vt:lpstr>Analyze Two Designs</vt:lpstr>
      <vt:lpstr>PowerPoint Presentation</vt:lpstr>
      <vt:lpstr>PowerPoint Presentation</vt:lpstr>
      <vt:lpstr>The Engineering Code of Ethics</vt:lpstr>
      <vt:lpstr>Who is the product tested on?</vt:lpstr>
      <vt:lpstr>Who is the product tested on?</vt:lpstr>
      <vt:lpstr>PowerPoint Presentation</vt:lpstr>
      <vt:lpstr>Critical and Ethical Thinking in Engineering</vt:lpstr>
      <vt:lpstr>Example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in Engineering</dc:title>
  <dc:creator>Denise</dc:creator>
  <cp:lastModifiedBy>Denise</cp:lastModifiedBy>
  <cp:revision>89</cp:revision>
  <dcterms:created xsi:type="dcterms:W3CDTF">2015-06-08T01:50:21Z</dcterms:created>
  <dcterms:modified xsi:type="dcterms:W3CDTF">2015-11-12T22:10:59Z</dcterms:modified>
</cp:coreProperties>
</file>