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69" r:id="rId2"/>
    <p:sldId id="270" r:id="rId3"/>
    <p:sldId id="260" r:id="rId4"/>
    <p:sldId id="262" r:id="rId5"/>
    <p:sldId id="264" r:id="rId6"/>
    <p:sldId id="267"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81647" autoAdjust="0"/>
  </p:normalViewPr>
  <p:slideViewPr>
    <p:cSldViewPr snapToGrid="0">
      <p:cViewPr varScale="1">
        <p:scale>
          <a:sx n="60" d="100"/>
          <a:sy n="60" d="100"/>
        </p:scale>
        <p:origin x="72" y="1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28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06D6-676B-894F-B453-5BFCEB12FBA8}" type="datetimeFigureOut">
              <a:rPr lang="en-US"/>
              <a:pPr/>
              <a:t>11/12/2015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89364-6E2A-7E42-8F91-CC2BE1E6B756}" type="slidenum">
              <a:rPr lang="en-US"/>
              <a:pPr/>
              <a:t>‹#›</a:t>
            </a:fld>
            <a:endParaRPr lang="en-US"/>
          </a:p>
        </p:txBody>
      </p:sp>
    </p:spTree>
    <p:extLst>
      <p:ext uri="{BB962C8B-B14F-4D97-AF65-F5344CB8AC3E}">
        <p14:creationId xmlns:p14="http://schemas.microsoft.com/office/powerpoint/2010/main" val="4242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Cornish_Landscape._-_geograph.org.uk_-_533975.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Day 2 Presentation, Ethics in Engineering Activity, TeachEngineering.org</a:t>
            </a:r>
          </a:p>
          <a:p>
            <a:r>
              <a:rPr lang="en-US" dirty="0" smtClean="0"/>
              <a:t>Example well-known engineering inventions: atomic bomb, telephone, iPhone</a:t>
            </a:r>
          </a:p>
          <a:p>
            <a:r>
              <a:rPr lang="en-US" dirty="0" smtClean="0"/>
              <a:t>Image sources:</a:t>
            </a:r>
          </a:p>
          <a:p>
            <a:r>
              <a:rPr lang="en-US" dirty="0" smtClean="0"/>
              <a:t>Left: 1945 Charles Levy</a:t>
            </a:r>
            <a:r>
              <a:rPr lang="en-US" baseline="0" dirty="0" smtClean="0"/>
              <a:t>, Wikimedia Commons https://commons.wikimedia.org/wiki/File:Nagasakibomb.jpg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Center: 1886</a:t>
            </a:r>
            <a:r>
              <a:rPr lang="en-US" baseline="0" dirty="0" smtClean="0"/>
              <a:t> Consolidated Telephone Co., Wikimedia Commons h</a:t>
            </a:r>
            <a:r>
              <a:rPr lang="en-US" dirty="0" smtClean="0"/>
              <a:t>ttps://en.wikipedia.org/wiki/Telephone#/media/File:Consolidated_Telephone_Co._ad_1886.jpg</a:t>
            </a:r>
          </a:p>
          <a:p>
            <a:r>
              <a:rPr lang="en-US" dirty="0" smtClean="0"/>
              <a:t>Right: 2014 </a:t>
            </a:r>
            <a:r>
              <a:rPr lang="en-US" dirty="0" err="1" smtClean="0"/>
              <a:t>Rayukk</a:t>
            </a:r>
            <a:r>
              <a:rPr lang="en-US" dirty="0" smtClean="0"/>
              <a:t>, Wikimedia Commons https://commons.wikimedia.org/wiki/File:IPhone6_silver_frontface.png</a:t>
            </a:r>
          </a:p>
        </p:txBody>
      </p:sp>
      <p:sp>
        <p:nvSpPr>
          <p:cNvPr id="4" name="Slide Number Placeholder 3"/>
          <p:cNvSpPr>
            <a:spLocks noGrp="1"/>
          </p:cNvSpPr>
          <p:nvPr>
            <p:ph type="sldNum" sz="quarter" idx="10"/>
          </p:nvPr>
        </p:nvSpPr>
        <p:spPr/>
        <p:txBody>
          <a:bodyPr/>
          <a:lstStyle/>
          <a:p>
            <a:fld id="{E9C89364-6E2A-7E42-8F91-CC2BE1E6B756}" type="slidenum">
              <a:rPr lang="en-US" smtClean="0"/>
              <a:pPr/>
              <a:t>1</a:t>
            </a:fld>
            <a:endParaRPr lang="en-US"/>
          </a:p>
        </p:txBody>
      </p:sp>
    </p:spTree>
    <p:extLst>
      <p:ext uri="{BB962C8B-B14F-4D97-AF65-F5344CB8AC3E}">
        <p14:creationId xmlns:p14="http://schemas.microsoft.com/office/powerpoint/2010/main" val="189457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a:t>
            </a:r>
            <a:r>
              <a:rPr lang="en-US" baseline="0" dirty="0" smtClean="0"/>
              <a:t>students </a:t>
            </a:r>
            <a:r>
              <a:rPr lang="en-US" baseline="0" dirty="0"/>
              <a:t>to </a:t>
            </a:r>
            <a:r>
              <a:rPr lang="en-US" baseline="0" dirty="0" smtClean="0"/>
              <a:t>ask these questions about some new innovations, such as the following three:  </a:t>
            </a:r>
            <a:endParaRPr lang="en-US" baseline="0" dirty="0"/>
          </a:p>
          <a:p>
            <a:r>
              <a:rPr lang="en-US" baseline="0" dirty="0" err="1" smtClean="0"/>
              <a:t>Ringly</a:t>
            </a:r>
            <a:r>
              <a:rPr lang="en-US" baseline="0" dirty="0"/>
              <a:t>: </a:t>
            </a:r>
            <a:r>
              <a:rPr lang="en-US" baseline="0" dirty="0" smtClean="0"/>
              <a:t>A </a:t>
            </a:r>
            <a:r>
              <a:rPr lang="en-US" baseline="0" dirty="0"/>
              <a:t>ring that can be synced with </a:t>
            </a:r>
            <a:r>
              <a:rPr lang="en-US" baseline="0" dirty="0" smtClean="0"/>
              <a:t>an iPhone </a:t>
            </a:r>
            <a:r>
              <a:rPr lang="en-US" baseline="0" dirty="0"/>
              <a:t>to </a:t>
            </a:r>
            <a:r>
              <a:rPr lang="en-US" baseline="0" dirty="0" smtClean="0"/>
              <a:t>subtly glow to inform the wearer to incoming emails</a:t>
            </a:r>
            <a:r>
              <a:rPr lang="en-US" baseline="0" dirty="0"/>
              <a:t>, App alerts, </a:t>
            </a:r>
            <a:r>
              <a:rPr lang="en-US" baseline="0" dirty="0" smtClean="0"/>
              <a:t>text messages, calls and even the arrival of a driver or taxi. The design </a:t>
            </a:r>
            <a:r>
              <a:rPr lang="en-US" baseline="0" dirty="0"/>
              <a:t>is intended to benefit style-conscious women </a:t>
            </a:r>
            <a:r>
              <a:rPr lang="en-US" baseline="0" dirty="0" smtClean="0"/>
              <a:t>who are wealthy </a:t>
            </a:r>
            <a:r>
              <a:rPr lang="en-US" baseline="0" dirty="0"/>
              <a:t>enough to own an </a:t>
            </a:r>
            <a:r>
              <a:rPr lang="en-US" baseline="0" dirty="0" smtClean="0"/>
              <a:t>iPhone and do not want the ringing of a phone to interrupt meetings and work; it provides a fashion-forward </a:t>
            </a:r>
            <a:r>
              <a:rPr lang="en-US" baseline="0" dirty="0"/>
              <a:t>way to stay connected</a:t>
            </a:r>
            <a:r>
              <a:rPr lang="en-US" baseline="0" dirty="0" smtClean="0"/>
              <a:t>. $200</a:t>
            </a:r>
            <a:endParaRPr lang="en-US" baseline="0" dirty="0"/>
          </a:p>
          <a:p>
            <a:r>
              <a:rPr lang="en-US" baseline="0" dirty="0" smtClean="0"/>
              <a:t>Coolest </a:t>
            </a:r>
            <a:r>
              <a:rPr lang="en-US" baseline="0" dirty="0"/>
              <a:t>C</a:t>
            </a:r>
            <a:r>
              <a:rPr lang="en-US" baseline="0" dirty="0" smtClean="0"/>
              <a:t>ooler</a:t>
            </a:r>
            <a:r>
              <a:rPr lang="en-US" baseline="0" dirty="0"/>
              <a:t>: </a:t>
            </a:r>
            <a:r>
              <a:rPr lang="en-US" baseline="0" dirty="0" smtClean="0"/>
              <a:t>A </a:t>
            </a:r>
            <a:r>
              <a:rPr lang="en-US" baseline="0" dirty="0"/>
              <a:t>cooler that </a:t>
            </a:r>
            <a:r>
              <a:rPr lang="en-US" baseline="0" dirty="0" smtClean="0"/>
              <a:t>also plays music, recharges </a:t>
            </a:r>
            <a:r>
              <a:rPr lang="en-US" baseline="0" dirty="0"/>
              <a:t>mobile </a:t>
            </a:r>
            <a:r>
              <a:rPr lang="en-US" baseline="0" dirty="0" smtClean="0"/>
              <a:t>devices, blends drinks, and has big wheels for easy transport in parking lots and beaches. </a:t>
            </a:r>
            <a:r>
              <a:rPr lang="en-US" baseline="0" dirty="0"/>
              <a:t>The cooler is designed to benefit people with the money, </a:t>
            </a:r>
            <a:r>
              <a:rPr lang="en-US" baseline="0" dirty="0" smtClean="0"/>
              <a:t>time </a:t>
            </a:r>
            <a:r>
              <a:rPr lang="en-US" baseline="0" dirty="0"/>
              <a:t>and desire to escalate their tailgating </a:t>
            </a:r>
            <a:r>
              <a:rPr lang="en-US" baseline="0" dirty="0" smtClean="0"/>
              <a:t>experiences. $400</a:t>
            </a:r>
          </a:p>
          <a:p>
            <a:r>
              <a:rPr lang="en-US" b="0" baseline="0" dirty="0" smtClean="0">
                <a:solidFill>
                  <a:srgbClr val="FF0000"/>
                </a:solidFill>
              </a:rPr>
              <a:t>Super Bananas: Engineered vitamin-A-enriched “</a:t>
            </a:r>
            <a:r>
              <a:rPr lang="en-US" b="0" baseline="0" dirty="0" err="1" smtClean="0">
                <a:solidFill>
                  <a:srgbClr val="FF0000"/>
                </a:solidFill>
              </a:rPr>
              <a:t>superbananas</a:t>
            </a:r>
            <a:r>
              <a:rPr lang="en-US" b="0" baseline="0" dirty="0" smtClean="0">
                <a:solidFill>
                  <a:srgbClr val="FF0000"/>
                </a:solidFill>
              </a:rPr>
              <a:t>” are designed to help combat the fact that up to half a million children in sub-Saharan Africa go blind each year because of a vitamin A deficiency in their diets. Designed by a university.</a:t>
            </a:r>
            <a:endParaRPr lang="en-US" b="1" baseline="0" dirty="0" smtClean="0">
              <a:solidFill>
                <a:srgbClr val="FF0000"/>
              </a:solidFill>
            </a:endParaRPr>
          </a:p>
          <a:p>
            <a:r>
              <a:rPr lang="en-US" b="0" baseline="0" dirty="0" smtClean="0">
                <a:solidFill>
                  <a:srgbClr val="FF0000"/>
                </a:solidFill>
              </a:rPr>
              <a:t>Image sources:</a:t>
            </a:r>
          </a:p>
          <a:p>
            <a:r>
              <a:rPr lang="en-US" b="0" baseline="0" dirty="0" smtClean="0">
                <a:solidFill>
                  <a:srgbClr val="FF0000"/>
                </a:solidFill>
              </a:rPr>
              <a:t>Mood ring: 2007 </a:t>
            </a:r>
            <a:r>
              <a:rPr lang="en-US" b="0" baseline="0" dirty="0" err="1" smtClean="0">
                <a:solidFill>
                  <a:srgbClr val="FF0000"/>
                </a:solidFill>
              </a:rPr>
              <a:t>Alkivar</a:t>
            </a:r>
            <a:r>
              <a:rPr lang="en-US" b="0" baseline="0" dirty="0" smtClean="0">
                <a:solidFill>
                  <a:srgbClr val="FF0000"/>
                </a:solidFill>
              </a:rPr>
              <a:t>, Wikimedia Commons https://commons.wikimedia.org/wiki/File:Moodring1.jpg</a:t>
            </a:r>
          </a:p>
          <a:p>
            <a:r>
              <a:rPr lang="en-US" b="0" baseline="0" dirty="0" smtClean="0">
                <a:solidFill>
                  <a:srgbClr val="FF0000"/>
                </a:solidFill>
              </a:rPr>
              <a:t>Portable ice chest patent drawing: 1953 Richard C. </a:t>
            </a:r>
            <a:r>
              <a:rPr lang="en-US" b="0" baseline="0" dirty="0" err="1" smtClean="0">
                <a:solidFill>
                  <a:srgbClr val="FF0000"/>
                </a:solidFill>
              </a:rPr>
              <a:t>Laramy</a:t>
            </a:r>
            <a:r>
              <a:rPr lang="en-US" b="0" baseline="0" dirty="0" smtClean="0">
                <a:solidFill>
                  <a:srgbClr val="FF0000"/>
                </a:solidFill>
              </a:rPr>
              <a:t>, Wikimedia Commons https://commons.wikimedia.org/wiki/File:PortableIceChestPatent1955.jpg</a:t>
            </a:r>
          </a:p>
          <a:p>
            <a:r>
              <a:rPr lang="en-US" b="0" baseline="0" dirty="0" smtClean="0">
                <a:solidFill>
                  <a:srgbClr val="FF0000"/>
                </a:solidFill>
              </a:rPr>
              <a:t>Bananas: 2015 Augustus </a:t>
            </a:r>
            <a:r>
              <a:rPr lang="en-US" b="0" baseline="0" dirty="0" err="1" smtClean="0">
                <a:solidFill>
                  <a:srgbClr val="FF0000"/>
                </a:solidFill>
              </a:rPr>
              <a:t>Binu</a:t>
            </a:r>
            <a:r>
              <a:rPr lang="en-US" b="0" baseline="0" dirty="0" smtClean="0">
                <a:solidFill>
                  <a:srgbClr val="FF0000"/>
                </a:solidFill>
              </a:rPr>
              <a:t>, Wikimedia Commons https://commons.wikimedia.org/wiki/File:Bananas_white_background_DS.jpg</a:t>
            </a:r>
          </a:p>
        </p:txBody>
      </p:sp>
      <p:sp>
        <p:nvSpPr>
          <p:cNvPr id="4" name="Slide Number Placeholder 3"/>
          <p:cNvSpPr>
            <a:spLocks noGrp="1"/>
          </p:cNvSpPr>
          <p:nvPr>
            <p:ph type="sldNum" sz="quarter" idx="10"/>
          </p:nvPr>
        </p:nvSpPr>
        <p:spPr/>
        <p:txBody>
          <a:bodyPr/>
          <a:lstStyle/>
          <a:p>
            <a:fld id="{E9C89364-6E2A-7E42-8F91-CC2BE1E6B756}" type="slidenum">
              <a:rPr lang="en-US"/>
              <a:pPr/>
              <a:t>3</a:t>
            </a:fld>
            <a:endParaRPr lang="en-US"/>
          </a:p>
        </p:txBody>
      </p:sp>
    </p:spTree>
    <p:extLst>
      <p:ext uri="{BB962C8B-B14F-4D97-AF65-F5344CB8AC3E}">
        <p14:creationId xmlns:p14="http://schemas.microsoft.com/office/powerpoint/2010/main" val="20448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students of the complicated ethical issues surrounding testing and production of products. </a:t>
            </a:r>
          </a:p>
          <a:p>
            <a:r>
              <a:rPr lang="en-US" sz="1200" kern="1200" dirty="0" smtClean="0">
                <a:solidFill>
                  <a:schemeClr val="tx1"/>
                </a:solidFill>
                <a:effectLst/>
                <a:latin typeface="+mn-lt"/>
                <a:ea typeface="+mn-ea"/>
                <a:cs typeface="+mn-cs"/>
              </a:rPr>
              <a:t>Examples for discussion: </a:t>
            </a:r>
          </a:p>
          <a:p>
            <a:r>
              <a:rPr lang="en-US" sz="1200" kern="1200" dirty="0" smtClean="0">
                <a:solidFill>
                  <a:schemeClr val="tx1"/>
                </a:solidFill>
                <a:effectLst/>
                <a:latin typeface="+mn-lt"/>
                <a:ea typeface="+mn-ea"/>
                <a:cs typeface="+mn-cs"/>
              </a:rPr>
              <a:t>Unethical medical experiments, such as those conducted by Josef Mengele, experimenting and collecting data from those who cannot give consent. </a:t>
            </a:r>
          </a:p>
          <a:p>
            <a:r>
              <a:rPr lang="en-US" sz="1200" kern="1200" dirty="0" smtClean="0">
                <a:solidFill>
                  <a:schemeClr val="tx1"/>
                </a:solidFill>
                <a:effectLst/>
                <a:latin typeface="+mn-lt"/>
                <a:ea typeface="+mn-ea"/>
                <a:cs typeface="+mn-cs"/>
              </a:rPr>
              <a:t>Sweatshops: People working to fabricate products for slave wages.</a:t>
            </a:r>
          </a:p>
          <a:p>
            <a:r>
              <a:rPr lang="en-US" sz="1200" kern="1200" dirty="0" smtClean="0">
                <a:solidFill>
                  <a:schemeClr val="tx1"/>
                </a:solidFill>
                <a:effectLst/>
                <a:latin typeface="+mn-lt"/>
                <a:ea typeface="+mn-ea"/>
                <a:cs typeface="+mn-cs"/>
              </a:rPr>
              <a:t>Remind students to keep these questions in mind during their redesign process.</a:t>
            </a:r>
          </a:p>
          <a:p>
            <a:r>
              <a:rPr lang="en-US" baseline="0" dirty="0" smtClean="0"/>
              <a:t>Image sources:</a:t>
            </a:r>
          </a:p>
          <a:p>
            <a:r>
              <a:rPr lang="en-US" baseline="0" dirty="0" smtClean="0"/>
              <a:t>Children working in a mill in Georgia: 1909 Lewis Hine, Wikimedia Commons https://commons.wikimedia.org/wiki/File:Mill_Children_in_Macon_2.jpg</a:t>
            </a:r>
          </a:p>
          <a:p>
            <a:r>
              <a:rPr lang="en-US" baseline="0" dirty="0" smtClean="0"/>
              <a:t>Children behind a wire fence in Auschwitz: 1945 Alexander </a:t>
            </a:r>
            <a:r>
              <a:rPr lang="en-US" baseline="0" dirty="0" err="1" smtClean="0"/>
              <a:t>Voronzow</a:t>
            </a:r>
            <a:r>
              <a:rPr lang="en-US" baseline="0" dirty="0" smtClean="0"/>
              <a:t> and others, Wikimedia Commons </a:t>
            </a:r>
          </a:p>
          <a:p>
            <a:r>
              <a:rPr lang="en-US" baseline="0" dirty="0" smtClean="0"/>
              <a:t>https://commons.wikimedia.org/wiki/File:Child_survivors_of_Auschwitz.jpeg</a:t>
            </a:r>
            <a:endParaRPr lang="en-US" dirty="0"/>
          </a:p>
        </p:txBody>
      </p:sp>
      <p:sp>
        <p:nvSpPr>
          <p:cNvPr id="4" name="Slide Number Placeholder 3"/>
          <p:cNvSpPr>
            <a:spLocks noGrp="1"/>
          </p:cNvSpPr>
          <p:nvPr>
            <p:ph type="sldNum" sz="quarter" idx="10"/>
          </p:nvPr>
        </p:nvSpPr>
        <p:spPr/>
        <p:txBody>
          <a:bodyPr/>
          <a:lstStyle/>
          <a:p>
            <a:fld id="{E9C89364-6E2A-7E42-8F91-CC2BE1E6B756}" type="slidenum">
              <a:rPr lang="en-US"/>
              <a:pPr/>
              <a:t>4</a:t>
            </a:fld>
            <a:endParaRPr lang="en-US"/>
          </a:p>
        </p:txBody>
      </p:sp>
    </p:spTree>
    <p:extLst>
      <p:ext uri="{BB962C8B-B14F-4D97-AF65-F5344CB8AC3E}">
        <p14:creationId xmlns:p14="http://schemas.microsoft.com/office/powerpoint/2010/main" val="6602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this slide up during worktime.</a:t>
            </a:r>
          </a:p>
          <a:p>
            <a:r>
              <a:rPr lang="en-US" dirty="0" smtClean="0"/>
              <a:t>Image sources:</a:t>
            </a:r>
          </a:p>
          <a:p>
            <a:r>
              <a:rPr lang="en-US" dirty="0" smtClean="0"/>
              <a:t>Chewing</a:t>
            </a:r>
            <a:r>
              <a:rPr lang="en-US" baseline="0" dirty="0" smtClean="0"/>
              <a:t> gum: 2007 </a:t>
            </a:r>
            <a:r>
              <a:rPr lang="en-US" baseline="0" dirty="0" err="1" smtClean="0"/>
              <a:t>Lusheeta</a:t>
            </a:r>
            <a:r>
              <a:rPr lang="en-US" baseline="0" dirty="0" smtClean="0"/>
              <a:t>, Wikimedia Commons https://commons.wikimedia.org/wiki/File:Chewing_gum_stick.jpg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Woman receiving rubella vaccination: 2008 Sandra </a:t>
            </a:r>
            <a:r>
              <a:rPr lang="en-US" dirty="0" err="1" smtClean="0"/>
              <a:t>Rugio</a:t>
            </a:r>
            <a:r>
              <a:rPr lang="en-US" dirty="0" smtClean="0"/>
              <a:t>, Wikimedia Commons https://commons.wikimedia.org/wiki/File:VaccineBySandraRugio.jpg</a:t>
            </a:r>
          </a:p>
        </p:txBody>
      </p:sp>
      <p:sp>
        <p:nvSpPr>
          <p:cNvPr id="4" name="Slide Number Placeholder 3"/>
          <p:cNvSpPr>
            <a:spLocks noGrp="1"/>
          </p:cNvSpPr>
          <p:nvPr>
            <p:ph type="sldNum" sz="quarter" idx="10"/>
          </p:nvPr>
        </p:nvSpPr>
        <p:spPr/>
        <p:txBody>
          <a:bodyPr/>
          <a:lstStyle/>
          <a:p>
            <a:fld id="{E9C89364-6E2A-7E42-8F91-CC2BE1E6B756}" type="slidenum">
              <a:rPr lang="en-US" smtClean="0"/>
              <a:pPr/>
              <a:t>5</a:t>
            </a:fld>
            <a:endParaRPr lang="en-US"/>
          </a:p>
        </p:txBody>
      </p:sp>
    </p:spTree>
    <p:extLst>
      <p:ext uri="{BB962C8B-B14F-4D97-AF65-F5344CB8AC3E}">
        <p14:creationId xmlns:p14="http://schemas.microsoft.com/office/powerpoint/2010/main" val="21311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example answers to 3 of the 8 questions students are</a:t>
            </a:r>
            <a:r>
              <a:rPr lang="en-US" baseline="0" dirty="0" smtClean="0"/>
              <a:t> asked on the worksheet.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example, the “Blue Room” invention—a prison</a:t>
            </a:r>
            <a:r>
              <a:rPr lang="en-US" baseline="0" dirty="0" smtClean="0"/>
              <a:t> room to helps inmates relax—was modified into a product called “Vista” to improve confined hospital and hospice care, especially for elderly and very ill people.</a:t>
            </a:r>
          </a:p>
          <a:p>
            <a:r>
              <a:rPr lang="en-US" baseline="0" dirty="0" smtClean="0"/>
              <a:t>Show students these example answers to </a:t>
            </a:r>
            <a:r>
              <a:rPr lang="en-US" sz="1200" kern="1200" dirty="0" smtClean="0">
                <a:solidFill>
                  <a:schemeClr val="tx1"/>
                </a:solidFill>
                <a:effectLst/>
                <a:latin typeface="+mn-lt"/>
                <a:ea typeface="+mn-ea"/>
                <a:cs typeface="+mn-cs"/>
              </a:rPr>
              <a:t>model the kinds of answers you expect from them.</a:t>
            </a:r>
            <a:endParaRPr lang="en-US" dirty="0" smtClean="0"/>
          </a:p>
          <a:p>
            <a:r>
              <a:rPr lang="en-US" dirty="0" smtClean="0"/>
              <a:t>Example answers to all worksheet Parts 5 and 6 are provided in </a:t>
            </a:r>
            <a:r>
              <a:rPr lang="en-US" baseline="0" dirty="0" smtClean="0"/>
              <a:t>the Worksheet Alternative Design Example Answers document.</a:t>
            </a:r>
            <a:endParaRPr lang="en-US" dirty="0"/>
          </a:p>
        </p:txBody>
      </p:sp>
      <p:sp>
        <p:nvSpPr>
          <p:cNvPr id="4" name="Slide Number Placeholder 3"/>
          <p:cNvSpPr>
            <a:spLocks noGrp="1"/>
          </p:cNvSpPr>
          <p:nvPr>
            <p:ph type="sldNum" sz="quarter" idx="10"/>
          </p:nvPr>
        </p:nvSpPr>
        <p:spPr/>
        <p:txBody>
          <a:bodyPr/>
          <a:lstStyle/>
          <a:p>
            <a:fld id="{E9C89364-6E2A-7E42-8F91-CC2BE1E6B756}" type="slidenum">
              <a:rPr lang="en-US" smtClean="0"/>
              <a:pPr/>
              <a:t>6</a:t>
            </a:fld>
            <a:endParaRPr lang="en-US"/>
          </a:p>
        </p:txBody>
      </p:sp>
    </p:spTree>
    <p:extLst>
      <p:ext uri="{BB962C8B-B14F-4D97-AF65-F5344CB8AC3E}">
        <p14:creationId xmlns:p14="http://schemas.microsoft.com/office/powerpoint/2010/main" val="106873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example, the “Blue Room” invention—a prison</a:t>
            </a:r>
            <a:r>
              <a:rPr lang="en-US" baseline="0" dirty="0" smtClean="0"/>
              <a:t> room to helps inmates relax—was modified into a product called “Vista” to improve confined hospital and hospice care, especially for elderly and very ill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Teachers: Replace this alternative design with your own example if you’d like!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(Cornish landscape in the UK)</a:t>
            </a:r>
            <a:r>
              <a:rPr lang="en-US" baseline="0" dirty="0" smtClean="0"/>
              <a:t>: 2007 Richard Williams, Wikimedia Commons </a:t>
            </a:r>
            <a:r>
              <a:rPr lang="en-US" sz="1200" b="0" i="0" kern="1200" dirty="0" smtClean="0">
                <a:solidFill>
                  <a:schemeClr val="tx1"/>
                </a:solidFill>
                <a:effectLst/>
                <a:latin typeface="+mn-lt"/>
                <a:ea typeface="+mn-ea"/>
                <a:cs typeface="+mn-cs"/>
                <a:hlinkClick r:id="rId3"/>
              </a:rPr>
              <a:t>https://commons.wikimedia.org/wiki/File:Cornish_Landscape._-_geograph.org.uk_-_533975.jpg</a:t>
            </a:r>
            <a:endParaRPr lang="en-US" dirty="0" smtClean="0"/>
          </a:p>
        </p:txBody>
      </p:sp>
      <p:sp>
        <p:nvSpPr>
          <p:cNvPr id="4" name="Slide Number Placeholder 3"/>
          <p:cNvSpPr>
            <a:spLocks noGrp="1"/>
          </p:cNvSpPr>
          <p:nvPr>
            <p:ph type="sldNum" sz="quarter" idx="10"/>
          </p:nvPr>
        </p:nvSpPr>
        <p:spPr/>
        <p:txBody>
          <a:bodyPr/>
          <a:lstStyle/>
          <a:p>
            <a:fld id="{E9C89364-6E2A-7E42-8F91-CC2BE1E6B756}" type="slidenum">
              <a:rPr lang="en-US"/>
              <a:pPr/>
              <a:t>7</a:t>
            </a:fld>
            <a:endParaRPr lang="en-US"/>
          </a:p>
        </p:txBody>
      </p:sp>
    </p:spTree>
    <p:extLst>
      <p:ext uri="{BB962C8B-B14F-4D97-AF65-F5344CB8AC3E}">
        <p14:creationId xmlns:p14="http://schemas.microsoft.com/office/powerpoint/2010/main" val="71988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403930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283095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759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233590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493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914934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311644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351056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116196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262035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61238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33878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lvl1pPr algn="l" defTabSz="457200" rtl="0" eaLnBrk="1" latinLnBrk="0" hangingPunct="1">
              <a:spcBef>
                <a:spcPct val="0"/>
              </a:spcBef>
              <a:buNone/>
              <a:defRPr lang="en-US" sz="44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74354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358863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66027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CCEAB-8C01-4C6C-98BE-3704B079939F}"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24504-B938-420E-98A4-0D2CB75E639B}" type="slidenum">
              <a:rPr lang="en-US" smtClean="0"/>
              <a:pPr/>
              <a:t>‹#›</a:t>
            </a:fld>
            <a:endParaRPr lang="en-US"/>
          </a:p>
        </p:txBody>
      </p:sp>
    </p:spTree>
    <p:extLst>
      <p:ext uri="{BB962C8B-B14F-4D97-AF65-F5344CB8AC3E}">
        <p14:creationId xmlns:p14="http://schemas.microsoft.com/office/powerpoint/2010/main" val="76554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BCCEAB-8C01-4C6C-98BE-3704B079939F}" type="datetimeFigureOut">
              <a:rPr lang="en-US" smtClean="0"/>
              <a:pPr/>
              <a:t>11/12/2015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524504-B938-420E-98A4-0D2CB75E639B}" type="slidenum">
              <a:rPr lang="en-US" smtClean="0"/>
              <a:pPr/>
              <a:t>‹#›</a:t>
            </a:fld>
            <a:endParaRPr lang="en-US"/>
          </a:p>
        </p:txBody>
      </p:sp>
    </p:spTree>
    <p:extLst>
      <p:ext uri="{BB962C8B-B14F-4D97-AF65-F5344CB8AC3E}">
        <p14:creationId xmlns:p14="http://schemas.microsoft.com/office/powerpoint/2010/main" val="974763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lang="en-US" sz="4400" b="1" kern="1200" dirty="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438" y="330935"/>
            <a:ext cx="8521521" cy="844036"/>
          </a:xfrm>
        </p:spPr>
        <p:txBody>
          <a:bodyPr>
            <a:noAutofit/>
          </a:bodyPr>
          <a:lstStyle/>
          <a:p>
            <a:pPr algn="ctr"/>
            <a:r>
              <a:rPr lang="en-US" sz="6000" b="1" dirty="0" smtClean="0">
                <a:solidFill>
                  <a:schemeClr val="tx1"/>
                </a:solidFill>
              </a:rPr>
              <a:t>Ethics in Engineering</a:t>
            </a:r>
            <a:endParaRPr lang="en-US" sz="6000" b="1" dirty="0">
              <a:solidFill>
                <a:schemeClr val="tx1"/>
              </a:solidFill>
            </a:endParaRPr>
          </a:p>
        </p:txBody>
      </p:sp>
      <p:pic>
        <p:nvPicPr>
          <p:cNvPr id="4" name="Picture 3"/>
          <p:cNvPicPr>
            <a:picLocks noChangeAspect="1"/>
          </p:cNvPicPr>
          <p:nvPr/>
        </p:nvPicPr>
        <p:blipFill>
          <a:blip r:embed="rId3"/>
          <a:stretch>
            <a:fillRect/>
          </a:stretch>
        </p:blipFill>
        <p:spPr>
          <a:xfrm>
            <a:off x="9045118" y="1220675"/>
            <a:ext cx="2651760" cy="54007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96" y="1516026"/>
            <a:ext cx="4333875" cy="5105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646" y="1563651"/>
            <a:ext cx="3714750" cy="5057775"/>
          </a:xfrm>
          <a:prstGeom prst="rect">
            <a:avLst/>
          </a:prstGeom>
        </p:spPr>
      </p:pic>
    </p:spTree>
    <p:extLst>
      <p:ext uri="{BB962C8B-B14F-4D97-AF65-F5344CB8AC3E}">
        <p14:creationId xmlns:p14="http://schemas.microsoft.com/office/powerpoint/2010/main" val="144464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lstStyle/>
          <a:p>
            <a:r>
              <a:rPr lang="en-US" dirty="0" smtClean="0"/>
              <a:t>Day 2 Goals</a:t>
            </a:r>
            <a:endParaRPr lang="en-US" dirty="0"/>
          </a:p>
        </p:txBody>
      </p:sp>
      <p:sp>
        <p:nvSpPr>
          <p:cNvPr id="3" name="Content Placeholder 2"/>
          <p:cNvSpPr>
            <a:spLocks noGrp="1"/>
          </p:cNvSpPr>
          <p:nvPr>
            <p:ph idx="1"/>
          </p:nvPr>
        </p:nvSpPr>
        <p:spPr>
          <a:xfrm>
            <a:off x="677333" y="1968285"/>
            <a:ext cx="9489555" cy="4664990"/>
          </a:xfrm>
        </p:spPr>
        <p:txBody>
          <a:bodyPr>
            <a:noAutofit/>
          </a:bodyPr>
          <a:lstStyle/>
          <a:p>
            <a:r>
              <a:rPr lang="en-US" sz="3600" dirty="0" smtClean="0"/>
              <a:t>Review main ethical evaluation ideas: </a:t>
            </a:r>
          </a:p>
          <a:p>
            <a:pPr lvl="1"/>
            <a:r>
              <a:rPr lang="en-US" sz="3000" dirty="0" smtClean="0">
                <a:solidFill>
                  <a:schemeClr val="accent6">
                    <a:lumMod val="60000"/>
                    <a:lumOff val="40000"/>
                  </a:schemeClr>
                </a:solidFill>
              </a:rPr>
              <a:t>For whom </a:t>
            </a:r>
            <a:r>
              <a:rPr lang="en-US" sz="3000" dirty="0" smtClean="0"/>
              <a:t>are the designs intended to benefit? </a:t>
            </a:r>
          </a:p>
          <a:p>
            <a:pPr lvl="1"/>
            <a:r>
              <a:rPr lang="en-US" sz="3000" dirty="0" smtClean="0">
                <a:solidFill>
                  <a:schemeClr val="accent6">
                    <a:lumMod val="60000"/>
                    <a:lumOff val="40000"/>
                  </a:schemeClr>
                </a:solidFill>
              </a:rPr>
              <a:t>On whom </a:t>
            </a:r>
            <a:r>
              <a:rPr lang="en-US" sz="3000" dirty="0" smtClean="0"/>
              <a:t>have the designs been tested?</a:t>
            </a:r>
          </a:p>
          <a:p>
            <a:r>
              <a:rPr lang="en-US" sz="3600" dirty="0" smtClean="0"/>
              <a:t>Develop an </a:t>
            </a:r>
            <a:r>
              <a:rPr lang="en-US" sz="3600" dirty="0" smtClean="0">
                <a:solidFill>
                  <a:schemeClr val="accent1"/>
                </a:solidFill>
              </a:rPr>
              <a:t>alternative design </a:t>
            </a:r>
            <a:r>
              <a:rPr lang="en-US" sz="3600" dirty="0" smtClean="0"/>
              <a:t>based on </a:t>
            </a:r>
            <a:br>
              <a:rPr lang="en-US" sz="3600" dirty="0" smtClean="0"/>
            </a:br>
            <a:r>
              <a:rPr lang="en-US" sz="3600" dirty="0" smtClean="0"/>
              <a:t>one of the inventions we read about</a:t>
            </a:r>
          </a:p>
          <a:p>
            <a:r>
              <a:rPr lang="en-US" sz="3600" dirty="0" smtClean="0"/>
              <a:t>Present your new and improved design </a:t>
            </a:r>
            <a:br>
              <a:rPr lang="en-US" sz="3600" dirty="0" smtClean="0"/>
            </a:br>
            <a:r>
              <a:rPr lang="en-US" sz="3600" dirty="0" smtClean="0"/>
              <a:t>to the class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145" y="378083"/>
            <a:ext cx="6464121" cy="907792"/>
          </a:xfrm>
        </p:spPr>
        <p:txBody>
          <a:bodyPr>
            <a:normAutofit/>
          </a:bodyPr>
          <a:lstStyle/>
          <a:p>
            <a:r>
              <a:rPr lang="en-US" b="1" dirty="0" smtClean="0">
                <a:solidFill>
                  <a:srgbClr val="7030A0"/>
                </a:solidFill>
                <a:latin typeface="+mn-lt"/>
              </a:rPr>
              <a:t>Ethics in Engineering</a:t>
            </a:r>
            <a:endParaRPr lang="en-US" b="1" dirty="0">
              <a:solidFill>
                <a:srgbClr val="7030A0"/>
              </a:solidFill>
              <a:latin typeface="+mn-lt"/>
            </a:endParaRPr>
          </a:p>
        </p:txBody>
      </p:sp>
      <p:sp>
        <p:nvSpPr>
          <p:cNvPr id="3" name="Content Placeholder 2"/>
          <p:cNvSpPr>
            <a:spLocks noGrp="1"/>
          </p:cNvSpPr>
          <p:nvPr>
            <p:ph idx="1"/>
          </p:nvPr>
        </p:nvSpPr>
        <p:spPr>
          <a:xfrm>
            <a:off x="679405" y="1571624"/>
            <a:ext cx="7489807" cy="3964977"/>
          </a:xfrm>
        </p:spPr>
        <p:txBody>
          <a:bodyPr>
            <a:normAutofit/>
          </a:bodyPr>
          <a:lstStyle/>
          <a:p>
            <a:r>
              <a:rPr lang="en-US" sz="3200" dirty="0" smtClean="0"/>
              <a:t>Who does the product really benefit? </a:t>
            </a:r>
          </a:p>
          <a:p>
            <a:r>
              <a:rPr lang="en-US" sz="3200" dirty="0" smtClean="0"/>
              <a:t>How does it benefit them?</a:t>
            </a:r>
          </a:p>
          <a:p>
            <a:pPr marL="0" indent="0">
              <a:buNone/>
            </a:pPr>
            <a:r>
              <a:rPr lang="en-US" sz="3200" dirty="0" smtClean="0"/>
              <a:t>Consider these new innovations… </a:t>
            </a:r>
          </a:p>
        </p:txBody>
      </p:sp>
      <p:pic>
        <p:nvPicPr>
          <p:cNvPr id="6" name="Picture 5"/>
          <p:cNvPicPr>
            <a:picLocks noChangeAspect="1"/>
          </p:cNvPicPr>
          <p:nvPr/>
        </p:nvPicPr>
        <p:blipFill>
          <a:blip r:embed="rId3"/>
          <a:stretch>
            <a:fillRect/>
          </a:stretch>
        </p:blipFill>
        <p:spPr>
          <a:xfrm>
            <a:off x="8354956" y="378083"/>
            <a:ext cx="2668431" cy="2668431"/>
          </a:xfrm>
          <a:prstGeom prst="rect">
            <a:avLst/>
          </a:prstGeom>
        </p:spPr>
      </p:pic>
      <p:sp>
        <p:nvSpPr>
          <p:cNvPr id="8" name="TextBox 7"/>
          <p:cNvSpPr txBox="1"/>
          <p:nvPr/>
        </p:nvSpPr>
        <p:spPr>
          <a:xfrm>
            <a:off x="7555832" y="2801044"/>
            <a:ext cx="3873241" cy="1200329"/>
          </a:xfrm>
          <a:prstGeom prst="rect">
            <a:avLst/>
          </a:prstGeom>
          <a:solidFill>
            <a:srgbClr val="F5F5F5">
              <a:alpha val="69020"/>
            </a:srgbClr>
          </a:solidFill>
        </p:spPr>
        <p:txBody>
          <a:bodyPr wrap="square" rtlCol="0">
            <a:spAutoFit/>
          </a:bodyPr>
          <a:lstStyle/>
          <a:p>
            <a:pPr algn="r"/>
            <a:r>
              <a:rPr lang="en-US" sz="2400" dirty="0" smtClean="0">
                <a:solidFill>
                  <a:schemeClr val="accent6"/>
                </a:solidFill>
              </a:rPr>
              <a:t>A ring that alerts its wearer to texts, phone calls, emails and alerts</a:t>
            </a:r>
            <a:endParaRPr lang="en-US" sz="2400" dirty="0">
              <a:solidFill>
                <a:schemeClr val="accent6"/>
              </a:solidFill>
            </a:endParaRPr>
          </a:p>
        </p:txBody>
      </p:sp>
      <p:sp>
        <p:nvSpPr>
          <p:cNvPr id="9" name="TextBox 8"/>
          <p:cNvSpPr txBox="1"/>
          <p:nvPr/>
        </p:nvSpPr>
        <p:spPr>
          <a:xfrm>
            <a:off x="2925826" y="4001373"/>
            <a:ext cx="2897457" cy="1200329"/>
          </a:xfrm>
          <a:prstGeom prst="rect">
            <a:avLst/>
          </a:prstGeom>
          <a:noFill/>
        </p:spPr>
        <p:txBody>
          <a:bodyPr wrap="square" rtlCol="0">
            <a:spAutoFit/>
          </a:bodyPr>
          <a:lstStyle/>
          <a:p>
            <a:r>
              <a:rPr lang="en-US" sz="2400" dirty="0" smtClean="0">
                <a:solidFill>
                  <a:schemeClr val="accent6"/>
                </a:solidFill>
              </a:rPr>
              <a:t>A cooler that charges cell phones and mixes drinks</a:t>
            </a:r>
            <a:endParaRPr lang="en-US" sz="2400" dirty="0">
              <a:solidFill>
                <a:schemeClr val="accent6"/>
              </a:solidFill>
            </a:endParaRPr>
          </a:p>
        </p:txBody>
      </p:sp>
      <p:sp>
        <p:nvSpPr>
          <p:cNvPr id="10" name="TextBox 9"/>
          <p:cNvSpPr txBox="1"/>
          <p:nvPr/>
        </p:nvSpPr>
        <p:spPr>
          <a:xfrm>
            <a:off x="4374554" y="5581928"/>
            <a:ext cx="2514332" cy="1200329"/>
          </a:xfrm>
          <a:prstGeom prst="rect">
            <a:avLst/>
          </a:prstGeom>
          <a:noFill/>
        </p:spPr>
        <p:txBody>
          <a:bodyPr wrap="square" rtlCol="0">
            <a:spAutoFit/>
          </a:bodyPr>
          <a:lstStyle/>
          <a:p>
            <a:pPr algn="r"/>
            <a:r>
              <a:rPr lang="en-US" sz="2400" dirty="0" smtClean="0">
                <a:solidFill>
                  <a:schemeClr val="accent6"/>
                </a:solidFill>
              </a:rPr>
              <a:t>Nutritionally supercharged bananas</a:t>
            </a:r>
            <a:endParaRPr lang="en-US" sz="2400" dirty="0">
              <a:solidFill>
                <a:schemeClr val="accent6"/>
              </a:solidFill>
            </a:endParaRPr>
          </a:p>
        </p:txBody>
      </p:sp>
      <p:pic>
        <p:nvPicPr>
          <p:cNvPr id="1026" name="Picture 2" descr="Z:\__TeachEngineering\TE submissions\896 Engineering Ethics\640px-Bananas_white_background_DS.jpg"/>
          <p:cNvPicPr>
            <a:picLocks noChangeAspect="1" noChangeArrowheads="1"/>
          </p:cNvPicPr>
          <p:nvPr/>
        </p:nvPicPr>
        <p:blipFill rotWithShape="1">
          <a:blip r:embed="rId4">
            <a:extLst>
              <a:ext uri="{28A0092B-C50C-407E-A947-70E740481C1C}">
                <a14:useLocalDpi xmlns:a14="http://schemas.microsoft.com/office/drawing/2010/main" val="0"/>
              </a:ext>
            </a:extLst>
          </a:blip>
          <a:srcRect l="9396" t="11453" r="5515" b="5609"/>
          <a:stretch/>
        </p:blipFill>
        <p:spPr bwMode="auto">
          <a:xfrm>
            <a:off x="6494368" y="4044625"/>
            <a:ext cx="40862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30" y="3814724"/>
            <a:ext cx="2600325" cy="2905125"/>
          </a:xfrm>
          <a:prstGeom prst="rect">
            <a:avLst/>
          </a:prstGeom>
        </p:spPr>
      </p:pic>
    </p:spTree>
    <p:extLst>
      <p:ext uri="{BB962C8B-B14F-4D97-AF65-F5344CB8AC3E}">
        <p14:creationId xmlns:p14="http://schemas.microsoft.com/office/powerpoint/2010/main" val="2482977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26" y="285749"/>
            <a:ext cx="6464121" cy="800997"/>
          </a:xfrm>
        </p:spPr>
        <p:txBody>
          <a:bodyPr/>
          <a:lstStyle/>
          <a:p>
            <a:r>
              <a:rPr lang="en-US" b="1" dirty="0" smtClean="0">
                <a:solidFill>
                  <a:srgbClr val="7030A0"/>
                </a:solidFill>
                <a:latin typeface="+mn-lt"/>
              </a:rPr>
              <a:t>Ethics in Engineering</a:t>
            </a:r>
            <a:endParaRPr lang="en-US" b="1" dirty="0">
              <a:solidFill>
                <a:srgbClr val="7030A0"/>
              </a:solidFill>
              <a:latin typeface="+mn-lt"/>
            </a:endParaRPr>
          </a:p>
        </p:txBody>
      </p:sp>
      <p:sp>
        <p:nvSpPr>
          <p:cNvPr id="3" name="Content Placeholder 2"/>
          <p:cNvSpPr>
            <a:spLocks noGrp="1"/>
          </p:cNvSpPr>
          <p:nvPr>
            <p:ph idx="1"/>
          </p:nvPr>
        </p:nvSpPr>
        <p:spPr>
          <a:xfrm>
            <a:off x="557213" y="1373157"/>
            <a:ext cx="8886825" cy="2970243"/>
          </a:xfrm>
        </p:spPr>
        <p:txBody>
          <a:bodyPr>
            <a:normAutofit/>
          </a:bodyPr>
          <a:lstStyle/>
          <a:p>
            <a:r>
              <a:rPr lang="en-US" sz="3200" dirty="0"/>
              <a:t>How are the products </a:t>
            </a:r>
            <a:br>
              <a:rPr lang="en-US" sz="3200" dirty="0"/>
            </a:br>
            <a:r>
              <a:rPr lang="en-US" sz="3200" dirty="0"/>
              <a:t>developed and tested?  </a:t>
            </a:r>
          </a:p>
          <a:p>
            <a:r>
              <a:rPr lang="en-US" sz="3200" dirty="0" smtClean="0"/>
              <a:t>Who makes the products?</a:t>
            </a:r>
          </a:p>
        </p:txBody>
      </p:sp>
      <p:sp>
        <p:nvSpPr>
          <p:cNvPr id="9" name="TextBox 8"/>
          <p:cNvSpPr txBox="1"/>
          <p:nvPr/>
        </p:nvSpPr>
        <p:spPr>
          <a:xfrm>
            <a:off x="5000626" y="4642691"/>
            <a:ext cx="5041446" cy="1969770"/>
          </a:xfrm>
          <a:prstGeom prst="rect">
            <a:avLst/>
          </a:prstGeom>
          <a:solidFill>
            <a:srgbClr val="F5F5F5"/>
          </a:solidFill>
        </p:spPr>
        <p:txBody>
          <a:bodyPr wrap="square" rtlCol="0">
            <a:spAutoFit/>
          </a:bodyPr>
          <a:lstStyle/>
          <a:p>
            <a:pPr algn="r">
              <a:spcAft>
                <a:spcPts val="1200"/>
              </a:spcAft>
            </a:pPr>
            <a:r>
              <a:rPr lang="en-US" i="1" dirty="0" smtClean="0">
                <a:solidFill>
                  <a:schemeClr val="accent6"/>
                </a:solidFill>
              </a:rPr>
              <a:t>Above</a:t>
            </a:r>
            <a:r>
              <a:rPr lang="en-US" dirty="0" smtClean="0">
                <a:solidFill>
                  <a:schemeClr val="accent6"/>
                </a:solidFill>
              </a:rPr>
              <a:t>: Children work in a factory </a:t>
            </a:r>
            <a:br>
              <a:rPr lang="en-US" dirty="0" smtClean="0">
                <a:solidFill>
                  <a:schemeClr val="accent6"/>
                </a:solidFill>
              </a:rPr>
            </a:br>
            <a:r>
              <a:rPr lang="en-US" dirty="0" smtClean="0">
                <a:solidFill>
                  <a:schemeClr val="accent6"/>
                </a:solidFill>
              </a:rPr>
              <a:t>before the passage of child labor laws</a:t>
            </a:r>
            <a:r>
              <a:rPr lang="en-US" dirty="0" smtClean="0">
                <a:solidFill>
                  <a:schemeClr val="accent6"/>
                </a:solidFill>
              </a:rPr>
              <a:t>.</a:t>
            </a:r>
          </a:p>
          <a:p>
            <a:pPr algn="r">
              <a:spcAft>
                <a:spcPts val="1200"/>
              </a:spcAft>
            </a:pPr>
            <a:endParaRPr lang="en-US" sz="1100" dirty="0"/>
          </a:p>
          <a:p>
            <a:pPr>
              <a:spcAft>
                <a:spcPts val="1200"/>
              </a:spcAft>
            </a:pPr>
            <a:r>
              <a:rPr lang="en-US" i="1" dirty="0" smtClean="0">
                <a:solidFill>
                  <a:schemeClr val="accent6"/>
                </a:solidFill>
              </a:rPr>
              <a:t>Left</a:t>
            </a:r>
            <a:r>
              <a:rPr lang="en-US" dirty="0" smtClean="0">
                <a:solidFill>
                  <a:schemeClr val="accent6"/>
                </a:solidFill>
              </a:rPr>
              <a:t>: Prisoners in Nazi concentration camps, many of them children, were forced to undergo medical experiments.</a:t>
            </a:r>
            <a:endParaRPr lang="en-US"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266" y="1077571"/>
            <a:ext cx="4362450" cy="34480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3" y="3374475"/>
            <a:ext cx="4324350" cy="3114675"/>
          </a:xfrm>
          <a:prstGeom prst="rect">
            <a:avLst/>
          </a:prstGeom>
        </p:spPr>
      </p:pic>
    </p:spTree>
    <p:extLst>
      <p:ext uri="{BB962C8B-B14F-4D97-AF65-F5344CB8AC3E}">
        <p14:creationId xmlns:p14="http://schemas.microsoft.com/office/powerpoint/2010/main" val="248380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85858" y="3016168"/>
            <a:ext cx="3832577" cy="914400"/>
          </a:xfrm>
          <a:prstGeom prst="rect">
            <a:avLst/>
          </a:prstGeom>
          <a:solidFill>
            <a:srgbClr val="F5F5F5">
              <a:alpha val="69020"/>
            </a:srgbClr>
          </a:solidFill>
        </p:spPr>
        <p:txBody>
          <a:bodyPr wrap="square" rtlCol="0">
            <a:noAutofit/>
          </a:bodyPr>
          <a:lstStyle/>
          <a:p>
            <a:pPr algn="r"/>
            <a:r>
              <a:rPr lang="en-US" dirty="0" smtClean="0">
                <a:solidFill>
                  <a:schemeClr val="accent6"/>
                </a:solidFill>
              </a:rPr>
              <a:t>Chewing gum that kills bacteria is an affordable way to improve dental hygiene.</a:t>
            </a:r>
          </a:p>
        </p:txBody>
      </p:sp>
      <p:sp>
        <p:nvSpPr>
          <p:cNvPr id="9" name="Title 1"/>
          <p:cNvSpPr>
            <a:spLocks noGrp="1"/>
          </p:cNvSpPr>
          <p:nvPr>
            <p:ph type="title"/>
          </p:nvPr>
        </p:nvSpPr>
        <p:spPr>
          <a:xfrm>
            <a:off x="634470" y="609600"/>
            <a:ext cx="8596668" cy="904875"/>
          </a:xfrm>
        </p:spPr>
        <p:txBody>
          <a:bodyPr>
            <a:normAutofit/>
          </a:bodyPr>
          <a:lstStyle/>
          <a:p>
            <a:r>
              <a:rPr lang="en-US" dirty="0" smtClean="0"/>
              <a:t>It’s your turn to innovate!</a:t>
            </a:r>
            <a:endParaRPr lang="en-US" dirty="0"/>
          </a:p>
        </p:txBody>
      </p:sp>
      <p:sp>
        <p:nvSpPr>
          <p:cNvPr id="10" name="Content Placeholder 2"/>
          <p:cNvSpPr>
            <a:spLocks noGrp="1"/>
          </p:cNvSpPr>
          <p:nvPr>
            <p:ph idx="1"/>
          </p:nvPr>
        </p:nvSpPr>
        <p:spPr>
          <a:xfrm>
            <a:off x="325464" y="1476451"/>
            <a:ext cx="7460394" cy="5143500"/>
          </a:xfrm>
        </p:spPr>
        <p:txBody>
          <a:bodyPr>
            <a:noAutofit/>
          </a:bodyPr>
          <a:lstStyle/>
          <a:p>
            <a:r>
              <a:rPr lang="en-US" sz="2800" dirty="0" smtClean="0"/>
              <a:t>You are engineers who will pitch your design to a charitable foundation that is looking for new projects to fund.</a:t>
            </a:r>
          </a:p>
          <a:p>
            <a:r>
              <a:rPr lang="en-US" sz="2800" dirty="0"/>
              <a:t>Try to imagine affordable ways to repurpose everyday things!</a:t>
            </a:r>
            <a:endParaRPr lang="en-US" sz="1600" dirty="0"/>
          </a:p>
          <a:p>
            <a:r>
              <a:rPr lang="en-US" sz="2800" dirty="0" smtClean="0"/>
              <a:t>Make </a:t>
            </a:r>
            <a:r>
              <a:rPr lang="en-US" sz="2800" dirty="0"/>
              <a:t>your re-imagined product as ethical as possible—meaning it should do the most good for the most people with the least harm to people and the environment</a:t>
            </a:r>
          </a:p>
          <a:p>
            <a:r>
              <a:rPr lang="en-US" sz="2800" dirty="0" smtClean="0"/>
              <a:t>Try to encourage and persuade the foundation to invest in your design.</a:t>
            </a:r>
          </a:p>
        </p:txBody>
      </p:sp>
      <p:sp>
        <p:nvSpPr>
          <p:cNvPr id="11" name="TextBox 10"/>
          <p:cNvSpPr txBox="1"/>
          <p:nvPr/>
        </p:nvSpPr>
        <p:spPr>
          <a:xfrm>
            <a:off x="7326087" y="5964556"/>
            <a:ext cx="4660998" cy="699131"/>
          </a:xfrm>
          <a:prstGeom prst="rect">
            <a:avLst/>
          </a:prstGeom>
          <a:solidFill>
            <a:srgbClr val="F5F5F5">
              <a:alpha val="69020"/>
            </a:srgbClr>
          </a:solidFill>
        </p:spPr>
        <p:txBody>
          <a:bodyPr wrap="square" rtlCol="0">
            <a:noAutofit/>
          </a:bodyPr>
          <a:lstStyle/>
          <a:p>
            <a:r>
              <a:rPr lang="en-US" dirty="0" smtClean="0">
                <a:solidFill>
                  <a:schemeClr val="accent6"/>
                </a:solidFill>
              </a:rPr>
              <a:t>Vaccines have become more affordable and accessible to people all around the world.</a:t>
            </a:r>
            <a:endParaRPr lang="en-US" dirty="0">
              <a:solidFill>
                <a:schemeClr val="accent6"/>
              </a:solidFill>
            </a:endParaRPr>
          </a:p>
        </p:txBody>
      </p:sp>
      <p:sp>
        <p:nvSpPr>
          <p:cNvPr id="12" name="TextBox 11"/>
          <p:cNvSpPr txBox="1"/>
          <p:nvPr/>
        </p:nvSpPr>
        <p:spPr>
          <a:xfrm>
            <a:off x="7614405" y="203125"/>
            <a:ext cx="4278822" cy="457200"/>
          </a:xfrm>
          <a:prstGeom prst="rect">
            <a:avLst/>
          </a:prstGeom>
          <a:solidFill>
            <a:schemeClr val="tx2">
              <a:alpha val="69020"/>
            </a:schemeClr>
          </a:solidFill>
        </p:spPr>
        <p:txBody>
          <a:bodyPr wrap="square" rtlCol="0">
            <a:noAutofit/>
          </a:bodyPr>
          <a:lstStyle/>
          <a:p>
            <a:pPr algn="ctr"/>
            <a:r>
              <a:rPr lang="en-US" b="1" dirty="0" smtClean="0">
                <a:solidFill>
                  <a:schemeClr val="bg1"/>
                </a:solidFill>
              </a:rPr>
              <a:t>Imagine innovations like these!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864" y="837275"/>
            <a:ext cx="3581400" cy="2114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158" y="4171777"/>
            <a:ext cx="2886075" cy="1714500"/>
          </a:xfrm>
          <a:prstGeom prst="rect">
            <a:avLst/>
          </a:prstGeom>
        </p:spPr>
      </p:pic>
    </p:spTree>
    <p:extLst>
      <p:ext uri="{BB962C8B-B14F-4D97-AF65-F5344CB8AC3E}">
        <p14:creationId xmlns:p14="http://schemas.microsoft.com/office/powerpoint/2010/main" val="287795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6225"/>
            <a:ext cx="10717763" cy="750888"/>
          </a:xfrm>
          <a:solidFill>
            <a:srgbClr val="FFFFFF">
              <a:alpha val="60000"/>
            </a:srgbClr>
          </a:solidFill>
        </p:spPr>
        <p:txBody>
          <a:bodyPr>
            <a:noAutofit/>
          </a:bodyPr>
          <a:lstStyle/>
          <a:p>
            <a:r>
              <a:rPr lang="en-US" dirty="0" smtClean="0">
                <a:solidFill>
                  <a:srgbClr val="FF0066"/>
                </a:solidFill>
              </a:rPr>
              <a:t>Example: Vista </a:t>
            </a:r>
            <a:r>
              <a:rPr lang="en-US" sz="4000" dirty="0" smtClean="0">
                <a:solidFill>
                  <a:srgbClr val="FF0066"/>
                </a:solidFill>
              </a:rPr>
              <a:t>(Redesigned “Blue Room”)</a:t>
            </a:r>
            <a:endParaRPr lang="en-US" dirty="0">
              <a:solidFill>
                <a:srgbClr val="FF0066"/>
              </a:solidFill>
            </a:endParaRPr>
          </a:p>
        </p:txBody>
      </p:sp>
      <p:sp>
        <p:nvSpPr>
          <p:cNvPr id="3" name="Content Placeholder 2"/>
          <p:cNvSpPr>
            <a:spLocks noGrp="1"/>
          </p:cNvSpPr>
          <p:nvPr>
            <p:ph idx="1"/>
          </p:nvPr>
        </p:nvSpPr>
        <p:spPr>
          <a:xfrm>
            <a:off x="175646" y="1197591"/>
            <a:ext cx="10390753" cy="5466677"/>
          </a:xfrm>
          <a:solidFill>
            <a:srgbClr val="FFFFFF">
              <a:alpha val="58039"/>
            </a:srgbClr>
          </a:solidFill>
        </p:spPr>
        <p:txBody>
          <a:bodyPr>
            <a:noAutofit/>
          </a:bodyPr>
          <a:lstStyle/>
          <a:p>
            <a:pPr>
              <a:buNone/>
            </a:pPr>
            <a:r>
              <a:rPr lang="en-US" dirty="0" smtClean="0"/>
              <a:t>1. </a:t>
            </a:r>
            <a:r>
              <a:rPr lang="en-US" sz="2600" dirty="0" smtClean="0"/>
              <a:t>What ideas do you have for modifying an existing design</a:t>
            </a:r>
            <a:br>
              <a:rPr lang="en-US" sz="2600" dirty="0" smtClean="0"/>
            </a:br>
            <a:r>
              <a:rPr lang="en-US" sz="2600" dirty="0" smtClean="0"/>
              <a:t>to make it more ethical? </a:t>
            </a:r>
          </a:p>
          <a:p>
            <a:pPr marL="400050" lvl="1" indent="0">
              <a:buNone/>
            </a:pPr>
            <a:r>
              <a:rPr lang="en-US" dirty="0" smtClean="0">
                <a:solidFill>
                  <a:schemeClr val="accent2">
                    <a:lumMod val="75000"/>
                  </a:schemeClr>
                </a:solidFill>
              </a:rPr>
              <a:t>I would take the “Blue Room” and modify it so it could be used for people who are confined to a bed and who cannot get up. I would especially want to use it for people who do not have nearby family. The projector would be the same, but hospice workers could upload photographs or compiled images of the confined person’s favorite places. For instance, if the person liked the desert, the projector could show desert images and sounds. These images could be interspersed with images of the person’s family and favorite celebrities or other interests. </a:t>
            </a:r>
          </a:p>
          <a:p>
            <a:pPr>
              <a:buNone/>
            </a:pPr>
            <a:r>
              <a:rPr lang="en-US" sz="2600" dirty="0" smtClean="0"/>
              <a:t>2. What problem(s) can your design solve? </a:t>
            </a:r>
          </a:p>
          <a:p>
            <a:pPr marL="400050" lvl="1" indent="0">
              <a:buNone/>
            </a:pPr>
            <a:r>
              <a:rPr lang="en-US" dirty="0" smtClean="0">
                <a:solidFill>
                  <a:schemeClr val="accent2">
                    <a:lumMod val="75000"/>
                  </a:schemeClr>
                </a:solidFill>
              </a:rPr>
              <a:t>People become depressed when they cannot go outside or see people they love. This may help to alleviate people’s depression or sadness by giving them visual reminders of places and people they love. </a:t>
            </a:r>
          </a:p>
          <a:p>
            <a:pPr>
              <a:buNone/>
            </a:pPr>
            <a:r>
              <a:rPr lang="en-US" sz="2600" dirty="0" smtClean="0"/>
              <a:t>3. On whom will you test your design? How will you test your design? </a:t>
            </a:r>
          </a:p>
          <a:p>
            <a:pPr marL="400050" lvl="1" indent="0">
              <a:buNone/>
            </a:pPr>
            <a:r>
              <a:rPr lang="en-US" dirty="0" smtClean="0">
                <a:solidFill>
                  <a:schemeClr val="accent2">
                    <a:lumMod val="75000"/>
                  </a:schemeClr>
                </a:solidFill>
              </a:rPr>
              <a:t>I would first use the prototype with people who are not cognitively impaired, but who are physically impaired and confined to their beds in high-traffic hospitals in the U.S., China, India and Africa. I would try the projector with elderly males and females and interview them to find out if they liked the projector and how they would improve it. </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3" y="274973"/>
            <a:ext cx="11160617" cy="1325563"/>
          </a:xfrm>
        </p:spPr>
        <p:txBody>
          <a:bodyPr>
            <a:normAutofit fontScale="90000"/>
          </a:bodyPr>
          <a:lstStyle/>
          <a:p>
            <a:r>
              <a:rPr lang="en-US" dirty="0" smtClean="0">
                <a:solidFill>
                  <a:srgbClr val="FF0066"/>
                </a:solidFill>
              </a:rPr>
              <a:t>VISTA:</a:t>
            </a:r>
            <a:br>
              <a:rPr lang="en-US" dirty="0" smtClean="0">
                <a:solidFill>
                  <a:srgbClr val="FF0066"/>
                </a:solidFill>
              </a:rPr>
            </a:br>
            <a:r>
              <a:rPr lang="en-US" dirty="0" smtClean="0">
                <a:solidFill>
                  <a:srgbClr val="FF0066"/>
                </a:solidFill>
              </a:rPr>
              <a:t>The Next Best Thing to the Real Thing </a:t>
            </a:r>
            <a:r>
              <a:rPr lang="en-US" baseline="30000" dirty="0" smtClean="0">
                <a:solidFill>
                  <a:schemeClr val="accent3"/>
                </a:solidFill>
              </a:rPr>
              <a:t>TM</a:t>
            </a:r>
            <a:endParaRPr lang="en-US" baseline="30000" dirty="0">
              <a:solidFill>
                <a:schemeClr val="accent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49" y="1602780"/>
            <a:ext cx="6572250" cy="4933950"/>
          </a:xfrm>
          <a:prstGeom prst="rect">
            <a:avLst/>
          </a:prstGeom>
        </p:spPr>
      </p:pic>
    </p:spTree>
    <p:extLst>
      <p:ext uri="{BB962C8B-B14F-4D97-AF65-F5344CB8AC3E}">
        <p14:creationId xmlns:p14="http://schemas.microsoft.com/office/powerpoint/2010/main" val="9872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rgbClr val="E129CF"/>
      </a:dk1>
      <a:lt1>
        <a:srgbClr val="F5F5F5"/>
      </a:lt1>
      <a:dk2>
        <a:srgbClr val="2B3131"/>
      </a:dk2>
      <a:lt2>
        <a:srgbClr val="000000"/>
      </a:lt2>
      <a:accent1>
        <a:srgbClr val="5F91BA"/>
      </a:accent1>
      <a:accent2>
        <a:srgbClr val="8200B0"/>
      </a:accent2>
      <a:accent3>
        <a:srgbClr val="F9F9F9"/>
      </a:accent3>
      <a:accent4>
        <a:srgbClr val="C021B0"/>
      </a:accent4>
      <a:accent5>
        <a:srgbClr val="AACACA"/>
      </a:accent5>
      <a:accent6>
        <a:srgbClr val="75009F"/>
      </a:accent6>
      <a:hlink>
        <a:srgbClr val="2AB6B3"/>
      </a:hlink>
      <a:folHlink>
        <a:srgbClr val="F4FCA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10896</TotalTime>
  <Words>842</Words>
  <Application>Microsoft Office PowerPoint</Application>
  <PresentationFormat>Widescreen</PresentationFormat>
  <Paragraphs>76</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Ethics in Engineering</vt:lpstr>
      <vt:lpstr>Day 2 Goals</vt:lpstr>
      <vt:lpstr>Ethics in Engineering</vt:lpstr>
      <vt:lpstr>Ethics in Engineering</vt:lpstr>
      <vt:lpstr>It’s your turn to innovate!</vt:lpstr>
      <vt:lpstr>Example: Vista (Redesigned “Blue Room”)</vt:lpstr>
      <vt:lpstr>VISTA: The Next Best Thing to the Real Thing TM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dc:creator>
  <cp:lastModifiedBy>Denise</cp:lastModifiedBy>
  <cp:revision>70</cp:revision>
  <dcterms:created xsi:type="dcterms:W3CDTF">2015-10-14T20:56:26Z</dcterms:created>
  <dcterms:modified xsi:type="dcterms:W3CDTF">2015-11-12T22:10:00Z</dcterms:modified>
</cp:coreProperties>
</file>