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2"/>
  </p:notesMasterIdLst>
  <p:handoutMasterIdLst>
    <p:handoutMasterId r:id="rId13"/>
  </p:handoutMasterIdLst>
  <p:sldIdLst>
    <p:sldId id="383" r:id="rId2"/>
    <p:sldId id="368" r:id="rId3"/>
    <p:sldId id="372" r:id="rId4"/>
    <p:sldId id="371" r:id="rId5"/>
    <p:sldId id="374" r:id="rId6"/>
    <p:sldId id="373" r:id="rId7"/>
    <p:sldId id="375" r:id="rId8"/>
    <p:sldId id="367" r:id="rId9"/>
    <p:sldId id="377" r:id="rId10"/>
    <p:sldId id="376" r:id="rId11"/>
  </p:sldIdLst>
  <p:sldSz cx="10058400" cy="7772400"/>
  <p:notesSz cx="7086600" cy="94297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996633"/>
    <a:srgbClr val="FF0066"/>
    <a:srgbClr val="FFCC66"/>
    <a:srgbClr val="0033CC"/>
    <a:srgbClr val="FF0000"/>
    <a:srgbClr val="FF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84" autoAdjust="0"/>
    <p:restoredTop sz="87372" autoAdjust="0"/>
  </p:normalViewPr>
  <p:slideViewPr>
    <p:cSldViewPr snapToGrid="0">
      <p:cViewPr varScale="1">
        <p:scale>
          <a:sx n="70" d="100"/>
          <a:sy n="70" d="100"/>
        </p:scale>
        <p:origin x="804" y="66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532" tIns="14266" rIns="28532" bIns="14266" numCol="1" anchor="t" anchorCtr="0" compatLnSpc="1">
            <a:prstTxWarp prst="textNoShape">
              <a:avLst/>
            </a:prstTxWarp>
          </a:bodyPr>
          <a:lstStyle>
            <a:lvl1pPr algn="l" defTabSz="284163">
              <a:defRPr sz="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3200" y="0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532" tIns="14266" rIns="28532" bIns="14266" numCol="1" anchor="t" anchorCtr="0" compatLnSpc="1">
            <a:prstTxWarp prst="textNoShape">
              <a:avLst/>
            </a:prstTxWarp>
          </a:bodyPr>
          <a:lstStyle>
            <a:lvl1pPr algn="r" defTabSz="284163">
              <a:defRPr sz="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56675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532" tIns="14266" rIns="28532" bIns="14266" numCol="1" anchor="b" anchorCtr="0" compatLnSpc="1">
            <a:prstTxWarp prst="textNoShape">
              <a:avLst/>
            </a:prstTxWarp>
          </a:bodyPr>
          <a:lstStyle>
            <a:lvl1pPr algn="l" defTabSz="284163">
              <a:defRPr sz="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3200" y="8956675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8532" tIns="14266" rIns="28532" bIns="14266" numCol="1" anchor="b" anchorCtr="0" compatLnSpc="1">
            <a:prstTxWarp prst="textNoShape">
              <a:avLst/>
            </a:prstTxWarp>
          </a:bodyPr>
          <a:lstStyle>
            <a:lvl1pPr algn="r" defTabSz="284163">
              <a:defRPr sz="400"/>
            </a:lvl1pPr>
          </a:lstStyle>
          <a:p>
            <a:pPr>
              <a:defRPr/>
            </a:pPr>
            <a:fld id="{604CCF07-3E2C-4766-9929-BB329FAE1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4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0" rIns="93121" bIns="46560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200" y="0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0" rIns="93121" bIns="46560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06438"/>
            <a:ext cx="4576763" cy="353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79925"/>
            <a:ext cx="5667375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0" rIns="93121" bIns="465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6675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0" rIns="93121" bIns="46560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200" y="8956675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1" tIns="46560" rIns="93121" bIns="4656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2A1318B0-BDA6-4ECE-B416-3F4109A37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67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Engineering Design Process Presentation</a:t>
            </a:r>
          </a:p>
          <a:p>
            <a:r>
              <a:rPr lang="en-US" dirty="0" smtClean="0"/>
              <a:t>Bones!</a:t>
            </a:r>
            <a:r>
              <a:rPr lang="en-US" baseline="0" dirty="0" smtClean="0"/>
              <a:t> Bones! Bones! Lesson &gt; TeachEngineering.org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1318B0-BDA6-4ECE-B416-3F4109A374B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1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Review the steps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 Design Squad-PBS-WGBH</a:t>
            </a:r>
            <a:r>
              <a:rPr lang="en-US" baseline="0" dirty="0" smtClean="0"/>
              <a:t> engineering design process diagram at http://www.pbslearningmedia.org/resource/adptech12.sci.engin.design.dsposter/the-design-process-poster/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1318B0-BDA6-4ECE-B416-3F4109A374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7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 Design Squad-PBS-WGBH</a:t>
            </a:r>
            <a:r>
              <a:rPr lang="en-US" baseline="0" dirty="0" smtClean="0"/>
              <a:t> engineering design process diagram at http://www.pbslearningmedia.org/resource/adptech12.sci.engin.design.dsposter/the-design-process-poster/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1318B0-BDA6-4ECE-B416-3F4109A374B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56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sources: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(screen bean character with question mark by  head) Microsoft clipart</a:t>
            </a:r>
            <a:r>
              <a:rPr lang="en-US" baseline="0" dirty="0" smtClean="0"/>
              <a:t> at http://office.microsoft.com/en-us/worldwide.aspx?CTT=155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(4 stick figures fitting arrow puzzle pieces) Microsoft clipart at http://office.microsoft.com/en-us/images/results.aspx?qu=problem&amp;ex=1#ai:MC900439356|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1318B0-BDA6-4ECE-B416-3F4109A374B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90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Four people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at a table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having a brainstorming session) Microsoft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clipart at http://office.microsoft.com/en-us/images/results.aspx?qu=brainstorm&amp;ex=1#ai:MC900299691|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1318B0-BDA6-4ECE-B416-3F4109A374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56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 (cartoon character making decision) Microsoft clipart at http://office.microsoft.com/en-us/images/results.aspx?qu=decision&amp;ex=1#ai:MC900320122|mt:1|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1318B0-BDA6-4ECE-B416-3F4109A374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9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 (people</a:t>
            </a:r>
            <a:r>
              <a:rPr lang="en-US" baseline="0" dirty="0" smtClean="0"/>
              <a:t> drawing at a table) Microsoft clipart at http://office.microsoft.com/en-us/images/results.aspx?qu=meeting&amp;ex=1#ai:MC900230989|mt:1|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1318B0-BDA6-4ECE-B416-3F4109A374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0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(project management tree cartoon) http://www.tamingdata.com/2010/07/08/the-project-management-tree-swing-cartoon-past-and-present/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1318B0-BDA6-4ECE-B416-3F4109A374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75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 of images: ITL</a:t>
            </a:r>
            <a:r>
              <a:rPr lang="en-US" baseline="0" dirty="0" smtClean="0"/>
              <a:t> Program, College of Engineering, University of Colorado Boulder; used with permission</a:t>
            </a:r>
            <a:endParaRPr lang="en-US" dirty="0" smtClean="0"/>
          </a:p>
          <a:p>
            <a:r>
              <a:rPr lang="en-US" dirty="0" smtClean="0"/>
              <a:t>http://itll.colorado.edu/design_expo/photo_gallery/de_2007/ and http://itll.colorado.edu/design_expo/photo_gallery/de_2008/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1318B0-BDA6-4ECE-B416-3F4109A374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29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 of images: 2007 Denise W. Carlson, ITL</a:t>
            </a:r>
            <a:r>
              <a:rPr lang="en-US" baseline="0" dirty="0" smtClean="0"/>
              <a:t> Program, College of Engineering, University of Colorado Boulder; used with permission</a:t>
            </a:r>
            <a:endParaRPr lang="en-US" dirty="0" smtClean="0"/>
          </a:p>
          <a:p>
            <a:r>
              <a:rPr lang="en-US" dirty="0" smtClean="0"/>
              <a:t>http://itll.colorado.edu/design_expo/photo_gallery/de_2007/ and http://itll.colorado.edu/design_expo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1318B0-BDA6-4ECE-B416-3F4109A374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19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3184525"/>
            <a:ext cx="9723437" cy="14763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6688" y="4749800"/>
            <a:ext cx="9725025" cy="10366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en-US"/>
              <a:t>Click to edit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57EC5-826D-4ECF-AF74-C009579FC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765AE-386D-4E78-9220-C504372D9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8388" y="173038"/>
            <a:ext cx="2387600" cy="742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413" y="173038"/>
            <a:ext cx="7013575" cy="742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AF754-6268-4A38-8CF2-E2F4DB6DD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52413" y="173038"/>
            <a:ext cx="9553575" cy="1381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2413" y="1900238"/>
            <a:ext cx="4700587" cy="2773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900238"/>
            <a:ext cx="4700588" cy="2773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52413" y="4826000"/>
            <a:ext cx="4700587" cy="2773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4826000"/>
            <a:ext cx="4700588" cy="2773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F5257-EE8C-4669-8472-F669C0D70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173038"/>
            <a:ext cx="9553575" cy="1381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2413" y="1900238"/>
            <a:ext cx="4700587" cy="5699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900238"/>
            <a:ext cx="4700588" cy="2773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4826000"/>
            <a:ext cx="4700588" cy="2773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6F09A-5737-4AB5-94A3-516BEB05C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173038"/>
            <a:ext cx="9553575" cy="1381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2413" y="1900238"/>
            <a:ext cx="4700587" cy="5699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0238"/>
            <a:ext cx="4700588" cy="5699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95776-522F-478F-954B-0FEA2A023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1FB89-EB58-4774-9126-4D0CC3085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ACA4-4823-493B-A01A-7BFBBA488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900238"/>
            <a:ext cx="4700587" cy="569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0238"/>
            <a:ext cx="4700588" cy="569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BE88F-AFAA-45CE-B45F-7BC682A0E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D1A4E-7AEA-4C92-A955-70F83E87C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C4834-6B62-423B-A31D-060059C7D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93D9E-6206-4BD9-9444-C896070A3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E8D6F-BCCE-4D8D-AF27-962DD2ECB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B1E10-2DB6-47CD-93CD-CFA15106A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173038"/>
            <a:ext cx="95535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44" tIns="50922" rIns="101844" bIns="509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413" y="1900238"/>
            <a:ext cx="9553575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44" tIns="50922" rIns="101844" bIns="50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7078663"/>
            <a:ext cx="2346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44" tIns="50922" rIns="101844" bIns="50922" numCol="1" anchor="t" anchorCtr="0" compatLnSpc="1">
            <a:prstTxWarp prst="textNoShape">
              <a:avLst/>
            </a:prstTxWarp>
          </a:bodyPr>
          <a:lstStyle>
            <a:lvl1pPr algn="l"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7078663"/>
            <a:ext cx="31845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44" tIns="50922" rIns="101844" bIns="50922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7078663"/>
            <a:ext cx="2346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44" tIns="50922" rIns="101844" bIns="50922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>
              <a:defRPr/>
            </a:pPr>
            <a:fld id="{33C70558-05D2-4811-A710-3343AC72F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  <p:sldLayoutId id="2147483695" r:id="rId12"/>
    <p:sldLayoutId id="2147483694" r:id="rId13"/>
    <p:sldLayoutId id="2147483693" r:id="rId14"/>
  </p:sldLayoutIdLst>
  <p:txStyles>
    <p:titleStyle>
      <a:lvl1pPr algn="l" defTabSz="1019175" rtl="0" eaLnBrk="0" fontAlgn="base" hangingPunct="0">
        <a:spcBef>
          <a:spcPct val="0"/>
        </a:spcBef>
        <a:spcAft>
          <a:spcPct val="0"/>
        </a:spcAft>
        <a:defRPr kumimoji="1" sz="49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019175" rtl="0" eaLnBrk="0" fontAlgn="base" hangingPunct="0">
        <a:spcBef>
          <a:spcPct val="0"/>
        </a:spcBef>
        <a:spcAft>
          <a:spcPct val="0"/>
        </a:spcAft>
        <a:defRPr kumimoji="1" sz="4900" b="1">
          <a:solidFill>
            <a:schemeClr val="tx1"/>
          </a:solidFill>
          <a:latin typeface="Arial" charset="0"/>
        </a:defRPr>
      </a:lvl2pPr>
      <a:lvl3pPr algn="l" defTabSz="1019175" rtl="0" eaLnBrk="0" fontAlgn="base" hangingPunct="0">
        <a:spcBef>
          <a:spcPct val="0"/>
        </a:spcBef>
        <a:spcAft>
          <a:spcPct val="0"/>
        </a:spcAft>
        <a:defRPr kumimoji="1" sz="4900" b="1">
          <a:solidFill>
            <a:schemeClr val="tx1"/>
          </a:solidFill>
          <a:latin typeface="Arial" charset="0"/>
        </a:defRPr>
      </a:lvl3pPr>
      <a:lvl4pPr algn="l" defTabSz="1019175" rtl="0" eaLnBrk="0" fontAlgn="base" hangingPunct="0">
        <a:spcBef>
          <a:spcPct val="0"/>
        </a:spcBef>
        <a:spcAft>
          <a:spcPct val="0"/>
        </a:spcAft>
        <a:defRPr kumimoji="1" sz="4900" b="1">
          <a:solidFill>
            <a:schemeClr val="tx1"/>
          </a:solidFill>
          <a:latin typeface="Arial" charset="0"/>
        </a:defRPr>
      </a:lvl4pPr>
      <a:lvl5pPr algn="l" defTabSz="1019175" rtl="0" eaLnBrk="0" fontAlgn="base" hangingPunct="0">
        <a:spcBef>
          <a:spcPct val="0"/>
        </a:spcBef>
        <a:spcAft>
          <a:spcPct val="0"/>
        </a:spcAft>
        <a:defRPr kumimoji="1" sz="4900" b="1">
          <a:solidFill>
            <a:schemeClr val="tx1"/>
          </a:solidFill>
          <a:latin typeface="Arial" charset="0"/>
        </a:defRPr>
      </a:lvl5pPr>
      <a:lvl6pPr marL="457200" algn="l" defTabSz="1019175" rtl="0" eaLnBrk="0" fontAlgn="base" hangingPunct="0">
        <a:spcBef>
          <a:spcPct val="0"/>
        </a:spcBef>
        <a:spcAft>
          <a:spcPct val="0"/>
        </a:spcAft>
        <a:defRPr kumimoji="1" sz="4900" b="1">
          <a:solidFill>
            <a:schemeClr val="tx1"/>
          </a:solidFill>
          <a:latin typeface="Arial" charset="0"/>
        </a:defRPr>
      </a:lvl6pPr>
      <a:lvl7pPr marL="914400" algn="l" defTabSz="1019175" rtl="0" eaLnBrk="0" fontAlgn="base" hangingPunct="0">
        <a:spcBef>
          <a:spcPct val="0"/>
        </a:spcBef>
        <a:spcAft>
          <a:spcPct val="0"/>
        </a:spcAft>
        <a:defRPr kumimoji="1" sz="4900" b="1">
          <a:solidFill>
            <a:schemeClr val="tx1"/>
          </a:solidFill>
          <a:latin typeface="Arial" charset="0"/>
        </a:defRPr>
      </a:lvl7pPr>
      <a:lvl8pPr marL="1371600" algn="l" defTabSz="1019175" rtl="0" eaLnBrk="0" fontAlgn="base" hangingPunct="0">
        <a:spcBef>
          <a:spcPct val="0"/>
        </a:spcBef>
        <a:spcAft>
          <a:spcPct val="0"/>
        </a:spcAft>
        <a:defRPr kumimoji="1" sz="4900" b="1">
          <a:solidFill>
            <a:schemeClr val="tx1"/>
          </a:solidFill>
          <a:latin typeface="Arial" charset="0"/>
        </a:defRPr>
      </a:lvl8pPr>
      <a:lvl9pPr marL="1828800" algn="l" defTabSz="1019175" rtl="0" eaLnBrk="0" fontAlgn="base" hangingPunct="0">
        <a:spcBef>
          <a:spcPct val="0"/>
        </a:spcBef>
        <a:spcAft>
          <a:spcPct val="0"/>
        </a:spcAft>
        <a:defRPr kumimoji="1" sz="4900" b="1">
          <a:solidFill>
            <a:schemeClr val="tx1"/>
          </a:solidFill>
          <a:latin typeface="Arial" charset="0"/>
        </a:defRPr>
      </a:lvl9pPr>
    </p:titleStyle>
    <p:bodyStyle>
      <a:lvl1pPr marL="382588" indent="-382588" algn="l" defTabSz="1019175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9088" algn="l" defTabSz="1019175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100">
          <a:solidFill>
            <a:schemeClr val="tx1"/>
          </a:solidFill>
          <a:latin typeface="+mn-lt"/>
        </a:defRPr>
      </a:lvl2pPr>
      <a:lvl3pPr marL="1273175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600">
          <a:solidFill>
            <a:schemeClr val="tx1"/>
          </a:solidFill>
          <a:latin typeface="+mn-lt"/>
        </a:defRPr>
      </a:lvl3pPr>
      <a:lvl4pPr marL="1782763" indent="-255588" algn="l" defTabSz="1019175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</a:defRPr>
      </a:lvl4pPr>
      <a:lvl5pPr marL="2292350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</a:defRPr>
      </a:lvl5pPr>
      <a:lvl6pPr marL="2749550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</a:defRPr>
      </a:lvl6pPr>
      <a:lvl7pPr marL="3206750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</a:defRPr>
      </a:lvl7pPr>
      <a:lvl8pPr marL="3663950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</a:defRPr>
      </a:lvl8pPr>
      <a:lvl9pPr marL="4121150" indent="-254000" algn="l" defTabSz="1019175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876878"/>
            <a:ext cx="10058400" cy="1476375"/>
          </a:xfrm>
        </p:spPr>
        <p:txBody>
          <a:bodyPr/>
          <a:lstStyle/>
          <a:p>
            <a:pPr algn="ctr"/>
            <a:r>
              <a:rPr lang="en-US" sz="3600" dirty="0" smtClean="0">
                <a:latin typeface="Segoe Print" panose="02000600000000000000" pitchFamily="2" charset="0"/>
              </a:rPr>
              <a:t>Engineers create what has never existed!</a:t>
            </a:r>
          </a:p>
        </p:txBody>
      </p:sp>
      <p:sp>
        <p:nvSpPr>
          <p:cNvPr id="38919" name="Rectangle 2"/>
          <p:cNvSpPr>
            <a:spLocks noChangeArrowheads="1"/>
          </p:cNvSpPr>
          <p:nvPr/>
        </p:nvSpPr>
        <p:spPr bwMode="auto">
          <a:xfrm>
            <a:off x="0" y="3697288"/>
            <a:ext cx="100584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 anchor="ctr"/>
          <a:lstStyle/>
          <a:p>
            <a:pPr algn="ctr" defTabSz="1019175" eaLnBrk="0" hangingPunct="0"/>
            <a:r>
              <a:rPr kumimoji="1" lang="en-US" sz="7200" b="1" dirty="0">
                <a:latin typeface="Arial" charset="0"/>
              </a:rPr>
              <a:t>The Engineering </a:t>
            </a:r>
          </a:p>
          <a:p>
            <a:pPr algn="ctr" defTabSz="1019175" eaLnBrk="0" hangingPunct="0"/>
            <a:r>
              <a:rPr kumimoji="1" lang="en-US" sz="7200" b="1" dirty="0">
                <a:latin typeface="Arial" charset="0"/>
              </a:rPr>
              <a:t>Design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63525" y="145143"/>
            <a:ext cx="9459913" cy="1561728"/>
          </a:xfrm>
        </p:spPr>
        <p:txBody>
          <a:bodyPr/>
          <a:lstStyle/>
          <a:p>
            <a:r>
              <a:rPr lang="en-US" sz="4800" dirty="0" smtClean="0"/>
              <a:t> Engineering Design Process</a:t>
            </a:r>
          </a:p>
        </p:txBody>
      </p:sp>
      <p:sp>
        <p:nvSpPr>
          <p:cNvPr id="27650" name="Rectangle 23"/>
          <p:cNvSpPr txBox="1">
            <a:spLocks noChangeArrowheads="1"/>
          </p:cNvSpPr>
          <p:nvPr/>
        </p:nvSpPr>
        <p:spPr bwMode="auto">
          <a:xfrm>
            <a:off x="307975" y="6862763"/>
            <a:ext cx="94599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 anchor="ctr"/>
          <a:lstStyle/>
          <a:p>
            <a:pPr defTabSz="1019175" eaLnBrk="0" hangingPunct="0"/>
            <a:endParaRPr kumimoji="1" lang="en-US" sz="5400" b="1"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361739" y="2283856"/>
            <a:ext cx="5406149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1. Define the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problem </a:t>
            </a:r>
            <a:endParaRPr lang="en-US" sz="3600" b="1" dirty="0">
              <a:solidFill>
                <a:schemeClr val="bg1"/>
              </a:solidFill>
              <a:latin typeface="Arial" charset="0"/>
            </a:endParaRPr>
          </a:p>
          <a:p>
            <a:pPr marL="514350" indent="-514350"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2. Brainstorm</a:t>
            </a:r>
          </a:p>
          <a:p>
            <a:pPr marL="514350" indent="-514350"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3. Pick a design </a:t>
            </a:r>
          </a:p>
          <a:p>
            <a:pPr marL="514350" indent="-514350"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4. Plan to build </a:t>
            </a:r>
          </a:p>
          <a:p>
            <a:pPr marL="514350" indent="-514350"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5. Build… </a:t>
            </a:r>
          </a:p>
          <a:p>
            <a:pPr marL="514350" indent="-514350"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	Test… </a:t>
            </a:r>
          </a:p>
          <a:p>
            <a:pPr marL="514350" indent="-514350"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	Redesign </a:t>
            </a:r>
          </a:p>
          <a:p>
            <a:pPr marL="514350" indent="-514350"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6. Present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the solution</a:t>
            </a:r>
            <a:endParaRPr lang="en-US" sz="36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" name="Picture 2" descr="designprocessjpg Using the design proc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2"/>
          <a:stretch/>
        </p:blipFill>
        <p:spPr bwMode="auto">
          <a:xfrm>
            <a:off x="561132" y="1939786"/>
            <a:ext cx="3403247" cy="563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8"/>
          <p:cNvSpPr>
            <a:spLocks noChangeArrowheads="1"/>
          </p:cNvSpPr>
          <p:nvPr/>
        </p:nvSpPr>
        <p:spPr bwMode="auto">
          <a:xfrm>
            <a:off x="177764" y="1992313"/>
            <a:ext cx="5202238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endParaRPr kumimoji="1" lang="en-US" sz="2800" b="1">
              <a:solidFill>
                <a:schemeClr val="bg1"/>
              </a:solidFill>
              <a:latin typeface="Arial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endParaRPr kumimoji="1" lang="en-US" sz="2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58" name="Rectangle 2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63525" y="0"/>
            <a:ext cx="9459913" cy="1992313"/>
          </a:xfrm>
        </p:spPr>
        <p:txBody>
          <a:bodyPr/>
          <a:lstStyle/>
          <a:p>
            <a:r>
              <a:rPr lang="en-US" sz="4800" smtClean="0"/>
              <a:t> </a:t>
            </a:r>
            <a:endParaRPr lang="en-US" sz="4000" smtClean="0"/>
          </a:p>
        </p:txBody>
      </p:sp>
      <p:sp>
        <p:nvSpPr>
          <p:cNvPr id="7" name="Rectangle 23"/>
          <p:cNvSpPr txBox="1">
            <a:spLocks noChangeArrowheads="1"/>
          </p:cNvSpPr>
          <p:nvPr/>
        </p:nvSpPr>
        <p:spPr bwMode="auto">
          <a:xfrm>
            <a:off x="415925" y="152400"/>
            <a:ext cx="9459913" cy="143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 anchor="ctr"/>
          <a:lstStyle/>
          <a:p>
            <a:pPr defTabSz="1019175" eaLnBrk="0" hangingPunct="0">
              <a:defRPr/>
            </a:pPr>
            <a:r>
              <a:rPr kumimoji="1" lang="en-US" sz="4800" b="1" kern="0" dirty="0">
                <a:latin typeface="+mj-lt"/>
                <a:ea typeface="+mj-ea"/>
                <a:cs typeface="+mj-cs"/>
              </a:rPr>
              <a:t> Steps in </a:t>
            </a:r>
            <a:r>
              <a:rPr kumimoji="1" lang="en-US" sz="4800" b="1" kern="0" dirty="0" smtClean="0">
                <a:latin typeface="+mj-lt"/>
                <a:ea typeface="+mj-ea"/>
                <a:cs typeface="+mj-cs"/>
              </a:rPr>
              <a:t>the </a:t>
            </a:r>
            <a:r>
              <a:rPr kumimoji="1" lang="en-US" sz="4800" b="1" kern="0" dirty="0">
                <a:latin typeface="+mj-lt"/>
                <a:ea typeface="+mj-ea"/>
                <a:cs typeface="+mj-cs"/>
              </a:rPr>
              <a:t>Design Process</a:t>
            </a:r>
            <a:endParaRPr kumimoji="1" lang="en-US" sz="40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014780" y="2649370"/>
            <a:ext cx="6008914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Define </a:t>
            </a: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the 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problem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Come </a:t>
            </a: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up with design 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ideas</a:t>
            </a:r>
            <a:br>
              <a:rPr lang="en-US" sz="24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" charset="0"/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solidFill>
                  <a:srgbClr val="FFFF99"/>
                </a:solidFill>
                <a:latin typeface="Arial" charset="0"/>
              </a:rPr>
              <a:t>brainstorm!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Select </a:t>
            </a: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the most promising 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design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Communicate </a:t>
            </a: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about and plan to build your 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design 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Create &amp; test </a:t>
            </a: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your designed 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product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Review </a:t>
            </a: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for 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improvements 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Iterate </a:t>
            </a: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your design (if necessary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)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Present </a:t>
            </a: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the 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solution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6" name="Picture 2" descr="designprocessjpg Using the design proc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2"/>
          <a:stretch/>
        </p:blipFill>
        <p:spPr bwMode="auto">
          <a:xfrm>
            <a:off x="415925" y="1952625"/>
            <a:ext cx="3403247" cy="563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8"/>
          <p:cNvSpPr>
            <a:spLocks noChangeArrowheads="1"/>
          </p:cNvSpPr>
          <p:nvPr/>
        </p:nvSpPr>
        <p:spPr bwMode="auto">
          <a:xfrm>
            <a:off x="-187325" y="1952625"/>
            <a:ext cx="5202238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endParaRPr kumimoji="1" lang="en-US" sz="2800" b="1">
              <a:solidFill>
                <a:schemeClr val="bg1"/>
              </a:solidFill>
              <a:latin typeface="Arial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endParaRPr kumimoji="1" lang="en-US" sz="2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482" name="Rectangle 2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63525" y="0"/>
            <a:ext cx="9459913" cy="1992313"/>
          </a:xfrm>
        </p:spPr>
        <p:txBody>
          <a:bodyPr/>
          <a:lstStyle/>
          <a:p>
            <a:r>
              <a:rPr lang="en-US" sz="4800" smtClean="0"/>
              <a:t> </a:t>
            </a:r>
            <a:endParaRPr lang="en-US" sz="4000" smtClean="0"/>
          </a:p>
        </p:txBody>
      </p:sp>
      <p:sp>
        <p:nvSpPr>
          <p:cNvPr id="7" name="Rectangle 23"/>
          <p:cNvSpPr txBox="1">
            <a:spLocks noChangeArrowheads="1"/>
          </p:cNvSpPr>
          <p:nvPr/>
        </p:nvSpPr>
        <p:spPr bwMode="auto">
          <a:xfrm>
            <a:off x="415925" y="152400"/>
            <a:ext cx="9459913" cy="155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 anchor="ctr"/>
          <a:lstStyle/>
          <a:p>
            <a:pPr defTabSz="1019175" eaLnBrk="0" hangingPunct="0">
              <a:defRPr/>
            </a:pPr>
            <a:r>
              <a:rPr kumimoji="1" lang="en-US" sz="4800" b="1" kern="0" dirty="0">
                <a:latin typeface="+mj-lt"/>
                <a:ea typeface="+mj-ea"/>
                <a:cs typeface="+mj-cs"/>
              </a:rPr>
              <a:t> Define the Problem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22508" y="2144713"/>
            <a:ext cx="5311775" cy="550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What is the PROBLEM?</a:t>
            </a:r>
          </a:p>
          <a:p>
            <a:pPr marL="514350" indent="-514350">
              <a:buFont typeface="Wingdings" pitchFamily="2" charset="2"/>
              <a:buChar char="v"/>
            </a:pPr>
            <a:endParaRPr lang="en-US" sz="2800" b="1" dirty="0">
              <a:solidFill>
                <a:schemeClr val="bg1"/>
              </a:solidFill>
              <a:latin typeface="Arial" charset="0"/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How can it be solved?</a:t>
            </a:r>
          </a:p>
          <a:p>
            <a:pPr marL="514350" indent="-514350">
              <a:buFont typeface="Wingdings" pitchFamily="2" charset="2"/>
              <a:buChar char="v"/>
            </a:pPr>
            <a:endParaRPr lang="en-US" sz="2800" b="1" dirty="0">
              <a:solidFill>
                <a:schemeClr val="bg1"/>
              </a:solidFill>
              <a:latin typeface="Arial" charset="0"/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What do we need to 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build or create?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  <a:p>
            <a:pPr marL="514350" indent="-514350">
              <a:buFont typeface="Wingdings" pitchFamily="2" charset="2"/>
              <a:buChar char="v"/>
            </a:pPr>
            <a:endParaRPr lang="en-US" sz="2800" b="1" dirty="0">
              <a:solidFill>
                <a:schemeClr val="bg1"/>
              </a:solidFill>
              <a:latin typeface="Arial" charset="0"/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What is our goal?</a:t>
            </a:r>
          </a:p>
          <a:p>
            <a:pPr marL="514350" indent="-514350">
              <a:buFont typeface="Wingdings" pitchFamily="2" charset="2"/>
              <a:buChar char="v"/>
            </a:pPr>
            <a:endParaRPr lang="en-US" sz="2800" b="1" dirty="0">
              <a:solidFill>
                <a:schemeClr val="bg1"/>
              </a:solidFill>
              <a:latin typeface="Arial" charset="0"/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Write one or two sentences defining 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the problem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marL="514350" indent="-514350"/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2774" name="Picture 2" descr="C:\Documents and Settings\surlesw\Local Settings\Temporary Internet Files\Content.IE5\SOF7EKR8\MPj0439356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0911" y="4739836"/>
            <a:ext cx="2664547" cy="266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 descr="MCj007862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2988" y="969062"/>
            <a:ext cx="2482850" cy="534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8"/>
          <p:cNvSpPr>
            <a:spLocks noChangeArrowheads="1"/>
          </p:cNvSpPr>
          <p:nvPr/>
        </p:nvSpPr>
        <p:spPr bwMode="auto">
          <a:xfrm>
            <a:off x="-187325" y="1952625"/>
            <a:ext cx="5202238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endParaRPr kumimoji="1" lang="en-US" sz="2800" b="1">
              <a:solidFill>
                <a:schemeClr val="bg1"/>
              </a:solidFill>
              <a:latin typeface="Arial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endParaRPr kumimoji="1" lang="en-US" sz="2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506" name="Rectangle 2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63525" y="0"/>
            <a:ext cx="9459913" cy="1992313"/>
          </a:xfrm>
        </p:spPr>
        <p:txBody>
          <a:bodyPr/>
          <a:lstStyle/>
          <a:p>
            <a:r>
              <a:rPr lang="en-US" sz="4800" smtClean="0"/>
              <a:t> </a:t>
            </a:r>
            <a:endParaRPr lang="en-US" sz="4000" smtClean="0"/>
          </a:p>
        </p:txBody>
      </p:sp>
      <p:sp>
        <p:nvSpPr>
          <p:cNvPr id="21507" name="Rectangle 23"/>
          <p:cNvSpPr txBox="1">
            <a:spLocks noChangeArrowheads="1"/>
          </p:cNvSpPr>
          <p:nvPr/>
        </p:nvSpPr>
        <p:spPr bwMode="auto">
          <a:xfrm>
            <a:off x="307975" y="6862763"/>
            <a:ext cx="94599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 anchor="ctr"/>
          <a:lstStyle/>
          <a:p>
            <a:pPr defTabSz="1019175" eaLnBrk="0" hangingPunct="0"/>
            <a:endParaRPr kumimoji="1" lang="en-US" sz="5400" b="1">
              <a:latin typeface="Arial" charset="0"/>
            </a:endParaRPr>
          </a:p>
        </p:txBody>
      </p:sp>
      <p:sp>
        <p:nvSpPr>
          <p:cNvPr id="7" name="Rectangle 23"/>
          <p:cNvSpPr txBox="1">
            <a:spLocks noChangeArrowheads="1"/>
          </p:cNvSpPr>
          <p:nvPr/>
        </p:nvSpPr>
        <p:spPr bwMode="auto">
          <a:xfrm>
            <a:off x="415925" y="152400"/>
            <a:ext cx="9459913" cy="147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 anchor="ctr"/>
          <a:lstStyle/>
          <a:p>
            <a:pPr defTabSz="1019175" eaLnBrk="0" hangingPunct="0">
              <a:defRPr/>
            </a:pPr>
            <a:r>
              <a:rPr kumimoji="1" lang="en-US" sz="4800" b="1" kern="0" dirty="0">
                <a:latin typeface="+mj-lt"/>
                <a:ea typeface="+mj-ea"/>
                <a:cs typeface="+mj-cs"/>
              </a:rPr>
              <a:t> Brainstorming Guidelines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3525" y="4111625"/>
            <a:ext cx="7632245" cy="326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No 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negative comments allowed!!!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Encourage wild ideas.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Record all ideas.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Build on the ideas of others.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Stay focused on the topic.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Allow only one conversation at a time. </a:t>
            </a:r>
          </a:p>
        </p:txBody>
      </p:sp>
      <p:pic>
        <p:nvPicPr>
          <p:cNvPr id="33798" name="Picture 4" descr="C:\Documents and Settings\surlesw\Local Settings\Temporary Internet Files\Content.IE5\QI5ISWEP\MCj0299691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6463" y="3552939"/>
            <a:ext cx="38893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Rectangle 6"/>
          <p:cNvSpPr>
            <a:spLocks noChangeArrowheads="1"/>
          </p:cNvSpPr>
          <p:nvPr/>
        </p:nvSpPr>
        <p:spPr bwMode="auto">
          <a:xfrm>
            <a:off x="1049336" y="2184283"/>
            <a:ext cx="5801407" cy="121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Segoe Print" panose="02000600000000000000" pitchFamily="2" charset="0"/>
              </a:rPr>
              <a:t>“Imagination </a:t>
            </a:r>
            <a:r>
              <a:rPr lang="en-US" sz="2800" b="1" dirty="0">
                <a:solidFill>
                  <a:srgbClr val="FFFF99"/>
                </a:solidFill>
                <a:latin typeface="Segoe Print" panose="02000600000000000000" pitchFamily="2" charset="0"/>
              </a:rPr>
              <a:t>is more important than knowledge</a:t>
            </a:r>
            <a:r>
              <a:rPr lang="en-US" sz="2800" b="1" dirty="0" smtClean="0">
                <a:solidFill>
                  <a:srgbClr val="FFFF99"/>
                </a:solidFill>
                <a:latin typeface="Segoe Print" panose="02000600000000000000" pitchFamily="2" charset="0"/>
              </a:rPr>
              <a:t>.” </a:t>
            </a:r>
            <a:endParaRPr lang="en-US" sz="2800" b="1" dirty="0">
              <a:solidFill>
                <a:srgbClr val="FFFF99"/>
              </a:solidFill>
              <a:latin typeface="Segoe Print" panose="020006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FFFF99"/>
                </a:solidFill>
                <a:latin typeface="Segoe Print" panose="02000600000000000000" pitchFamily="2" charset="0"/>
              </a:rPr>
              <a:t>— Albert Einstein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8"/>
          <p:cNvSpPr>
            <a:spLocks noChangeArrowheads="1"/>
          </p:cNvSpPr>
          <p:nvPr/>
        </p:nvSpPr>
        <p:spPr bwMode="auto">
          <a:xfrm>
            <a:off x="-187325" y="1952625"/>
            <a:ext cx="5202238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endParaRPr kumimoji="1" lang="en-US" sz="2800" b="1">
              <a:solidFill>
                <a:schemeClr val="bg1"/>
              </a:solidFill>
              <a:latin typeface="Arial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endParaRPr kumimoji="1" lang="en-US" sz="2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30" name="Rectangle 2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63525" y="0"/>
            <a:ext cx="9459913" cy="1992313"/>
          </a:xfrm>
        </p:spPr>
        <p:txBody>
          <a:bodyPr/>
          <a:lstStyle/>
          <a:p>
            <a:r>
              <a:rPr lang="en-US" sz="4800" smtClean="0"/>
              <a:t> </a:t>
            </a:r>
            <a:endParaRPr lang="en-US" sz="4000" smtClean="0"/>
          </a:p>
        </p:txBody>
      </p:sp>
      <p:sp>
        <p:nvSpPr>
          <p:cNvPr id="7" name="Rectangle 23"/>
          <p:cNvSpPr txBox="1">
            <a:spLocks noChangeArrowheads="1"/>
          </p:cNvSpPr>
          <p:nvPr/>
        </p:nvSpPr>
        <p:spPr bwMode="auto">
          <a:xfrm>
            <a:off x="415925" y="152400"/>
            <a:ext cx="9459913" cy="153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 anchor="ctr"/>
          <a:lstStyle/>
          <a:p>
            <a:pPr defTabSz="1019175" eaLnBrk="0" hangingPunct="0">
              <a:defRPr/>
            </a:pPr>
            <a:r>
              <a:rPr kumimoji="1" lang="en-US" sz="4800" b="1" kern="0" dirty="0">
                <a:latin typeface="+mj-lt"/>
                <a:ea typeface="+mj-ea"/>
                <a:cs typeface="+mj-cs"/>
              </a:rPr>
              <a:t> Make a Decision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44072" y="2163607"/>
            <a:ext cx="5849711" cy="522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Ideas 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that don’t get picked 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are 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NOT bad ideas!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Don’t let it be personal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Decide as a team…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Consider all positives 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and 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negatives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Vote as a team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Combine design 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aspects, </a:t>
            </a:r>
            <a:br>
              <a:rPr lang="en-US" sz="28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if 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you want. </a:t>
            </a:r>
          </a:p>
        </p:txBody>
      </p:sp>
      <p:pic>
        <p:nvPicPr>
          <p:cNvPr id="34822" name="Picture 2" descr="C:\Documents and Settings\surlesw\Local Settings\Temporary Internet Files\Content.IE5\QI5ISWEP\MCj032012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5881" y="2144713"/>
            <a:ext cx="5029070" cy="357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8"/>
          <p:cNvSpPr>
            <a:spLocks noChangeArrowheads="1"/>
          </p:cNvSpPr>
          <p:nvPr/>
        </p:nvSpPr>
        <p:spPr bwMode="auto">
          <a:xfrm>
            <a:off x="-187326" y="1952624"/>
            <a:ext cx="5628755" cy="551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endParaRPr kumimoji="1" lang="en-US" sz="2800" b="1">
              <a:solidFill>
                <a:schemeClr val="bg1"/>
              </a:solidFill>
              <a:latin typeface="Arial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endParaRPr kumimoji="1" lang="en-US" sz="2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54" name="Rectangle 2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63525" y="0"/>
            <a:ext cx="9459913" cy="1992313"/>
          </a:xfrm>
        </p:spPr>
        <p:txBody>
          <a:bodyPr/>
          <a:lstStyle/>
          <a:p>
            <a:r>
              <a:rPr lang="en-US" sz="4800" smtClean="0"/>
              <a:t> </a:t>
            </a:r>
            <a:endParaRPr lang="en-US" sz="4000" smtClean="0"/>
          </a:p>
        </p:txBody>
      </p:sp>
      <p:sp>
        <p:nvSpPr>
          <p:cNvPr id="7" name="Rectangle 23"/>
          <p:cNvSpPr txBox="1">
            <a:spLocks noChangeArrowheads="1"/>
          </p:cNvSpPr>
          <p:nvPr/>
        </p:nvSpPr>
        <p:spPr bwMode="auto">
          <a:xfrm>
            <a:off x="415925" y="152400"/>
            <a:ext cx="9459913" cy="153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 anchor="ctr"/>
          <a:lstStyle/>
          <a:p>
            <a:pPr defTabSz="1019175" eaLnBrk="0" hangingPunct="0">
              <a:defRPr/>
            </a:pPr>
            <a:r>
              <a:rPr kumimoji="1" lang="en-US" sz="4800" b="1" kern="0" dirty="0">
                <a:latin typeface="+mj-lt"/>
                <a:ea typeface="+mj-ea"/>
                <a:cs typeface="+mj-cs"/>
              </a:rPr>
              <a:t>Plan to Build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91727" y="2174023"/>
            <a:ext cx="4831711" cy="532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Communication 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is 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key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!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Make a 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plan: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Design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Drawings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Details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What is the order 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of</a:t>
            </a:r>
            <a:br>
              <a:rPr lang="en-US" sz="28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steps 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to 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take?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Split up task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Stay focused as a 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team</a:t>
            </a:r>
            <a:endParaRPr lang="en-US" sz="36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100" name="Picture 4" descr="business,businesswomen,communications,conferences,meetings,people,tables,occupations,discussions,plan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49" y="1992313"/>
            <a:ext cx="4465404" cy="446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8"/>
          <p:cNvSpPr>
            <a:spLocks noChangeArrowheads="1"/>
          </p:cNvSpPr>
          <p:nvPr/>
        </p:nvSpPr>
        <p:spPr bwMode="auto">
          <a:xfrm>
            <a:off x="-187325" y="1952625"/>
            <a:ext cx="5202238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endParaRPr kumimoji="1" lang="en-US" sz="2800" b="1">
              <a:solidFill>
                <a:schemeClr val="bg1"/>
              </a:solidFill>
              <a:latin typeface="Arial" charset="0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v"/>
            </a:pPr>
            <a:endParaRPr kumimoji="1" lang="en-US" sz="2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578" name="Rectangle 2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63525" y="0"/>
            <a:ext cx="9459913" cy="1992313"/>
          </a:xfrm>
        </p:spPr>
        <p:txBody>
          <a:bodyPr/>
          <a:lstStyle/>
          <a:p>
            <a:r>
              <a:rPr lang="en-US" sz="4800" smtClean="0"/>
              <a:t> </a:t>
            </a:r>
            <a:endParaRPr lang="en-US" sz="4000" smtClean="0"/>
          </a:p>
        </p:txBody>
      </p:sp>
      <p:sp>
        <p:nvSpPr>
          <p:cNvPr id="24579" name="Rectangle 23"/>
          <p:cNvSpPr txBox="1">
            <a:spLocks noChangeArrowheads="1"/>
          </p:cNvSpPr>
          <p:nvPr/>
        </p:nvSpPr>
        <p:spPr bwMode="auto">
          <a:xfrm>
            <a:off x="307975" y="6862763"/>
            <a:ext cx="945991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 anchor="ctr"/>
          <a:lstStyle/>
          <a:p>
            <a:pPr defTabSz="1019175" eaLnBrk="0" hangingPunct="0"/>
            <a:endParaRPr kumimoji="1" lang="en-US" sz="5400" b="1">
              <a:latin typeface="Arial" charset="0"/>
            </a:endParaRPr>
          </a:p>
        </p:txBody>
      </p:sp>
      <p:sp>
        <p:nvSpPr>
          <p:cNvPr id="7" name="Rectangle 23"/>
          <p:cNvSpPr txBox="1">
            <a:spLocks noChangeArrowheads="1"/>
          </p:cNvSpPr>
          <p:nvPr/>
        </p:nvSpPr>
        <p:spPr bwMode="auto">
          <a:xfrm>
            <a:off x="415925" y="152400"/>
            <a:ext cx="9459913" cy="153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 anchor="ctr"/>
          <a:lstStyle/>
          <a:p>
            <a:pPr defTabSz="1019175" eaLnBrk="0" hangingPunct="0">
              <a:defRPr/>
            </a:pPr>
            <a:r>
              <a:rPr kumimoji="1" lang="en-US" sz="4800" b="1" kern="0" dirty="0">
                <a:latin typeface="+mj-lt"/>
                <a:ea typeface="+mj-ea"/>
                <a:cs typeface="+mj-cs"/>
              </a:rPr>
              <a:t>Build</a:t>
            </a:r>
            <a:r>
              <a:rPr kumimoji="1" lang="en-US" sz="4800" b="1" kern="0" dirty="0" smtClean="0">
                <a:latin typeface="+mj-lt"/>
                <a:ea typeface="+mj-ea"/>
                <a:cs typeface="+mj-cs"/>
              </a:rPr>
              <a:t>… Test… Redesign</a:t>
            </a:r>
            <a:endParaRPr kumimoji="1" lang="en-US" sz="48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3375" y="1958975"/>
            <a:ext cx="4573588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495300" indent="-495300">
              <a:spcAft>
                <a:spcPts val="1200"/>
              </a:spcAft>
              <a:buFont typeface="Wingdings" pitchFamily="2" charset="2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Build a prototype</a:t>
            </a:r>
          </a:p>
          <a:p>
            <a:pPr marL="495300" indent="-495300">
              <a:spcAft>
                <a:spcPts val="1200"/>
              </a:spcAft>
              <a:buFont typeface="Wingdings" pitchFamily="2" charset="2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Test it to see how it works</a:t>
            </a:r>
          </a:p>
          <a:p>
            <a:pPr marL="495300" indent="-495300">
              <a:spcAft>
                <a:spcPts val="1200"/>
              </a:spcAft>
              <a:buFont typeface="Wingdings" pitchFamily="2" charset="2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Redesign 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parts, if necessary, 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and </a:t>
            </a:r>
          </a:p>
          <a:p>
            <a:pPr marL="495300" indent="-495300">
              <a:spcAft>
                <a:spcPts val="1200"/>
              </a:spcAft>
              <a:buFont typeface="Wingdings" pitchFamily="2" charset="2"/>
              <a:buAutoNum type="arabicPeriod"/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Build it again</a:t>
            </a:r>
          </a:p>
          <a:p>
            <a:pPr marL="495300" indent="-495300">
              <a:buFont typeface="Wingdings" pitchFamily="2" charset="2"/>
              <a:buNone/>
            </a:pP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 rotWithShape="1">
          <a:blip r:embed="rId3"/>
          <a:srcRect l="39999" t="2367" b="57587"/>
          <a:stretch/>
        </p:blipFill>
        <p:spPr bwMode="auto">
          <a:xfrm>
            <a:off x="1103313" y="5308979"/>
            <a:ext cx="4572000" cy="228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2"/>
          <p:cNvPicPr>
            <a:picLocks noChangeAspect="1" noChangeArrowheads="1"/>
          </p:cNvPicPr>
          <p:nvPr/>
        </p:nvPicPr>
        <p:blipFill rotWithShape="1">
          <a:blip r:embed="rId3"/>
          <a:srcRect l="79333" t="51553" b="8159"/>
          <a:stretch/>
        </p:blipFill>
        <p:spPr bwMode="auto">
          <a:xfrm>
            <a:off x="6517481" y="5281684"/>
            <a:ext cx="1574800" cy="230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1117600" y="4645025"/>
            <a:ext cx="44561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4833938" y="1943100"/>
            <a:ext cx="4760912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FF99"/>
                </a:solidFill>
                <a:latin typeface="Arial" charset="0"/>
              </a:rPr>
              <a:t>Iteration</a:t>
            </a: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 – Each design 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builds </a:t>
            </a: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on the previous, 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until </a:t>
            </a: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the desired 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accuracy </a:t>
            </a: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is achieved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Does it work?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What could be improved?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Lets make it better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!</a:t>
            </a:r>
            <a:endParaRPr lang="en-US" sz="2400" dirty="0"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5776542" y="6272018"/>
            <a:ext cx="714349" cy="809469"/>
          </a:xfrm>
          <a:prstGeom prst="rightArrow">
            <a:avLst/>
          </a:prstGeom>
          <a:solidFill>
            <a:srgbClr val="FFFF99"/>
          </a:solidFill>
          <a:ln w="12700" cap="sq" cmpd="sng" algn="ctr">
            <a:solidFill>
              <a:srgbClr val="FFFF99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8"/>
          <p:cNvSpPr>
            <a:spLocks noChangeArrowheads="1"/>
          </p:cNvSpPr>
          <p:nvPr/>
        </p:nvSpPr>
        <p:spPr bwMode="auto">
          <a:xfrm>
            <a:off x="4776716" y="4462818"/>
            <a:ext cx="5281684" cy="280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/>
          <a:lstStyle/>
          <a:p>
            <a:pPr lvl="1" indent="-457200" eaLnBrk="0" hangingPunc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ü"/>
            </a:pPr>
            <a:r>
              <a:rPr kumimoji="1" lang="en-US" sz="2800" b="1" dirty="0" smtClean="0">
                <a:solidFill>
                  <a:schemeClr val="bg1"/>
                </a:solidFill>
                <a:latin typeface="Arial" charset="0"/>
              </a:rPr>
              <a:t>A functional </a:t>
            </a:r>
            <a:r>
              <a:rPr kumimoji="1" lang="en-US" sz="2800" b="1" dirty="0">
                <a:solidFill>
                  <a:schemeClr val="bg1"/>
                </a:solidFill>
                <a:latin typeface="Arial" charset="0"/>
              </a:rPr>
              <a:t>model</a:t>
            </a:r>
          </a:p>
          <a:p>
            <a:pPr lvl="1" indent="-457200" eaLnBrk="0" hangingPunc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ü"/>
            </a:pPr>
            <a:r>
              <a:rPr kumimoji="1" lang="en-US" sz="2800" b="1" dirty="0">
                <a:solidFill>
                  <a:schemeClr val="bg1"/>
                </a:solidFill>
                <a:latin typeface="Arial" charset="0"/>
              </a:rPr>
              <a:t>Does the idea work?</a:t>
            </a:r>
          </a:p>
          <a:p>
            <a:pPr lvl="1" indent="-457200" eaLnBrk="0" hangingPunc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ü"/>
            </a:pPr>
            <a:r>
              <a:rPr kumimoji="1" lang="en-US" sz="2800" b="1" dirty="0">
                <a:solidFill>
                  <a:schemeClr val="bg1"/>
                </a:solidFill>
                <a:latin typeface="Arial" charset="0"/>
              </a:rPr>
              <a:t>How can it be improved?</a:t>
            </a:r>
          </a:p>
          <a:p>
            <a:pPr lvl="1" indent="-457200" eaLnBrk="0" hangingPunc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ü"/>
            </a:pPr>
            <a:r>
              <a:rPr kumimoji="1" lang="en-US" sz="2800" b="1" dirty="0">
                <a:solidFill>
                  <a:schemeClr val="bg1"/>
                </a:solidFill>
                <a:latin typeface="Arial" charset="0"/>
              </a:rPr>
              <a:t>What aspects should </a:t>
            </a:r>
            <a:r>
              <a:rPr kumimoji="1" lang="en-US" sz="2800" b="1" dirty="0" smtClean="0">
                <a:solidFill>
                  <a:schemeClr val="bg1"/>
                </a:solidFill>
                <a:latin typeface="Arial" charset="0"/>
              </a:rPr>
              <a:t>we </a:t>
            </a:r>
            <a:r>
              <a:rPr kumimoji="1" lang="en-US" sz="2800" b="1" dirty="0">
                <a:solidFill>
                  <a:schemeClr val="bg1"/>
                </a:solidFill>
                <a:latin typeface="Arial" charset="0"/>
              </a:rPr>
              <a:t>keep</a:t>
            </a:r>
            <a:r>
              <a:rPr kumimoji="1" lang="en-US" sz="2800" b="1" dirty="0" smtClean="0">
                <a:solidFill>
                  <a:schemeClr val="bg1"/>
                </a:solidFill>
                <a:latin typeface="Arial" charset="0"/>
              </a:rPr>
              <a:t>?</a:t>
            </a:r>
            <a:endParaRPr kumimoji="1"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602" name="Rectangle 2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446039" y="2050581"/>
            <a:ext cx="3402629" cy="789400"/>
          </a:xfrm>
        </p:spPr>
        <p:txBody>
          <a:bodyPr/>
          <a:lstStyle/>
          <a:p>
            <a:r>
              <a:rPr lang="en-US" sz="4800" dirty="0" smtClean="0"/>
              <a:t> Prototype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87375" y="369168"/>
            <a:ext cx="890428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“An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original,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full-scale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and usually working model of a new product or new version of an existing product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.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” 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pPr algn="r"/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-American Heritage Dictionary</a:t>
            </a:r>
          </a:p>
        </p:txBody>
      </p:sp>
      <p:pic>
        <p:nvPicPr>
          <p:cNvPr id="2050" name="Picture 2" descr="http://itll.colorado.edu/images/uploads/design_expo/photo_gallery/2007/fall/OmniShift1%20Expo%2007De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3" t="5990" r="16382" b="20961"/>
          <a:stretch/>
        </p:blipFill>
        <p:spPr bwMode="auto">
          <a:xfrm>
            <a:off x="587375" y="3164767"/>
            <a:ext cx="4072415" cy="405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tll.colorado.edu/images/uploads/design_expo/photo_gallery/2008/fall/0241181-R1-011-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5"/>
          <a:stretch/>
        </p:blipFill>
        <p:spPr bwMode="auto">
          <a:xfrm>
            <a:off x="5633320" y="1653339"/>
            <a:ext cx="3568476" cy="266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1037229" y="6111435"/>
            <a:ext cx="1774209" cy="1093069"/>
          </a:xfrm>
          <a:prstGeom prst="ellipse">
            <a:avLst/>
          </a:prstGeom>
          <a:noFill/>
          <a:ln w="38100" cap="sq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8"/>
          <p:cNvSpPr>
            <a:spLocks noChangeArrowheads="1"/>
          </p:cNvSpPr>
          <p:nvPr/>
        </p:nvSpPr>
        <p:spPr bwMode="auto">
          <a:xfrm>
            <a:off x="5568287" y="4778813"/>
            <a:ext cx="4585647" cy="27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/>
          <a:lstStyle/>
          <a:p>
            <a:pPr lvl="1" indent="-457200" eaLnBrk="0" hangingPunc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ü"/>
            </a:pPr>
            <a:r>
              <a:rPr kumimoji="1" lang="en-US" sz="3000" b="1" dirty="0" smtClean="0">
                <a:solidFill>
                  <a:schemeClr val="bg1"/>
                </a:solidFill>
                <a:latin typeface="Arial" charset="0"/>
              </a:rPr>
              <a:t>How </a:t>
            </a:r>
            <a:r>
              <a:rPr kumimoji="1" lang="en-US" sz="3000" b="1" dirty="0">
                <a:solidFill>
                  <a:schemeClr val="bg1"/>
                </a:solidFill>
                <a:latin typeface="Arial" charset="0"/>
              </a:rPr>
              <a:t>could </a:t>
            </a:r>
            <a:r>
              <a:rPr kumimoji="1" lang="en-US" sz="3000" b="1" dirty="0" smtClean="0">
                <a:solidFill>
                  <a:schemeClr val="bg1"/>
                </a:solidFill>
                <a:latin typeface="Arial" charset="0"/>
              </a:rPr>
              <a:t>the </a:t>
            </a:r>
            <a:br>
              <a:rPr kumimoji="1" lang="en-US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kumimoji="1" lang="en-US" sz="3000" b="1" dirty="0" smtClean="0">
                <a:solidFill>
                  <a:schemeClr val="bg1"/>
                </a:solidFill>
                <a:latin typeface="Arial" charset="0"/>
              </a:rPr>
              <a:t>design best </a:t>
            </a:r>
            <a:r>
              <a:rPr kumimoji="1" lang="en-US" sz="3000" b="1" dirty="0">
                <a:solidFill>
                  <a:schemeClr val="bg1"/>
                </a:solidFill>
                <a:latin typeface="Arial" charset="0"/>
              </a:rPr>
              <a:t>be used?</a:t>
            </a:r>
          </a:p>
          <a:p>
            <a:pPr lvl="1" indent="-457200" eaLnBrk="0" hangingPunc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ü"/>
            </a:pPr>
            <a:r>
              <a:rPr kumimoji="1" lang="en-US" sz="3000" b="1" dirty="0">
                <a:solidFill>
                  <a:schemeClr val="bg1"/>
                </a:solidFill>
                <a:latin typeface="Arial" charset="0"/>
              </a:rPr>
              <a:t>What improvements could be made in </a:t>
            </a:r>
            <a:r>
              <a:rPr kumimoji="1" lang="en-US" sz="30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kumimoji="1" lang="en-US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kumimoji="1" lang="en-US" sz="3000" b="1" dirty="0" smtClean="0">
                <a:solidFill>
                  <a:schemeClr val="bg1"/>
                </a:solidFill>
                <a:latin typeface="Arial" charset="0"/>
              </a:rPr>
              <a:t>future </a:t>
            </a:r>
            <a:r>
              <a:rPr kumimoji="1" lang="en-US" sz="3000" b="1" dirty="0" smtClean="0">
                <a:solidFill>
                  <a:schemeClr val="bg1"/>
                </a:solidFill>
                <a:latin typeface="Arial" charset="0"/>
              </a:rPr>
              <a:t>iterations?</a:t>
            </a:r>
            <a:endParaRPr kumimoji="1"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626" name="Rectangle 2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63525" y="116113"/>
            <a:ext cx="9459913" cy="1596573"/>
          </a:xfrm>
        </p:spPr>
        <p:txBody>
          <a:bodyPr/>
          <a:lstStyle/>
          <a:p>
            <a:r>
              <a:rPr lang="en-US" sz="4800" dirty="0" smtClean="0"/>
              <a:t> Present the Solution</a:t>
            </a:r>
          </a:p>
        </p:txBody>
      </p:sp>
      <p:pic>
        <p:nvPicPr>
          <p:cNvPr id="1026" name="Picture 2" descr="Design Ex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55" y="4763177"/>
            <a:ext cx="5028678" cy="274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ll 2007 - Longbo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383257"/>
            <a:ext cx="523875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152400" y="1883391"/>
            <a:ext cx="4542430" cy="280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4" tIns="50922" rIns="101844" bIns="50922"/>
          <a:lstStyle/>
          <a:p>
            <a:pPr lvl="1" indent="-457200" eaLnBrk="0" hangingPunc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ü"/>
            </a:pPr>
            <a:r>
              <a:rPr kumimoji="1" lang="en-US" sz="3000" b="1" dirty="0">
                <a:solidFill>
                  <a:schemeClr val="bg1"/>
                </a:solidFill>
                <a:latin typeface="Arial" charset="0"/>
              </a:rPr>
              <a:t>Be </a:t>
            </a:r>
            <a:r>
              <a:rPr kumimoji="1" lang="en-US" sz="3000" b="1" dirty="0" smtClean="0">
                <a:solidFill>
                  <a:schemeClr val="bg1"/>
                </a:solidFill>
                <a:latin typeface="Arial" charset="0"/>
              </a:rPr>
              <a:t>clear</a:t>
            </a:r>
            <a:endParaRPr kumimoji="1" lang="en-US" sz="3000" b="1" dirty="0">
              <a:solidFill>
                <a:schemeClr val="bg1"/>
              </a:solidFill>
              <a:latin typeface="Arial" charset="0"/>
            </a:endParaRPr>
          </a:p>
          <a:p>
            <a:pPr lvl="1" indent="-457200" eaLnBrk="0" hangingPunc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ü"/>
            </a:pPr>
            <a:r>
              <a:rPr kumimoji="1" lang="en-US" sz="3000" b="1" dirty="0">
                <a:solidFill>
                  <a:schemeClr val="bg1"/>
                </a:solidFill>
                <a:latin typeface="Arial" charset="0"/>
              </a:rPr>
              <a:t>Highlight the best features</a:t>
            </a:r>
          </a:p>
          <a:p>
            <a:pPr lvl="1" indent="-457200" eaLnBrk="0" hangingPunc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ü"/>
            </a:pPr>
            <a:r>
              <a:rPr kumimoji="1" lang="en-US" sz="3000" b="1" dirty="0">
                <a:solidFill>
                  <a:schemeClr val="bg1"/>
                </a:solidFill>
                <a:latin typeface="Arial" charset="0"/>
              </a:rPr>
              <a:t>How does </a:t>
            </a:r>
            <a:r>
              <a:rPr kumimoji="1" lang="en-US" sz="3000" b="1" dirty="0" smtClean="0">
                <a:solidFill>
                  <a:schemeClr val="bg1"/>
                </a:solidFill>
                <a:latin typeface="Arial" charset="0"/>
              </a:rPr>
              <a:t>the design </a:t>
            </a:r>
            <a:br>
              <a:rPr kumimoji="1" lang="en-US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kumimoji="1" lang="en-US" sz="3000" b="1" dirty="0" smtClean="0">
                <a:solidFill>
                  <a:schemeClr val="bg1"/>
                </a:solidFill>
                <a:latin typeface="Arial" charset="0"/>
              </a:rPr>
              <a:t>solve </a:t>
            </a:r>
            <a:r>
              <a:rPr kumimoji="1" lang="en-US" sz="3000" b="1" dirty="0">
                <a:solidFill>
                  <a:schemeClr val="bg1"/>
                </a:solidFill>
                <a:latin typeface="Arial" charset="0"/>
              </a:rPr>
              <a:t>the problem</a:t>
            </a:r>
            <a:r>
              <a:rPr kumimoji="1" lang="en-US" sz="3000" b="1" dirty="0" smtClean="0">
                <a:solidFill>
                  <a:schemeClr val="bg1"/>
                </a:solidFill>
                <a:latin typeface="Arial" charset="0"/>
              </a:rPr>
              <a:t>?</a:t>
            </a:r>
            <a:endParaRPr kumimoji="1" lang="en-US" sz="3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een and white abstract design template">
  <a:themeElements>
    <a:clrScheme name="Green and white abstract design template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Green and white abstract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reen and white abstract design template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4655</TotalTime>
  <Words>503</Words>
  <Application>Microsoft Office PowerPoint</Application>
  <PresentationFormat>Custom</PresentationFormat>
  <Paragraphs>110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Segoe Print</vt:lpstr>
      <vt:lpstr>Times New Roman</vt:lpstr>
      <vt:lpstr>Wingdings</vt:lpstr>
      <vt:lpstr>Green and white abstract design template</vt:lpstr>
      <vt:lpstr>Engineers create what has never existed!</vt:lpstr>
      <vt:lpstr> </vt:lpstr>
      <vt:lpstr> </vt:lpstr>
      <vt:lpstr> </vt:lpstr>
      <vt:lpstr> </vt:lpstr>
      <vt:lpstr> </vt:lpstr>
      <vt:lpstr> </vt:lpstr>
      <vt:lpstr> Prototype</vt:lpstr>
      <vt:lpstr> Present the Solution</vt:lpstr>
      <vt:lpstr> Engineering Design Process</vt:lpstr>
    </vt:vector>
  </TitlesOfParts>
  <Manager/>
  <Company>University of Colorado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denise</dc:creator>
  <cp:keywords/>
  <dc:description/>
  <cp:lastModifiedBy>Denise</cp:lastModifiedBy>
  <cp:revision>280</cp:revision>
  <dcterms:created xsi:type="dcterms:W3CDTF">2004-11-15T02:07:39Z</dcterms:created>
  <dcterms:modified xsi:type="dcterms:W3CDTF">2015-01-23T07:41:03Z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TC011408001033</vt:lpwstr>
  </property>
</Properties>
</file>