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E1FF"/>
    <a:srgbClr val="69E6FF"/>
    <a:srgbClr val="69E2FF"/>
    <a:srgbClr val="43DBFF"/>
    <a:srgbClr val="BFBFBF"/>
    <a:srgbClr val="69D5FB"/>
    <a:srgbClr val="8ADEFC"/>
    <a:srgbClr val="87D7FF"/>
    <a:srgbClr val="7F7F7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6A482-A028-4034-93FB-900CE543E767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95E80-7AE9-44B9-9310-0829AA43EC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019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images on this slide = Microsoft clipart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image = Created from scratch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Top,</a:t>
            </a:r>
            <a:r>
              <a:rPr lang="en-US" baseline="0" dirty="0" smtClean="0"/>
              <a:t> bottom row (left and middle)</a:t>
            </a:r>
            <a:r>
              <a:rPr lang="en-US" dirty="0" smtClean="0"/>
              <a:t> images </a:t>
            </a:r>
            <a:r>
              <a:rPr lang="en-US" dirty="0" smtClean="0"/>
              <a:t>on this slide = Microsoft </a:t>
            </a:r>
            <a:r>
              <a:rPr lang="en-US" dirty="0" smtClean="0"/>
              <a:t>clipart</a:t>
            </a:r>
          </a:p>
          <a:p>
            <a:r>
              <a:rPr lang="en-US" dirty="0" smtClean="0"/>
              <a:t>Bottom right image:</a:t>
            </a:r>
            <a:r>
              <a:rPr lang="en-US" baseline="0" dirty="0" smtClean="0"/>
              <a:t> http://alexandriava.gov/tes/gbrc/default.aspx?id=46624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images on this slide = Microsoft clipart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image = Modified Microsoft Clip 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image = Modified Microsoft Clip 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image = Modified Microsoft Clip 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image = Modified Microsoft Clip 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image = Created from scratch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image = Created from scratch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95E80-7AE9-44B9-9310-0829AA43EC6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CE12BF-7CEE-4546-942E-60E8ADAD95EE}" type="datetimeFigureOut">
              <a:rPr lang="en-US" smtClean="0"/>
              <a:pPr/>
              <a:t>6/7/2012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B2BF665-5EA5-45F1-BF46-02408403F7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An </a:t>
            </a:r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Activity </a:t>
            </a:r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to </a:t>
            </a:r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Explore Material Properties </a:t>
            </a:r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Lighting Controls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ill Sans Ultra Bold Condensed" pitchFamily="34" charset="0"/>
              </a:rPr>
              <a:t>Beating the Motion Sensor</a:t>
            </a:r>
            <a:endParaRPr lang="en-US" sz="3600" dirty="0">
              <a:latin typeface="Gill Sans Ultra Bold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How do materials interact with energy?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 algn="ctr"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TRANSMISSION</a:t>
            </a:r>
            <a:endParaRPr lang="en-US" b="1" spc="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447800" y="3048000"/>
            <a:ext cx="5867398" cy="3200400"/>
            <a:chOff x="1638301" y="2971800"/>
            <a:chExt cx="5867398" cy="320040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4407186" y="4589980"/>
              <a:ext cx="2768885" cy="158222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ube 7"/>
            <p:cNvSpPr/>
            <p:nvPr/>
          </p:nvSpPr>
          <p:spPr>
            <a:xfrm>
              <a:off x="1770153" y="4026614"/>
              <a:ext cx="5735546" cy="1582220"/>
            </a:xfrm>
            <a:prstGeom prst="cube">
              <a:avLst>
                <a:gd name="adj" fmla="val 73134"/>
              </a:avLst>
            </a:prstGeom>
            <a:solidFill>
              <a:srgbClr val="BFBFBF">
                <a:alpha val="8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638301" y="2971800"/>
              <a:ext cx="2768885" cy="158222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1"/>
          <p:cNvSpPr txBox="1">
            <a:spLocks/>
          </p:cNvSpPr>
          <p:nvPr/>
        </p:nvSpPr>
        <p:spPr>
          <a:xfrm>
            <a:off x="457200" y="304800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yriad Pro" pitchFamily="34" charset="0"/>
                <a:ea typeface="Verdana" pitchFamily="34" charset="0"/>
                <a:cs typeface="Verdana" pitchFamily="34" charset="0"/>
              </a:rPr>
              <a:t>Important Interactions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How do materials interact with energy?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 algn="ctr"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ABSORPTION</a:t>
            </a:r>
            <a:endParaRPr lang="en-US" b="1" spc="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295400" y="3200400"/>
            <a:ext cx="5867398" cy="2637034"/>
            <a:chOff x="1638301" y="2971800"/>
            <a:chExt cx="5867398" cy="263703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191000" y="4648200"/>
              <a:ext cx="3048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038600" y="4724400"/>
              <a:ext cx="60350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ube 7"/>
            <p:cNvSpPr/>
            <p:nvPr/>
          </p:nvSpPr>
          <p:spPr>
            <a:xfrm>
              <a:off x="1770153" y="4026614"/>
              <a:ext cx="5735546" cy="1582220"/>
            </a:xfrm>
            <a:prstGeom prst="cube">
              <a:avLst>
                <a:gd name="adj" fmla="val 73134"/>
              </a:avLst>
            </a:prstGeom>
            <a:solidFill>
              <a:srgbClr val="BFBFBF">
                <a:alpha val="8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638301" y="2971800"/>
              <a:ext cx="2768885" cy="158222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304800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yriad Pro" pitchFamily="34" charset="0"/>
                <a:ea typeface="Verdana" pitchFamily="34" charset="0"/>
                <a:cs typeface="Verdana" pitchFamily="34" charset="0"/>
              </a:rPr>
              <a:t>Important Interactions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yowell\AppData\Local\Microsoft\Windows\Temporary Internet Files\Content.IE5\OA0TWI0X\MC9002925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2590800" cy="32295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Activity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8077200" cy="48768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>Let’s BEAT the motion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sensor!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BEATING THE SENSOR = If you can move your object in front of the sensor without the light coming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on, you beat it.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do materials used in buildings interact with these sensors?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Wood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Metal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Glass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Fabric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Acrylic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… others?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>Heat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sound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energy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As an Architectural Engineer…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You are asked to select occupancy sensors to be used in different types of rooms that have different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materials (see below).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type of sensor would you select and why?  (Using BOTH types together, known as “Dual-Technology” is also an option.)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Office:  Fabric-covered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metal cubicle walls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Warehouse:  Metal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shelves with wooden crates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Bathroom:  Ceramic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tile stall walls with metal doors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Airport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Security:  Glass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interior walls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Lighting Controls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791200" cy="48737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Lighting in buildings =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1/3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of our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electricity.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can we save energy for lighting?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74320" lvl="1" indent="-27432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Turn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electrical lights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OFF when there’s enough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light from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sun.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274320" lvl="1" indent="-274320">
              <a:spcBef>
                <a:spcPts val="12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Turn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the lights OFF when there’s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one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in the room.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Litebulb"/>
          <p:cNvSpPr>
            <a:spLocks noEditPoints="1" noChangeArrowheads="1"/>
          </p:cNvSpPr>
          <p:nvPr/>
        </p:nvSpPr>
        <p:spPr bwMode="auto">
          <a:xfrm>
            <a:off x="5791200" y="609601"/>
            <a:ext cx="1522429" cy="228600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j&amp;d\AppData\Local\Microsoft\Windows\Temporary Internet Files\Content.IE5\HKYI1V9O\MP90043943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114800"/>
            <a:ext cx="1772775" cy="2362200"/>
          </a:xfrm>
          <a:prstGeom prst="rect">
            <a:avLst/>
          </a:prstGeom>
          <a:noFill/>
        </p:spPr>
      </p:pic>
      <p:pic>
        <p:nvPicPr>
          <p:cNvPr id="1027" name="Picture 3" descr="C:\Users\j&amp;d\AppData\Local\Microsoft\Windows\Temporary Internet Files\Content.IE5\AY1YDQC8\MC90044040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286000"/>
            <a:ext cx="2209800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Lighting Controls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7772400" cy="4572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What is the best way to control the lights?</a:t>
            </a:r>
          </a:p>
          <a:p>
            <a:pPr>
              <a:spcBef>
                <a:spcPts val="2400"/>
              </a:spcBef>
              <a:spcAft>
                <a:spcPts val="1800"/>
              </a:spcAft>
              <a:buNone/>
            </a:pPr>
            <a:r>
              <a:rPr lang="en-US" sz="4000" b="1" dirty="0" smtClean="0"/>
              <a:t>			</a:t>
            </a:r>
            <a:r>
              <a:rPr lang="en-US" sz="5400" b="1" dirty="0" smtClean="0"/>
              <a:t>YOU</a:t>
            </a:r>
            <a:r>
              <a:rPr lang="en-US" sz="5400" b="1" dirty="0" smtClean="0"/>
              <a:t>!</a:t>
            </a:r>
            <a:endParaRPr lang="en-US" sz="4000" b="1" dirty="0" smtClean="0"/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we’re not all perfect, right?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Install 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utomatic controls to help with lighting control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j&amp;d\AppData\Local\Microsoft\Windows\Temporary Internet Files\Content.IE5\MRKAY67E\MC9004375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133600"/>
            <a:ext cx="2895600" cy="1765841"/>
          </a:xfrm>
          <a:prstGeom prst="rect">
            <a:avLst/>
          </a:prstGeom>
          <a:noFill/>
        </p:spPr>
      </p:pic>
      <p:pic>
        <p:nvPicPr>
          <p:cNvPr id="2054" name="Picture 6" descr="C:\Users\j&amp;d\AppData\Local\Microsoft\Windows\Temporary Internet Files\Content.IE5\HKYI1V9O\MP90039956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4648200"/>
            <a:ext cx="1460245" cy="1825752"/>
          </a:xfrm>
          <a:prstGeom prst="rect">
            <a:avLst/>
          </a:prstGeom>
          <a:noFill/>
        </p:spPr>
      </p:pic>
      <p:pic>
        <p:nvPicPr>
          <p:cNvPr id="2057" name="Picture 9" descr="C:\Users\j&amp;d\AppData\Local\Microsoft\Windows\Temporary Internet Files\Content.IE5\030RRO42\MC90043250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4724400"/>
            <a:ext cx="2506102" cy="1724025"/>
          </a:xfrm>
          <a:prstGeom prst="rect">
            <a:avLst/>
          </a:prstGeom>
          <a:noFill/>
        </p:spPr>
      </p:pic>
      <p:sp>
        <p:nvSpPr>
          <p:cNvPr id="20482" name="AutoShape 2" descr="data:image/jpeg;base64,/9j/4AAQSkZJRgABAQAAAQABAAD/2wBDAAkGBwgHBgkIBwgKCgkLDRYPDQwMDRsUFRAWIB0iIiAdHx8kKDQsJCYxJx8fLT0tMTU3Ojo6Iys/RD84QzQ5Ojf/2wBDAQoKCg0MDRoPDxo3JR8lNzc3Nzc3Nzc3Nzc3Nzc3Nzc3Nzc3Nzc3Nzc3Nzc3Nzc3Nzc3Nzc3Nzc3Nzc3Nzc3Nzf/wAARCACsAHEDASIAAhEBAxEB/8QAGwAAAgIDAQAAAAAAAAAAAAAAAAUBBAIDBgf/xAA9EAABAwIBCQUFBwIHAAAAAAABAAIDBAURBhIhMTI1cbHBQVFyc4ETFCIlkSM0QkNSYoJhoQcVM7LC0uH/xAAUAQEAAAAAAAAAAAAAAAAAAAAA/8QAFBEBAAAAAAAAAAAAAAAAAAAAAP/aAAwDAQACEQMRAD8A9xQhQ7ZPBAYqUrMj9PxH6qPbSD8ZQNMUYpX7xL+tyn3qX9RKBohLBVy94+in3yX+n0QMkJd76/ta1ZCud2sH1QX0Kj79+z+6p3C9+6hobGSXDEaUDpC100hlp45DoL2B31C2IBCEIBYv2TwWSh+yeCBQSsCVkSsEEoRgpAQQhTgjBBCAjBA1oJKT3zai4Hom5Si+H4oeB6IOqt/3Gn8pvJWFXt/3Cn8pvJWEAhCEAodsngpUO2TwQJjrUAYlCmPaHFBvjgLuwrb7u7uRPBTyua6anikLNkuaDhwWl0dGDiactP7HEciEG0wkdixMR7lpfLSAbVW3D9Mzv+y0z18LWYRyVgI7QWnmCg3vjLVqS+qvbaeLOkdMQNJMmZq7dTQrscrJQHMOLTpBQZnUk991w+vRNylF8PxQ+vRB1dv+4U/lN5Kwq1t3fTeU3krKAQhCAUP2TwUqH7DuCBIozs046kIzcUCq83q5UtYxtNHA6JzM4+0accfQpZJlVcGY+0t0D/DI5vQp1eKNwdG9zdbSP7pDNT6ToQL3/wCIBZO+Ke0SAsOnMmB5gLA5e0jiAbdVjHtxYeqT3CkJuE5A7Rjo/oqM9OWkfCEDu+ZRU1dbnwxRzsfKwgFzW6MQR3rr8m5XGgga8knMC4KmpGPmpGPGOMjRh6r0ahiEQa1owAQMsdCUXvai4HomuOhKb2fii4Hog6y27vpvKbyVlVbZu6m8pvJWkAhCEAodsngpUO2TwQJFnGMXDisFnFtDigtSSOOI+Ejj/wCKpMIztQRuPharD9ZVaRAvqKCgc4udQwknWcw6foUuqLRbHaTQD+LpB1TaRU5ig567w0Ntp/e4qctkh+NmcXnAgHDQujs9UyrpI5hre0Fc3lScLZL4TyV/I9/yumHewIOlSm97UXA9E1B0JVe9qLgeiDrLXu6m8pvJWlVte7abym8laQCEIQCh2yeClQ7ZPBAk7VnFtjisO1ZxbY4oN7tZVaVWXHSVWkQVJFSmV2VUpkHO5Vbsl8LuRVzI8/LKbwBU8qd2y+E8layPPyyn8IQdSNlKr1odF69E0B+FK71ri9eiDrbVu2l8pvJWlVtW7aXym8laQCEIQCh2yeClQ7ZPBAj7Vm3WFidayZrHFBteyPOJwc04/heeWpU5paZsnszVubJhjmOzSehVuTWVzuUGS9iv0glu1thqZQ3MEpxa8N04DOaQcNKC/K0jEtqGfyiI5EpfP7cYlslM/wDk8f8AFKaLIuyWuqiqbfFUwOhOLGCrkcz1BcQU0m7UHNZW1FTFap3mCJ2awnRNo1cMU0yPONspz+0JXljuOs8p/JNckN1U3hCDpwdCV3o6YvXomg1JVetcXr0Qddat203lN5K2qlo3ZS+WFbQCEIQCh2yeClQ7ZPBAjx0rJu0OK1naKyBQb3ZmLvaSNjHYXdpWqSnLx9nNC/g8KZwHtIc0Oae9K56WF2qIsPeHakG+agqiPhizvC4FLqynqIGZ80L2NxwxLdC0y0pYfs55m8HqlUQzyZofUyvY1wdmk9yBRlcfklZ5L/8AaU3yP3VS+AJTlS0ustWBrMT+RTfI8fKqXwBB0o1JVez/AKXr0TUakqvX5Xr0QdfaN2U3ljkrap2jddL5YVxAIQhAKDqKlQdRQIXayoxUu1rFBVuTJJID7GRzH97SuVqKm7wOOFQ5w/cMV2TwCFSnpQ4k4aEHJm83Fp+0Yx/8cFkL086Jaf1Dk8loWH8KrutzDraEHOXutNZQywQtLHSNLS52nNB7R3ldJk0z2dDCwDABoCx/yyLHSwFMqOLMwAGACC/joSu8/levRM+xK7z+V69EHX2fddL5YVxU7Puul8sK4gEIQgFB1FSg6kHPuOLjxUK7JbpcSWuadPBaXUVSPwY8CgrlYEYrc6CZu1E4ei1nRrQaXMBWp0PcrJ0qCEFX2K2sbmrIoCDLsSu8/levRMydCV3n8r16IOws+66Xywrip2fddL5YVxAIQhAIQhAIQhALFzGu2gDxCyQg0OpIH7UTfQYLU+3U7uxw4OVxCBc60xnZkcOIxWh9pkGxI08dCcIQIX22qbqa13ByV3S2V0zo2x00jsMcT2BdkhBXt8ToKGCJ+GcyMA4d+CsIQgEIQg//2Q=="/>
          <p:cNvSpPr>
            <a:spLocks noChangeAspect="1" noChangeArrowheads="1"/>
          </p:cNvSpPr>
          <p:nvPr/>
        </p:nvSpPr>
        <p:spPr bwMode="auto">
          <a:xfrm>
            <a:off x="63500" y="-763588"/>
            <a:ext cx="104775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data:image/jpeg;base64,/9j/4AAQSkZJRgABAQAAAQABAAD/2wBDAAkGBwgHBgkIBwgKCgkLDRYPDQwMDRsUFRAWIB0iIiAdHx8kKDQsJCYxJx8fLT0tMTU3Ojo6Iys/RD84QzQ5Ojf/2wBDAQoKCg0MDRoPDxo3JR8lNzc3Nzc3Nzc3Nzc3Nzc3Nzc3Nzc3Nzc3Nzc3Nzc3Nzc3Nzc3Nzc3Nzc3Nzc3Nzc3Nzf/wAARCACsAHEDASIAAhEBAxEB/8QAGwAAAgIDAQAAAAAAAAAAAAAAAAUBBAIDBgf/xAA9EAABAwIBCQUFBwIHAAAAAAABAAIDBAURBhIhMTI1cbHBQVFyc4ETFCIlkSM0QkNSYoJhoQcVM7LC0uH/xAAUAQEAAAAAAAAAAAAAAAAAAAAA/8QAFBEBAAAAAAAAAAAAAAAAAAAAAP/aAAwDAQACEQMRAD8A9xQhQ7ZPBAYqUrMj9PxH6qPbSD8ZQNMUYpX7xL+tyn3qX9RKBohLBVy94+in3yX+n0QMkJd76/ta1ZCud2sH1QX0Kj79+z+6p3C9+6hobGSXDEaUDpC100hlp45DoL2B31C2IBCEIBYv2TwWSh+yeCBQSsCVkSsEEoRgpAQQhTgjBBCAjBA1oJKT3zai4Hom5Si+H4oeB6IOqt/3Gn8pvJWFXt/3Cn8pvJWEAhCEAodsngpUO2TwQJjrUAYlCmPaHFBvjgLuwrb7u7uRPBTyua6anikLNkuaDhwWl0dGDiactP7HEciEG0wkdixMR7lpfLSAbVW3D9Mzv+y0z18LWYRyVgI7QWnmCg3vjLVqS+qvbaeLOkdMQNJMmZq7dTQrscrJQHMOLTpBQZnUk991w+vRNylF8PxQ+vRB1dv+4U/lN5Kwq1t3fTeU3krKAQhCAUP2TwUqH7DuCBIozs046kIzcUCq83q5UtYxtNHA6JzM4+0accfQpZJlVcGY+0t0D/DI5vQp1eKNwdG9zdbSP7pDNT6ToQL3/wCIBZO+Ke0SAsOnMmB5gLA5e0jiAbdVjHtxYeqT3CkJuE5A7Rjo/oqM9OWkfCEDu+ZRU1dbnwxRzsfKwgFzW6MQR3rr8m5XGgga8knMC4KmpGPmpGPGOMjRh6r0ahiEQa1owAQMsdCUXvai4HomuOhKb2fii4Hog6y27vpvKbyVlVbZu6m8pvJWkAhCEAodsngpUO2TwQJFnGMXDisFnFtDigtSSOOI+Ejj/wCKpMIztQRuPharD9ZVaRAvqKCgc4udQwknWcw6foUuqLRbHaTQD+LpB1TaRU5ig567w0Ntp/e4qctkh+NmcXnAgHDQujs9UyrpI5hre0Fc3lScLZL4TyV/I9/yumHewIOlSm97UXA9E1B0JVe9qLgeiDrLXu6m8pvJWlVte7abym8laQCEIQCh2yeClQ7ZPBAk7VnFtjisO1ZxbY4oN7tZVaVWXHSVWkQVJFSmV2VUpkHO5Vbsl8LuRVzI8/LKbwBU8qd2y+E8layPPyyn8IQdSNlKr1odF69E0B+FK71ri9eiDrbVu2l8pvJWlVtW7aXym8laQCEIQCh2yeClQ7ZPBAj7Vm3WFidayZrHFBteyPOJwc04/heeWpU5paZsnszVubJhjmOzSehVuTWVzuUGS9iv0glu1thqZQ3MEpxa8N04DOaQcNKC/K0jEtqGfyiI5EpfP7cYlslM/wDk8f8AFKaLIuyWuqiqbfFUwOhOLGCrkcz1BcQU0m7UHNZW1FTFap3mCJ2awnRNo1cMU0yPONspz+0JXljuOs8p/JNckN1U3hCDpwdCV3o6YvXomg1JVetcXr0Qddat203lN5K2qlo3ZS+WFbQCEIQCh2yeClQ7ZPBAjx0rJu0OK1naKyBQb3ZmLvaSNjHYXdpWqSnLx9nNC/g8KZwHtIc0Oae9K56WF2qIsPeHakG+agqiPhizvC4FLqynqIGZ80L2NxwxLdC0y0pYfs55m8HqlUQzyZofUyvY1wdmk9yBRlcfklZ5L/8AaU3yP3VS+AJTlS0ustWBrMT+RTfI8fKqXwBB0o1JVez/AKXr0TUakqvX5Xr0QdfaN2U3ljkrap2jddL5YVxAIQhAKDqKlQdRQIXayoxUu1rFBVuTJJID7GRzH97SuVqKm7wOOFQ5w/cMV2TwCFSnpQ4k4aEHJm83Fp+0Yx/8cFkL086Jaf1Dk8loWH8KrutzDraEHOXutNZQywQtLHSNLS52nNB7R3ldJk0z2dDCwDABoCx/yyLHSwFMqOLMwAGACC/joSu8/levRM+xK7z+V69EHX2fddL5YVxU7Puul8sK4gEIQgFB1FSg6kHPuOLjxUK7JbpcSWuadPBaXUVSPwY8CgrlYEYrc6CZu1E4ei1nRrQaXMBWp0PcrJ0qCEFX2K2sbmrIoCDLsSu8/levRMydCV3n8r16IOws+66Xywrip2fddL5YVxAIQhAIQhAIQhALFzGu2gDxCyQg0OpIH7UTfQYLU+3U7uxw4OVxCBc60xnZkcOIxWh9pkGxI08dCcIQIX22qbqa13ByV3S2V0zo2x00jsMcT2BdkhBXt8ToKGCJ+GcyMA4d+CsIQgEIQg//2Q=="/>
          <p:cNvSpPr>
            <a:spLocks noChangeAspect="1" noChangeArrowheads="1"/>
          </p:cNvSpPr>
          <p:nvPr/>
        </p:nvSpPr>
        <p:spPr bwMode="auto">
          <a:xfrm>
            <a:off x="63500" y="-763588"/>
            <a:ext cx="104775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data:image/jpeg;base64,/9j/4AAQSkZJRgABAQAAAQABAAD/2wBDAAkGBwgHBgkIBwgKCgkLDRYPDQwMDRsUFRAWIB0iIiAdHx8kKDQsJCYxJx8fLT0tMTU3Ojo6Iys/RD84QzQ5Ojf/2wBDAQoKCg0MDRoPDxo3JR8lNzc3Nzc3Nzc3Nzc3Nzc3Nzc3Nzc3Nzc3Nzc3Nzc3Nzc3Nzc3Nzc3Nzc3Nzc3Nzc3Nzf/wAARCACsAHEDASIAAhEBAxEB/8QAGwAAAgIDAQAAAAAAAAAAAAAAAAUBBAIDBgf/xAA9EAABAwIBCQUFBwIHAAAAAAABAAIDBAURBhIhMTI1cbHBQVFyc4ETFCIlkSM0QkNSYoJhoQcVM7LC0uH/xAAUAQEAAAAAAAAAAAAAAAAAAAAA/8QAFBEBAAAAAAAAAAAAAAAAAAAAAP/aAAwDAQACEQMRAD8A9xQhQ7ZPBAYqUrMj9PxH6qPbSD8ZQNMUYpX7xL+tyn3qX9RKBohLBVy94+in3yX+n0QMkJd76/ta1ZCud2sH1QX0Kj79+z+6p3C9+6hobGSXDEaUDpC100hlp45DoL2B31C2IBCEIBYv2TwWSh+yeCBQSsCVkSsEEoRgpAQQhTgjBBCAjBA1oJKT3zai4Hom5Si+H4oeB6IOqt/3Gn8pvJWFXt/3Cn8pvJWEAhCEAodsngpUO2TwQJjrUAYlCmPaHFBvjgLuwrb7u7uRPBTyua6anikLNkuaDhwWl0dGDiactP7HEciEG0wkdixMR7lpfLSAbVW3D9Mzv+y0z18LWYRyVgI7QWnmCg3vjLVqS+qvbaeLOkdMQNJMmZq7dTQrscrJQHMOLTpBQZnUk991w+vRNylF8PxQ+vRB1dv+4U/lN5Kwq1t3fTeU3krKAQhCAUP2TwUqH7DuCBIozs046kIzcUCq83q5UtYxtNHA6JzM4+0accfQpZJlVcGY+0t0D/DI5vQp1eKNwdG9zdbSP7pDNT6ToQL3/wCIBZO+Ke0SAsOnMmB5gLA5e0jiAbdVjHtxYeqT3CkJuE5A7Rjo/oqM9OWkfCEDu+ZRU1dbnwxRzsfKwgFzW6MQR3rr8m5XGgga8knMC4KmpGPmpGPGOMjRh6r0ahiEQa1owAQMsdCUXvai4HomuOhKb2fii4Hog6y27vpvKbyVlVbZu6m8pvJWkAhCEAodsngpUO2TwQJFnGMXDisFnFtDigtSSOOI+Ejj/wCKpMIztQRuPharD9ZVaRAvqKCgc4udQwknWcw6foUuqLRbHaTQD+LpB1TaRU5ig567w0Ntp/e4qctkh+NmcXnAgHDQujs9UyrpI5hre0Fc3lScLZL4TyV/I9/yumHewIOlSm97UXA9E1B0JVe9qLgeiDrLXu6m8pvJWlVte7abym8laQCEIQCh2yeClQ7ZPBAk7VnFtjisO1ZxbY4oN7tZVaVWXHSVWkQVJFSmV2VUpkHO5Vbsl8LuRVzI8/LKbwBU8qd2y+E8layPPyyn8IQdSNlKr1odF69E0B+FK71ri9eiDrbVu2l8pvJWlVtW7aXym8laQCEIQCh2yeClQ7ZPBAj7Vm3WFidayZrHFBteyPOJwc04/heeWpU5paZsnszVubJhjmOzSehVuTWVzuUGS9iv0glu1thqZQ3MEpxa8N04DOaQcNKC/K0jEtqGfyiI5EpfP7cYlslM/wDk8f8AFKaLIuyWuqiqbfFUwOhOLGCrkcz1BcQU0m7UHNZW1FTFap3mCJ2awnRNo1cMU0yPONspz+0JXljuOs8p/JNckN1U3hCDpwdCV3o6YvXomg1JVetcXr0Qddat203lN5K2qlo3ZS+WFbQCEIQCh2yeClQ7ZPBAjx0rJu0OK1naKyBQb3ZmLvaSNjHYXdpWqSnLx9nNC/g8KZwHtIc0Oae9K56WF2qIsPeHakG+agqiPhizvC4FLqynqIGZ80L2NxwxLdC0y0pYfs55m8HqlUQzyZofUyvY1wdmk9yBRlcfklZ5L/8AaU3yP3VS+AJTlS0ustWBrMT+RTfI8fKqXwBB0o1JVez/AKXr0TUakqvX5Xr0QdfaN2U3ljkrap2jddL5YVxAIQhAKDqKlQdRQIXayoxUu1rFBVuTJJID7GRzH97SuVqKm7wOOFQ5w/cMV2TwCFSnpQ4k4aEHJm83Fp+0Yx/8cFkL086Jaf1Dk8loWH8KrutzDraEHOXutNZQywQtLHSNLS52nNB7R3ldJk0z2dDCwDABoCx/yyLHSwFMqOLMwAGACC/joSu8/levRM+xK7z+V69EHX2fddL5YVxU7Puul8sK4gEIQgFB1FSg6kHPuOLjxUK7JbpcSWuadPBaXUVSPwY8CgrlYEYrc6CZu1E4ei1nRrQaXMBWp0PcrJ0qCEFX2K2sbmrIoCDLsSu8/levRMydCV3n8r16IOws+66Xywrip2fddL5YVxAIQhAIQhAIQhALFzGu2gDxCyQg0OpIH7UTfQYLU+3U7uxw4OVxCBc60xnZkcOIxWh9pkGxI08dCcIQIX22qbqa13ByV3S2V0zo2x00jsMcT2BdkhBXt8ToKGCJ+GcyMA4d+CsIQgEIQg//2Q=="/>
          <p:cNvSpPr>
            <a:spLocks noChangeAspect="1" noChangeArrowheads="1"/>
          </p:cNvSpPr>
          <p:nvPr/>
        </p:nvSpPr>
        <p:spPr bwMode="auto">
          <a:xfrm>
            <a:off x="63500" y="-763588"/>
            <a:ext cx="104775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data:image/jpeg;base64,/9j/4AAQSkZJRgABAQAAAQABAAD/2wBDAAkGBwgHBgkIBwgKCgkLDRYPDQwMDRsUFRAWIB0iIiAdHx8kKDQsJCYxJx8fLT0tMTU3Ojo6Iys/RD84QzQ5Ojf/2wBDAQoKCg0MDRoPDxo3JR8lNzc3Nzc3Nzc3Nzc3Nzc3Nzc3Nzc3Nzc3Nzc3Nzc3Nzc3Nzc3Nzc3Nzc3Nzc3Nzc3Nzf/wAARCACsAHEDASIAAhEBAxEB/8QAGwAAAgIDAQAAAAAAAAAAAAAAAAUBBAIDBgf/xAA9EAABAwIBCQUFBwIHAAAAAAABAAIDBAURBhIhMTI1cbHBQVFyc4ETFCIlkSM0QkNSYoJhoQcVM7LC0uH/xAAUAQEAAAAAAAAAAAAAAAAAAAAA/8QAFBEBAAAAAAAAAAAAAAAAAAAAAP/aAAwDAQACEQMRAD8A9xQhQ7ZPBAYqUrMj9PxH6qPbSD8ZQNMUYpX7xL+tyn3qX9RKBohLBVy94+in3yX+n0QMkJd76/ta1ZCud2sH1QX0Kj79+z+6p3C9+6hobGSXDEaUDpC100hlp45DoL2B31C2IBCEIBYv2TwWSh+yeCBQSsCVkSsEEoRgpAQQhTgjBBCAjBA1oJKT3zai4Hom5Si+H4oeB6IOqt/3Gn8pvJWFXt/3Cn8pvJWEAhCEAodsngpUO2TwQJjrUAYlCmPaHFBvjgLuwrb7u7uRPBTyua6anikLNkuaDhwWl0dGDiactP7HEciEG0wkdixMR7lpfLSAbVW3D9Mzv+y0z18LWYRyVgI7QWnmCg3vjLVqS+qvbaeLOkdMQNJMmZq7dTQrscrJQHMOLTpBQZnUk991w+vRNylF8PxQ+vRB1dv+4U/lN5Kwq1t3fTeU3krKAQhCAUP2TwUqH7DuCBIozs046kIzcUCq83q5UtYxtNHA6JzM4+0accfQpZJlVcGY+0t0D/DI5vQp1eKNwdG9zdbSP7pDNT6ToQL3/wCIBZO+Ke0SAsOnMmB5gLA5e0jiAbdVjHtxYeqT3CkJuE5A7Rjo/oqM9OWkfCEDu+ZRU1dbnwxRzsfKwgFzW6MQR3rr8m5XGgga8knMC4KmpGPmpGPGOMjRh6r0ahiEQa1owAQMsdCUXvai4HomuOhKb2fii4Hog6y27vpvKbyVlVbZu6m8pvJWkAhCEAodsngpUO2TwQJFnGMXDisFnFtDigtSSOOI+Ejj/wCKpMIztQRuPharD9ZVaRAvqKCgc4udQwknWcw6foUuqLRbHaTQD+LpB1TaRU5ig567w0Ntp/e4qctkh+NmcXnAgHDQujs9UyrpI5hre0Fc3lScLZL4TyV/I9/yumHewIOlSm97UXA9E1B0JVe9qLgeiDrLXu6m8pvJWlVte7abym8laQCEIQCh2yeClQ7ZPBAk7VnFtjisO1ZxbY4oN7tZVaVWXHSVWkQVJFSmV2VUpkHO5Vbsl8LuRVzI8/LKbwBU8qd2y+E8layPPyyn8IQdSNlKr1odF69E0B+FK71ri9eiDrbVu2l8pvJWlVtW7aXym8laQCEIQCh2yeClQ7ZPBAj7Vm3WFidayZrHFBteyPOJwc04/heeWpU5paZsnszVubJhjmOzSehVuTWVzuUGS9iv0glu1thqZQ3MEpxa8N04DOaQcNKC/K0jEtqGfyiI5EpfP7cYlslM/wDk8f8AFKaLIuyWuqiqbfFUwOhOLGCrkcz1BcQU0m7UHNZW1FTFap3mCJ2awnRNo1cMU0yPONspz+0JXljuOs8p/JNckN1U3hCDpwdCV3o6YvXomg1JVetcXr0Qddat203lN5K2qlo3ZS+WFbQCEIQCh2yeClQ7ZPBAjx0rJu0OK1naKyBQb3ZmLvaSNjHYXdpWqSnLx9nNC/g8KZwHtIc0Oae9K56WF2qIsPeHakG+agqiPhizvC4FLqynqIGZ80L2NxwxLdC0y0pYfs55m8HqlUQzyZofUyvY1wdmk9yBRlcfklZ5L/8AaU3yP3VS+AJTlS0ustWBrMT+RTfI8fKqXwBB0o1JVez/AKXr0TUakqvX5Xr0QdfaN2U3ljkrap2jddL5YVxAIQhAKDqKlQdRQIXayoxUu1rFBVuTJJID7GRzH97SuVqKm7wOOFQ5w/cMV2TwCFSnpQ4k4aEHJm83Fp+0Yx/8cFkL086Jaf1Dk8loWH8KrutzDraEHOXutNZQywQtLHSNLS52nNB7R3ldJk0z2dDCwDABoCx/yyLHSwFMqOLMwAGACC/joSu8/levRM+xK7z+V69EHX2fddL5YVxU7Puul8sK4gEIQgFB1FSg6kHPuOLjxUK7JbpcSWuadPBaXUVSPwY8CgrlYEYrc6CZu1E4ei1nRrQaXMBWp0PcrJ0qCEFX2K2sbmrIoCDLsSu8/levRMydCV3n8r16IOws+66Xywrip2fddL5YVxAIQhAIQhAIQhALFzGu2gDxCyQg0OpIH7UTfQYLU+3U7uxw4OVxCBc60xnZkcOIxWh9pkGxI08dCcIQIX22qbqa13ByV3S2V0zo2x00jsMcT2BdkhBXt8ToKGCJ+GcyMA4d+CsIQgEIQg//2Q=="/>
          <p:cNvSpPr>
            <a:spLocks noChangeAspect="1" noChangeArrowheads="1"/>
          </p:cNvSpPr>
          <p:nvPr/>
        </p:nvSpPr>
        <p:spPr bwMode="auto">
          <a:xfrm>
            <a:off x="63500" y="-763588"/>
            <a:ext cx="1047750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90" name="Picture 10" descr="http://alexandriava.gov/uploadedImages/tes/gbrc/OccupancySenso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4572000"/>
            <a:ext cx="1374947" cy="2076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Motion Sensors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76200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Detect when a room is OCCUPIED or EMPTY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Two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types of technology:</a:t>
            </a: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Passive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Infrared (PIR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dirty="0" smtClean="0">
                <a:latin typeface="Arial" pitchFamily="34" charset="0"/>
                <a:cs typeface="Arial" pitchFamily="34" charset="0"/>
              </a:rPr>
              <a:t>Ultrasonic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Both types detect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something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(or someone)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MOVING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j&amp;d\AppData\Local\Microsoft\Windows\Temporary Internet Files\Content.IE5\MRKAY67E\MP90044310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698" y="3352800"/>
            <a:ext cx="4310265" cy="2868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PIR Sensors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See something moving if it is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hotter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its background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52800" y="2286000"/>
            <a:ext cx="2842638" cy="3981244"/>
            <a:chOff x="3352800" y="2628010"/>
            <a:chExt cx="2842638" cy="3981244"/>
          </a:xfrm>
        </p:grpSpPr>
        <p:sp>
          <p:nvSpPr>
            <p:cNvPr id="7" name="Rectangle 6"/>
            <p:cNvSpPr/>
            <p:nvPr/>
          </p:nvSpPr>
          <p:spPr>
            <a:xfrm>
              <a:off x="3352800" y="2628010"/>
              <a:ext cx="2834640" cy="397764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00" name="Picture 4" descr="C:\Users\j&amp;d\AppData\Local\Microsoft\Windows\Temporary Internet Files\Content.IE5\MRKAY67E\MP900302921[1]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20202"/>
                </a:clrFrom>
                <a:clrTo>
                  <a:srgbClr val="020202">
                    <a:alpha val="0"/>
                  </a:srgbClr>
                </a:clrTo>
              </a:clrChange>
              <a:duotone>
                <a:prstClr val="black"/>
                <a:srgbClr val="00B0F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3357750" y="2631187"/>
              <a:ext cx="2837688" cy="397806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Ultrasonic Sensors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See something moving if it changes the way sound is reflected back (Doppler Effect)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828800" y="1752600"/>
            <a:ext cx="4257631" cy="4486542"/>
            <a:chOff x="2362200" y="1981200"/>
            <a:chExt cx="4257631" cy="4486542"/>
          </a:xfrm>
        </p:grpSpPr>
        <p:sp>
          <p:nvSpPr>
            <p:cNvPr id="18" name="Arc 17"/>
            <p:cNvSpPr/>
            <p:nvPr/>
          </p:nvSpPr>
          <p:spPr>
            <a:xfrm rot="18900000" flipH="1">
              <a:off x="3701306" y="2948118"/>
              <a:ext cx="2432304" cy="2432304"/>
            </a:xfrm>
            <a:prstGeom prst="arc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62200" y="1981200"/>
              <a:ext cx="4257631" cy="4486542"/>
              <a:chOff x="2362200" y="1981200"/>
              <a:chExt cx="4257631" cy="448654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3791212" y="3098994"/>
                <a:ext cx="2130552" cy="2130552"/>
                <a:chOff x="3791212" y="3098994"/>
                <a:chExt cx="2130552" cy="2130552"/>
              </a:xfrm>
            </p:grpSpPr>
            <p:sp>
              <p:nvSpPr>
                <p:cNvPr id="12" name="Arc 11"/>
                <p:cNvSpPr/>
                <p:nvPr/>
              </p:nvSpPr>
              <p:spPr>
                <a:xfrm rot="18900000" flipH="1">
                  <a:off x="3885603" y="3249870"/>
                  <a:ext cx="1828800" cy="1828800"/>
                </a:xfrm>
                <a:prstGeom prst="arc">
                  <a:avLst/>
                </a:prstGeom>
                <a:ln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Arc 13"/>
                <p:cNvSpPr/>
                <p:nvPr/>
              </p:nvSpPr>
              <p:spPr>
                <a:xfrm rot="18900000" flipH="1">
                  <a:off x="3969129" y="3405318"/>
                  <a:ext cx="1517904" cy="1517904"/>
                </a:xfrm>
                <a:prstGeom prst="arc">
                  <a:avLst/>
                </a:prstGeom>
                <a:ln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rot="18900000" flipH="1">
                  <a:off x="3791212" y="3098994"/>
                  <a:ext cx="2130552" cy="2130552"/>
                </a:xfrm>
                <a:prstGeom prst="arc">
                  <a:avLst/>
                </a:prstGeom>
                <a:ln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2362200" y="1981200"/>
                <a:ext cx="4257631" cy="4486542"/>
                <a:chOff x="2362200" y="1981200"/>
                <a:chExt cx="4257631" cy="4486542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2362200" y="1981200"/>
                  <a:ext cx="4257631" cy="4486542"/>
                  <a:chOff x="2362200" y="1981200"/>
                  <a:chExt cx="4257631" cy="4486542"/>
                </a:xfrm>
              </p:grpSpPr>
              <p:pic>
                <p:nvPicPr>
                  <p:cNvPr id="5122" name="Picture 2" descr="C:\Users\j&amp;d\AppData\Local\Microsoft\Windows\Temporary Internet Files\Content.IE5\MRKAY67E\MP900302921[1].jp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clrChange>
                      <a:clrFrom>
                        <a:srgbClr val="F4F4F4"/>
                      </a:clrFrom>
                      <a:clrTo>
                        <a:srgbClr val="F4F4F4">
                          <a:alpha val="0"/>
                        </a:srgbClr>
                      </a:clrTo>
                    </a:clrChange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419431" y="1981200"/>
                    <a:ext cx="3200400" cy="4486542"/>
                  </a:xfrm>
                  <a:prstGeom prst="rect">
                    <a:avLst/>
                  </a:prstGeom>
                  <a:noFill/>
                </p:spPr>
              </p:pic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2362200" y="3405318"/>
                    <a:ext cx="1819231" cy="1517904"/>
                    <a:chOff x="457200" y="3590968"/>
                    <a:chExt cx="1819231" cy="1517904"/>
                  </a:xfrm>
                </p:grpSpPr>
                <p:sp>
                  <p:nvSpPr>
                    <p:cNvPr id="6" name="Oval 5"/>
                    <p:cNvSpPr/>
                    <p:nvPr/>
                  </p:nvSpPr>
                  <p:spPr>
                    <a:xfrm>
                      <a:off x="457200" y="4235620"/>
                      <a:ext cx="228600" cy="2286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" name="Arc 6"/>
                    <p:cNvSpPr/>
                    <p:nvPr/>
                  </p:nvSpPr>
                  <p:spPr>
                    <a:xfrm rot="2700000">
                      <a:off x="758526" y="4048168"/>
                      <a:ext cx="603504" cy="603504"/>
                    </a:xfrm>
                    <a:prstGeom prst="arc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" name="Arc 8"/>
                    <p:cNvSpPr/>
                    <p:nvPr/>
                  </p:nvSpPr>
                  <p:spPr>
                    <a:xfrm rot="2700000">
                      <a:off x="755478" y="3892720"/>
                      <a:ext cx="914400" cy="914400"/>
                    </a:xfrm>
                    <a:prstGeom prst="arc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" name="Arc 9"/>
                    <p:cNvSpPr/>
                    <p:nvPr/>
                  </p:nvSpPr>
                  <p:spPr>
                    <a:xfrm rot="2700000">
                      <a:off x="755478" y="3740320"/>
                      <a:ext cx="1219200" cy="1219200"/>
                    </a:xfrm>
                    <a:prstGeom prst="arc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" name="Arc 10"/>
                    <p:cNvSpPr/>
                    <p:nvPr/>
                  </p:nvSpPr>
                  <p:spPr>
                    <a:xfrm rot="2700000">
                      <a:off x="758527" y="3590968"/>
                      <a:ext cx="1517904" cy="1517904"/>
                    </a:xfrm>
                    <a:prstGeom prst="arc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" name="Arc 15"/>
                    <p:cNvSpPr/>
                    <p:nvPr/>
                  </p:nvSpPr>
                  <p:spPr>
                    <a:xfrm rot="2700000">
                      <a:off x="717868" y="4199044"/>
                      <a:ext cx="301752" cy="301752"/>
                    </a:xfrm>
                    <a:prstGeom prst="arc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9" name="Arc 18"/>
                <p:cNvSpPr/>
                <p:nvPr/>
              </p:nvSpPr>
              <p:spPr>
                <a:xfrm rot="18900000" flipH="1">
                  <a:off x="3613295" y="2777441"/>
                  <a:ext cx="2743200" cy="2743200"/>
                </a:xfrm>
                <a:prstGeom prst="arc">
                  <a:avLst/>
                </a:prstGeom>
                <a:ln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PIR Sensors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Won’t “see” the motion if there is a material that blocks the heat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95600"/>
            <a:ext cx="5266013" cy="3124200"/>
            <a:chOff x="2286000" y="2971800"/>
            <a:chExt cx="4623816" cy="2743200"/>
          </a:xfrm>
        </p:grpSpPr>
        <p:grpSp>
          <p:nvGrpSpPr>
            <p:cNvPr id="6" name="Group 5"/>
            <p:cNvGrpSpPr/>
            <p:nvPr/>
          </p:nvGrpSpPr>
          <p:grpSpPr>
            <a:xfrm>
              <a:off x="5496560" y="3276600"/>
              <a:ext cx="1413256" cy="1981200"/>
              <a:chOff x="3276600" y="2590800"/>
              <a:chExt cx="2609088" cy="36576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3352800" y="2667000"/>
                <a:ext cx="2438400" cy="3505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00" name="Picture 4" descr="C:\Users\j&amp;d\AppData\Local\Microsoft\Windows\Temporary Internet Files\Content.IE5\MRKAY67E\MP900302921[1]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020202"/>
                  </a:clrFrom>
                  <a:clrTo>
                    <a:srgbClr val="020202">
                      <a:alpha val="0"/>
                    </a:srgbClr>
                  </a:clrTo>
                </a:clrChange>
                <a:duotone>
                  <a:prstClr val="black"/>
                  <a:srgbClr val="00B0F0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p:blipFill>
            <p:spPr bwMode="auto">
              <a:xfrm>
                <a:off x="3276600" y="2590800"/>
                <a:ext cx="2609088" cy="3657600"/>
              </a:xfrm>
              <a:prstGeom prst="rect">
                <a:avLst/>
              </a:prstGeom>
              <a:noFill/>
            </p:spPr>
          </p:pic>
        </p:grpSp>
        <p:sp>
          <p:nvSpPr>
            <p:cNvPr id="9" name="Rectangle 8"/>
            <p:cNvSpPr/>
            <p:nvPr/>
          </p:nvSpPr>
          <p:spPr>
            <a:xfrm>
              <a:off x="4191000" y="3124200"/>
              <a:ext cx="1600200" cy="2353235"/>
            </a:xfrm>
            <a:prstGeom prst="rect">
              <a:avLst/>
            </a:prstGeom>
            <a:solidFill>
              <a:srgbClr val="7F7F7F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343150" y="3028950"/>
              <a:ext cx="1828800" cy="2628900"/>
            </a:xfrm>
            <a:prstGeom prst="rect">
              <a:avLst/>
            </a:prstGeom>
            <a:solidFill>
              <a:srgbClr val="66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4" descr="C:\Users\j&amp;d\AppData\Local\Microsoft\Windows\Temporary Internet Files\Content.IE5\MRKAY67E\MP900302921[1]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20202"/>
                </a:clrFrom>
                <a:clrTo>
                  <a:srgbClr val="020202">
                    <a:alpha val="0"/>
                  </a:srgbClr>
                </a:clrTo>
              </a:clrChange>
              <a:duotone>
                <a:prstClr val="black"/>
                <a:srgbClr val="00B0F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286000" y="2971800"/>
              <a:ext cx="1956816" cy="2743200"/>
            </a:xfrm>
            <a:prstGeom prst="rect">
              <a:avLst/>
            </a:prstGeom>
            <a:noFill/>
          </p:spPr>
        </p:pic>
        <p:sp>
          <p:nvSpPr>
            <p:cNvPr id="15" name="Freeform 14"/>
            <p:cNvSpPr/>
            <p:nvPr/>
          </p:nvSpPr>
          <p:spPr>
            <a:xfrm>
              <a:off x="2374900" y="3371850"/>
              <a:ext cx="1809750" cy="2190750"/>
            </a:xfrm>
            <a:custGeom>
              <a:avLst/>
              <a:gdLst>
                <a:gd name="connsiteX0" fmla="*/ 0 w 1809750"/>
                <a:gd name="connsiteY0" fmla="*/ 0 h 2190750"/>
                <a:gd name="connsiteX1" fmla="*/ 1612900 w 1809750"/>
                <a:gd name="connsiteY1" fmla="*/ 82550 h 2190750"/>
                <a:gd name="connsiteX2" fmla="*/ 1809750 w 1809750"/>
                <a:gd name="connsiteY2" fmla="*/ 895350 h 2190750"/>
                <a:gd name="connsiteX3" fmla="*/ 1746250 w 1809750"/>
                <a:gd name="connsiteY3" fmla="*/ 1797050 h 2190750"/>
                <a:gd name="connsiteX4" fmla="*/ 1257300 w 1809750"/>
                <a:gd name="connsiteY4" fmla="*/ 1739900 h 2190750"/>
                <a:gd name="connsiteX5" fmla="*/ 1066800 w 1809750"/>
                <a:gd name="connsiteY5" fmla="*/ 1822450 h 2190750"/>
                <a:gd name="connsiteX6" fmla="*/ 920750 w 1809750"/>
                <a:gd name="connsiteY6" fmla="*/ 1752600 h 2190750"/>
                <a:gd name="connsiteX7" fmla="*/ 863600 w 1809750"/>
                <a:gd name="connsiteY7" fmla="*/ 1974850 h 2190750"/>
                <a:gd name="connsiteX8" fmla="*/ 774700 w 1809750"/>
                <a:gd name="connsiteY8" fmla="*/ 1974850 h 2190750"/>
                <a:gd name="connsiteX9" fmla="*/ 641350 w 1809750"/>
                <a:gd name="connsiteY9" fmla="*/ 1898650 h 2190750"/>
                <a:gd name="connsiteX10" fmla="*/ 641350 w 1809750"/>
                <a:gd name="connsiteY10" fmla="*/ 2108200 h 2190750"/>
                <a:gd name="connsiteX11" fmla="*/ 457200 w 1809750"/>
                <a:gd name="connsiteY11" fmla="*/ 2190750 h 2190750"/>
                <a:gd name="connsiteX12" fmla="*/ 400050 w 1809750"/>
                <a:gd name="connsiteY12" fmla="*/ 2139950 h 2190750"/>
                <a:gd name="connsiteX13" fmla="*/ 482600 w 1809750"/>
                <a:gd name="connsiteY13" fmla="*/ 1981200 h 2190750"/>
                <a:gd name="connsiteX14" fmla="*/ 495300 w 1809750"/>
                <a:gd name="connsiteY14" fmla="*/ 1701800 h 2190750"/>
                <a:gd name="connsiteX15" fmla="*/ 44450 w 1809750"/>
                <a:gd name="connsiteY15" fmla="*/ 1250950 h 2190750"/>
                <a:gd name="connsiteX16" fmla="*/ 0 w 1809750"/>
                <a:gd name="connsiteY16" fmla="*/ 0 h 2190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09750" h="2190750">
                  <a:moveTo>
                    <a:pt x="0" y="0"/>
                  </a:moveTo>
                  <a:lnTo>
                    <a:pt x="1612900" y="82550"/>
                  </a:lnTo>
                  <a:lnTo>
                    <a:pt x="1809750" y="895350"/>
                  </a:lnTo>
                  <a:lnTo>
                    <a:pt x="1746250" y="1797050"/>
                  </a:lnTo>
                  <a:lnTo>
                    <a:pt x="1257300" y="1739900"/>
                  </a:lnTo>
                  <a:lnTo>
                    <a:pt x="1066800" y="1822450"/>
                  </a:lnTo>
                  <a:lnTo>
                    <a:pt x="920750" y="1752600"/>
                  </a:lnTo>
                  <a:lnTo>
                    <a:pt x="863600" y="1974850"/>
                  </a:lnTo>
                  <a:lnTo>
                    <a:pt x="774700" y="1974850"/>
                  </a:lnTo>
                  <a:lnTo>
                    <a:pt x="641350" y="1898650"/>
                  </a:lnTo>
                  <a:lnTo>
                    <a:pt x="641350" y="2108200"/>
                  </a:lnTo>
                  <a:lnTo>
                    <a:pt x="457200" y="2190750"/>
                  </a:lnTo>
                  <a:lnTo>
                    <a:pt x="400050" y="2139950"/>
                  </a:lnTo>
                  <a:lnTo>
                    <a:pt x="482600" y="1981200"/>
                  </a:lnTo>
                  <a:lnTo>
                    <a:pt x="495300" y="1701800"/>
                  </a:lnTo>
                  <a:lnTo>
                    <a:pt x="44450" y="12509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0E1FF"/>
            </a:solidFill>
            <a:ln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 flipV="1">
              <a:off x="4267200" y="2971800"/>
              <a:ext cx="25908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267200" y="5257800"/>
              <a:ext cx="259080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Ultrasonic Sensors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Won’t “see” the motion if there is a material that reflects the sound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600200" y="2819400"/>
            <a:ext cx="5175847" cy="3276600"/>
            <a:chOff x="2362200" y="2895600"/>
            <a:chExt cx="4453636" cy="2819400"/>
          </a:xfrm>
        </p:grpSpPr>
        <p:pic>
          <p:nvPicPr>
            <p:cNvPr id="14" name="Picture 2" descr="C:\Users\j&amp;d\AppData\Local\Microsoft\Windows\Temporary Internet Files\Content.IE5\MRKAY67E\MP900302921[1]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4F4F4"/>
                </a:clrFrom>
                <a:clrTo>
                  <a:srgbClr val="F4F4F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02580" y="3276600"/>
              <a:ext cx="1413256" cy="1981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9" name="Rectangle 8"/>
            <p:cNvSpPr/>
            <p:nvPr/>
          </p:nvSpPr>
          <p:spPr>
            <a:xfrm>
              <a:off x="4191000" y="3124200"/>
              <a:ext cx="1600200" cy="2353235"/>
            </a:xfrm>
            <a:prstGeom prst="rect">
              <a:avLst/>
            </a:prstGeom>
            <a:solidFill>
              <a:srgbClr val="7F7F7F">
                <a:alpha val="50196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 flipV="1">
              <a:off x="4191000" y="2971800"/>
              <a:ext cx="25908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191000" y="5257800"/>
              <a:ext cx="259080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2362200" y="2895600"/>
              <a:ext cx="1905000" cy="2801470"/>
            </a:xfrm>
            <a:prstGeom prst="rect">
              <a:avLst/>
            </a:prstGeom>
            <a:solidFill>
              <a:schemeClr val="bg1">
                <a:lumMod val="95000"/>
                <a:alpha val="50196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2743200" y="2895600"/>
              <a:ext cx="3359179" cy="2743200"/>
              <a:chOff x="3286169" y="2860864"/>
              <a:chExt cx="3359179" cy="2743200"/>
            </a:xfrm>
          </p:grpSpPr>
          <p:sp>
            <p:nvSpPr>
              <p:cNvPr id="28" name="Arc 27"/>
              <p:cNvSpPr/>
              <p:nvPr/>
            </p:nvSpPr>
            <p:spPr>
              <a:xfrm rot="18900000" flipH="1">
                <a:off x="4161347" y="3018347"/>
                <a:ext cx="2432304" cy="2432304"/>
              </a:xfrm>
              <a:prstGeom prst="arc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Arc 28"/>
              <p:cNvSpPr/>
              <p:nvPr/>
            </p:nvSpPr>
            <p:spPr>
              <a:xfrm rot="18900000" flipH="1">
                <a:off x="3851464" y="2860864"/>
                <a:ext cx="2743200" cy="2743200"/>
              </a:xfrm>
              <a:prstGeom prst="arc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3286169" y="3511296"/>
                <a:ext cx="1819231" cy="1517904"/>
                <a:chOff x="457200" y="3590968"/>
                <a:chExt cx="1819231" cy="1517904"/>
              </a:xfrm>
            </p:grpSpPr>
            <p:sp>
              <p:nvSpPr>
                <p:cNvPr id="22" name="Oval 21"/>
                <p:cNvSpPr/>
                <p:nvPr/>
              </p:nvSpPr>
              <p:spPr>
                <a:xfrm>
                  <a:off x="457200" y="4235620"/>
                  <a:ext cx="228600" cy="228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Arc 22"/>
                <p:cNvSpPr/>
                <p:nvPr/>
              </p:nvSpPr>
              <p:spPr>
                <a:xfrm rot="2700000">
                  <a:off x="758526" y="4048168"/>
                  <a:ext cx="603504" cy="603504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Arc 23"/>
                <p:cNvSpPr/>
                <p:nvPr/>
              </p:nvSpPr>
              <p:spPr>
                <a:xfrm rot="2700000">
                  <a:off x="755478" y="3892720"/>
                  <a:ext cx="914400" cy="9144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Arc 24"/>
                <p:cNvSpPr/>
                <p:nvPr/>
              </p:nvSpPr>
              <p:spPr>
                <a:xfrm rot="2700000">
                  <a:off x="755478" y="3740320"/>
                  <a:ext cx="1219200" cy="1219200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Arc 25"/>
                <p:cNvSpPr/>
                <p:nvPr/>
              </p:nvSpPr>
              <p:spPr>
                <a:xfrm rot="2700000">
                  <a:off x="758527" y="3590968"/>
                  <a:ext cx="1517904" cy="1517904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Arc 26"/>
                <p:cNvSpPr/>
                <p:nvPr/>
              </p:nvSpPr>
              <p:spPr>
                <a:xfrm rot="2700000">
                  <a:off x="717868" y="4199044"/>
                  <a:ext cx="301752" cy="301752"/>
                </a:xfrm>
                <a:prstGeom prst="arc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6" name="Arc 15"/>
              <p:cNvSpPr/>
              <p:nvPr/>
            </p:nvSpPr>
            <p:spPr>
              <a:xfrm rot="18900000" flipH="1">
                <a:off x="4798357" y="3370272"/>
                <a:ext cx="1828800" cy="1828800"/>
              </a:xfrm>
              <a:prstGeom prst="arc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Arc 17"/>
              <p:cNvSpPr/>
              <p:nvPr/>
            </p:nvSpPr>
            <p:spPr>
              <a:xfrm rot="18900000" flipH="1">
                <a:off x="5101927" y="3525720"/>
                <a:ext cx="1517904" cy="1517904"/>
              </a:xfrm>
              <a:prstGeom prst="arc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Arc 19"/>
              <p:cNvSpPr/>
              <p:nvPr/>
            </p:nvSpPr>
            <p:spPr>
              <a:xfrm rot="18900000" flipH="1">
                <a:off x="4514796" y="3219396"/>
                <a:ext cx="2130552" cy="2130552"/>
              </a:xfrm>
              <a:prstGeom prst="arc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Myriad Pro" pitchFamily="34" charset="0"/>
                <a:ea typeface="Verdana" pitchFamily="34" charset="0"/>
                <a:cs typeface="Verdana" pitchFamily="34" charset="0"/>
              </a:rPr>
              <a:t>Important Interactions</a:t>
            </a:r>
            <a:endParaRPr lang="en-US" sz="3600" b="1" dirty="0">
              <a:latin typeface="Myriad Pro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How do materials interact with energy?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 algn="ctr"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REFLECTION</a:t>
            </a:r>
            <a:endParaRPr lang="en-US" b="1" spc="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95400" y="3429000"/>
            <a:ext cx="5867398" cy="2637034"/>
            <a:chOff x="1638301" y="2971800"/>
            <a:chExt cx="5867398" cy="2637034"/>
          </a:xfrm>
        </p:grpSpPr>
        <p:sp>
          <p:nvSpPr>
            <p:cNvPr id="8" name="Cube 7"/>
            <p:cNvSpPr/>
            <p:nvPr/>
          </p:nvSpPr>
          <p:spPr>
            <a:xfrm>
              <a:off x="1770153" y="4026614"/>
              <a:ext cx="5735546" cy="1582220"/>
            </a:xfrm>
            <a:prstGeom prst="cube">
              <a:avLst>
                <a:gd name="adj" fmla="val 73134"/>
              </a:avLst>
            </a:prstGeom>
            <a:solidFill>
              <a:srgbClr val="BFBFBF">
                <a:alpha val="8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638301" y="2971800"/>
              <a:ext cx="2768885" cy="158222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4407186" y="2971800"/>
              <a:ext cx="2768885" cy="158222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3273</TotalTime>
  <Words>411</Words>
  <Application>Microsoft Office PowerPoint</Application>
  <PresentationFormat>On-screen Show (4:3)</PresentationFormat>
  <Paragraphs>77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Beating the Motion Sensor</vt:lpstr>
      <vt:lpstr>Lighting Controls</vt:lpstr>
      <vt:lpstr>Lighting Controls</vt:lpstr>
      <vt:lpstr>Motion Sensors</vt:lpstr>
      <vt:lpstr>PIR Sensors</vt:lpstr>
      <vt:lpstr>Ultrasonic Sensors</vt:lpstr>
      <vt:lpstr>PIR Sensors</vt:lpstr>
      <vt:lpstr>Ultrasonic Sensors</vt:lpstr>
      <vt:lpstr>Important Interactions</vt:lpstr>
      <vt:lpstr>Slide 10</vt:lpstr>
      <vt:lpstr>Slide 11</vt:lpstr>
      <vt:lpstr>Activity</vt:lpstr>
      <vt:lpstr>As an Architectural Engineer…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Beating the Motion Sensor</dc:title>
  <dc:creator>TEReviewer</dc:creator>
  <cp:lastModifiedBy>Janet Yowell</cp:lastModifiedBy>
  <cp:revision>22</cp:revision>
  <dcterms:created xsi:type="dcterms:W3CDTF">2012-02-14T20:19:31Z</dcterms:created>
  <dcterms:modified xsi:type="dcterms:W3CDTF">2012-06-07T17:42:42Z</dcterms:modified>
</cp:coreProperties>
</file>