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1"/>
  </p:notesMasterIdLst>
  <p:handoutMasterIdLst>
    <p:handoutMasterId r:id="rId12"/>
  </p:handoutMasterIdLst>
  <p:sldIdLst>
    <p:sldId id="360" r:id="rId2"/>
    <p:sldId id="359" r:id="rId3"/>
    <p:sldId id="361" r:id="rId4"/>
    <p:sldId id="362" r:id="rId5"/>
    <p:sldId id="363" r:id="rId6"/>
    <p:sldId id="364" r:id="rId7"/>
    <p:sldId id="366" r:id="rId8"/>
    <p:sldId id="367" r:id="rId9"/>
    <p:sldId id="368" r:id="rId10"/>
  </p:sldIdLst>
  <p:sldSz cx="10058400" cy="7772400"/>
  <p:notesSz cx="7086600" cy="942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6633"/>
    <a:srgbClr val="FF0066"/>
    <a:srgbClr val="FFCC66"/>
    <a:srgbClr val="0033CC"/>
    <a:srgbClr val="FF0000"/>
    <a:srgbClr val="FF99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46" autoAdjust="0"/>
    <p:restoredTop sz="94604" autoAdjust="0"/>
  </p:normalViewPr>
  <p:slideViewPr>
    <p:cSldViewPr snapToGrid="0">
      <p:cViewPr>
        <p:scale>
          <a:sx n="66" d="100"/>
          <a:sy n="66" d="100"/>
        </p:scale>
        <p:origin x="-678" y="12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t" anchorCtr="0" compatLnSpc="1">
            <a:prstTxWarp prst="textNoShape">
              <a:avLst/>
            </a:prstTxWarp>
          </a:bodyPr>
          <a:lstStyle>
            <a:lvl1pPr algn="l" defTabSz="284163">
              <a:defRPr sz="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t" anchorCtr="0" compatLnSpc="1">
            <a:prstTxWarp prst="textNoShape">
              <a:avLst/>
            </a:prstTxWarp>
          </a:bodyPr>
          <a:lstStyle>
            <a:lvl1pPr algn="r" defTabSz="284163">
              <a:defRPr sz="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b" anchorCtr="0" compatLnSpc="1">
            <a:prstTxWarp prst="textNoShape">
              <a:avLst/>
            </a:prstTxWarp>
          </a:bodyPr>
          <a:lstStyle>
            <a:lvl1pPr algn="l" defTabSz="284163">
              <a:defRPr sz="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b" anchorCtr="0" compatLnSpc="1">
            <a:prstTxWarp prst="textNoShape">
              <a:avLst/>
            </a:prstTxWarp>
          </a:bodyPr>
          <a:lstStyle>
            <a:lvl1pPr algn="r" defTabSz="284163">
              <a:defRPr sz="400">
                <a:cs typeface="+mn-cs"/>
              </a:defRPr>
            </a:lvl1pPr>
          </a:lstStyle>
          <a:p>
            <a:pPr>
              <a:defRPr/>
            </a:pPr>
            <a:fld id="{5E72E112-6989-4459-A4FE-2B8C5511C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06438"/>
            <a:ext cx="4576763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79925"/>
            <a:ext cx="566737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F949AA5F-229D-4EAB-A6C4-13B8BAFEE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3184525"/>
            <a:ext cx="9723437" cy="1476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88" y="4749800"/>
            <a:ext cx="9725025" cy="10366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D69A-6D81-42F9-8061-52B5F0016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639E-7177-47A3-8D0D-CB3679A08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8388" y="173038"/>
            <a:ext cx="2387600" cy="742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173038"/>
            <a:ext cx="7013575" cy="742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3C375-C1E0-436D-8B0C-A1E215503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2413" y="173038"/>
            <a:ext cx="9553575" cy="1381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2413" y="1900238"/>
            <a:ext cx="4700587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0238"/>
            <a:ext cx="4700588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2413" y="4826000"/>
            <a:ext cx="4700587" cy="2773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4826000"/>
            <a:ext cx="4700588" cy="2773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FE0A8-29AE-4171-9661-2319A6D47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73038"/>
            <a:ext cx="9553575" cy="1381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2413" y="1900238"/>
            <a:ext cx="4700587" cy="569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0238"/>
            <a:ext cx="4700588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826000"/>
            <a:ext cx="4700588" cy="2773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F9BA-5AD9-451B-902E-074411B93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73038"/>
            <a:ext cx="9553575" cy="1381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2413" y="1900238"/>
            <a:ext cx="4700587" cy="569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0238"/>
            <a:ext cx="4700588" cy="569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9461-7DA2-4673-B3BA-255E361B3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EDF6-162D-44C6-9304-579EF8CF8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633E-6D4C-4E9A-BBA5-F5DDBD9DA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900238"/>
            <a:ext cx="4700587" cy="569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0238"/>
            <a:ext cx="4700588" cy="569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8302A-363C-4E91-84B0-63AABC967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4227B-95C7-4C32-AB31-F07956543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6EDD-6E40-47F8-AAAB-56226AB1D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A3DA-B771-4078-9598-47C4F197C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DD440-9466-4A84-A6EA-59D6D793F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ED001-ED82-4EF1-A638-D3A8FC1B4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73038"/>
            <a:ext cx="95535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44" tIns="50922" rIns="101844" bIns="50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900238"/>
            <a:ext cx="955357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>
            <a:lvl1pPr algn="l">
              <a:defRPr sz="16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cs typeface="+mn-cs"/>
              </a:defRPr>
            </a:lvl1pPr>
          </a:lstStyle>
          <a:p>
            <a:pPr>
              <a:defRPr/>
            </a:pPr>
            <a:fld id="{3C8350D6-38B8-4B58-9847-FAB6B389C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5pPr>
      <a:lvl6pPr marL="4572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6pPr>
      <a:lvl7pPr marL="9144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7pPr>
      <a:lvl8pPr marL="13716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8pPr>
      <a:lvl9pPr marL="18288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9088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100">
          <a:solidFill>
            <a:schemeClr val="tx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600">
          <a:solidFill>
            <a:schemeClr val="tx1"/>
          </a:solidFill>
          <a:latin typeface="+mn-lt"/>
        </a:defRPr>
      </a:lvl3pPr>
      <a:lvl4pPr marL="1782763" indent="-255588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5pPr>
      <a:lvl6pPr marL="27495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6pPr>
      <a:lvl7pPr marL="32067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7pPr>
      <a:lvl8pPr marL="36639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8pPr>
      <a:lvl9pPr marL="41211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indows.lbl.gov/comm_perf/newyorktimes.htm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hyperlink" Target="http://www.roanokecountyva.gov/Departments/Library/ComputerClassSchedule/Default.htm" TargetMode="External"/><Relationship Id="rId2" Type="http://schemas.openxmlformats.org/officeDocument/2006/relationships/hyperlink" Target="http://www.america.gov/st/env-english/2008/February/20080228144750lcnirellep0.169582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nr.louisiana.gov/sec/execdiv/techasmt/ecep/drafting/c/c.htm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5" Type="http://schemas.openxmlformats.org/officeDocument/2006/relationships/image" Target="../media/image17.jpeg"/><Relationship Id="rId10" Type="http://schemas.openxmlformats.org/officeDocument/2006/relationships/hyperlink" Target="http://www.deq.mt.gov/Energy/conservation/homes/ExistingHomes/lighting.asp" TargetMode="External"/><Relationship Id="rId4" Type="http://schemas.openxmlformats.org/officeDocument/2006/relationships/hyperlink" Target="https://www.eere-pmc.energy.gov/PMC_News/EERE_Program_News_7-08.aspx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psc.gov/cpscpub/prerel/prhtml04/04569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agstaff.az.gov/index.asp?NID=963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14.jpeg"/><Relationship Id="rId12" Type="http://schemas.openxmlformats.org/officeDocument/2006/relationships/hyperlink" Target="http://www.energystar.gov/index.cfm?c=cool_change.coolyourworld_product_images" TargetMode="External"/><Relationship Id="rId2" Type="http://schemas.openxmlformats.org/officeDocument/2006/relationships/hyperlink" Target="http://www.cstx.gov/home/index.asp?page=10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urhamcountync.gov/departments/gnsv/recycle/Recycling_Bin.html" TargetMode="External"/><Relationship Id="rId11" Type="http://schemas.openxmlformats.org/officeDocument/2006/relationships/hyperlink" Target="http://www.aci.az.gov/images/parks_rec/low_bike_rack.jpg" TargetMode="External"/><Relationship Id="rId5" Type="http://schemas.openxmlformats.org/officeDocument/2006/relationships/image" Target="../media/image19.jpeg"/><Relationship Id="rId15" Type="http://schemas.openxmlformats.org/officeDocument/2006/relationships/image" Target="../media/image10.jpeg"/><Relationship Id="rId10" Type="http://schemas.openxmlformats.org/officeDocument/2006/relationships/image" Target="../media/image20.png"/><Relationship Id="rId4" Type="http://schemas.openxmlformats.org/officeDocument/2006/relationships/hyperlink" Target="http://www.fws.gov/Pollinators/PollinatorPages/PollinatorWeek08.html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://www.cpuc.ca.gov/cleanenergy/design/2008conferenc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0838" y="3673475"/>
            <a:ext cx="9417050" cy="1476375"/>
          </a:xfrm>
        </p:spPr>
        <p:txBody>
          <a:bodyPr/>
          <a:lstStyle/>
          <a:p>
            <a:pPr algn="ctr"/>
            <a:r>
              <a:rPr lang="en-US" sz="7200" smtClean="0"/>
              <a:t>Net-Zero Energy Classroom!</a:t>
            </a:r>
            <a:endParaRPr lang="en-US" sz="6600" smtClean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71475" y="865188"/>
            <a:ext cx="94170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algn="ctr" defTabSz="1019175" eaLnBrk="0" hangingPunct="0"/>
            <a:r>
              <a:rPr kumimoji="1" lang="en-US" sz="4800" b="1">
                <a:latin typeface="Arial" charset="0"/>
              </a:rPr>
              <a:t/>
            </a:r>
            <a:br>
              <a:rPr kumimoji="1" lang="en-US" sz="4800" b="1">
                <a:latin typeface="Arial" charset="0"/>
              </a:rPr>
            </a:br>
            <a:r>
              <a:rPr kumimoji="1" lang="en-US" sz="4800" b="1">
                <a:latin typeface="Arial" charset="0"/>
              </a:rPr>
              <a:t>Lets Design 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222250" y="2300288"/>
            <a:ext cx="52355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Active Solar – PV (Photovoltaic) Panels convert sunlight into electricity.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Wind Power – When the wind blows, the blades spin a turbine which generates electricity. 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Passive Solar Heating –Light shines through south facing windows and warms the inside space.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Daylighting – Use outside light instead of turning on lights.</a:t>
            </a:r>
          </a:p>
        </p:txBody>
      </p:sp>
      <p:sp>
        <p:nvSpPr>
          <p:cNvPr id="4099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5400" smtClean="0"/>
              <a:t>Create Power on Site</a:t>
            </a:r>
            <a:r>
              <a:rPr lang="en-US" sz="4800" smtClean="0"/>
              <a:t> </a:t>
            </a:r>
            <a:endParaRPr lang="en-US" sz="4000" smtClean="0"/>
          </a:p>
        </p:txBody>
      </p:sp>
      <p:sp>
        <p:nvSpPr>
          <p:cNvPr id="4100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pic>
        <p:nvPicPr>
          <p:cNvPr id="19465" name="Picture 9" descr="SolarPa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7975" y="1381125"/>
            <a:ext cx="155892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big-wind_turbine"/>
          <p:cNvPicPr>
            <a:picLocks noChangeAspect="1" noChangeArrowheads="1"/>
          </p:cNvPicPr>
          <p:nvPr/>
        </p:nvPicPr>
        <p:blipFill>
          <a:blip r:embed="rId3"/>
          <a:srcRect l="33556" t="2623" r="25389"/>
          <a:stretch>
            <a:fillRect/>
          </a:stretch>
        </p:blipFill>
        <p:spPr bwMode="auto">
          <a:xfrm>
            <a:off x="8537575" y="1895475"/>
            <a:ext cx="1227138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passive sol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748088"/>
            <a:ext cx="30114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daylight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6250" y="5695950"/>
            <a:ext cx="2843213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188913" y="2024063"/>
            <a:ext cx="5573712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Lights – CFLs (spiral bulbs) use ¼ the energy of incandescent lights (regular bulbs).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Computers – putting computers, speakers and monitors on a power strip that you can turn off saves energy when you are not using it. 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Air Conditioning and Heating – power is needed to run a fan that blows air into the space and to power the heating and cooling device.  Very efficient models are available.</a:t>
            </a:r>
          </a:p>
        </p:txBody>
      </p:sp>
      <p:sp>
        <p:nvSpPr>
          <p:cNvPr id="5123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5400" smtClean="0"/>
              <a:t>Efficient Use of Power</a:t>
            </a:r>
            <a:r>
              <a:rPr lang="en-US" sz="4800" smtClean="0"/>
              <a:t> </a:t>
            </a:r>
            <a:endParaRPr lang="en-US" sz="4000" smtClean="0"/>
          </a:p>
        </p:txBody>
      </p:sp>
      <p:sp>
        <p:nvSpPr>
          <p:cNvPr id="5124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pic>
        <p:nvPicPr>
          <p:cNvPr id="20488" name="Picture 8" descr="cfl-bul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838" y="1957388"/>
            <a:ext cx="13970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Comp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363" y="3344863"/>
            <a:ext cx="197326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AC-he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3350" y="5743575"/>
            <a:ext cx="25765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0" y="2038350"/>
            <a:ext cx="558323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Smart Meter –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Tracks the total amount of power being used and communicates with the utility.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Allows extra energy to flow into the grid. The utility will use your extra power and pay you $$$ for it. 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Programmable thermostat –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Allows temperature to adjust when occupants are not in room.  Saves heating and cooling energy.</a:t>
            </a:r>
          </a:p>
        </p:txBody>
      </p:sp>
      <p:sp>
        <p:nvSpPr>
          <p:cNvPr id="6147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5400" smtClean="0"/>
              <a:t>Monitor and Controls</a:t>
            </a:r>
          </a:p>
        </p:txBody>
      </p:sp>
      <p:sp>
        <p:nvSpPr>
          <p:cNvPr id="6148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pic>
        <p:nvPicPr>
          <p:cNvPr id="21511" name="Picture 7" descr="smart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166938"/>
            <a:ext cx="24225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Programmable_Thermo_4"/>
          <p:cNvPicPr>
            <a:picLocks noChangeAspect="1" noChangeArrowheads="1"/>
          </p:cNvPicPr>
          <p:nvPr/>
        </p:nvPicPr>
        <p:blipFill>
          <a:blip r:embed="rId3"/>
          <a:srcRect l="3154" t="6685" r="4483" b="3625"/>
          <a:stretch>
            <a:fillRect/>
          </a:stretch>
        </p:blipFill>
        <p:spPr bwMode="auto">
          <a:xfrm>
            <a:off x="6189663" y="5021263"/>
            <a:ext cx="333216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265113" y="2387600"/>
            <a:ext cx="53086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Water storage tank – rain water that hits the roof is collected and stored to water plants or even to flush toilets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Xeriscape – Using native plants or lawn features that do not require much or any watering. </a:t>
            </a:r>
          </a:p>
        </p:txBody>
      </p:sp>
      <p:sp>
        <p:nvSpPr>
          <p:cNvPr id="7171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5400" smtClean="0"/>
              <a:t>Water Conservation</a:t>
            </a:r>
            <a:r>
              <a:rPr lang="en-US" sz="4800" smtClean="0"/>
              <a:t> </a:t>
            </a:r>
            <a:endParaRPr lang="en-US" sz="4000" smtClean="0"/>
          </a:p>
        </p:txBody>
      </p:sp>
      <p:sp>
        <p:nvSpPr>
          <p:cNvPr id="7172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pic>
        <p:nvPicPr>
          <p:cNvPr id="22535" name="Picture 7" descr="rain bar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9238" y="2260600"/>
            <a:ext cx="2562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0" y="4752975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265113" y="2560638"/>
            <a:ext cx="556895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Recycle – paper, bottles, cans and other items can be recycled instead of being put in the trash can and ending up buried in the ground. 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kumimoji="1" lang="en-US" sz="2400" b="1">
                <a:solidFill>
                  <a:schemeClr val="bg1"/>
                </a:solidFill>
                <a:latin typeface="Arial" charset="0"/>
              </a:rPr>
              <a:t>Compost – Food scraps can be put in a compost pile where they will decompose.  Compost makes nutritious soil for plants.</a:t>
            </a:r>
          </a:p>
        </p:txBody>
      </p:sp>
      <p:sp>
        <p:nvSpPr>
          <p:cNvPr id="8195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5400" smtClean="0"/>
              <a:t>Reducing Waste</a:t>
            </a:r>
            <a:r>
              <a:rPr lang="en-US" sz="4800" smtClean="0"/>
              <a:t> </a:t>
            </a:r>
            <a:endParaRPr lang="en-US" sz="4000" smtClean="0"/>
          </a:p>
        </p:txBody>
      </p:sp>
      <p:sp>
        <p:nvSpPr>
          <p:cNvPr id="8196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pic>
        <p:nvPicPr>
          <p:cNvPr id="23563" name="Picture 11" descr="recycle_bin-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050" y="2095500"/>
            <a:ext cx="27320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compost b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3050" y="4673600"/>
            <a:ext cx="2041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0838" y="3673475"/>
            <a:ext cx="9417050" cy="1476375"/>
          </a:xfrm>
        </p:spPr>
        <p:txBody>
          <a:bodyPr/>
          <a:lstStyle/>
          <a:p>
            <a:pPr algn="ctr"/>
            <a:r>
              <a:rPr lang="en-US" sz="7200" smtClean="0"/>
              <a:t>Have fun!</a:t>
            </a:r>
            <a:endParaRPr lang="en-US" sz="6600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71475" y="865188"/>
            <a:ext cx="94170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algn="ctr" defTabSz="1019175" eaLnBrk="0" hangingPunct="0"/>
            <a:endParaRPr kumimoji="1" lang="en-US" sz="4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01625" y="1944688"/>
            <a:ext cx="833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  <a:hlinkClick r:id="rId2"/>
              </a:rPr>
              <a:t>http://www.america.gov/st/env-english/2008/February/20080228144750lcnirellep0.1695825.html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44" name="Picture 6" descr="SolarPa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1612900"/>
            <a:ext cx="6588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01625" y="2771775"/>
            <a:ext cx="835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4"/>
              </a:rPr>
              <a:t>https://www.eere-pmc.energy.gov/PMC_News/EERE_Program_News_7-08.aspx</a:t>
            </a:r>
            <a:r>
              <a:rPr lang="en-US" sz="1800"/>
              <a:t> </a:t>
            </a:r>
          </a:p>
        </p:txBody>
      </p:sp>
      <p:pic>
        <p:nvPicPr>
          <p:cNvPr id="10246" name="Picture 8" descr="big-wind_turbine"/>
          <p:cNvPicPr>
            <a:picLocks noChangeAspect="1" noChangeArrowheads="1"/>
          </p:cNvPicPr>
          <p:nvPr/>
        </p:nvPicPr>
        <p:blipFill>
          <a:blip r:embed="rId5"/>
          <a:srcRect l="33556" t="2623" r="25389"/>
          <a:stretch>
            <a:fillRect/>
          </a:stretch>
        </p:blipFill>
        <p:spPr bwMode="auto">
          <a:xfrm>
            <a:off x="8386763" y="1460500"/>
            <a:ext cx="511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01625" y="3381375"/>
            <a:ext cx="695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6"/>
              </a:rPr>
              <a:t>http://dnr.louisiana.gov/sec/execdiv/techasmt/ecep/drafting/c/c.htm</a:t>
            </a:r>
            <a:r>
              <a:rPr lang="en-US" sz="1800"/>
              <a:t> </a:t>
            </a:r>
          </a:p>
        </p:txBody>
      </p:sp>
      <p:pic>
        <p:nvPicPr>
          <p:cNvPr id="10248" name="Picture 10" descr="passive sol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3238" y="3089275"/>
            <a:ext cx="11874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301625" y="4149725"/>
            <a:ext cx="605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8"/>
              </a:rPr>
              <a:t>http://windows.lbl.gov/comm_perf/newyorktimes.htm</a:t>
            </a:r>
            <a:r>
              <a:rPr lang="en-US" sz="1800"/>
              <a:t> </a:t>
            </a:r>
          </a:p>
        </p:txBody>
      </p:sp>
      <p:pic>
        <p:nvPicPr>
          <p:cNvPr id="10250" name="Picture 12" descr="daylighti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59438" y="3746500"/>
            <a:ext cx="130333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301625" y="4876800"/>
            <a:ext cx="849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10"/>
              </a:rPr>
              <a:t>http://www.deq.mt.gov/Energy/conservation/homes/ExistingHomes/lighting.asp</a:t>
            </a:r>
            <a:r>
              <a:rPr lang="en-US" sz="1800"/>
              <a:t> </a:t>
            </a:r>
          </a:p>
        </p:txBody>
      </p:sp>
      <p:pic>
        <p:nvPicPr>
          <p:cNvPr id="10252" name="Picture 14" descr="cfl-bulb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61313" y="4124325"/>
            <a:ext cx="6858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301625" y="5570538"/>
            <a:ext cx="927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12"/>
              </a:rPr>
              <a:t>http://www.roanokecountyva.gov/Departments/Library/ComputerClassSchedule/Default.htm</a:t>
            </a:r>
            <a:r>
              <a:rPr lang="en-US" sz="1800"/>
              <a:t> </a:t>
            </a:r>
          </a:p>
        </p:txBody>
      </p:sp>
      <p:pic>
        <p:nvPicPr>
          <p:cNvPr id="10254" name="Picture 16" descr="Compu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90025" y="4962525"/>
            <a:ext cx="96837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301625" y="6181725"/>
            <a:ext cx="565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14"/>
              </a:rPr>
              <a:t>http://www.cpsc.gov/cpscpub/prerel/prhtml04/04569.html</a:t>
            </a:r>
            <a:r>
              <a:rPr lang="en-US" sz="1800"/>
              <a:t> </a:t>
            </a:r>
          </a:p>
        </p:txBody>
      </p:sp>
      <p:pic>
        <p:nvPicPr>
          <p:cNvPr id="10256" name="Picture 18" descr="AC-heat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35650" y="6040438"/>
            <a:ext cx="9271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(cont’d)</a:t>
            </a:r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344488" y="3525838"/>
            <a:ext cx="543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2"/>
              </a:rPr>
              <a:t>http://www.cstx.gov/home/index.asp?page=1049</a:t>
            </a:r>
            <a:r>
              <a:rPr lang="en-US" sz="1800"/>
              <a:t> </a:t>
            </a:r>
          </a:p>
        </p:txBody>
      </p:sp>
      <p:pic>
        <p:nvPicPr>
          <p:cNvPr id="11268" name="Picture 11" descr="rain barr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088" y="3048000"/>
            <a:ext cx="13589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344488" y="4206875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4"/>
              </a:rPr>
              <a:t>http://www.fws.gov/Pollinators/PollinatorPages/PollinatorWeek08.html</a:t>
            </a:r>
            <a:r>
              <a:rPr lang="en-US" sz="1800"/>
              <a:t> 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1213" y="3490913"/>
            <a:ext cx="14922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4"/>
          <p:cNvSpPr>
            <a:spLocks noChangeArrowheads="1"/>
          </p:cNvSpPr>
          <p:nvPr/>
        </p:nvSpPr>
        <p:spPr bwMode="auto">
          <a:xfrm>
            <a:off x="344488" y="4859338"/>
            <a:ext cx="764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6"/>
              </a:rPr>
              <a:t>http://www.durhamcountync.gov/departments/gnsv/recycle/Recycling_Bin.html</a:t>
            </a:r>
            <a:r>
              <a:rPr lang="en-US" sz="1800"/>
              <a:t> </a:t>
            </a:r>
          </a:p>
        </p:txBody>
      </p:sp>
      <p:pic>
        <p:nvPicPr>
          <p:cNvPr id="11272" name="Picture 15" descr="recycle_bin-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47025" y="4751388"/>
            <a:ext cx="14366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344488" y="5640388"/>
            <a:ext cx="470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8"/>
              </a:rPr>
              <a:t>http://www.flagstaff.az.gov/index.asp?NID=963</a:t>
            </a:r>
            <a:r>
              <a:rPr lang="en-US" sz="1800"/>
              <a:t> </a:t>
            </a:r>
          </a:p>
        </p:txBody>
      </p:sp>
      <p:pic>
        <p:nvPicPr>
          <p:cNvPr id="11274" name="Picture 17" descr="compost bi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99063" y="5356225"/>
            <a:ext cx="722312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3463" y="6316663"/>
            <a:ext cx="1412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44488" y="6338888"/>
            <a:ext cx="5741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hlinkClick r:id="rId11"/>
              </a:rPr>
              <a:t>http://www.aci.az.gov/images/parks_rec/low_bike_rack.jpg</a:t>
            </a:r>
            <a:r>
              <a:rPr lang="en-US" sz="1800"/>
              <a:t> </a:t>
            </a:r>
          </a:p>
        </p:txBody>
      </p:sp>
      <p:sp>
        <p:nvSpPr>
          <p:cNvPr id="11277" name="Rectangle 21"/>
          <p:cNvSpPr>
            <a:spLocks noChangeArrowheads="1"/>
          </p:cNvSpPr>
          <p:nvPr/>
        </p:nvSpPr>
        <p:spPr bwMode="auto">
          <a:xfrm>
            <a:off x="330200" y="2625725"/>
            <a:ext cx="810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12"/>
              </a:rPr>
              <a:t>http://www.energystar.gov/index.cfm?c=cool_change.coolyourworld_product_images</a:t>
            </a:r>
            <a:r>
              <a:rPr lang="en-US" sz="1800"/>
              <a:t> </a:t>
            </a:r>
          </a:p>
        </p:txBody>
      </p:sp>
      <p:pic>
        <p:nvPicPr>
          <p:cNvPr id="11278" name="Picture 22" descr="Programmable_Thermo_4"/>
          <p:cNvPicPr>
            <a:picLocks noChangeAspect="1" noChangeArrowheads="1"/>
          </p:cNvPicPr>
          <p:nvPr/>
        </p:nvPicPr>
        <p:blipFill>
          <a:blip r:embed="rId13"/>
          <a:srcRect l="3154" t="6685" r="4483" b="3625"/>
          <a:stretch>
            <a:fillRect/>
          </a:stretch>
        </p:blipFill>
        <p:spPr bwMode="auto">
          <a:xfrm>
            <a:off x="8577263" y="2351088"/>
            <a:ext cx="130492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344488" y="1955800"/>
            <a:ext cx="802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14"/>
              </a:rPr>
              <a:t>http://www.cpuc.ca.gov/cleanenergy/design/2008conferences.html</a:t>
            </a:r>
            <a:r>
              <a:rPr lang="en-US" sz="1800"/>
              <a:t> </a:t>
            </a:r>
          </a:p>
        </p:txBody>
      </p:sp>
      <p:pic>
        <p:nvPicPr>
          <p:cNvPr id="11280" name="Picture 20" descr="smartmet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00863" y="1758950"/>
            <a:ext cx="7175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and white abstract design template">
  <a:themeElements>
    <a:clrScheme name="Green and white abstract design templat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Green and white abstract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een and white abstract design templat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4377</TotalTime>
  <Words>354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Times New Roman</vt:lpstr>
      <vt:lpstr>Arial</vt:lpstr>
      <vt:lpstr>Wingdings</vt:lpstr>
      <vt:lpstr>Green and white abstract design template</vt:lpstr>
      <vt:lpstr>Net-Zero Energy Classroom!</vt:lpstr>
      <vt:lpstr>Create Power on Site </vt:lpstr>
      <vt:lpstr>Efficient Use of Power </vt:lpstr>
      <vt:lpstr>Monitor and Controls</vt:lpstr>
      <vt:lpstr>Water Conservation </vt:lpstr>
      <vt:lpstr>Reducing Waste </vt:lpstr>
      <vt:lpstr>Have fun!</vt:lpstr>
      <vt:lpstr>References</vt:lpstr>
      <vt:lpstr>References (cont’d)</vt:lpstr>
    </vt:vector>
  </TitlesOfParts>
  <Manager/>
  <Company>University of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denise</dc:creator>
  <cp:keywords/>
  <dc:description/>
  <cp:lastModifiedBy> </cp:lastModifiedBy>
  <cp:revision>254</cp:revision>
  <dcterms:created xsi:type="dcterms:W3CDTF">2004-11-15T02:07:39Z</dcterms:created>
  <dcterms:modified xsi:type="dcterms:W3CDTF">2009-08-07T00:00:30Z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TC011408001033</vt:lpwstr>
  </property>
</Properties>
</file>