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6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365EAA-BA7B-4CE9-B6CC-54EADA6F76CF}" type="datetimeFigureOut">
              <a:rPr lang="en-US" smtClean="0"/>
              <a:pPr/>
              <a:t>2/16/2010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5615D8-1D9E-49CF-88D5-A1F2562B83E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Bernoulli’s Principle lesson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5615D8-1D9E-49CF-88D5-A1F2562B83E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Bernoulli’s Principle lesson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5615D8-1D9E-49CF-88D5-A1F2562B83E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73713-DFD4-45BD-8514-2B2F4BFA6800}" type="datetimeFigureOut">
              <a:rPr lang="en-US" smtClean="0"/>
              <a:pPr/>
              <a:t>2/16/2010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57ABB-F8C2-4FA4-91C1-121373147E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73713-DFD4-45BD-8514-2B2F4BFA6800}" type="datetimeFigureOut">
              <a:rPr lang="en-US" smtClean="0"/>
              <a:pPr/>
              <a:t>2/16/2010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57ABB-F8C2-4FA4-91C1-121373147E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73713-DFD4-45BD-8514-2B2F4BFA6800}" type="datetimeFigureOut">
              <a:rPr lang="en-US" smtClean="0"/>
              <a:pPr/>
              <a:t>2/16/2010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57ABB-F8C2-4FA4-91C1-121373147E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73713-DFD4-45BD-8514-2B2F4BFA6800}" type="datetimeFigureOut">
              <a:rPr lang="en-US" smtClean="0"/>
              <a:pPr/>
              <a:t>2/16/2010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57ABB-F8C2-4FA4-91C1-121373147E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73713-DFD4-45BD-8514-2B2F4BFA6800}" type="datetimeFigureOut">
              <a:rPr lang="en-US" smtClean="0"/>
              <a:pPr/>
              <a:t>2/16/2010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57ABB-F8C2-4FA4-91C1-121373147E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73713-DFD4-45BD-8514-2B2F4BFA6800}" type="datetimeFigureOut">
              <a:rPr lang="en-US" smtClean="0"/>
              <a:pPr/>
              <a:t>2/16/2010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57ABB-F8C2-4FA4-91C1-121373147E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73713-DFD4-45BD-8514-2B2F4BFA6800}" type="datetimeFigureOut">
              <a:rPr lang="en-US" smtClean="0"/>
              <a:pPr/>
              <a:t>2/16/2010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57ABB-F8C2-4FA4-91C1-121373147E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73713-DFD4-45BD-8514-2B2F4BFA6800}" type="datetimeFigureOut">
              <a:rPr lang="en-US" smtClean="0"/>
              <a:pPr/>
              <a:t>2/16/2010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57ABB-F8C2-4FA4-91C1-121373147E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73713-DFD4-45BD-8514-2B2F4BFA6800}" type="datetimeFigureOut">
              <a:rPr lang="en-US" smtClean="0"/>
              <a:pPr/>
              <a:t>2/16/2010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57ABB-F8C2-4FA4-91C1-121373147E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73713-DFD4-45BD-8514-2B2F4BFA6800}" type="datetimeFigureOut">
              <a:rPr lang="en-US" smtClean="0"/>
              <a:pPr/>
              <a:t>2/16/2010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57ABB-F8C2-4FA4-91C1-121373147E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73713-DFD4-45BD-8514-2B2F4BFA6800}" type="datetimeFigureOut">
              <a:rPr lang="en-US" smtClean="0"/>
              <a:pPr/>
              <a:t>2/16/2010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57ABB-F8C2-4FA4-91C1-121373147E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73713-DFD4-45BD-8514-2B2F4BFA6800}" type="datetimeFigureOut">
              <a:rPr lang="en-US" smtClean="0"/>
              <a:pPr/>
              <a:t>2/16/2010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657ABB-F8C2-4FA4-91C1-121373147E4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1752600"/>
            <a:ext cx="768096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ight Arrow 3"/>
          <p:cNvSpPr/>
          <p:nvPr/>
        </p:nvSpPr>
        <p:spPr>
          <a:xfrm>
            <a:off x="1371600" y="2438400"/>
            <a:ext cx="609600" cy="15240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6629400" y="4876800"/>
            <a:ext cx="990600" cy="15240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371600" y="21336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 smtClean="0"/>
              <a:t>1</a:t>
            </a:r>
            <a:endParaRPr lang="en-US" i="1" dirty="0"/>
          </a:p>
        </p:txBody>
      </p:sp>
      <p:sp>
        <p:nvSpPr>
          <p:cNvPr id="8" name="Rectangle 7"/>
          <p:cNvSpPr/>
          <p:nvPr/>
        </p:nvSpPr>
        <p:spPr>
          <a:xfrm>
            <a:off x="6553200" y="4572000"/>
            <a:ext cx="3674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 smtClean="0"/>
              <a:t>2</a:t>
            </a:r>
            <a:endParaRPr lang="en-US" i="1" dirty="0"/>
          </a:p>
        </p:txBody>
      </p:sp>
      <p:cxnSp>
        <p:nvCxnSpPr>
          <p:cNvPr id="10" name="Straight Connector 9"/>
          <p:cNvCxnSpPr/>
          <p:nvPr/>
        </p:nvCxnSpPr>
        <p:spPr>
          <a:xfrm rot="10800000">
            <a:off x="762000" y="5715000"/>
            <a:ext cx="6858000" cy="0"/>
          </a:xfrm>
          <a:prstGeom prst="line">
            <a:avLst/>
          </a:prstGeom>
          <a:ln w="5715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 flipH="1" flipV="1">
            <a:off x="-76200" y="4114800"/>
            <a:ext cx="3200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85800" y="57150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Ground (</a:t>
            </a:r>
            <a:r>
              <a:rPr lang="en-US" i="1" dirty="0" smtClean="0">
                <a:solidFill>
                  <a:schemeClr val="bg2">
                    <a:lumMod val="25000"/>
                  </a:schemeClr>
                </a:solidFill>
              </a:rPr>
              <a:t>h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 = 0)</a:t>
            </a:r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524000" y="4191000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h</a:t>
            </a:r>
            <a:r>
              <a:rPr lang="en-US" i="1" baseline="-25000" dirty="0" smtClean="0"/>
              <a:t>1</a:t>
            </a:r>
            <a:endParaRPr lang="en-US" i="1" dirty="0"/>
          </a:p>
        </p:txBody>
      </p:sp>
      <p:sp>
        <p:nvSpPr>
          <p:cNvPr id="16" name="TextBox 15"/>
          <p:cNvSpPr txBox="1"/>
          <p:nvPr/>
        </p:nvSpPr>
        <p:spPr>
          <a:xfrm>
            <a:off x="7162800" y="5181600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h</a:t>
            </a:r>
            <a:r>
              <a:rPr lang="en-US" i="1" baseline="-25000" dirty="0" smtClean="0"/>
              <a:t>2</a:t>
            </a:r>
            <a:endParaRPr lang="en-US" i="1" dirty="0"/>
          </a:p>
        </p:txBody>
      </p:sp>
      <p:cxnSp>
        <p:nvCxnSpPr>
          <p:cNvPr id="18" name="Straight Arrow Connector 17"/>
          <p:cNvCxnSpPr/>
          <p:nvPr/>
        </p:nvCxnSpPr>
        <p:spPr>
          <a:xfrm rot="5400000" flipH="1" flipV="1">
            <a:off x="6819106" y="5372100"/>
            <a:ext cx="686594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62000" y="19050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P</a:t>
            </a:r>
            <a:r>
              <a:rPr lang="en-US" i="1" baseline="-25000" dirty="0" smtClean="0"/>
              <a:t>1</a:t>
            </a:r>
            <a:endParaRPr lang="en-US" i="1" dirty="0"/>
          </a:p>
        </p:txBody>
      </p:sp>
      <p:sp>
        <p:nvSpPr>
          <p:cNvPr id="20" name="TextBox 19"/>
          <p:cNvSpPr txBox="1"/>
          <p:nvPr/>
        </p:nvSpPr>
        <p:spPr>
          <a:xfrm>
            <a:off x="7010400" y="43434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P</a:t>
            </a:r>
            <a:r>
              <a:rPr lang="en-US" i="1" baseline="-25000" dirty="0" smtClean="0"/>
              <a:t>2</a:t>
            </a:r>
            <a:endParaRPr lang="en-US" i="1" dirty="0"/>
          </a:p>
        </p:txBody>
      </p:sp>
      <p:sp>
        <p:nvSpPr>
          <p:cNvPr id="21" name="Rectangle 20"/>
          <p:cNvSpPr/>
          <p:nvPr/>
        </p:nvSpPr>
        <p:spPr>
          <a:xfrm>
            <a:off x="4114800" y="838200"/>
            <a:ext cx="4724400" cy="190500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en-US" b="1" dirty="0"/>
              <a:t>As the water loses elevation from the high end of the pipe to the low end, it gains velocity. </a:t>
            </a:r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/>
              <a:t>To find the exact value of any parameter, </a:t>
            </a:r>
            <a:br>
              <a:rPr lang="en-US" b="1" dirty="0" smtClean="0"/>
            </a:br>
            <a:r>
              <a:rPr lang="en-US" b="1" dirty="0" smtClean="0"/>
              <a:t>we apply </a:t>
            </a:r>
            <a:r>
              <a:rPr lang="en-US" b="1" dirty="0"/>
              <a:t>the Bernoulli equation </a:t>
            </a:r>
            <a:r>
              <a:rPr lang="en-US" b="1" dirty="0" smtClean="0"/>
              <a:t>to two points anywhere along the same streamline. </a:t>
            </a:r>
            <a:endParaRPr lang="en-US" dirty="0"/>
          </a:p>
        </p:txBody>
      </p:sp>
      <p:cxnSp>
        <p:nvCxnSpPr>
          <p:cNvPr id="25" name="Straight Arrow Connector 24"/>
          <p:cNvCxnSpPr>
            <a:stCxn id="26" idx="1"/>
          </p:cNvCxnSpPr>
          <p:nvPr/>
        </p:nvCxnSpPr>
        <p:spPr>
          <a:xfrm rot="10800000" flipV="1">
            <a:off x="4419600" y="3766066"/>
            <a:ext cx="914400" cy="19633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334000" y="3581400"/>
            <a:ext cx="12006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streamline</a:t>
            </a:r>
            <a:endParaRPr lang="en-US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39" name="Group 91"/>
          <p:cNvGrpSpPr>
            <a:grpSpLocks noChangeAspect="1"/>
          </p:cNvGrpSpPr>
          <p:nvPr/>
        </p:nvGrpSpPr>
        <p:grpSpPr bwMode="auto">
          <a:xfrm>
            <a:off x="1" y="457201"/>
            <a:ext cx="3830688" cy="3733799"/>
            <a:chOff x="576" y="336"/>
            <a:chExt cx="3024" cy="2815"/>
          </a:xfrm>
        </p:grpSpPr>
        <p:sp>
          <p:nvSpPr>
            <p:cNvPr id="2138" name="AutoShape 90"/>
            <p:cNvSpPr>
              <a:spLocks noChangeAspect="1" noChangeArrowheads="1" noTextEdit="1"/>
            </p:cNvSpPr>
            <p:nvPr/>
          </p:nvSpPr>
          <p:spPr bwMode="auto">
            <a:xfrm>
              <a:off x="576" y="336"/>
              <a:ext cx="3024" cy="28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40" name="Rectangle 92"/>
            <p:cNvSpPr>
              <a:spLocks noChangeArrowheads="1"/>
            </p:cNvSpPr>
            <p:nvPr/>
          </p:nvSpPr>
          <p:spPr bwMode="auto">
            <a:xfrm>
              <a:off x="595" y="347"/>
              <a:ext cx="2992" cy="1727"/>
            </a:xfrm>
            <a:prstGeom prst="rect">
              <a:avLst/>
            </a:prstGeom>
            <a:solidFill>
              <a:srgbClr val="98ABBB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141" name="Freeform 93"/>
            <p:cNvSpPr>
              <a:spLocks/>
            </p:cNvSpPr>
            <p:nvPr/>
          </p:nvSpPr>
          <p:spPr bwMode="auto">
            <a:xfrm>
              <a:off x="595" y="627"/>
              <a:ext cx="2992" cy="2519"/>
            </a:xfrm>
            <a:custGeom>
              <a:avLst/>
              <a:gdLst/>
              <a:ahLst/>
              <a:cxnLst>
                <a:cxn ang="0">
                  <a:pos x="0" y="587"/>
                </a:cxn>
                <a:cxn ang="0">
                  <a:pos x="227" y="524"/>
                </a:cxn>
                <a:cxn ang="0">
                  <a:pos x="340" y="427"/>
                </a:cxn>
                <a:cxn ang="0">
                  <a:pos x="523" y="279"/>
                </a:cxn>
                <a:cxn ang="0">
                  <a:pos x="743" y="165"/>
                </a:cxn>
                <a:cxn ang="0">
                  <a:pos x="787" y="199"/>
                </a:cxn>
                <a:cxn ang="0">
                  <a:pos x="876" y="182"/>
                </a:cxn>
                <a:cxn ang="0">
                  <a:pos x="932" y="114"/>
                </a:cxn>
                <a:cxn ang="0">
                  <a:pos x="1033" y="85"/>
                </a:cxn>
                <a:cxn ang="0">
                  <a:pos x="1140" y="97"/>
                </a:cxn>
                <a:cxn ang="0">
                  <a:pos x="1291" y="74"/>
                </a:cxn>
                <a:cxn ang="0">
                  <a:pos x="1361" y="28"/>
                </a:cxn>
                <a:cxn ang="0">
                  <a:pos x="1468" y="0"/>
                </a:cxn>
                <a:cxn ang="0">
                  <a:pos x="1562" y="34"/>
                </a:cxn>
                <a:cxn ang="0">
                  <a:pos x="1619" y="114"/>
                </a:cxn>
                <a:cxn ang="0">
                  <a:pos x="1676" y="199"/>
                </a:cxn>
                <a:cxn ang="0">
                  <a:pos x="1764" y="262"/>
                </a:cxn>
                <a:cxn ang="0">
                  <a:pos x="1846" y="313"/>
                </a:cxn>
                <a:cxn ang="0">
                  <a:pos x="1972" y="359"/>
                </a:cxn>
                <a:cxn ang="0">
                  <a:pos x="2047" y="456"/>
                </a:cxn>
                <a:cxn ang="0">
                  <a:pos x="2180" y="541"/>
                </a:cxn>
                <a:cxn ang="0">
                  <a:pos x="2344" y="638"/>
                </a:cxn>
                <a:cxn ang="0">
                  <a:pos x="2665" y="820"/>
                </a:cxn>
                <a:cxn ang="0">
                  <a:pos x="2778" y="906"/>
                </a:cxn>
                <a:cxn ang="0">
                  <a:pos x="2992" y="986"/>
                </a:cxn>
                <a:cxn ang="0">
                  <a:pos x="2992" y="2519"/>
                </a:cxn>
                <a:cxn ang="0">
                  <a:pos x="0" y="2519"/>
                </a:cxn>
                <a:cxn ang="0">
                  <a:pos x="0" y="587"/>
                </a:cxn>
              </a:cxnLst>
              <a:rect l="0" t="0" r="r" b="b"/>
              <a:pathLst>
                <a:path w="2992" h="2519">
                  <a:moveTo>
                    <a:pt x="0" y="587"/>
                  </a:moveTo>
                  <a:lnTo>
                    <a:pt x="227" y="524"/>
                  </a:lnTo>
                  <a:lnTo>
                    <a:pt x="340" y="427"/>
                  </a:lnTo>
                  <a:lnTo>
                    <a:pt x="523" y="279"/>
                  </a:lnTo>
                  <a:lnTo>
                    <a:pt x="743" y="165"/>
                  </a:lnTo>
                  <a:lnTo>
                    <a:pt x="787" y="199"/>
                  </a:lnTo>
                  <a:lnTo>
                    <a:pt x="876" y="182"/>
                  </a:lnTo>
                  <a:lnTo>
                    <a:pt x="932" y="114"/>
                  </a:lnTo>
                  <a:lnTo>
                    <a:pt x="1033" y="85"/>
                  </a:lnTo>
                  <a:lnTo>
                    <a:pt x="1140" y="97"/>
                  </a:lnTo>
                  <a:lnTo>
                    <a:pt x="1291" y="74"/>
                  </a:lnTo>
                  <a:lnTo>
                    <a:pt x="1361" y="28"/>
                  </a:lnTo>
                  <a:lnTo>
                    <a:pt x="1468" y="0"/>
                  </a:lnTo>
                  <a:lnTo>
                    <a:pt x="1562" y="34"/>
                  </a:lnTo>
                  <a:lnTo>
                    <a:pt x="1619" y="114"/>
                  </a:lnTo>
                  <a:lnTo>
                    <a:pt x="1676" y="199"/>
                  </a:lnTo>
                  <a:lnTo>
                    <a:pt x="1764" y="262"/>
                  </a:lnTo>
                  <a:lnTo>
                    <a:pt x="1846" y="313"/>
                  </a:lnTo>
                  <a:lnTo>
                    <a:pt x="1972" y="359"/>
                  </a:lnTo>
                  <a:lnTo>
                    <a:pt x="2047" y="456"/>
                  </a:lnTo>
                  <a:lnTo>
                    <a:pt x="2180" y="541"/>
                  </a:lnTo>
                  <a:lnTo>
                    <a:pt x="2344" y="638"/>
                  </a:lnTo>
                  <a:lnTo>
                    <a:pt x="2665" y="820"/>
                  </a:lnTo>
                  <a:lnTo>
                    <a:pt x="2778" y="906"/>
                  </a:lnTo>
                  <a:lnTo>
                    <a:pt x="2992" y="986"/>
                  </a:lnTo>
                  <a:lnTo>
                    <a:pt x="2992" y="2519"/>
                  </a:lnTo>
                  <a:lnTo>
                    <a:pt x="0" y="2519"/>
                  </a:lnTo>
                  <a:lnTo>
                    <a:pt x="0" y="587"/>
                  </a:lnTo>
                  <a:close/>
                </a:path>
              </a:pathLst>
            </a:custGeom>
            <a:solidFill>
              <a:srgbClr val="68687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42" name="Freeform 94"/>
            <p:cNvSpPr>
              <a:spLocks/>
            </p:cNvSpPr>
            <p:nvPr/>
          </p:nvSpPr>
          <p:spPr bwMode="auto">
            <a:xfrm>
              <a:off x="589" y="781"/>
              <a:ext cx="2406" cy="1248"/>
            </a:xfrm>
            <a:custGeom>
              <a:avLst/>
              <a:gdLst/>
              <a:ahLst/>
              <a:cxnLst>
                <a:cxn ang="0">
                  <a:pos x="170" y="370"/>
                </a:cxn>
                <a:cxn ang="0">
                  <a:pos x="472" y="136"/>
                </a:cxn>
                <a:cxn ang="0">
                  <a:pos x="743" y="28"/>
                </a:cxn>
                <a:cxn ang="0">
                  <a:pos x="617" y="148"/>
                </a:cxn>
                <a:cxn ang="0">
                  <a:pos x="730" y="85"/>
                </a:cxn>
                <a:cxn ang="0">
                  <a:pos x="768" y="119"/>
                </a:cxn>
                <a:cxn ang="0">
                  <a:pos x="875" y="102"/>
                </a:cxn>
                <a:cxn ang="0">
                  <a:pos x="825" y="222"/>
                </a:cxn>
                <a:cxn ang="0">
                  <a:pos x="825" y="279"/>
                </a:cxn>
                <a:cxn ang="0">
                  <a:pos x="919" y="302"/>
                </a:cxn>
                <a:cxn ang="0">
                  <a:pos x="919" y="427"/>
                </a:cxn>
                <a:cxn ang="0">
                  <a:pos x="1001" y="473"/>
                </a:cxn>
                <a:cxn ang="0">
                  <a:pos x="1071" y="638"/>
                </a:cxn>
                <a:cxn ang="0">
                  <a:pos x="1146" y="678"/>
                </a:cxn>
                <a:cxn ang="0">
                  <a:pos x="1216" y="718"/>
                </a:cxn>
                <a:cxn ang="0">
                  <a:pos x="1121" y="541"/>
                </a:cxn>
                <a:cxn ang="0">
                  <a:pos x="1039" y="473"/>
                </a:cxn>
                <a:cxn ang="0">
                  <a:pos x="1171" y="530"/>
                </a:cxn>
                <a:cxn ang="0">
                  <a:pos x="1083" y="256"/>
                </a:cxn>
                <a:cxn ang="0">
                  <a:pos x="1020" y="245"/>
                </a:cxn>
                <a:cxn ang="0">
                  <a:pos x="1121" y="125"/>
                </a:cxn>
                <a:cxn ang="0">
                  <a:pos x="964" y="222"/>
                </a:cxn>
                <a:cxn ang="0">
                  <a:pos x="1027" y="136"/>
                </a:cxn>
                <a:cxn ang="0">
                  <a:pos x="1178" y="136"/>
                </a:cxn>
                <a:cxn ang="0">
                  <a:pos x="1159" y="0"/>
                </a:cxn>
                <a:cxn ang="0">
                  <a:pos x="1379" y="108"/>
                </a:cxn>
                <a:cxn ang="0">
                  <a:pos x="1398" y="256"/>
                </a:cxn>
                <a:cxn ang="0">
                  <a:pos x="1468" y="421"/>
                </a:cxn>
                <a:cxn ang="0">
                  <a:pos x="1638" y="666"/>
                </a:cxn>
                <a:cxn ang="0">
                  <a:pos x="1783" y="746"/>
                </a:cxn>
                <a:cxn ang="0">
                  <a:pos x="1896" y="866"/>
                </a:cxn>
                <a:cxn ang="0">
                  <a:pos x="2060" y="980"/>
                </a:cxn>
                <a:cxn ang="0">
                  <a:pos x="2274" y="1111"/>
                </a:cxn>
                <a:cxn ang="0">
                  <a:pos x="2161" y="1174"/>
                </a:cxn>
                <a:cxn ang="0">
                  <a:pos x="1877" y="1014"/>
                </a:cxn>
                <a:cxn ang="0">
                  <a:pos x="1726" y="1145"/>
                </a:cxn>
                <a:cxn ang="0">
                  <a:pos x="1531" y="1225"/>
                </a:cxn>
                <a:cxn ang="0">
                  <a:pos x="995" y="1242"/>
                </a:cxn>
                <a:cxn ang="0">
                  <a:pos x="1045" y="1088"/>
                </a:cxn>
                <a:cxn ang="0">
                  <a:pos x="894" y="1225"/>
                </a:cxn>
                <a:cxn ang="0">
                  <a:pos x="384" y="1202"/>
                </a:cxn>
                <a:cxn ang="0">
                  <a:pos x="6" y="1077"/>
                </a:cxn>
                <a:cxn ang="0">
                  <a:pos x="214" y="923"/>
                </a:cxn>
                <a:cxn ang="0">
                  <a:pos x="239" y="843"/>
                </a:cxn>
                <a:cxn ang="0">
                  <a:pos x="0" y="1031"/>
                </a:cxn>
              </a:cxnLst>
              <a:rect l="0" t="0" r="r" b="b"/>
              <a:pathLst>
                <a:path w="2406" h="1248">
                  <a:moveTo>
                    <a:pt x="0" y="433"/>
                  </a:moveTo>
                  <a:lnTo>
                    <a:pt x="170" y="370"/>
                  </a:lnTo>
                  <a:lnTo>
                    <a:pt x="302" y="273"/>
                  </a:lnTo>
                  <a:lnTo>
                    <a:pt x="472" y="136"/>
                  </a:lnTo>
                  <a:lnTo>
                    <a:pt x="604" y="68"/>
                  </a:lnTo>
                  <a:lnTo>
                    <a:pt x="743" y="28"/>
                  </a:lnTo>
                  <a:lnTo>
                    <a:pt x="623" y="108"/>
                  </a:lnTo>
                  <a:lnTo>
                    <a:pt x="617" y="148"/>
                  </a:lnTo>
                  <a:lnTo>
                    <a:pt x="680" y="119"/>
                  </a:lnTo>
                  <a:lnTo>
                    <a:pt x="730" y="85"/>
                  </a:lnTo>
                  <a:lnTo>
                    <a:pt x="699" y="159"/>
                  </a:lnTo>
                  <a:lnTo>
                    <a:pt x="768" y="119"/>
                  </a:lnTo>
                  <a:lnTo>
                    <a:pt x="875" y="45"/>
                  </a:lnTo>
                  <a:lnTo>
                    <a:pt x="875" y="102"/>
                  </a:lnTo>
                  <a:lnTo>
                    <a:pt x="825" y="165"/>
                  </a:lnTo>
                  <a:lnTo>
                    <a:pt x="825" y="222"/>
                  </a:lnTo>
                  <a:lnTo>
                    <a:pt x="894" y="199"/>
                  </a:lnTo>
                  <a:lnTo>
                    <a:pt x="825" y="279"/>
                  </a:lnTo>
                  <a:lnTo>
                    <a:pt x="913" y="245"/>
                  </a:lnTo>
                  <a:lnTo>
                    <a:pt x="919" y="302"/>
                  </a:lnTo>
                  <a:lnTo>
                    <a:pt x="913" y="376"/>
                  </a:lnTo>
                  <a:lnTo>
                    <a:pt x="919" y="427"/>
                  </a:lnTo>
                  <a:lnTo>
                    <a:pt x="932" y="467"/>
                  </a:lnTo>
                  <a:lnTo>
                    <a:pt x="1001" y="473"/>
                  </a:lnTo>
                  <a:lnTo>
                    <a:pt x="1001" y="547"/>
                  </a:lnTo>
                  <a:lnTo>
                    <a:pt x="1071" y="638"/>
                  </a:lnTo>
                  <a:lnTo>
                    <a:pt x="1134" y="638"/>
                  </a:lnTo>
                  <a:lnTo>
                    <a:pt x="1146" y="678"/>
                  </a:lnTo>
                  <a:lnTo>
                    <a:pt x="1178" y="775"/>
                  </a:lnTo>
                  <a:lnTo>
                    <a:pt x="1216" y="718"/>
                  </a:lnTo>
                  <a:lnTo>
                    <a:pt x="1178" y="621"/>
                  </a:lnTo>
                  <a:lnTo>
                    <a:pt x="1121" y="541"/>
                  </a:lnTo>
                  <a:lnTo>
                    <a:pt x="1052" y="541"/>
                  </a:lnTo>
                  <a:lnTo>
                    <a:pt x="1039" y="473"/>
                  </a:lnTo>
                  <a:lnTo>
                    <a:pt x="1121" y="507"/>
                  </a:lnTo>
                  <a:lnTo>
                    <a:pt x="1171" y="530"/>
                  </a:lnTo>
                  <a:lnTo>
                    <a:pt x="1108" y="393"/>
                  </a:lnTo>
                  <a:lnTo>
                    <a:pt x="1083" y="256"/>
                  </a:lnTo>
                  <a:lnTo>
                    <a:pt x="1039" y="302"/>
                  </a:lnTo>
                  <a:lnTo>
                    <a:pt x="1020" y="245"/>
                  </a:lnTo>
                  <a:lnTo>
                    <a:pt x="1083" y="205"/>
                  </a:lnTo>
                  <a:lnTo>
                    <a:pt x="1121" y="125"/>
                  </a:lnTo>
                  <a:lnTo>
                    <a:pt x="1052" y="148"/>
                  </a:lnTo>
                  <a:lnTo>
                    <a:pt x="964" y="222"/>
                  </a:lnTo>
                  <a:lnTo>
                    <a:pt x="964" y="182"/>
                  </a:lnTo>
                  <a:lnTo>
                    <a:pt x="1027" y="136"/>
                  </a:lnTo>
                  <a:lnTo>
                    <a:pt x="1134" y="74"/>
                  </a:lnTo>
                  <a:lnTo>
                    <a:pt x="1178" y="136"/>
                  </a:lnTo>
                  <a:lnTo>
                    <a:pt x="1197" y="68"/>
                  </a:lnTo>
                  <a:lnTo>
                    <a:pt x="1159" y="0"/>
                  </a:lnTo>
                  <a:lnTo>
                    <a:pt x="1228" y="0"/>
                  </a:lnTo>
                  <a:lnTo>
                    <a:pt x="1379" y="108"/>
                  </a:lnTo>
                  <a:lnTo>
                    <a:pt x="1411" y="159"/>
                  </a:lnTo>
                  <a:lnTo>
                    <a:pt x="1398" y="256"/>
                  </a:lnTo>
                  <a:lnTo>
                    <a:pt x="1398" y="330"/>
                  </a:lnTo>
                  <a:lnTo>
                    <a:pt x="1468" y="421"/>
                  </a:lnTo>
                  <a:lnTo>
                    <a:pt x="1594" y="575"/>
                  </a:lnTo>
                  <a:lnTo>
                    <a:pt x="1638" y="666"/>
                  </a:lnTo>
                  <a:lnTo>
                    <a:pt x="1694" y="695"/>
                  </a:lnTo>
                  <a:lnTo>
                    <a:pt x="1783" y="746"/>
                  </a:lnTo>
                  <a:lnTo>
                    <a:pt x="1864" y="792"/>
                  </a:lnTo>
                  <a:lnTo>
                    <a:pt x="1896" y="866"/>
                  </a:lnTo>
                  <a:lnTo>
                    <a:pt x="1959" y="929"/>
                  </a:lnTo>
                  <a:lnTo>
                    <a:pt x="2060" y="980"/>
                  </a:lnTo>
                  <a:lnTo>
                    <a:pt x="2167" y="1037"/>
                  </a:lnTo>
                  <a:lnTo>
                    <a:pt x="2274" y="1111"/>
                  </a:lnTo>
                  <a:lnTo>
                    <a:pt x="2406" y="1202"/>
                  </a:lnTo>
                  <a:lnTo>
                    <a:pt x="2161" y="1174"/>
                  </a:lnTo>
                  <a:lnTo>
                    <a:pt x="2016" y="1094"/>
                  </a:lnTo>
                  <a:lnTo>
                    <a:pt x="1877" y="1014"/>
                  </a:lnTo>
                  <a:lnTo>
                    <a:pt x="1808" y="1094"/>
                  </a:lnTo>
                  <a:lnTo>
                    <a:pt x="1726" y="1145"/>
                  </a:lnTo>
                  <a:lnTo>
                    <a:pt x="1638" y="1202"/>
                  </a:lnTo>
                  <a:lnTo>
                    <a:pt x="1531" y="1225"/>
                  </a:lnTo>
                  <a:lnTo>
                    <a:pt x="1291" y="1248"/>
                  </a:lnTo>
                  <a:lnTo>
                    <a:pt x="995" y="1242"/>
                  </a:lnTo>
                  <a:lnTo>
                    <a:pt x="1020" y="1145"/>
                  </a:lnTo>
                  <a:lnTo>
                    <a:pt x="1045" y="1088"/>
                  </a:lnTo>
                  <a:lnTo>
                    <a:pt x="976" y="1145"/>
                  </a:lnTo>
                  <a:lnTo>
                    <a:pt x="894" y="1225"/>
                  </a:lnTo>
                  <a:lnTo>
                    <a:pt x="642" y="1231"/>
                  </a:lnTo>
                  <a:lnTo>
                    <a:pt x="384" y="1202"/>
                  </a:lnTo>
                  <a:lnTo>
                    <a:pt x="6" y="1185"/>
                  </a:lnTo>
                  <a:lnTo>
                    <a:pt x="6" y="1077"/>
                  </a:lnTo>
                  <a:lnTo>
                    <a:pt x="132" y="1003"/>
                  </a:lnTo>
                  <a:lnTo>
                    <a:pt x="214" y="923"/>
                  </a:lnTo>
                  <a:lnTo>
                    <a:pt x="308" y="786"/>
                  </a:lnTo>
                  <a:lnTo>
                    <a:pt x="239" y="843"/>
                  </a:lnTo>
                  <a:lnTo>
                    <a:pt x="157" y="923"/>
                  </a:lnTo>
                  <a:lnTo>
                    <a:pt x="0" y="1031"/>
                  </a:lnTo>
                  <a:lnTo>
                    <a:pt x="0" y="433"/>
                  </a:lnTo>
                  <a:close/>
                </a:path>
              </a:pathLst>
            </a:custGeom>
            <a:solidFill>
              <a:srgbClr val="DBDAD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43" name="Freeform 95"/>
            <p:cNvSpPr>
              <a:spLocks/>
            </p:cNvSpPr>
            <p:nvPr/>
          </p:nvSpPr>
          <p:spPr bwMode="auto">
            <a:xfrm>
              <a:off x="1534" y="798"/>
              <a:ext cx="151" cy="148"/>
            </a:xfrm>
            <a:custGeom>
              <a:avLst/>
              <a:gdLst/>
              <a:ahLst/>
              <a:cxnLst>
                <a:cxn ang="0">
                  <a:pos x="56" y="68"/>
                </a:cxn>
                <a:cxn ang="0">
                  <a:pos x="82" y="28"/>
                </a:cxn>
                <a:cxn ang="0">
                  <a:pos x="107" y="51"/>
                </a:cxn>
                <a:cxn ang="0">
                  <a:pos x="119" y="17"/>
                </a:cxn>
                <a:cxn ang="0">
                  <a:pos x="145" y="0"/>
                </a:cxn>
                <a:cxn ang="0">
                  <a:pos x="151" y="34"/>
                </a:cxn>
                <a:cxn ang="0">
                  <a:pos x="119" y="68"/>
                </a:cxn>
                <a:cxn ang="0">
                  <a:pos x="56" y="102"/>
                </a:cxn>
                <a:cxn ang="0">
                  <a:pos x="0" y="148"/>
                </a:cxn>
                <a:cxn ang="0">
                  <a:pos x="12" y="119"/>
                </a:cxn>
                <a:cxn ang="0">
                  <a:pos x="56" y="68"/>
                </a:cxn>
              </a:cxnLst>
              <a:rect l="0" t="0" r="r" b="b"/>
              <a:pathLst>
                <a:path w="151" h="148">
                  <a:moveTo>
                    <a:pt x="56" y="68"/>
                  </a:moveTo>
                  <a:lnTo>
                    <a:pt x="82" y="28"/>
                  </a:lnTo>
                  <a:lnTo>
                    <a:pt x="107" y="51"/>
                  </a:lnTo>
                  <a:lnTo>
                    <a:pt x="119" y="17"/>
                  </a:lnTo>
                  <a:lnTo>
                    <a:pt x="145" y="0"/>
                  </a:lnTo>
                  <a:lnTo>
                    <a:pt x="151" y="34"/>
                  </a:lnTo>
                  <a:lnTo>
                    <a:pt x="119" y="68"/>
                  </a:lnTo>
                  <a:lnTo>
                    <a:pt x="56" y="102"/>
                  </a:lnTo>
                  <a:lnTo>
                    <a:pt x="0" y="148"/>
                  </a:lnTo>
                  <a:lnTo>
                    <a:pt x="12" y="119"/>
                  </a:lnTo>
                  <a:lnTo>
                    <a:pt x="56" y="68"/>
                  </a:lnTo>
                  <a:close/>
                </a:path>
              </a:pathLst>
            </a:custGeom>
            <a:solidFill>
              <a:srgbClr val="DBDAD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44" name="Freeform 96"/>
            <p:cNvSpPr>
              <a:spLocks/>
            </p:cNvSpPr>
            <p:nvPr/>
          </p:nvSpPr>
          <p:spPr bwMode="auto">
            <a:xfrm>
              <a:off x="1534" y="678"/>
              <a:ext cx="586" cy="199"/>
            </a:xfrm>
            <a:custGeom>
              <a:avLst/>
              <a:gdLst/>
              <a:ahLst/>
              <a:cxnLst>
                <a:cxn ang="0">
                  <a:pos x="12" y="154"/>
                </a:cxn>
                <a:cxn ang="0">
                  <a:pos x="37" y="142"/>
                </a:cxn>
                <a:cxn ang="0">
                  <a:pos x="69" y="103"/>
                </a:cxn>
                <a:cxn ang="0">
                  <a:pos x="50" y="80"/>
                </a:cxn>
                <a:cxn ang="0">
                  <a:pos x="75" y="51"/>
                </a:cxn>
                <a:cxn ang="0">
                  <a:pos x="107" y="51"/>
                </a:cxn>
                <a:cxn ang="0">
                  <a:pos x="132" y="80"/>
                </a:cxn>
                <a:cxn ang="0">
                  <a:pos x="176" y="80"/>
                </a:cxn>
                <a:cxn ang="0">
                  <a:pos x="157" y="46"/>
                </a:cxn>
                <a:cxn ang="0">
                  <a:pos x="252" y="40"/>
                </a:cxn>
                <a:cxn ang="0">
                  <a:pos x="365" y="51"/>
                </a:cxn>
                <a:cxn ang="0">
                  <a:pos x="415" y="11"/>
                </a:cxn>
                <a:cxn ang="0">
                  <a:pos x="478" y="0"/>
                </a:cxn>
                <a:cxn ang="0">
                  <a:pos x="497" y="6"/>
                </a:cxn>
                <a:cxn ang="0">
                  <a:pos x="510" y="28"/>
                </a:cxn>
                <a:cxn ang="0">
                  <a:pos x="529" y="11"/>
                </a:cxn>
                <a:cxn ang="0">
                  <a:pos x="560" y="6"/>
                </a:cxn>
                <a:cxn ang="0">
                  <a:pos x="586" y="28"/>
                </a:cxn>
                <a:cxn ang="0">
                  <a:pos x="554" y="51"/>
                </a:cxn>
                <a:cxn ang="0">
                  <a:pos x="504" y="40"/>
                </a:cxn>
                <a:cxn ang="0">
                  <a:pos x="460" y="23"/>
                </a:cxn>
                <a:cxn ang="0">
                  <a:pos x="428" y="51"/>
                </a:cxn>
                <a:cxn ang="0">
                  <a:pos x="371" y="85"/>
                </a:cxn>
                <a:cxn ang="0">
                  <a:pos x="296" y="80"/>
                </a:cxn>
                <a:cxn ang="0">
                  <a:pos x="201" y="74"/>
                </a:cxn>
                <a:cxn ang="0">
                  <a:pos x="201" y="97"/>
                </a:cxn>
                <a:cxn ang="0">
                  <a:pos x="132" y="97"/>
                </a:cxn>
                <a:cxn ang="0">
                  <a:pos x="100" y="103"/>
                </a:cxn>
                <a:cxn ang="0">
                  <a:pos x="75" y="131"/>
                </a:cxn>
                <a:cxn ang="0">
                  <a:pos x="37" y="171"/>
                </a:cxn>
                <a:cxn ang="0">
                  <a:pos x="0" y="199"/>
                </a:cxn>
                <a:cxn ang="0">
                  <a:pos x="12" y="154"/>
                </a:cxn>
              </a:cxnLst>
              <a:rect l="0" t="0" r="r" b="b"/>
              <a:pathLst>
                <a:path w="586" h="199">
                  <a:moveTo>
                    <a:pt x="12" y="154"/>
                  </a:moveTo>
                  <a:lnTo>
                    <a:pt x="37" y="142"/>
                  </a:lnTo>
                  <a:lnTo>
                    <a:pt x="69" y="103"/>
                  </a:lnTo>
                  <a:lnTo>
                    <a:pt x="50" y="80"/>
                  </a:lnTo>
                  <a:lnTo>
                    <a:pt x="75" y="51"/>
                  </a:lnTo>
                  <a:lnTo>
                    <a:pt x="107" y="51"/>
                  </a:lnTo>
                  <a:lnTo>
                    <a:pt x="132" y="80"/>
                  </a:lnTo>
                  <a:lnTo>
                    <a:pt x="176" y="80"/>
                  </a:lnTo>
                  <a:lnTo>
                    <a:pt x="157" y="46"/>
                  </a:lnTo>
                  <a:lnTo>
                    <a:pt x="252" y="40"/>
                  </a:lnTo>
                  <a:lnTo>
                    <a:pt x="365" y="51"/>
                  </a:lnTo>
                  <a:lnTo>
                    <a:pt x="415" y="11"/>
                  </a:lnTo>
                  <a:lnTo>
                    <a:pt x="478" y="0"/>
                  </a:lnTo>
                  <a:lnTo>
                    <a:pt x="497" y="6"/>
                  </a:lnTo>
                  <a:lnTo>
                    <a:pt x="510" y="28"/>
                  </a:lnTo>
                  <a:lnTo>
                    <a:pt x="529" y="11"/>
                  </a:lnTo>
                  <a:lnTo>
                    <a:pt x="560" y="6"/>
                  </a:lnTo>
                  <a:lnTo>
                    <a:pt x="586" y="28"/>
                  </a:lnTo>
                  <a:lnTo>
                    <a:pt x="554" y="51"/>
                  </a:lnTo>
                  <a:lnTo>
                    <a:pt x="504" y="40"/>
                  </a:lnTo>
                  <a:lnTo>
                    <a:pt x="460" y="23"/>
                  </a:lnTo>
                  <a:lnTo>
                    <a:pt x="428" y="51"/>
                  </a:lnTo>
                  <a:lnTo>
                    <a:pt x="371" y="85"/>
                  </a:lnTo>
                  <a:lnTo>
                    <a:pt x="296" y="80"/>
                  </a:lnTo>
                  <a:lnTo>
                    <a:pt x="201" y="74"/>
                  </a:lnTo>
                  <a:lnTo>
                    <a:pt x="201" y="97"/>
                  </a:lnTo>
                  <a:lnTo>
                    <a:pt x="132" y="97"/>
                  </a:lnTo>
                  <a:lnTo>
                    <a:pt x="100" y="103"/>
                  </a:lnTo>
                  <a:lnTo>
                    <a:pt x="75" y="131"/>
                  </a:lnTo>
                  <a:lnTo>
                    <a:pt x="37" y="171"/>
                  </a:lnTo>
                  <a:lnTo>
                    <a:pt x="0" y="199"/>
                  </a:lnTo>
                  <a:lnTo>
                    <a:pt x="12" y="154"/>
                  </a:lnTo>
                  <a:close/>
                </a:path>
              </a:pathLst>
            </a:custGeom>
            <a:solidFill>
              <a:srgbClr val="DBDAD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45" name="Freeform 97"/>
            <p:cNvSpPr>
              <a:spLocks/>
            </p:cNvSpPr>
            <p:nvPr/>
          </p:nvSpPr>
          <p:spPr bwMode="auto">
            <a:xfrm>
              <a:off x="1477" y="866"/>
              <a:ext cx="38" cy="63"/>
            </a:xfrm>
            <a:custGeom>
              <a:avLst/>
              <a:gdLst/>
              <a:ahLst/>
              <a:cxnLst>
                <a:cxn ang="0">
                  <a:pos x="38" y="0"/>
                </a:cxn>
                <a:cxn ang="0">
                  <a:pos x="0" y="34"/>
                </a:cxn>
                <a:cxn ang="0">
                  <a:pos x="0" y="63"/>
                </a:cxn>
                <a:cxn ang="0">
                  <a:pos x="25" y="51"/>
                </a:cxn>
                <a:cxn ang="0">
                  <a:pos x="38" y="0"/>
                </a:cxn>
              </a:cxnLst>
              <a:rect l="0" t="0" r="r" b="b"/>
              <a:pathLst>
                <a:path w="38" h="63">
                  <a:moveTo>
                    <a:pt x="38" y="0"/>
                  </a:moveTo>
                  <a:lnTo>
                    <a:pt x="0" y="34"/>
                  </a:lnTo>
                  <a:lnTo>
                    <a:pt x="0" y="63"/>
                  </a:lnTo>
                  <a:lnTo>
                    <a:pt x="25" y="51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DBDAD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46" name="Freeform 98"/>
            <p:cNvSpPr>
              <a:spLocks/>
            </p:cNvSpPr>
            <p:nvPr/>
          </p:nvSpPr>
          <p:spPr bwMode="auto">
            <a:xfrm>
              <a:off x="1508" y="769"/>
              <a:ext cx="57" cy="63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57" y="6"/>
                </a:cxn>
                <a:cxn ang="0">
                  <a:pos x="57" y="6"/>
                </a:cxn>
                <a:cxn ang="0">
                  <a:pos x="0" y="63"/>
                </a:cxn>
                <a:cxn ang="0">
                  <a:pos x="0" y="29"/>
                </a:cxn>
                <a:cxn ang="0">
                  <a:pos x="26" y="0"/>
                </a:cxn>
              </a:cxnLst>
              <a:rect l="0" t="0" r="r" b="b"/>
              <a:pathLst>
                <a:path w="57" h="63">
                  <a:moveTo>
                    <a:pt x="26" y="0"/>
                  </a:moveTo>
                  <a:lnTo>
                    <a:pt x="57" y="6"/>
                  </a:lnTo>
                  <a:lnTo>
                    <a:pt x="57" y="6"/>
                  </a:lnTo>
                  <a:lnTo>
                    <a:pt x="0" y="63"/>
                  </a:lnTo>
                  <a:lnTo>
                    <a:pt x="0" y="29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DBDAD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47" name="Freeform 99"/>
            <p:cNvSpPr>
              <a:spLocks/>
            </p:cNvSpPr>
            <p:nvPr/>
          </p:nvSpPr>
          <p:spPr bwMode="auto">
            <a:xfrm>
              <a:off x="1880" y="775"/>
              <a:ext cx="82" cy="45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38" y="17"/>
                </a:cxn>
                <a:cxn ang="0">
                  <a:pos x="51" y="0"/>
                </a:cxn>
                <a:cxn ang="0">
                  <a:pos x="82" y="0"/>
                </a:cxn>
                <a:cxn ang="0">
                  <a:pos x="82" y="28"/>
                </a:cxn>
                <a:cxn ang="0">
                  <a:pos x="57" y="45"/>
                </a:cxn>
                <a:cxn ang="0">
                  <a:pos x="0" y="28"/>
                </a:cxn>
              </a:cxnLst>
              <a:rect l="0" t="0" r="r" b="b"/>
              <a:pathLst>
                <a:path w="82" h="45">
                  <a:moveTo>
                    <a:pt x="0" y="28"/>
                  </a:moveTo>
                  <a:lnTo>
                    <a:pt x="38" y="17"/>
                  </a:lnTo>
                  <a:lnTo>
                    <a:pt x="51" y="0"/>
                  </a:lnTo>
                  <a:lnTo>
                    <a:pt x="82" y="0"/>
                  </a:lnTo>
                  <a:lnTo>
                    <a:pt x="82" y="28"/>
                  </a:lnTo>
                  <a:lnTo>
                    <a:pt x="57" y="45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rgbClr val="DBDAD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48" name="Freeform 100"/>
            <p:cNvSpPr>
              <a:spLocks/>
            </p:cNvSpPr>
            <p:nvPr/>
          </p:nvSpPr>
          <p:spPr bwMode="auto">
            <a:xfrm>
              <a:off x="1975" y="769"/>
              <a:ext cx="50" cy="46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0" y="46"/>
                </a:cxn>
                <a:cxn ang="0">
                  <a:pos x="37" y="34"/>
                </a:cxn>
                <a:cxn ang="0">
                  <a:pos x="50" y="0"/>
                </a:cxn>
                <a:cxn ang="0">
                  <a:pos x="12" y="0"/>
                </a:cxn>
              </a:cxnLst>
              <a:rect l="0" t="0" r="r" b="b"/>
              <a:pathLst>
                <a:path w="50" h="46">
                  <a:moveTo>
                    <a:pt x="12" y="0"/>
                  </a:moveTo>
                  <a:lnTo>
                    <a:pt x="0" y="46"/>
                  </a:lnTo>
                  <a:lnTo>
                    <a:pt x="37" y="34"/>
                  </a:lnTo>
                  <a:lnTo>
                    <a:pt x="50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DBDAD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49" name="Freeform 101"/>
            <p:cNvSpPr>
              <a:spLocks/>
            </p:cNvSpPr>
            <p:nvPr/>
          </p:nvSpPr>
          <p:spPr bwMode="auto">
            <a:xfrm>
              <a:off x="1893" y="820"/>
              <a:ext cx="1694" cy="1118"/>
            </a:xfrm>
            <a:custGeom>
              <a:avLst/>
              <a:gdLst/>
              <a:ahLst/>
              <a:cxnLst>
                <a:cxn ang="0">
                  <a:pos x="94" y="57"/>
                </a:cxn>
                <a:cxn ang="0">
                  <a:pos x="239" y="57"/>
                </a:cxn>
                <a:cxn ang="0">
                  <a:pos x="189" y="0"/>
                </a:cxn>
                <a:cxn ang="0">
                  <a:pos x="296" y="52"/>
                </a:cxn>
                <a:cxn ang="0">
                  <a:pos x="371" y="194"/>
                </a:cxn>
                <a:cxn ang="0">
                  <a:pos x="416" y="291"/>
                </a:cxn>
                <a:cxn ang="0">
                  <a:pos x="573" y="320"/>
                </a:cxn>
                <a:cxn ang="0">
                  <a:pos x="731" y="434"/>
                </a:cxn>
                <a:cxn ang="0">
                  <a:pos x="844" y="531"/>
                </a:cxn>
                <a:cxn ang="0">
                  <a:pos x="951" y="553"/>
                </a:cxn>
                <a:cxn ang="0">
                  <a:pos x="1115" y="662"/>
                </a:cxn>
                <a:cxn ang="0">
                  <a:pos x="1172" y="776"/>
                </a:cxn>
                <a:cxn ang="0">
                  <a:pos x="1304" y="798"/>
                </a:cxn>
                <a:cxn ang="0">
                  <a:pos x="1474" y="975"/>
                </a:cxn>
                <a:cxn ang="0">
                  <a:pos x="1694" y="1038"/>
                </a:cxn>
                <a:cxn ang="0">
                  <a:pos x="1575" y="1089"/>
                </a:cxn>
                <a:cxn ang="0">
                  <a:pos x="1367" y="1004"/>
                </a:cxn>
                <a:cxn ang="0">
                  <a:pos x="1316" y="992"/>
                </a:cxn>
                <a:cxn ang="0">
                  <a:pos x="1417" y="1112"/>
                </a:cxn>
                <a:cxn ang="0">
                  <a:pos x="932" y="998"/>
                </a:cxn>
                <a:cxn ang="0">
                  <a:pos x="674" y="867"/>
                </a:cxn>
                <a:cxn ang="0">
                  <a:pos x="705" y="838"/>
                </a:cxn>
                <a:cxn ang="0">
                  <a:pos x="901" y="844"/>
                </a:cxn>
                <a:cxn ang="0">
                  <a:pos x="1096" y="947"/>
                </a:cxn>
                <a:cxn ang="0">
                  <a:pos x="913" y="815"/>
                </a:cxn>
                <a:cxn ang="0">
                  <a:pos x="674" y="747"/>
                </a:cxn>
                <a:cxn ang="0">
                  <a:pos x="560" y="696"/>
                </a:cxn>
                <a:cxn ang="0">
                  <a:pos x="579" y="793"/>
                </a:cxn>
                <a:cxn ang="0">
                  <a:pos x="416" y="679"/>
                </a:cxn>
                <a:cxn ang="0">
                  <a:pos x="302" y="588"/>
                </a:cxn>
                <a:cxn ang="0">
                  <a:pos x="132" y="371"/>
                </a:cxn>
                <a:cxn ang="0">
                  <a:pos x="69" y="183"/>
                </a:cxn>
                <a:cxn ang="0">
                  <a:pos x="0" y="18"/>
                </a:cxn>
              </a:cxnLst>
              <a:rect l="0" t="0" r="r" b="b"/>
              <a:pathLst>
                <a:path w="1694" h="1118">
                  <a:moveTo>
                    <a:pt x="0" y="18"/>
                  </a:moveTo>
                  <a:lnTo>
                    <a:pt x="94" y="57"/>
                  </a:lnTo>
                  <a:lnTo>
                    <a:pt x="214" y="69"/>
                  </a:lnTo>
                  <a:lnTo>
                    <a:pt x="239" y="57"/>
                  </a:lnTo>
                  <a:lnTo>
                    <a:pt x="189" y="35"/>
                  </a:lnTo>
                  <a:lnTo>
                    <a:pt x="189" y="0"/>
                  </a:lnTo>
                  <a:lnTo>
                    <a:pt x="277" y="46"/>
                  </a:lnTo>
                  <a:lnTo>
                    <a:pt x="296" y="52"/>
                  </a:lnTo>
                  <a:lnTo>
                    <a:pt x="359" y="154"/>
                  </a:lnTo>
                  <a:lnTo>
                    <a:pt x="371" y="194"/>
                  </a:lnTo>
                  <a:lnTo>
                    <a:pt x="378" y="240"/>
                  </a:lnTo>
                  <a:lnTo>
                    <a:pt x="416" y="291"/>
                  </a:lnTo>
                  <a:lnTo>
                    <a:pt x="560" y="365"/>
                  </a:lnTo>
                  <a:lnTo>
                    <a:pt x="573" y="320"/>
                  </a:lnTo>
                  <a:lnTo>
                    <a:pt x="617" y="360"/>
                  </a:lnTo>
                  <a:lnTo>
                    <a:pt x="731" y="434"/>
                  </a:lnTo>
                  <a:lnTo>
                    <a:pt x="794" y="474"/>
                  </a:lnTo>
                  <a:lnTo>
                    <a:pt x="844" y="531"/>
                  </a:lnTo>
                  <a:lnTo>
                    <a:pt x="970" y="593"/>
                  </a:lnTo>
                  <a:lnTo>
                    <a:pt x="951" y="553"/>
                  </a:lnTo>
                  <a:lnTo>
                    <a:pt x="1001" y="599"/>
                  </a:lnTo>
                  <a:lnTo>
                    <a:pt x="1115" y="662"/>
                  </a:lnTo>
                  <a:lnTo>
                    <a:pt x="1109" y="724"/>
                  </a:lnTo>
                  <a:lnTo>
                    <a:pt x="1172" y="776"/>
                  </a:lnTo>
                  <a:lnTo>
                    <a:pt x="1291" y="821"/>
                  </a:lnTo>
                  <a:lnTo>
                    <a:pt x="1304" y="798"/>
                  </a:lnTo>
                  <a:lnTo>
                    <a:pt x="1367" y="855"/>
                  </a:lnTo>
                  <a:lnTo>
                    <a:pt x="1474" y="975"/>
                  </a:lnTo>
                  <a:lnTo>
                    <a:pt x="1537" y="1015"/>
                  </a:lnTo>
                  <a:lnTo>
                    <a:pt x="1694" y="1038"/>
                  </a:lnTo>
                  <a:lnTo>
                    <a:pt x="1694" y="1118"/>
                  </a:lnTo>
                  <a:lnTo>
                    <a:pt x="1575" y="1089"/>
                  </a:lnTo>
                  <a:lnTo>
                    <a:pt x="1442" y="1066"/>
                  </a:lnTo>
                  <a:lnTo>
                    <a:pt x="1367" y="1004"/>
                  </a:lnTo>
                  <a:lnTo>
                    <a:pt x="1285" y="947"/>
                  </a:lnTo>
                  <a:lnTo>
                    <a:pt x="1316" y="992"/>
                  </a:lnTo>
                  <a:lnTo>
                    <a:pt x="1386" y="1072"/>
                  </a:lnTo>
                  <a:lnTo>
                    <a:pt x="1417" y="1112"/>
                  </a:lnTo>
                  <a:lnTo>
                    <a:pt x="1203" y="1118"/>
                  </a:lnTo>
                  <a:lnTo>
                    <a:pt x="932" y="998"/>
                  </a:lnTo>
                  <a:lnTo>
                    <a:pt x="749" y="924"/>
                  </a:lnTo>
                  <a:lnTo>
                    <a:pt x="674" y="867"/>
                  </a:lnTo>
                  <a:lnTo>
                    <a:pt x="642" y="810"/>
                  </a:lnTo>
                  <a:lnTo>
                    <a:pt x="705" y="838"/>
                  </a:lnTo>
                  <a:lnTo>
                    <a:pt x="787" y="878"/>
                  </a:lnTo>
                  <a:lnTo>
                    <a:pt x="901" y="844"/>
                  </a:lnTo>
                  <a:lnTo>
                    <a:pt x="964" y="872"/>
                  </a:lnTo>
                  <a:lnTo>
                    <a:pt x="1096" y="947"/>
                  </a:lnTo>
                  <a:lnTo>
                    <a:pt x="1033" y="872"/>
                  </a:lnTo>
                  <a:lnTo>
                    <a:pt x="913" y="815"/>
                  </a:lnTo>
                  <a:lnTo>
                    <a:pt x="781" y="793"/>
                  </a:lnTo>
                  <a:lnTo>
                    <a:pt x="674" y="747"/>
                  </a:lnTo>
                  <a:lnTo>
                    <a:pt x="560" y="662"/>
                  </a:lnTo>
                  <a:lnTo>
                    <a:pt x="560" y="696"/>
                  </a:lnTo>
                  <a:lnTo>
                    <a:pt x="573" y="736"/>
                  </a:lnTo>
                  <a:lnTo>
                    <a:pt x="579" y="793"/>
                  </a:lnTo>
                  <a:lnTo>
                    <a:pt x="542" y="736"/>
                  </a:lnTo>
                  <a:lnTo>
                    <a:pt x="416" y="679"/>
                  </a:lnTo>
                  <a:lnTo>
                    <a:pt x="346" y="656"/>
                  </a:lnTo>
                  <a:lnTo>
                    <a:pt x="302" y="588"/>
                  </a:lnTo>
                  <a:lnTo>
                    <a:pt x="271" y="542"/>
                  </a:lnTo>
                  <a:lnTo>
                    <a:pt x="132" y="371"/>
                  </a:lnTo>
                  <a:lnTo>
                    <a:pt x="75" y="303"/>
                  </a:lnTo>
                  <a:lnTo>
                    <a:pt x="69" y="183"/>
                  </a:lnTo>
                  <a:lnTo>
                    <a:pt x="50" y="80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A3A5A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0" name="Freeform 102"/>
            <p:cNvSpPr>
              <a:spLocks/>
            </p:cNvSpPr>
            <p:nvPr/>
          </p:nvSpPr>
          <p:spPr bwMode="auto">
            <a:xfrm>
              <a:off x="2063" y="689"/>
              <a:ext cx="1424" cy="1089"/>
            </a:xfrm>
            <a:custGeom>
              <a:avLst/>
              <a:gdLst/>
              <a:ahLst/>
              <a:cxnLst>
                <a:cxn ang="0">
                  <a:pos x="0" y="52"/>
                </a:cxn>
                <a:cxn ang="0">
                  <a:pos x="88" y="57"/>
                </a:cxn>
                <a:cxn ang="0">
                  <a:pos x="214" y="211"/>
                </a:cxn>
                <a:cxn ang="0">
                  <a:pos x="271" y="263"/>
                </a:cxn>
                <a:cxn ang="0">
                  <a:pos x="372" y="308"/>
                </a:cxn>
                <a:cxn ang="0">
                  <a:pos x="441" y="354"/>
                </a:cxn>
                <a:cxn ang="0">
                  <a:pos x="498" y="416"/>
                </a:cxn>
                <a:cxn ang="0">
                  <a:pos x="542" y="468"/>
                </a:cxn>
                <a:cxn ang="0">
                  <a:pos x="737" y="536"/>
                </a:cxn>
                <a:cxn ang="0">
                  <a:pos x="781" y="587"/>
                </a:cxn>
                <a:cxn ang="0">
                  <a:pos x="920" y="679"/>
                </a:cxn>
                <a:cxn ang="0">
                  <a:pos x="964" y="736"/>
                </a:cxn>
                <a:cxn ang="0">
                  <a:pos x="964" y="793"/>
                </a:cxn>
                <a:cxn ang="0">
                  <a:pos x="1046" y="889"/>
                </a:cxn>
                <a:cxn ang="0">
                  <a:pos x="1058" y="815"/>
                </a:cxn>
                <a:cxn ang="0">
                  <a:pos x="1115" y="889"/>
                </a:cxn>
                <a:cxn ang="0">
                  <a:pos x="1191" y="901"/>
                </a:cxn>
                <a:cxn ang="0">
                  <a:pos x="1235" y="975"/>
                </a:cxn>
                <a:cxn ang="0">
                  <a:pos x="1424" y="1089"/>
                </a:cxn>
                <a:cxn ang="0">
                  <a:pos x="1354" y="1003"/>
                </a:cxn>
                <a:cxn ang="0">
                  <a:pos x="1191" y="861"/>
                </a:cxn>
                <a:cxn ang="0">
                  <a:pos x="1083" y="758"/>
                </a:cxn>
                <a:cxn ang="0">
                  <a:pos x="951" y="679"/>
                </a:cxn>
                <a:cxn ang="0">
                  <a:pos x="876" y="570"/>
                </a:cxn>
                <a:cxn ang="0">
                  <a:pos x="768" y="496"/>
                </a:cxn>
                <a:cxn ang="0">
                  <a:pos x="567" y="382"/>
                </a:cxn>
                <a:cxn ang="0">
                  <a:pos x="510" y="297"/>
                </a:cxn>
                <a:cxn ang="0">
                  <a:pos x="403" y="234"/>
                </a:cxn>
                <a:cxn ang="0">
                  <a:pos x="239" y="154"/>
                </a:cxn>
                <a:cxn ang="0">
                  <a:pos x="151" y="69"/>
                </a:cxn>
                <a:cxn ang="0">
                  <a:pos x="31" y="0"/>
                </a:cxn>
                <a:cxn ang="0">
                  <a:pos x="31" y="0"/>
                </a:cxn>
                <a:cxn ang="0">
                  <a:pos x="19" y="23"/>
                </a:cxn>
                <a:cxn ang="0">
                  <a:pos x="0" y="52"/>
                </a:cxn>
                <a:cxn ang="0">
                  <a:pos x="0" y="52"/>
                </a:cxn>
              </a:cxnLst>
              <a:rect l="0" t="0" r="r" b="b"/>
              <a:pathLst>
                <a:path w="1424" h="1089">
                  <a:moveTo>
                    <a:pt x="0" y="52"/>
                  </a:moveTo>
                  <a:lnTo>
                    <a:pt x="88" y="57"/>
                  </a:lnTo>
                  <a:lnTo>
                    <a:pt x="214" y="211"/>
                  </a:lnTo>
                  <a:lnTo>
                    <a:pt x="271" y="263"/>
                  </a:lnTo>
                  <a:lnTo>
                    <a:pt x="372" y="308"/>
                  </a:lnTo>
                  <a:lnTo>
                    <a:pt x="441" y="354"/>
                  </a:lnTo>
                  <a:lnTo>
                    <a:pt x="498" y="416"/>
                  </a:lnTo>
                  <a:lnTo>
                    <a:pt x="542" y="468"/>
                  </a:lnTo>
                  <a:lnTo>
                    <a:pt x="737" y="536"/>
                  </a:lnTo>
                  <a:lnTo>
                    <a:pt x="781" y="587"/>
                  </a:lnTo>
                  <a:lnTo>
                    <a:pt x="920" y="679"/>
                  </a:lnTo>
                  <a:lnTo>
                    <a:pt x="964" y="736"/>
                  </a:lnTo>
                  <a:lnTo>
                    <a:pt x="964" y="793"/>
                  </a:lnTo>
                  <a:lnTo>
                    <a:pt x="1046" y="889"/>
                  </a:lnTo>
                  <a:lnTo>
                    <a:pt x="1058" y="815"/>
                  </a:lnTo>
                  <a:lnTo>
                    <a:pt x="1115" y="889"/>
                  </a:lnTo>
                  <a:lnTo>
                    <a:pt x="1191" y="901"/>
                  </a:lnTo>
                  <a:lnTo>
                    <a:pt x="1235" y="975"/>
                  </a:lnTo>
                  <a:lnTo>
                    <a:pt x="1424" y="1089"/>
                  </a:lnTo>
                  <a:lnTo>
                    <a:pt x="1354" y="1003"/>
                  </a:lnTo>
                  <a:lnTo>
                    <a:pt x="1191" y="861"/>
                  </a:lnTo>
                  <a:lnTo>
                    <a:pt x="1083" y="758"/>
                  </a:lnTo>
                  <a:lnTo>
                    <a:pt x="951" y="679"/>
                  </a:lnTo>
                  <a:lnTo>
                    <a:pt x="876" y="570"/>
                  </a:lnTo>
                  <a:lnTo>
                    <a:pt x="768" y="496"/>
                  </a:lnTo>
                  <a:lnTo>
                    <a:pt x="567" y="382"/>
                  </a:lnTo>
                  <a:lnTo>
                    <a:pt x="510" y="297"/>
                  </a:lnTo>
                  <a:lnTo>
                    <a:pt x="403" y="234"/>
                  </a:lnTo>
                  <a:lnTo>
                    <a:pt x="239" y="154"/>
                  </a:lnTo>
                  <a:lnTo>
                    <a:pt x="151" y="69"/>
                  </a:lnTo>
                  <a:lnTo>
                    <a:pt x="31" y="0"/>
                  </a:lnTo>
                  <a:lnTo>
                    <a:pt x="31" y="0"/>
                  </a:lnTo>
                  <a:lnTo>
                    <a:pt x="19" y="23"/>
                  </a:lnTo>
                  <a:lnTo>
                    <a:pt x="0" y="52"/>
                  </a:lnTo>
                  <a:lnTo>
                    <a:pt x="0" y="52"/>
                  </a:lnTo>
                  <a:close/>
                </a:path>
              </a:pathLst>
            </a:custGeom>
            <a:solidFill>
              <a:srgbClr val="A3A5A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1" name="Freeform 103"/>
            <p:cNvSpPr>
              <a:spLocks/>
            </p:cNvSpPr>
            <p:nvPr/>
          </p:nvSpPr>
          <p:spPr bwMode="auto">
            <a:xfrm>
              <a:off x="1490" y="986"/>
              <a:ext cx="258" cy="478"/>
            </a:xfrm>
            <a:custGeom>
              <a:avLst/>
              <a:gdLst/>
              <a:ahLst/>
              <a:cxnLst>
                <a:cxn ang="0">
                  <a:pos x="0" y="62"/>
                </a:cxn>
                <a:cxn ang="0">
                  <a:pos x="12" y="102"/>
                </a:cxn>
                <a:cxn ang="0">
                  <a:pos x="6" y="159"/>
                </a:cxn>
                <a:cxn ang="0">
                  <a:pos x="6" y="188"/>
                </a:cxn>
                <a:cxn ang="0">
                  <a:pos x="25" y="256"/>
                </a:cxn>
                <a:cxn ang="0">
                  <a:pos x="75" y="273"/>
                </a:cxn>
                <a:cxn ang="0">
                  <a:pos x="100" y="302"/>
                </a:cxn>
                <a:cxn ang="0">
                  <a:pos x="94" y="342"/>
                </a:cxn>
                <a:cxn ang="0">
                  <a:pos x="151" y="410"/>
                </a:cxn>
                <a:cxn ang="0">
                  <a:pos x="189" y="433"/>
                </a:cxn>
                <a:cxn ang="0">
                  <a:pos x="226" y="433"/>
                </a:cxn>
                <a:cxn ang="0">
                  <a:pos x="258" y="478"/>
                </a:cxn>
                <a:cxn ang="0">
                  <a:pos x="252" y="427"/>
                </a:cxn>
                <a:cxn ang="0">
                  <a:pos x="182" y="393"/>
                </a:cxn>
                <a:cxn ang="0">
                  <a:pos x="144" y="365"/>
                </a:cxn>
                <a:cxn ang="0">
                  <a:pos x="176" y="359"/>
                </a:cxn>
                <a:cxn ang="0">
                  <a:pos x="113" y="330"/>
                </a:cxn>
                <a:cxn ang="0">
                  <a:pos x="113" y="290"/>
                </a:cxn>
                <a:cxn ang="0">
                  <a:pos x="113" y="239"/>
                </a:cxn>
                <a:cxn ang="0">
                  <a:pos x="138" y="239"/>
                </a:cxn>
                <a:cxn ang="0">
                  <a:pos x="144" y="211"/>
                </a:cxn>
                <a:cxn ang="0">
                  <a:pos x="107" y="205"/>
                </a:cxn>
                <a:cxn ang="0">
                  <a:pos x="50" y="188"/>
                </a:cxn>
                <a:cxn ang="0">
                  <a:pos x="44" y="159"/>
                </a:cxn>
                <a:cxn ang="0">
                  <a:pos x="88" y="182"/>
                </a:cxn>
                <a:cxn ang="0">
                  <a:pos x="138" y="188"/>
                </a:cxn>
                <a:cxn ang="0">
                  <a:pos x="107" y="171"/>
                </a:cxn>
                <a:cxn ang="0">
                  <a:pos x="56" y="119"/>
                </a:cxn>
                <a:cxn ang="0">
                  <a:pos x="50" y="80"/>
                </a:cxn>
                <a:cxn ang="0">
                  <a:pos x="88" y="62"/>
                </a:cxn>
                <a:cxn ang="0">
                  <a:pos x="37" y="45"/>
                </a:cxn>
                <a:cxn ang="0">
                  <a:pos x="12" y="0"/>
                </a:cxn>
                <a:cxn ang="0">
                  <a:pos x="12" y="0"/>
                </a:cxn>
                <a:cxn ang="0">
                  <a:pos x="6" y="34"/>
                </a:cxn>
                <a:cxn ang="0">
                  <a:pos x="6" y="57"/>
                </a:cxn>
                <a:cxn ang="0">
                  <a:pos x="0" y="62"/>
                </a:cxn>
                <a:cxn ang="0">
                  <a:pos x="0" y="62"/>
                </a:cxn>
              </a:cxnLst>
              <a:rect l="0" t="0" r="r" b="b"/>
              <a:pathLst>
                <a:path w="258" h="478">
                  <a:moveTo>
                    <a:pt x="0" y="62"/>
                  </a:moveTo>
                  <a:lnTo>
                    <a:pt x="12" y="102"/>
                  </a:lnTo>
                  <a:lnTo>
                    <a:pt x="6" y="159"/>
                  </a:lnTo>
                  <a:lnTo>
                    <a:pt x="6" y="188"/>
                  </a:lnTo>
                  <a:lnTo>
                    <a:pt x="25" y="256"/>
                  </a:lnTo>
                  <a:lnTo>
                    <a:pt x="75" y="273"/>
                  </a:lnTo>
                  <a:lnTo>
                    <a:pt x="100" y="302"/>
                  </a:lnTo>
                  <a:lnTo>
                    <a:pt x="94" y="342"/>
                  </a:lnTo>
                  <a:lnTo>
                    <a:pt x="151" y="410"/>
                  </a:lnTo>
                  <a:lnTo>
                    <a:pt x="189" y="433"/>
                  </a:lnTo>
                  <a:lnTo>
                    <a:pt x="226" y="433"/>
                  </a:lnTo>
                  <a:lnTo>
                    <a:pt x="258" y="478"/>
                  </a:lnTo>
                  <a:lnTo>
                    <a:pt x="252" y="427"/>
                  </a:lnTo>
                  <a:lnTo>
                    <a:pt x="182" y="393"/>
                  </a:lnTo>
                  <a:lnTo>
                    <a:pt x="144" y="365"/>
                  </a:lnTo>
                  <a:lnTo>
                    <a:pt x="176" y="359"/>
                  </a:lnTo>
                  <a:lnTo>
                    <a:pt x="113" y="330"/>
                  </a:lnTo>
                  <a:lnTo>
                    <a:pt x="113" y="290"/>
                  </a:lnTo>
                  <a:lnTo>
                    <a:pt x="113" y="239"/>
                  </a:lnTo>
                  <a:lnTo>
                    <a:pt x="138" y="239"/>
                  </a:lnTo>
                  <a:lnTo>
                    <a:pt x="144" y="211"/>
                  </a:lnTo>
                  <a:lnTo>
                    <a:pt x="107" y="205"/>
                  </a:lnTo>
                  <a:lnTo>
                    <a:pt x="50" y="188"/>
                  </a:lnTo>
                  <a:lnTo>
                    <a:pt x="44" y="159"/>
                  </a:lnTo>
                  <a:lnTo>
                    <a:pt x="88" y="182"/>
                  </a:lnTo>
                  <a:lnTo>
                    <a:pt x="138" y="188"/>
                  </a:lnTo>
                  <a:lnTo>
                    <a:pt x="107" y="171"/>
                  </a:lnTo>
                  <a:lnTo>
                    <a:pt x="56" y="119"/>
                  </a:lnTo>
                  <a:lnTo>
                    <a:pt x="50" y="80"/>
                  </a:lnTo>
                  <a:lnTo>
                    <a:pt x="88" y="62"/>
                  </a:lnTo>
                  <a:lnTo>
                    <a:pt x="37" y="45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6" y="34"/>
                  </a:lnTo>
                  <a:lnTo>
                    <a:pt x="6" y="57"/>
                  </a:lnTo>
                  <a:lnTo>
                    <a:pt x="0" y="62"/>
                  </a:lnTo>
                  <a:lnTo>
                    <a:pt x="0" y="62"/>
                  </a:lnTo>
                  <a:close/>
                </a:path>
              </a:pathLst>
            </a:custGeom>
            <a:solidFill>
              <a:srgbClr val="A3A5A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2" name="Freeform 104"/>
            <p:cNvSpPr>
              <a:spLocks/>
            </p:cNvSpPr>
            <p:nvPr/>
          </p:nvSpPr>
          <p:spPr bwMode="auto">
            <a:xfrm>
              <a:off x="595" y="1767"/>
              <a:ext cx="2526" cy="1020"/>
            </a:xfrm>
            <a:custGeom>
              <a:avLst/>
              <a:gdLst/>
              <a:ahLst/>
              <a:cxnLst>
                <a:cxn ang="0">
                  <a:pos x="1808" y="136"/>
                </a:cxn>
                <a:cxn ang="0">
                  <a:pos x="1657" y="307"/>
                </a:cxn>
                <a:cxn ang="0">
                  <a:pos x="1625" y="416"/>
                </a:cxn>
                <a:cxn ang="0">
                  <a:pos x="1745" y="558"/>
                </a:cxn>
                <a:cxn ang="0">
                  <a:pos x="1795" y="364"/>
                </a:cxn>
                <a:cxn ang="0">
                  <a:pos x="1947" y="513"/>
                </a:cxn>
                <a:cxn ang="0">
                  <a:pos x="2085" y="655"/>
                </a:cxn>
                <a:cxn ang="0">
                  <a:pos x="2268" y="695"/>
                </a:cxn>
                <a:cxn ang="0">
                  <a:pos x="2451" y="792"/>
                </a:cxn>
                <a:cxn ang="0">
                  <a:pos x="2526" y="877"/>
                </a:cxn>
                <a:cxn ang="0">
                  <a:pos x="2344" y="820"/>
                </a:cxn>
                <a:cxn ang="0">
                  <a:pos x="2035" y="723"/>
                </a:cxn>
                <a:cxn ang="0">
                  <a:pos x="2098" y="860"/>
                </a:cxn>
                <a:cxn ang="0">
                  <a:pos x="2066" y="963"/>
                </a:cxn>
                <a:cxn ang="0">
                  <a:pos x="1915" y="946"/>
                </a:cxn>
                <a:cxn ang="0">
                  <a:pos x="1732" y="792"/>
                </a:cxn>
                <a:cxn ang="0">
                  <a:pos x="1562" y="587"/>
                </a:cxn>
                <a:cxn ang="0">
                  <a:pos x="1336" y="712"/>
                </a:cxn>
                <a:cxn ang="0">
                  <a:pos x="1058" y="917"/>
                </a:cxn>
                <a:cxn ang="0">
                  <a:pos x="888" y="1020"/>
                </a:cxn>
                <a:cxn ang="0">
                  <a:pos x="951" y="877"/>
                </a:cxn>
                <a:cxn ang="0">
                  <a:pos x="1008" y="780"/>
                </a:cxn>
                <a:cxn ang="0">
                  <a:pos x="781" y="860"/>
                </a:cxn>
                <a:cxn ang="0">
                  <a:pos x="88" y="889"/>
                </a:cxn>
                <a:cxn ang="0">
                  <a:pos x="107" y="763"/>
                </a:cxn>
                <a:cxn ang="0">
                  <a:pos x="183" y="695"/>
                </a:cxn>
                <a:cxn ang="0">
                  <a:pos x="334" y="644"/>
                </a:cxn>
                <a:cxn ang="0">
                  <a:pos x="397" y="513"/>
                </a:cxn>
                <a:cxn ang="0">
                  <a:pos x="0" y="752"/>
                </a:cxn>
                <a:cxn ang="0">
                  <a:pos x="0" y="165"/>
                </a:cxn>
                <a:cxn ang="0">
                  <a:pos x="107" y="165"/>
                </a:cxn>
                <a:cxn ang="0">
                  <a:pos x="227" y="153"/>
                </a:cxn>
                <a:cxn ang="0">
                  <a:pos x="598" y="193"/>
                </a:cxn>
                <a:cxn ang="0">
                  <a:pos x="794" y="222"/>
                </a:cxn>
                <a:cxn ang="0">
                  <a:pos x="876" y="193"/>
                </a:cxn>
                <a:cxn ang="0">
                  <a:pos x="920" y="114"/>
                </a:cxn>
                <a:cxn ang="0">
                  <a:pos x="1147" y="39"/>
                </a:cxn>
                <a:cxn ang="0">
                  <a:pos x="1058" y="233"/>
                </a:cxn>
                <a:cxn ang="0">
                  <a:pos x="1317" y="262"/>
                </a:cxn>
                <a:cxn ang="0">
                  <a:pos x="1392" y="165"/>
                </a:cxn>
                <a:cxn ang="0">
                  <a:pos x="1550" y="210"/>
                </a:cxn>
                <a:cxn ang="0">
                  <a:pos x="1657" y="114"/>
                </a:cxn>
                <a:cxn ang="0">
                  <a:pos x="1915" y="0"/>
                </a:cxn>
                <a:cxn ang="0">
                  <a:pos x="1808" y="136"/>
                </a:cxn>
              </a:cxnLst>
              <a:rect l="0" t="0" r="r" b="b"/>
              <a:pathLst>
                <a:path w="2526" h="1020">
                  <a:moveTo>
                    <a:pt x="1808" y="136"/>
                  </a:moveTo>
                  <a:lnTo>
                    <a:pt x="1657" y="307"/>
                  </a:lnTo>
                  <a:lnTo>
                    <a:pt x="1625" y="416"/>
                  </a:lnTo>
                  <a:lnTo>
                    <a:pt x="1745" y="558"/>
                  </a:lnTo>
                  <a:lnTo>
                    <a:pt x="1795" y="364"/>
                  </a:lnTo>
                  <a:lnTo>
                    <a:pt x="1947" y="513"/>
                  </a:lnTo>
                  <a:lnTo>
                    <a:pt x="2085" y="655"/>
                  </a:lnTo>
                  <a:lnTo>
                    <a:pt x="2268" y="695"/>
                  </a:lnTo>
                  <a:lnTo>
                    <a:pt x="2451" y="792"/>
                  </a:lnTo>
                  <a:lnTo>
                    <a:pt x="2526" y="877"/>
                  </a:lnTo>
                  <a:lnTo>
                    <a:pt x="2344" y="820"/>
                  </a:lnTo>
                  <a:lnTo>
                    <a:pt x="2035" y="723"/>
                  </a:lnTo>
                  <a:lnTo>
                    <a:pt x="2098" y="860"/>
                  </a:lnTo>
                  <a:lnTo>
                    <a:pt x="2066" y="963"/>
                  </a:lnTo>
                  <a:lnTo>
                    <a:pt x="1915" y="946"/>
                  </a:lnTo>
                  <a:lnTo>
                    <a:pt x="1732" y="792"/>
                  </a:lnTo>
                  <a:lnTo>
                    <a:pt x="1562" y="587"/>
                  </a:lnTo>
                  <a:lnTo>
                    <a:pt x="1336" y="712"/>
                  </a:lnTo>
                  <a:lnTo>
                    <a:pt x="1058" y="917"/>
                  </a:lnTo>
                  <a:lnTo>
                    <a:pt x="888" y="1020"/>
                  </a:lnTo>
                  <a:lnTo>
                    <a:pt x="951" y="877"/>
                  </a:lnTo>
                  <a:lnTo>
                    <a:pt x="1008" y="780"/>
                  </a:lnTo>
                  <a:lnTo>
                    <a:pt x="781" y="860"/>
                  </a:lnTo>
                  <a:lnTo>
                    <a:pt x="88" y="889"/>
                  </a:lnTo>
                  <a:lnTo>
                    <a:pt x="107" y="763"/>
                  </a:lnTo>
                  <a:lnTo>
                    <a:pt x="183" y="695"/>
                  </a:lnTo>
                  <a:lnTo>
                    <a:pt x="334" y="644"/>
                  </a:lnTo>
                  <a:lnTo>
                    <a:pt x="397" y="513"/>
                  </a:lnTo>
                  <a:lnTo>
                    <a:pt x="0" y="752"/>
                  </a:lnTo>
                  <a:lnTo>
                    <a:pt x="0" y="165"/>
                  </a:lnTo>
                  <a:lnTo>
                    <a:pt x="107" y="165"/>
                  </a:lnTo>
                  <a:lnTo>
                    <a:pt x="227" y="153"/>
                  </a:lnTo>
                  <a:lnTo>
                    <a:pt x="598" y="193"/>
                  </a:lnTo>
                  <a:lnTo>
                    <a:pt x="794" y="222"/>
                  </a:lnTo>
                  <a:lnTo>
                    <a:pt x="876" y="193"/>
                  </a:lnTo>
                  <a:lnTo>
                    <a:pt x="920" y="114"/>
                  </a:lnTo>
                  <a:lnTo>
                    <a:pt x="1147" y="39"/>
                  </a:lnTo>
                  <a:lnTo>
                    <a:pt x="1058" y="233"/>
                  </a:lnTo>
                  <a:lnTo>
                    <a:pt x="1317" y="262"/>
                  </a:lnTo>
                  <a:lnTo>
                    <a:pt x="1392" y="165"/>
                  </a:lnTo>
                  <a:lnTo>
                    <a:pt x="1550" y="210"/>
                  </a:lnTo>
                  <a:lnTo>
                    <a:pt x="1657" y="114"/>
                  </a:lnTo>
                  <a:lnTo>
                    <a:pt x="1915" y="0"/>
                  </a:lnTo>
                  <a:lnTo>
                    <a:pt x="1808" y="136"/>
                  </a:lnTo>
                  <a:close/>
                </a:path>
              </a:pathLst>
            </a:custGeom>
            <a:solidFill>
              <a:srgbClr val="A3A5A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3" name="Freeform 105"/>
            <p:cNvSpPr>
              <a:spLocks/>
            </p:cNvSpPr>
            <p:nvPr/>
          </p:nvSpPr>
          <p:spPr bwMode="auto">
            <a:xfrm>
              <a:off x="2466" y="1795"/>
              <a:ext cx="781" cy="485"/>
            </a:xfrm>
            <a:custGeom>
              <a:avLst/>
              <a:gdLst/>
              <a:ahLst/>
              <a:cxnLst>
                <a:cxn ang="0">
                  <a:pos x="151" y="194"/>
                </a:cxn>
                <a:cxn ang="0">
                  <a:pos x="397" y="336"/>
                </a:cxn>
                <a:cxn ang="0">
                  <a:pos x="781" y="388"/>
                </a:cxn>
                <a:cxn ang="0">
                  <a:pos x="580" y="194"/>
                </a:cxn>
                <a:cxn ang="0">
                  <a:pos x="441" y="137"/>
                </a:cxn>
                <a:cxn ang="0">
                  <a:pos x="214" y="97"/>
                </a:cxn>
                <a:cxn ang="0">
                  <a:pos x="0" y="0"/>
                </a:cxn>
                <a:cxn ang="0">
                  <a:pos x="13" y="165"/>
                </a:cxn>
                <a:cxn ang="0">
                  <a:pos x="88" y="279"/>
                </a:cxn>
                <a:cxn ang="0">
                  <a:pos x="347" y="485"/>
                </a:cxn>
                <a:cxn ang="0">
                  <a:pos x="151" y="194"/>
                </a:cxn>
              </a:cxnLst>
              <a:rect l="0" t="0" r="r" b="b"/>
              <a:pathLst>
                <a:path w="781" h="485">
                  <a:moveTo>
                    <a:pt x="151" y="194"/>
                  </a:moveTo>
                  <a:lnTo>
                    <a:pt x="397" y="336"/>
                  </a:lnTo>
                  <a:lnTo>
                    <a:pt x="781" y="388"/>
                  </a:lnTo>
                  <a:lnTo>
                    <a:pt x="580" y="194"/>
                  </a:lnTo>
                  <a:lnTo>
                    <a:pt x="441" y="137"/>
                  </a:lnTo>
                  <a:lnTo>
                    <a:pt x="214" y="97"/>
                  </a:lnTo>
                  <a:lnTo>
                    <a:pt x="0" y="0"/>
                  </a:lnTo>
                  <a:lnTo>
                    <a:pt x="13" y="165"/>
                  </a:lnTo>
                  <a:lnTo>
                    <a:pt x="88" y="279"/>
                  </a:lnTo>
                  <a:lnTo>
                    <a:pt x="347" y="485"/>
                  </a:lnTo>
                  <a:lnTo>
                    <a:pt x="151" y="194"/>
                  </a:lnTo>
                  <a:close/>
                </a:path>
              </a:pathLst>
            </a:custGeom>
            <a:solidFill>
              <a:srgbClr val="A3A5A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4" name="Freeform 106"/>
            <p:cNvSpPr>
              <a:spLocks/>
            </p:cNvSpPr>
            <p:nvPr/>
          </p:nvSpPr>
          <p:spPr bwMode="auto">
            <a:xfrm>
              <a:off x="734" y="2308"/>
              <a:ext cx="1467" cy="809"/>
            </a:xfrm>
            <a:custGeom>
              <a:avLst/>
              <a:gdLst/>
              <a:ahLst/>
              <a:cxnLst>
                <a:cxn ang="0">
                  <a:pos x="1316" y="251"/>
                </a:cxn>
                <a:cxn ang="0">
                  <a:pos x="1209" y="433"/>
                </a:cxn>
                <a:cxn ang="0">
                  <a:pos x="1039" y="530"/>
                </a:cxn>
                <a:cxn ang="0">
                  <a:pos x="932" y="684"/>
                </a:cxn>
                <a:cxn ang="0">
                  <a:pos x="1071" y="598"/>
                </a:cxn>
                <a:cxn ang="0">
                  <a:pos x="1026" y="712"/>
                </a:cxn>
                <a:cxn ang="0">
                  <a:pos x="963" y="798"/>
                </a:cxn>
                <a:cxn ang="0">
                  <a:pos x="0" y="809"/>
                </a:cxn>
                <a:cxn ang="0">
                  <a:pos x="31" y="673"/>
                </a:cxn>
                <a:cxn ang="0">
                  <a:pos x="195" y="559"/>
                </a:cxn>
                <a:cxn ang="0">
                  <a:pos x="195" y="673"/>
                </a:cxn>
                <a:cxn ang="0">
                  <a:pos x="384" y="627"/>
                </a:cxn>
                <a:cxn ang="0">
                  <a:pos x="384" y="490"/>
                </a:cxn>
                <a:cxn ang="0">
                  <a:pos x="365" y="336"/>
                </a:cxn>
                <a:cxn ang="0">
                  <a:pos x="472" y="296"/>
                </a:cxn>
                <a:cxn ang="0">
                  <a:pos x="781" y="239"/>
                </a:cxn>
                <a:cxn ang="0">
                  <a:pos x="642" y="479"/>
                </a:cxn>
                <a:cxn ang="0">
                  <a:pos x="630" y="587"/>
                </a:cxn>
                <a:cxn ang="0">
                  <a:pos x="825" y="559"/>
                </a:cxn>
                <a:cxn ang="0">
                  <a:pos x="900" y="422"/>
                </a:cxn>
                <a:cxn ang="0">
                  <a:pos x="963" y="308"/>
                </a:cxn>
                <a:cxn ang="0">
                  <a:pos x="1178" y="182"/>
                </a:cxn>
                <a:cxn ang="0">
                  <a:pos x="1467" y="0"/>
                </a:cxn>
                <a:cxn ang="0">
                  <a:pos x="1423" y="125"/>
                </a:cxn>
                <a:cxn ang="0">
                  <a:pos x="1411" y="479"/>
                </a:cxn>
                <a:cxn ang="0">
                  <a:pos x="1411" y="644"/>
                </a:cxn>
                <a:cxn ang="0">
                  <a:pos x="1304" y="547"/>
                </a:cxn>
                <a:cxn ang="0">
                  <a:pos x="1316" y="251"/>
                </a:cxn>
              </a:cxnLst>
              <a:rect l="0" t="0" r="r" b="b"/>
              <a:pathLst>
                <a:path w="1467" h="809">
                  <a:moveTo>
                    <a:pt x="1316" y="251"/>
                  </a:moveTo>
                  <a:lnTo>
                    <a:pt x="1209" y="433"/>
                  </a:lnTo>
                  <a:lnTo>
                    <a:pt x="1039" y="530"/>
                  </a:lnTo>
                  <a:lnTo>
                    <a:pt x="932" y="684"/>
                  </a:lnTo>
                  <a:lnTo>
                    <a:pt x="1071" y="598"/>
                  </a:lnTo>
                  <a:lnTo>
                    <a:pt x="1026" y="712"/>
                  </a:lnTo>
                  <a:lnTo>
                    <a:pt x="963" y="798"/>
                  </a:lnTo>
                  <a:lnTo>
                    <a:pt x="0" y="809"/>
                  </a:lnTo>
                  <a:lnTo>
                    <a:pt x="31" y="673"/>
                  </a:lnTo>
                  <a:lnTo>
                    <a:pt x="195" y="559"/>
                  </a:lnTo>
                  <a:lnTo>
                    <a:pt x="195" y="673"/>
                  </a:lnTo>
                  <a:lnTo>
                    <a:pt x="384" y="627"/>
                  </a:lnTo>
                  <a:lnTo>
                    <a:pt x="384" y="490"/>
                  </a:lnTo>
                  <a:lnTo>
                    <a:pt x="365" y="336"/>
                  </a:lnTo>
                  <a:lnTo>
                    <a:pt x="472" y="296"/>
                  </a:lnTo>
                  <a:lnTo>
                    <a:pt x="781" y="239"/>
                  </a:lnTo>
                  <a:lnTo>
                    <a:pt x="642" y="479"/>
                  </a:lnTo>
                  <a:lnTo>
                    <a:pt x="630" y="587"/>
                  </a:lnTo>
                  <a:lnTo>
                    <a:pt x="825" y="559"/>
                  </a:lnTo>
                  <a:lnTo>
                    <a:pt x="900" y="422"/>
                  </a:lnTo>
                  <a:lnTo>
                    <a:pt x="963" y="308"/>
                  </a:lnTo>
                  <a:lnTo>
                    <a:pt x="1178" y="182"/>
                  </a:lnTo>
                  <a:lnTo>
                    <a:pt x="1467" y="0"/>
                  </a:lnTo>
                  <a:lnTo>
                    <a:pt x="1423" y="125"/>
                  </a:lnTo>
                  <a:lnTo>
                    <a:pt x="1411" y="479"/>
                  </a:lnTo>
                  <a:lnTo>
                    <a:pt x="1411" y="644"/>
                  </a:lnTo>
                  <a:lnTo>
                    <a:pt x="1304" y="547"/>
                  </a:lnTo>
                  <a:lnTo>
                    <a:pt x="1316" y="251"/>
                  </a:lnTo>
                  <a:close/>
                </a:path>
              </a:pathLst>
            </a:custGeom>
            <a:solidFill>
              <a:srgbClr val="71757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5" name="Freeform 107"/>
            <p:cNvSpPr>
              <a:spLocks/>
            </p:cNvSpPr>
            <p:nvPr/>
          </p:nvSpPr>
          <p:spPr bwMode="auto">
            <a:xfrm>
              <a:off x="2435" y="2490"/>
              <a:ext cx="844" cy="656"/>
            </a:xfrm>
            <a:custGeom>
              <a:avLst/>
              <a:gdLst/>
              <a:ahLst/>
              <a:cxnLst>
                <a:cxn ang="0">
                  <a:pos x="396" y="223"/>
                </a:cxn>
                <a:cxn ang="0">
                  <a:pos x="579" y="320"/>
                </a:cxn>
                <a:cxn ang="0">
                  <a:pos x="674" y="445"/>
                </a:cxn>
                <a:cxn ang="0">
                  <a:pos x="844" y="644"/>
                </a:cxn>
                <a:cxn ang="0">
                  <a:pos x="630" y="656"/>
                </a:cxn>
                <a:cxn ang="0">
                  <a:pos x="119" y="616"/>
                </a:cxn>
                <a:cxn ang="0">
                  <a:pos x="138" y="491"/>
                </a:cxn>
                <a:cxn ang="0">
                  <a:pos x="0" y="320"/>
                </a:cxn>
                <a:cxn ang="0">
                  <a:pos x="214" y="405"/>
                </a:cxn>
                <a:cxn ang="0">
                  <a:pos x="378" y="502"/>
                </a:cxn>
                <a:cxn ang="0">
                  <a:pos x="491" y="434"/>
                </a:cxn>
                <a:cxn ang="0">
                  <a:pos x="289" y="297"/>
                </a:cxn>
                <a:cxn ang="0">
                  <a:pos x="214" y="126"/>
                </a:cxn>
                <a:cxn ang="0">
                  <a:pos x="245" y="0"/>
                </a:cxn>
                <a:cxn ang="0">
                  <a:pos x="245" y="0"/>
                </a:cxn>
                <a:cxn ang="0">
                  <a:pos x="321" y="109"/>
                </a:cxn>
                <a:cxn ang="0">
                  <a:pos x="371" y="183"/>
                </a:cxn>
                <a:cxn ang="0">
                  <a:pos x="396" y="223"/>
                </a:cxn>
                <a:cxn ang="0">
                  <a:pos x="396" y="223"/>
                </a:cxn>
              </a:cxnLst>
              <a:rect l="0" t="0" r="r" b="b"/>
              <a:pathLst>
                <a:path w="844" h="656">
                  <a:moveTo>
                    <a:pt x="396" y="223"/>
                  </a:moveTo>
                  <a:lnTo>
                    <a:pt x="579" y="320"/>
                  </a:lnTo>
                  <a:lnTo>
                    <a:pt x="674" y="445"/>
                  </a:lnTo>
                  <a:lnTo>
                    <a:pt x="844" y="644"/>
                  </a:lnTo>
                  <a:lnTo>
                    <a:pt x="630" y="656"/>
                  </a:lnTo>
                  <a:lnTo>
                    <a:pt x="119" y="616"/>
                  </a:lnTo>
                  <a:lnTo>
                    <a:pt x="138" y="491"/>
                  </a:lnTo>
                  <a:lnTo>
                    <a:pt x="0" y="320"/>
                  </a:lnTo>
                  <a:lnTo>
                    <a:pt x="214" y="405"/>
                  </a:lnTo>
                  <a:lnTo>
                    <a:pt x="378" y="502"/>
                  </a:lnTo>
                  <a:lnTo>
                    <a:pt x="491" y="434"/>
                  </a:lnTo>
                  <a:lnTo>
                    <a:pt x="289" y="297"/>
                  </a:lnTo>
                  <a:lnTo>
                    <a:pt x="214" y="126"/>
                  </a:lnTo>
                  <a:lnTo>
                    <a:pt x="245" y="0"/>
                  </a:lnTo>
                  <a:lnTo>
                    <a:pt x="245" y="0"/>
                  </a:lnTo>
                  <a:lnTo>
                    <a:pt x="321" y="109"/>
                  </a:lnTo>
                  <a:lnTo>
                    <a:pt x="371" y="183"/>
                  </a:lnTo>
                  <a:lnTo>
                    <a:pt x="396" y="223"/>
                  </a:lnTo>
                  <a:lnTo>
                    <a:pt x="396" y="223"/>
                  </a:lnTo>
                  <a:close/>
                </a:path>
              </a:pathLst>
            </a:custGeom>
            <a:solidFill>
              <a:srgbClr val="71757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36" name="Freeform 135"/>
          <p:cNvSpPr/>
          <p:nvPr/>
        </p:nvSpPr>
        <p:spPr>
          <a:xfrm>
            <a:off x="0" y="1221203"/>
            <a:ext cx="696311" cy="401897"/>
          </a:xfrm>
          <a:custGeom>
            <a:avLst/>
            <a:gdLst>
              <a:gd name="connsiteX0" fmla="*/ 0 w 762000"/>
              <a:gd name="connsiteY0" fmla="*/ 481012 h 481012"/>
              <a:gd name="connsiteX1" fmla="*/ 280987 w 762000"/>
              <a:gd name="connsiteY1" fmla="*/ 381000 h 481012"/>
              <a:gd name="connsiteX2" fmla="*/ 762000 w 762000"/>
              <a:gd name="connsiteY2" fmla="*/ 0 h 481012"/>
              <a:gd name="connsiteX3" fmla="*/ 14287 w 762000"/>
              <a:gd name="connsiteY3" fmla="*/ 0 h 481012"/>
              <a:gd name="connsiteX4" fmla="*/ 0 w 762000"/>
              <a:gd name="connsiteY4" fmla="*/ 481012 h 481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2000" h="481012">
                <a:moveTo>
                  <a:pt x="0" y="481012"/>
                </a:moveTo>
                <a:lnTo>
                  <a:pt x="280987" y="381000"/>
                </a:lnTo>
                <a:lnTo>
                  <a:pt x="762000" y="0"/>
                </a:lnTo>
                <a:lnTo>
                  <a:pt x="14287" y="0"/>
                </a:lnTo>
                <a:cubicBezTo>
                  <a:pt x="12700" y="157162"/>
                  <a:pt x="11112" y="314325"/>
                  <a:pt x="0" y="481012"/>
                </a:cubicBezTo>
                <a:close/>
              </a:path>
            </a:pathLst>
          </a:custGeom>
          <a:solidFill>
            <a:srgbClr val="00FFFF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TextBox 146"/>
          <p:cNvSpPr txBox="1"/>
          <p:nvPr/>
        </p:nvSpPr>
        <p:spPr>
          <a:xfrm>
            <a:off x="0" y="6096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dirty="0" smtClean="0"/>
              <a:t>h</a:t>
            </a:r>
            <a:r>
              <a:rPr lang="en-US" sz="1400" b="1" i="1" baseline="-25000" dirty="0" smtClean="0"/>
              <a:t>1</a:t>
            </a:r>
            <a:r>
              <a:rPr lang="en-US" sz="1400" b="1" baseline="-25000" dirty="0" smtClean="0"/>
              <a:t> </a:t>
            </a:r>
            <a:r>
              <a:rPr lang="en-US" sz="1400" b="1" baseline="30000" dirty="0" smtClean="0"/>
              <a:t> </a:t>
            </a:r>
            <a:r>
              <a:rPr lang="en-US" sz="1400" b="1" dirty="0" smtClean="0"/>
              <a:t>= 250</a:t>
            </a:r>
            <a:r>
              <a:rPr lang="en-US" sz="1400" b="1" baseline="-25000" dirty="0" smtClean="0"/>
              <a:t> </a:t>
            </a:r>
            <a:r>
              <a:rPr lang="en-US" sz="1400" b="1" dirty="0" smtClean="0"/>
              <a:t> m</a:t>
            </a:r>
          </a:p>
          <a:p>
            <a:r>
              <a:rPr lang="en-US" sz="1400" b="1" i="1" dirty="0" smtClean="0"/>
              <a:t>P</a:t>
            </a:r>
            <a:r>
              <a:rPr lang="en-US" sz="1400" b="1" i="1" baseline="-25000" dirty="0" smtClean="0"/>
              <a:t>1 </a:t>
            </a:r>
            <a:r>
              <a:rPr lang="en-US" sz="1400" b="1" i="1" dirty="0" smtClean="0"/>
              <a:t> </a:t>
            </a:r>
            <a:r>
              <a:rPr lang="en-US" sz="1400" b="1" dirty="0" smtClean="0"/>
              <a:t>= atmospheric</a:t>
            </a:r>
            <a:endParaRPr lang="en-US" sz="1400" b="1" i="1" dirty="0"/>
          </a:p>
        </p:txBody>
      </p:sp>
      <p:pic>
        <p:nvPicPr>
          <p:cNvPr id="2186" name="Picture 138" descr="C:\Documents and Settings\karenk.ITLL-HPL-004\Local Settings\Temporary Internet Files\Content.IE5\CEONE5UU\MCj0437156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2645751"/>
            <a:ext cx="1468487" cy="1528006"/>
          </a:xfrm>
          <a:prstGeom prst="rect">
            <a:avLst/>
          </a:prstGeom>
          <a:noFill/>
        </p:spPr>
      </p:pic>
      <p:sp>
        <p:nvSpPr>
          <p:cNvPr id="197" name="Oval 196"/>
          <p:cNvSpPr/>
          <p:nvPr/>
        </p:nvSpPr>
        <p:spPr>
          <a:xfrm>
            <a:off x="208893" y="1221203"/>
            <a:ext cx="41779" cy="382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9" name="Straight Connector 198"/>
          <p:cNvCxnSpPr/>
          <p:nvPr/>
        </p:nvCxnSpPr>
        <p:spPr>
          <a:xfrm rot="16200000" flipH="1">
            <a:off x="-61728" y="1758420"/>
            <a:ext cx="1655340" cy="835572"/>
          </a:xfrm>
          <a:prstGeom prst="line">
            <a:avLst/>
          </a:prstGeom>
          <a:ln w="57150">
            <a:solidFill>
              <a:srgbClr val="00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Straight Connector 201"/>
          <p:cNvCxnSpPr/>
          <p:nvPr/>
        </p:nvCxnSpPr>
        <p:spPr>
          <a:xfrm>
            <a:off x="1183728" y="3003877"/>
            <a:ext cx="1462252" cy="573003"/>
          </a:xfrm>
          <a:prstGeom prst="line">
            <a:avLst/>
          </a:prstGeom>
          <a:ln w="57150">
            <a:solidFill>
              <a:srgbClr val="00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" name="TextBox 203"/>
          <p:cNvSpPr txBox="1"/>
          <p:nvPr/>
        </p:nvSpPr>
        <p:spPr>
          <a:xfrm>
            <a:off x="2362200" y="35814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dirty="0" smtClean="0"/>
              <a:t>h</a:t>
            </a:r>
            <a:r>
              <a:rPr lang="en-US" sz="1400" b="1" i="1" baseline="-25000" dirty="0" smtClean="0"/>
              <a:t>2</a:t>
            </a:r>
            <a:r>
              <a:rPr lang="en-US" sz="1400" b="1" baseline="-25000" dirty="0" smtClean="0"/>
              <a:t> </a:t>
            </a:r>
            <a:r>
              <a:rPr lang="en-US" sz="1400" b="1" baseline="30000" dirty="0" smtClean="0"/>
              <a:t> </a:t>
            </a:r>
            <a:r>
              <a:rPr lang="en-US" sz="1400" b="1" dirty="0" smtClean="0"/>
              <a:t>= 0</a:t>
            </a:r>
            <a:r>
              <a:rPr lang="en-US" sz="1400" b="1" baseline="-25000" dirty="0" smtClean="0"/>
              <a:t> </a:t>
            </a:r>
            <a:r>
              <a:rPr lang="en-US" sz="1400" b="1" dirty="0" smtClean="0"/>
              <a:t> m</a:t>
            </a:r>
          </a:p>
          <a:p>
            <a:r>
              <a:rPr lang="en-US" sz="1400" b="1" i="1" dirty="0" smtClean="0"/>
              <a:t>P</a:t>
            </a:r>
            <a:r>
              <a:rPr lang="en-US" sz="1400" b="1" i="1" baseline="-25000" dirty="0" smtClean="0"/>
              <a:t>2 </a:t>
            </a:r>
            <a:r>
              <a:rPr lang="en-US" sz="1400" b="1" i="1" dirty="0" smtClean="0"/>
              <a:t> </a:t>
            </a:r>
            <a:r>
              <a:rPr lang="en-US" sz="1400" b="1" dirty="0" smtClean="0"/>
              <a:t>= atmospheric</a:t>
            </a:r>
            <a:endParaRPr lang="en-US" sz="1400" b="1" i="1" dirty="0"/>
          </a:p>
        </p:txBody>
      </p:sp>
      <p:sp>
        <p:nvSpPr>
          <p:cNvPr id="205" name="Oval 204"/>
          <p:cNvSpPr/>
          <p:nvPr/>
        </p:nvSpPr>
        <p:spPr>
          <a:xfrm flipH="1" flipV="1">
            <a:off x="2590800" y="3543200"/>
            <a:ext cx="41779" cy="382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5" name="Rectangle 18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2" name="TextBox 211"/>
          <p:cNvSpPr txBox="1"/>
          <p:nvPr/>
        </p:nvSpPr>
        <p:spPr>
          <a:xfrm>
            <a:off x="3962400" y="1905000"/>
            <a:ext cx="510540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cs typeface="Times New Roman" pitchFamily="18" charset="0"/>
              </a:rPr>
              <a:t>The water at the top of the reservoir starts at rest, </a:t>
            </a:r>
            <a:br>
              <a:rPr lang="en-US" b="1" dirty="0" smtClean="0">
                <a:cs typeface="Times New Roman" pitchFamily="18" charset="0"/>
              </a:rPr>
            </a:br>
            <a:r>
              <a:rPr lang="en-US" b="1" dirty="0" smtClean="0">
                <a:cs typeface="Times New Roman" pitchFamily="18" charset="0"/>
              </a:rPr>
              <a:t>so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cs typeface="Times New Roman" pitchFamily="18" charset="0"/>
              </a:rPr>
              <a:t>is zero, and the first term drops out</a:t>
            </a:r>
            <a:r>
              <a:rPr lang="en-US" b="1" i="1" dirty="0" smtClean="0">
                <a:cs typeface="Times New Roman" pitchFamily="18" charset="0"/>
              </a:rPr>
              <a:t>.</a:t>
            </a:r>
          </a:p>
          <a:p>
            <a:r>
              <a:rPr lang="en-US" sz="1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Since the final height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is also zero, this term </a:t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drops out, too.</a:t>
            </a:r>
          </a:p>
          <a:p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Lastly,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P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, which is atmospheric pressure, </a:t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so these terms drop out as well.</a:t>
            </a:r>
          </a:p>
          <a:p>
            <a:endParaRPr lang="en-US" sz="1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Plugging in the remaining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the known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parameters:</a:t>
            </a:r>
          </a:p>
          <a:p>
            <a:pPr algn="ctr"/>
            <a:r>
              <a:rPr lang="en-US" i="1" dirty="0" err="1" smtClean="0">
                <a:latin typeface="Symbol" pitchFamily="18" charset="2"/>
                <a:cs typeface="Times New Roman" pitchFamily="18" charset="0"/>
              </a:rPr>
              <a:t>r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water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g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(250 m)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= ½ </a:t>
            </a:r>
            <a:r>
              <a:rPr lang="en-US" i="1" dirty="0" err="1" smtClean="0">
                <a:latin typeface="Symbol" pitchFamily="18" charset="2"/>
                <a:cs typeface="Times New Roman" pitchFamily="18" charset="0"/>
              </a:rPr>
              <a:t>r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water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i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14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Now the </a:t>
            </a:r>
            <a:r>
              <a:rPr lang="en-US" i="1" dirty="0" err="1" smtClean="0">
                <a:latin typeface="Symbol" pitchFamily="18" charset="2"/>
                <a:cs typeface="Times New Roman" pitchFamily="18" charset="0"/>
              </a:rPr>
              <a:t>r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water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terms can be cancelled out.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sz="1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Using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g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9.8 m/s</a:t>
            </a:r>
            <a:r>
              <a:rPr lang="en-US" b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and solving for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we have  </a:t>
            </a:r>
          </a:p>
          <a:p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1600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sqrt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(2*9.8 m/s</a:t>
            </a:r>
            <a:r>
              <a:rPr lang="en-US" sz="16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* 250 m)</a:t>
            </a:r>
          </a:p>
          <a:p>
            <a:pPr algn="ctr"/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1600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= 70 m/s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1400" dirty="0"/>
          </a:p>
        </p:txBody>
      </p:sp>
      <p:sp>
        <p:nvSpPr>
          <p:cNvPr id="2237" name="Rectangle 18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236" name="Picture 188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67200" y="1143000"/>
            <a:ext cx="4191000" cy="4958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77</Words>
  <Application>Microsoft Office PowerPoint</Application>
  <PresentationFormat>On-screen Show (4:3)</PresentationFormat>
  <Paragraphs>31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karenk</dc:creator>
  <cp:lastModifiedBy>Denise</cp:lastModifiedBy>
  <cp:revision>14</cp:revision>
  <dcterms:created xsi:type="dcterms:W3CDTF">2009-08-06T16:58:50Z</dcterms:created>
  <dcterms:modified xsi:type="dcterms:W3CDTF">2010-02-17T06:36:59Z</dcterms:modified>
</cp:coreProperties>
</file>