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3"/>
  </p:notesMasterIdLst>
  <p:handoutMasterIdLst>
    <p:handoutMasterId r:id="rId14"/>
  </p:handoutMasterIdLst>
  <p:sldIdLst>
    <p:sldId id="331" r:id="rId2"/>
    <p:sldId id="328" r:id="rId3"/>
    <p:sldId id="329" r:id="rId4"/>
    <p:sldId id="330" r:id="rId5"/>
    <p:sldId id="316" r:id="rId6"/>
    <p:sldId id="315" r:id="rId7"/>
    <p:sldId id="317" r:id="rId8"/>
    <p:sldId id="282" r:id="rId9"/>
    <p:sldId id="312" r:id="rId10"/>
    <p:sldId id="320" r:id="rId11"/>
    <p:sldId id="318" r:id="rId12"/>
  </p:sldIdLst>
  <p:sldSz cx="10058400" cy="7772400"/>
  <p:notesSz cx="7010400" cy="9296400"/>
  <p:defaultTextStyle>
    <a:defPPr>
      <a:defRPr lang="en-US"/>
    </a:defPPr>
    <a:lvl1pPr algn="ctr" rtl="0" fontAlgn="base">
      <a:spcBef>
        <a:spcPct val="0"/>
      </a:spcBef>
      <a:spcAft>
        <a:spcPct val="0"/>
      </a:spcAft>
      <a:defRPr sz="2600" kern="1200">
        <a:solidFill>
          <a:schemeClr val="tx1"/>
        </a:solidFill>
        <a:latin typeface="Times New Roman" pitchFamily="18" charset="0"/>
        <a:ea typeface="+mn-ea"/>
        <a:cs typeface="+mn-cs"/>
      </a:defRPr>
    </a:lvl1pPr>
    <a:lvl2pPr marL="457200" algn="ctr" rtl="0" fontAlgn="base">
      <a:spcBef>
        <a:spcPct val="0"/>
      </a:spcBef>
      <a:spcAft>
        <a:spcPct val="0"/>
      </a:spcAft>
      <a:defRPr sz="2600" kern="1200">
        <a:solidFill>
          <a:schemeClr val="tx1"/>
        </a:solidFill>
        <a:latin typeface="Times New Roman" pitchFamily="18" charset="0"/>
        <a:ea typeface="+mn-ea"/>
        <a:cs typeface="+mn-cs"/>
      </a:defRPr>
    </a:lvl2pPr>
    <a:lvl3pPr marL="914400" algn="ctr" rtl="0" fontAlgn="base">
      <a:spcBef>
        <a:spcPct val="0"/>
      </a:spcBef>
      <a:spcAft>
        <a:spcPct val="0"/>
      </a:spcAft>
      <a:defRPr sz="2600" kern="1200">
        <a:solidFill>
          <a:schemeClr val="tx1"/>
        </a:solidFill>
        <a:latin typeface="Times New Roman" pitchFamily="18" charset="0"/>
        <a:ea typeface="+mn-ea"/>
        <a:cs typeface="+mn-cs"/>
      </a:defRPr>
    </a:lvl3pPr>
    <a:lvl4pPr marL="1371600" algn="ctr" rtl="0" fontAlgn="base">
      <a:spcBef>
        <a:spcPct val="0"/>
      </a:spcBef>
      <a:spcAft>
        <a:spcPct val="0"/>
      </a:spcAft>
      <a:defRPr sz="2600" kern="1200">
        <a:solidFill>
          <a:schemeClr val="tx1"/>
        </a:solidFill>
        <a:latin typeface="Times New Roman" pitchFamily="18" charset="0"/>
        <a:ea typeface="+mn-ea"/>
        <a:cs typeface="+mn-cs"/>
      </a:defRPr>
    </a:lvl4pPr>
    <a:lvl5pPr marL="1828800" algn="ctr" rtl="0" fontAlgn="base">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FF"/>
    <a:srgbClr val="6600CC"/>
    <a:srgbClr val="FF9900"/>
    <a:srgbClr val="CC3300"/>
    <a:srgbClr val="336600"/>
    <a:srgbClr val="FFFF99"/>
    <a:srgbClr val="008000"/>
    <a:srgbClr val="996633"/>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6" autoAdjust="0"/>
    <p:restoredTop sz="94604" autoAdjust="0"/>
  </p:normalViewPr>
  <p:slideViewPr>
    <p:cSldViewPr snapToGrid="0">
      <p:cViewPr varScale="1">
        <p:scale>
          <a:sx n="66" d="100"/>
          <a:sy n="66" d="100"/>
        </p:scale>
        <p:origin x="-396" y="-78"/>
      </p:cViewPr>
      <p:guideLst>
        <p:guide orient="horz" pos="2448"/>
        <p:guide pos="3168"/>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28170" tIns="14085" rIns="28170" bIns="14085" numCol="1" anchor="t" anchorCtr="0" compatLnSpc="1">
            <a:prstTxWarp prst="textNoShape">
              <a:avLst/>
            </a:prstTxWarp>
          </a:bodyPr>
          <a:lstStyle>
            <a:lvl1pPr algn="l" defTabSz="280554">
              <a:defRPr sz="400"/>
            </a:lvl1pPr>
          </a:lstStyle>
          <a:p>
            <a:pPr>
              <a:defRPr/>
            </a:pPr>
            <a:endParaRPr lang="en-US"/>
          </a:p>
        </p:txBody>
      </p:sp>
      <p:sp>
        <p:nvSpPr>
          <p:cNvPr id="1413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28170" tIns="14085" rIns="28170" bIns="14085" numCol="1" anchor="t" anchorCtr="0" compatLnSpc="1">
            <a:prstTxWarp prst="textNoShape">
              <a:avLst/>
            </a:prstTxWarp>
          </a:bodyPr>
          <a:lstStyle>
            <a:lvl1pPr algn="r" defTabSz="280554">
              <a:defRPr sz="400"/>
            </a:lvl1pPr>
          </a:lstStyle>
          <a:p>
            <a:pPr>
              <a:defRPr/>
            </a:pPr>
            <a:endParaRPr lang="en-US"/>
          </a:p>
        </p:txBody>
      </p:sp>
      <p:sp>
        <p:nvSpPr>
          <p:cNvPr id="1413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28170" tIns="14085" rIns="28170" bIns="14085" numCol="1" anchor="b" anchorCtr="0" compatLnSpc="1">
            <a:prstTxWarp prst="textNoShape">
              <a:avLst/>
            </a:prstTxWarp>
          </a:bodyPr>
          <a:lstStyle>
            <a:lvl1pPr algn="l" defTabSz="280554">
              <a:defRPr sz="400"/>
            </a:lvl1pPr>
          </a:lstStyle>
          <a:p>
            <a:pPr>
              <a:defRPr/>
            </a:pPr>
            <a:endParaRPr lang="en-US"/>
          </a:p>
        </p:txBody>
      </p:sp>
      <p:sp>
        <p:nvSpPr>
          <p:cNvPr id="1413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28170" tIns="14085" rIns="28170" bIns="14085" numCol="1" anchor="b" anchorCtr="0" compatLnSpc="1">
            <a:prstTxWarp prst="textNoShape">
              <a:avLst/>
            </a:prstTxWarp>
          </a:bodyPr>
          <a:lstStyle>
            <a:lvl1pPr algn="r" defTabSz="280554">
              <a:defRPr sz="400"/>
            </a:lvl1pPr>
          </a:lstStyle>
          <a:p>
            <a:pPr>
              <a:defRPr/>
            </a:pPr>
            <a:fld id="{55ABEFBC-5A73-46F2-8A8E-2889657A26B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algn="l" defTabSz="918461">
              <a:defRPr sz="1200"/>
            </a:lvl1pPr>
          </a:lstStyle>
          <a:p>
            <a:pPr>
              <a:defRPr/>
            </a:pPr>
            <a:endParaRPr lang="en-US"/>
          </a:p>
        </p:txBody>
      </p:sp>
      <p:sp>
        <p:nvSpPr>
          <p:cNvPr id="136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algn="r" defTabSz="918461">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250950" y="696913"/>
            <a:ext cx="4511675" cy="3486150"/>
          </a:xfrm>
          <a:prstGeom prst="rect">
            <a:avLst/>
          </a:prstGeom>
          <a:noFill/>
          <a:ln w="9525">
            <a:solidFill>
              <a:srgbClr val="000000"/>
            </a:solidFill>
            <a:miter lim="800000"/>
            <a:headEnd/>
            <a:tailEnd/>
          </a:ln>
        </p:spPr>
      </p:sp>
      <p:sp>
        <p:nvSpPr>
          <p:cNvPr id="136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6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938" tIns="45969" rIns="91938" bIns="45969" numCol="1" anchor="b" anchorCtr="0" compatLnSpc="1">
            <a:prstTxWarp prst="textNoShape">
              <a:avLst/>
            </a:prstTxWarp>
          </a:bodyPr>
          <a:lstStyle>
            <a:lvl1pPr algn="l" defTabSz="918461">
              <a:defRPr sz="1200"/>
            </a:lvl1pPr>
          </a:lstStyle>
          <a:p>
            <a:pPr>
              <a:defRPr/>
            </a:pPr>
            <a:endParaRPr lang="en-US"/>
          </a:p>
        </p:txBody>
      </p:sp>
      <p:sp>
        <p:nvSpPr>
          <p:cNvPr id="136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938" tIns="45969" rIns="91938" bIns="45969" numCol="1" anchor="b" anchorCtr="0" compatLnSpc="1">
            <a:prstTxWarp prst="textNoShape">
              <a:avLst/>
            </a:prstTxWarp>
          </a:bodyPr>
          <a:lstStyle>
            <a:lvl1pPr algn="r" defTabSz="918461">
              <a:defRPr sz="1200"/>
            </a:lvl1pPr>
          </a:lstStyle>
          <a:p>
            <a:pPr>
              <a:defRPr/>
            </a:pPr>
            <a:fld id="{45599A61-0BF5-4778-A71F-65ED37F515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ore-tex.com/remote/Satellite/ho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 plaid jacket and denim looking ensemble resembles the clothes you might catch Shaun White in </a:t>
            </a:r>
            <a:r>
              <a:rPr lang="en-US" dirty="0" err="1" smtClean="0"/>
              <a:t>apre</a:t>
            </a:r>
            <a:r>
              <a:rPr lang="en-US" dirty="0" smtClean="0"/>
              <a:t>-ski putting back a frosty beverage, these duds are actually infused with some of the most modern technology known to snow lovers available.  Both the pants and jacket are made of </a:t>
            </a:r>
            <a:r>
              <a:rPr lang="en-US" dirty="0" smtClean="0">
                <a:hlinkClick r:id="rId3"/>
              </a:rPr>
              <a:t>Gore-Tex</a:t>
            </a:r>
            <a:r>
              <a:rPr lang="en-US" dirty="0" smtClean="0"/>
              <a:t> combining the best breathable and waterproof material for rocking the half pipe.</a:t>
            </a:r>
            <a:endParaRPr lang="en-US" dirty="0"/>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Heat exhaustion is the second-leading cause of death in athletes. Until now, core body temperature has been monitored through observation, but athletes can ignore signs of heat exhaustion and trainers may be too far away to make accurate observations. A "thermometer pill" may save lives.</a:t>
            </a:r>
          </a:p>
          <a:p>
            <a:r>
              <a:rPr lang="en-US" dirty="0" smtClean="0"/>
              <a:t>Initially developed by NASA and Johns Hopkins University to monitor astronauts from space, the pill contains a quartz crystal sensor and micro-battery wrapped in silicon. Once swallowed, a sensor transmits temperature and heart rate data to the trainer as it travels through the gastrointestinal tract. Athletes in field and track, auto racing, football, hockey, cycling and soccer have used a commercial spin-off based on NASA's version.</a:t>
            </a:r>
            <a:endParaRPr lang="en-US" dirty="0"/>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Material</a:t>
            </a:r>
            <a:r>
              <a:rPr lang="en-US" baseline="0" dirty="0" smtClean="0"/>
              <a:t> is neon-orange goo that temporarily hardens with pressure</a:t>
            </a:r>
          </a:p>
          <a:p>
            <a:r>
              <a:rPr lang="en-US" baseline="0" dirty="0" smtClean="0"/>
              <a:t>Non bulky and washable</a:t>
            </a:r>
          </a:p>
          <a:p>
            <a:r>
              <a:rPr lang="en-US" dirty="0" smtClean="0"/>
              <a:t>High-speed sports put athletes at risk. Until recently, protective clothing that could absorb impact was often bulky and restrictive. That's changing with the development of materials such as U.K.-based d30 and Dow Corning's Active Protection System materials. Both are made from materials that flex and move with a body in action but immediately harden upon impact.</a:t>
            </a:r>
          </a:p>
          <a:p>
            <a:r>
              <a:rPr lang="en-US" dirty="0" smtClean="0"/>
              <a:t>High-speed sports put athletes at risk. Until recently, protective clothing that could absorb impact was often bulky and restrictive. That's changing with the development of materials such as UK-based d30 and Dow Corning's Active Protection System materials. Both are made from materials that flex and move with a body in action but immediately harden upon impact.</a:t>
            </a:r>
          </a:p>
          <a:p>
            <a:r>
              <a:rPr lang="en-US" dirty="0" smtClean="0"/>
              <a:t>Researchers at the University of Delaware have embedded materials with </a:t>
            </a:r>
            <a:r>
              <a:rPr lang="en-US" dirty="0" err="1" smtClean="0"/>
              <a:t>nanoparticles</a:t>
            </a:r>
            <a:r>
              <a:rPr lang="en-US" dirty="0" smtClean="0"/>
              <a:t> that become instantly rigid as soon as a kinetic energy threshold is crossed. That can come in handy for athletes, who could seriously hurt themselves if they fell and for people in the military or in law enforcement, who come into bodily harm unexpectedly on the job. And as a benefit, many of these products are washable. Recent applications include gear for downhill skiers and dirt bike racers, as well as ballet shoes, soccer balls, shorts for equestrians, and protective gear for soldiers and law enforcement agents. </a:t>
            </a:r>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Engineers give speed skaters an edge:</a:t>
            </a:r>
          </a:p>
          <a:p>
            <a:r>
              <a:rPr lang="en-US" dirty="0" smtClean="0"/>
              <a:t>In a sport where just fractions of a second can separate a winner from the also-rans, engineering makes a big difference. Speed skating, for instance, once depended on endurance and brute force. Now, it’s as much a feat of science and technology as strength. </a:t>
            </a:r>
          </a:p>
          <a:p>
            <a:r>
              <a:rPr lang="en-US" dirty="0" smtClean="0"/>
              <a:t>Two major innovations have radically altered the sport.</a:t>
            </a:r>
          </a:p>
          <a:p>
            <a:r>
              <a:rPr lang="en-US" dirty="0" smtClean="0"/>
              <a:t>One is the “slap skate,” which was invented in the Netherlands in the 1890s, but wasn’t widely used until 1996. It features a hinge that allows the sharp skate blade to disconnect from the back of the skater’s boot, distributing the skater’s energy more evenly. Athletes wearing this type of footwear are able to use more of their calves and knees in pushing off the ice. This allows more force to be applied, and for longer, since the blade rarely leaves the ice.</a:t>
            </a:r>
          </a:p>
          <a:p>
            <a:r>
              <a:rPr lang="en-US" dirty="0" smtClean="0"/>
              <a:t>The second is the suit, designed to reduce the skater’s wind resistance, or drag, as much as possible. 25% of the friction a speed skater faces comes from the ice, but 75%</a:t>
            </a:r>
            <a:r>
              <a:rPr lang="en-US" baseline="0" dirty="0" smtClean="0"/>
              <a:t> </a:t>
            </a:r>
            <a:r>
              <a:rPr lang="en-US" dirty="0" smtClean="0"/>
              <a:t>is air resistance.</a:t>
            </a:r>
          </a:p>
          <a:p>
            <a:r>
              <a:rPr lang="en-US" dirty="0" smtClean="0"/>
              <a:t>The leading company that makes “swift suits” is Nike, which tested more than 100 types of fabrics and coatings before coming up with a special design that has rough fabric on the arms and legs and a smooth surface on the torso. Swift suits are developed for multiple sports, and they are tailored to fit different events within speed skating, such as Short Track, depending on the distance covered. Nike claims that athletes who wear its swift suits in the Olympic Games are, on average, one percent faster than those who wear other companies’ suits.</a:t>
            </a:r>
          </a:p>
          <a:p>
            <a:r>
              <a:rPr lang="en-US" dirty="0" smtClean="0"/>
              <a:t>The suit is actually more aerodynamic than bare human skin, studies show, because subcutaneous fat, even on the sleekest athlete, wrinkles as the body speeds up and increases air resistance. The aerodynamic material is tested in special wind tunnel labs. Under Olympic rules, no attachments are allowed to the suit other than a hood.</a:t>
            </a:r>
          </a:p>
          <a:p>
            <a:r>
              <a:rPr lang="en-US" dirty="0" smtClean="0"/>
              <a:t>In addition to wearing engineered gear, the athletes often tuck one arm behind their backs to reduce drag. Skaters may “draft” other racers to reduce air drag by using the leading skater’s body as a shield, thus letting the pursuing skater expend less energy. When cornering, they may also tilt close to the ground with one or both hands touching the ice, which allows for faster and more precise pivoting.</a:t>
            </a:r>
          </a:p>
          <a:p>
            <a:r>
              <a:rPr lang="en-US" dirty="0" smtClean="0"/>
              <a:t>The Canadian Olympic Committee hopes to dominate the Vancouver Games, spending up to a quarter of its more than $110 million budget on technological improvements and advanced training. On this year’s list: even faster speed skating suits.</a:t>
            </a:r>
          </a:p>
          <a:p>
            <a:r>
              <a:rPr lang="en-US" dirty="0" smtClean="0"/>
              <a:t>Although the main factors in the outcome of a race are skill and human error, sports engineering leaves less and less to chance. Occasionally, though, an athlete can triumph through sheer luck, and the main factors in the outcome of a race are skill and human error.</a:t>
            </a:r>
          </a:p>
          <a:p>
            <a:r>
              <a:rPr lang="en-US" dirty="0" smtClean="0"/>
              <a:t>In 2002, Australia’s Steven Bradbury won the 1,000 meter Olympic speed skating race. He was in last place the entire time — until one of the lead skaters crashed into the rest of the pack. They all wiped out… except Bradbury, who skated around the mess and took home a gold medal.</a:t>
            </a:r>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Wearable computers:</a:t>
            </a:r>
          </a:p>
          <a:p>
            <a:r>
              <a:rPr lang="en-US" dirty="0" smtClean="0"/>
              <a:t>The best sports innovation, ever? Synthetic fibers that wick moisture, dry fast, and are anti-microbial and water- or wind- resistant: sweat-soaked cotton is so '70s. </a:t>
            </a:r>
          </a:p>
          <a:p>
            <a:r>
              <a:rPr lang="en-US" dirty="0" smtClean="0"/>
              <a:t>Perhaps the next best thing? "Smart" clothing that uses embedded microscopic sensors and wireless networks to monitor athletes' heart rate, body temperature, hydration and more. Applications extend far beyond the sports arena. </a:t>
            </a:r>
          </a:p>
          <a:p>
            <a:endParaRPr lang="en-US" dirty="0" smtClean="0"/>
          </a:p>
          <a:p>
            <a:r>
              <a:rPr lang="en-US" dirty="0" smtClean="0"/>
              <a:t>Medical and military technicians are developing patient and soldier models to record and transmit real-time biometrics from blood pressure to a bullet wound, from any location.</a:t>
            </a:r>
            <a:endParaRPr lang="en-US" dirty="0"/>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b="0" dirty="0" smtClean="0"/>
              <a:t>In 1992, former Daytona 500 champion </a:t>
            </a:r>
            <a:r>
              <a:rPr lang="en-US" sz="1000" dirty="0" smtClean="0"/>
              <a:t>Geoff </a:t>
            </a:r>
            <a:r>
              <a:rPr lang="en-US" sz="1000" dirty="0" err="1" smtClean="0"/>
              <a:t>Bodine</a:t>
            </a:r>
            <a:r>
              <a:rPr lang="en-US" sz="1000" dirty="0" smtClean="0"/>
              <a:t> dedicated himself to rebuilding American bobsledding. With the help of car designer Bob Cuneo, he formed the Bo-</a:t>
            </a:r>
            <a:r>
              <a:rPr lang="en-US" sz="1000" dirty="0" err="1" smtClean="0"/>
              <a:t>Dyn</a:t>
            </a:r>
            <a:r>
              <a:rPr lang="en-US" sz="1000" dirty="0" smtClean="0"/>
              <a:t> Bobsled Project and began building custom sleds to replace the retread imports the U.S. had been using. “Now the Italians are working with Ferrari; the British have McLaren; the Swiss have gone to Audi,” Cuneo says. “But we were the first team to acknowledge the crossover between race cars and bobsleds.” Bo-</a:t>
            </a:r>
            <a:r>
              <a:rPr lang="en-US" sz="1000" dirty="0" err="1" smtClean="0"/>
              <a:t>Dyn</a:t>
            </a:r>
            <a:r>
              <a:rPr lang="en-US" sz="1000" dirty="0" smtClean="0"/>
              <a:t> engineers have spent nearly two decades improving the suspension, streamlining the sled body and studying metallurgy for the steel runners. The payoff: The U.S. team won its first world championship in 50 years last February. Ultimately, Cuneo estimates that about a third of the team’s success in Vancouver comes down to engineering.</a:t>
            </a:r>
          </a:p>
          <a:p>
            <a:r>
              <a:rPr lang="en-US" sz="1000" dirty="0" smtClean="0"/>
              <a:t>The Whistler Sliding Centre on Blackcomb Mountain (right) is the world’s steepest </a:t>
            </a:r>
            <a:r>
              <a:rPr lang="en-US" sz="1000" b="0" u="none" strike="noStrike" kern="1200" dirty="0" smtClean="0">
                <a:solidFill>
                  <a:schemeClr val="tx1"/>
                </a:solidFill>
                <a:latin typeface="Times New Roman" pitchFamily="18" charset="0"/>
                <a:ea typeface="+mn-ea"/>
                <a:cs typeface="+mn-cs"/>
                <a:hlinkClick r:id="" action="ppaction://hlinkfile"/>
              </a:rPr>
              <a:t>bobsled</a:t>
            </a:r>
            <a:r>
              <a:rPr lang="en-US" sz="1000" dirty="0" smtClean="0"/>
              <a:t> track. It drops 500 feet over a distance of 4757 feet, a gradient that generates speeds of up to 95 mph. </a:t>
            </a:r>
            <a:br>
              <a:rPr lang="en-US" sz="1000" dirty="0" smtClean="0"/>
            </a:br>
            <a:r>
              <a:rPr lang="en-US" sz="1000" dirty="0" smtClean="0"/>
              <a:t>The Whistler Sliding Centre on Blackcomb Mountain (right) is the world’s steepest </a:t>
            </a:r>
            <a:r>
              <a:rPr lang="en-US" sz="1000" b="0" u="none" strike="noStrike" kern="1200" dirty="0" smtClean="0">
                <a:solidFill>
                  <a:schemeClr val="tx1"/>
                </a:solidFill>
                <a:latin typeface="Times New Roman" pitchFamily="18" charset="0"/>
                <a:ea typeface="+mn-ea"/>
                <a:cs typeface="+mn-cs"/>
                <a:hlinkClick r:id="" action="ppaction://hlinkfile"/>
              </a:rPr>
              <a:t>bobsled</a:t>
            </a:r>
            <a:r>
              <a:rPr lang="en-US" sz="1000" dirty="0" smtClean="0"/>
              <a:t> track. It drops 500 feet over a distance of 4757 feet, a gradient that generates speeds of up to 95 mph. </a:t>
            </a:r>
            <a:br>
              <a:rPr lang="en-US" sz="1000" dirty="0" smtClean="0"/>
            </a:br>
            <a:r>
              <a:rPr lang="en-US" sz="1000" dirty="0" smtClean="0"/>
              <a:t>The Whistler Sliding Centre on Blackcomb Mountain (right) is the world’s steepest </a:t>
            </a:r>
            <a:r>
              <a:rPr lang="en-US" sz="1000" b="0" u="none" strike="noStrike" kern="1200" dirty="0" smtClean="0">
                <a:solidFill>
                  <a:schemeClr val="tx1"/>
                </a:solidFill>
                <a:latin typeface="Times New Roman" pitchFamily="18" charset="0"/>
                <a:ea typeface="+mn-ea"/>
                <a:cs typeface="+mn-cs"/>
              </a:rPr>
              <a:t>bobsled</a:t>
            </a:r>
            <a:r>
              <a:rPr lang="en-US" sz="1000" b="0" u="none" strike="noStrike" kern="1200" baseline="0" dirty="0" smtClean="0">
                <a:solidFill>
                  <a:schemeClr val="tx1"/>
                </a:solidFill>
                <a:latin typeface="Times New Roman" pitchFamily="18" charset="0"/>
                <a:ea typeface="+mn-ea"/>
                <a:cs typeface="+mn-cs"/>
              </a:rPr>
              <a:t> track</a:t>
            </a:r>
            <a:r>
              <a:rPr lang="en-US" sz="1000" dirty="0" smtClean="0"/>
              <a:t>. It drops 500 ft over a distance of 4757 ft, a gradient that generates speeds of up to 95 mph. </a:t>
            </a:r>
            <a:br>
              <a:rPr lang="en-US" sz="1000" dirty="0" smtClean="0"/>
            </a:br>
            <a:r>
              <a:rPr lang="en-US" sz="1000" dirty="0" smtClean="0"/>
              <a:t>The sled’s 462-lb body is a proprietary blend of fiberglass, Kevlar and carbon fiber. The U.S. team enlisted supercomputing firm </a:t>
            </a:r>
            <a:r>
              <a:rPr lang="en-US" sz="1000" dirty="0" err="1" smtClean="0"/>
              <a:t>Exa</a:t>
            </a:r>
            <a:r>
              <a:rPr lang="en-US" sz="1000" dirty="0" smtClean="0"/>
              <a:t> to model the sled’s fluid dynamics in order to minimize drag-inducing air vortexes that form behind riders’ heads.</a:t>
            </a:r>
          </a:p>
          <a:p>
            <a:r>
              <a:rPr lang="en-US" sz="1000" dirty="0" smtClean="0"/>
              <a:t>To minimize energy-bleeding vibrations, Cuneo’s team continuously adjusts the steel chassis and torsion-bar suspension for weather, track conditions, metal fatigue and stress from the g-forces. </a:t>
            </a:r>
            <a:endParaRPr lang="en-US" sz="1000" dirty="0"/>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334963" y="3184525"/>
            <a:ext cx="9723437" cy="1476375"/>
          </a:xfrm>
        </p:spPr>
        <p:txBody>
          <a:bodyPr/>
          <a:lstStyle>
            <a:lvl1pPr algn="ctr">
              <a:defRPr/>
            </a:lvl1pPr>
          </a:lstStyle>
          <a:p>
            <a:r>
              <a:rPr lang="en-US"/>
              <a:t>Click to edit title style</a:t>
            </a:r>
          </a:p>
        </p:txBody>
      </p:sp>
      <p:sp>
        <p:nvSpPr>
          <p:cNvPr id="62467" name="Rectangle 3"/>
          <p:cNvSpPr>
            <a:spLocks noGrp="1" noChangeArrowheads="1"/>
          </p:cNvSpPr>
          <p:nvPr>
            <p:ph type="subTitle" idx="1"/>
          </p:nvPr>
        </p:nvSpPr>
        <p:spPr>
          <a:xfrm>
            <a:off x="166688" y="4749800"/>
            <a:ext cx="9725025" cy="1036638"/>
          </a:xfrm>
        </p:spPr>
        <p:txBody>
          <a:bodyPr/>
          <a:lstStyle>
            <a:lvl1pPr marL="0" indent="0" algn="ctr">
              <a:buFont typeface="Wingdings" pitchFamily="2" charset="2"/>
              <a:buNone/>
              <a:defRPr b="1"/>
            </a:lvl1pPr>
          </a:lstStyle>
          <a:p>
            <a:r>
              <a:rPr lang="en-US"/>
              <a:t>Click to edit subtitle style</a:t>
            </a:r>
          </a:p>
        </p:txBody>
      </p:sp>
      <p:sp>
        <p:nvSpPr>
          <p:cNvPr id="4" name="Rectangle 14"/>
          <p:cNvSpPr>
            <a:spLocks noGrp="1" noChangeArrowheads="1"/>
          </p:cNvSpPr>
          <p:nvPr>
            <p:ph type="dt" sz="quarter" idx="10"/>
          </p:nvPr>
        </p:nvSpPr>
        <p:spPr/>
        <p:txBody>
          <a:bodyPr/>
          <a:lstStyle>
            <a:lvl1pPr>
              <a:defRPr/>
            </a:lvl1pPr>
          </a:lstStyle>
          <a:p>
            <a:pPr>
              <a:defRPr/>
            </a:pPr>
            <a:endParaRPr lang="en-US"/>
          </a:p>
        </p:txBody>
      </p:sp>
      <p:sp>
        <p:nvSpPr>
          <p:cNvPr id="5" name="Rectangle 15"/>
          <p:cNvSpPr>
            <a:spLocks noGrp="1" noChangeArrowheads="1"/>
          </p:cNvSpPr>
          <p:nvPr>
            <p:ph type="ftr" sz="quarter" idx="11"/>
          </p:nvPr>
        </p:nvSpPr>
        <p:spPr/>
        <p:txBody>
          <a:bodyPr/>
          <a:lstStyle>
            <a:lvl1pPr>
              <a:defRPr/>
            </a:lvl1pPr>
          </a:lstStyle>
          <a:p>
            <a:pPr>
              <a:defRPr/>
            </a:pPr>
            <a:endParaRPr lang="en-US"/>
          </a:p>
        </p:txBody>
      </p:sp>
      <p:sp>
        <p:nvSpPr>
          <p:cNvPr id="6" name="Rectangle 16"/>
          <p:cNvSpPr>
            <a:spLocks noGrp="1" noChangeArrowheads="1"/>
          </p:cNvSpPr>
          <p:nvPr>
            <p:ph type="sldNum" sz="quarter" idx="12"/>
          </p:nvPr>
        </p:nvSpPr>
        <p:spPr/>
        <p:txBody>
          <a:bodyPr/>
          <a:lstStyle>
            <a:lvl1pPr>
              <a:defRPr/>
            </a:lvl1pPr>
          </a:lstStyle>
          <a:p>
            <a:pPr>
              <a:defRPr/>
            </a:pPr>
            <a:fld id="{CAEE2022-90C7-4245-9FD6-57F3F62A04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63C9D13-06DB-4E18-9B73-DE656F7AFA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8388" y="173038"/>
            <a:ext cx="2387600" cy="742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2413" y="173038"/>
            <a:ext cx="7013575" cy="742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8D391E1-B830-4950-874C-3BFC4765456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2413" y="173038"/>
            <a:ext cx="9553575" cy="13811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52413" y="1900238"/>
            <a:ext cx="4700587" cy="2773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900238"/>
            <a:ext cx="4700588" cy="2773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52413" y="4826000"/>
            <a:ext cx="4700587" cy="2773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05400" y="4826000"/>
            <a:ext cx="4700588" cy="2773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3C3F82FC-B5A7-4081-8F82-480CD958D37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2413" y="173038"/>
            <a:ext cx="9553575" cy="1381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2413" y="1900238"/>
            <a:ext cx="4700587" cy="5699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900238"/>
            <a:ext cx="4700588" cy="2773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4826000"/>
            <a:ext cx="4700588" cy="2773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
          <p:cNvSpPr>
            <a:spLocks noGrp="1" noChangeArrowheads="1"/>
          </p:cNvSpPr>
          <p:nvPr>
            <p:ph type="dt" sz="half" idx="10"/>
          </p:nvPr>
        </p:nvSpPr>
        <p:spPr>
          <a:ln/>
        </p:spPr>
        <p:txBody>
          <a:bodyPr/>
          <a:lstStyle>
            <a:lvl1pPr>
              <a:defRPr/>
            </a:lvl1pPr>
          </a:lstStyle>
          <a:p>
            <a:pPr>
              <a:defRPr/>
            </a:pPr>
            <a:endParaRPr lang="en-US"/>
          </a:p>
        </p:txBody>
      </p:sp>
      <p:sp>
        <p:nvSpPr>
          <p:cNvPr id="7" name="Rectangle 14"/>
          <p:cNvSpPr>
            <a:spLocks noGrp="1" noChangeArrowheads="1"/>
          </p:cNvSpPr>
          <p:nvPr>
            <p:ph type="ftr" sz="quarter" idx="11"/>
          </p:nvPr>
        </p:nvSpPr>
        <p:spPr>
          <a:ln/>
        </p:spPr>
        <p:txBody>
          <a:bodyPr/>
          <a:lstStyle>
            <a:lvl1pPr>
              <a:defRPr/>
            </a:lvl1pPr>
          </a:lstStyle>
          <a:p>
            <a:pPr>
              <a:defRPr/>
            </a:pPr>
            <a:endParaRPr lang="en-US"/>
          </a:p>
        </p:txBody>
      </p:sp>
      <p:sp>
        <p:nvSpPr>
          <p:cNvPr id="8" name="Rectangle 15"/>
          <p:cNvSpPr>
            <a:spLocks noGrp="1" noChangeArrowheads="1"/>
          </p:cNvSpPr>
          <p:nvPr>
            <p:ph type="sldNum" sz="quarter" idx="12"/>
          </p:nvPr>
        </p:nvSpPr>
        <p:spPr>
          <a:ln/>
        </p:spPr>
        <p:txBody>
          <a:bodyPr/>
          <a:lstStyle>
            <a:lvl1pPr>
              <a:defRPr/>
            </a:lvl1pPr>
          </a:lstStyle>
          <a:p>
            <a:pPr>
              <a:defRPr/>
            </a:pPr>
            <a:fld id="{FB6F1A02-BBA0-4243-A9D6-9B0FCC3C9AB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413" y="173038"/>
            <a:ext cx="9553575" cy="1381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2413" y="1900238"/>
            <a:ext cx="4700587" cy="5699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0238"/>
            <a:ext cx="4700588" cy="5699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AFEF167-EF18-49D7-BE04-FBA26B235C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82F9CA6-FAE5-4CDC-A59D-63A00654E9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C9C157B-2F7E-4267-990E-F561834B67A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2413" y="1900238"/>
            <a:ext cx="4700587" cy="569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0238"/>
            <a:ext cx="4700588" cy="569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7643662D-E768-49C2-B24F-A611071304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89F75A35-EB31-4618-8A76-E2CF8FF97D9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7B6B6722-B285-43DF-B0EA-D4947FB853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68FBC210-416F-4ABF-8544-7E972B52BF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DC0DC49-3695-4043-81C6-92604CD6A4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95B151BB-3921-4C92-8F0F-9608999A38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2413" y="173038"/>
            <a:ext cx="9553575" cy="1381125"/>
          </a:xfrm>
          <a:prstGeom prst="rect">
            <a:avLst/>
          </a:prstGeom>
          <a:noFill/>
          <a:ln w="9525">
            <a:noFill/>
            <a:miter lim="800000"/>
            <a:headEnd/>
            <a:tailEnd/>
          </a:ln>
        </p:spPr>
        <p:txBody>
          <a:bodyPr vert="horz" wrap="square" lIns="101844" tIns="50922" rIns="101844" bIns="50922" numCol="1" anchor="ctr" anchorCtr="0" compatLnSpc="1">
            <a:prstTxWarp prst="textNoShape">
              <a:avLst/>
            </a:prstTxWarp>
          </a:bodyPr>
          <a:lstStyle/>
          <a:p>
            <a:pPr lvl="0"/>
            <a:r>
              <a:rPr lang="en-US" smtClean="0"/>
              <a:t>Click to edit title style</a:t>
            </a:r>
          </a:p>
        </p:txBody>
      </p:sp>
      <p:sp>
        <p:nvSpPr>
          <p:cNvPr id="1027" name="Rectangle 3"/>
          <p:cNvSpPr>
            <a:spLocks noGrp="1" noChangeArrowheads="1"/>
          </p:cNvSpPr>
          <p:nvPr>
            <p:ph type="body" idx="1"/>
          </p:nvPr>
        </p:nvSpPr>
        <p:spPr bwMode="auto">
          <a:xfrm>
            <a:off x="252413" y="1900238"/>
            <a:ext cx="9553575" cy="5699125"/>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53" name="Rectangle 13"/>
          <p:cNvSpPr>
            <a:spLocks noGrp="1" noChangeArrowheads="1"/>
          </p:cNvSpPr>
          <p:nvPr>
            <p:ph type="dt" sz="half" idx="2"/>
          </p:nvPr>
        </p:nvSpPr>
        <p:spPr bwMode="auto">
          <a:xfrm>
            <a:off x="503238" y="7078663"/>
            <a:ext cx="2346325" cy="539750"/>
          </a:xfrm>
          <a:prstGeom prst="rect">
            <a:avLst/>
          </a:prstGeom>
          <a:noFill/>
          <a:ln w="9525">
            <a:noFill/>
            <a:miter lim="800000"/>
            <a:headEnd/>
            <a:tailEnd/>
          </a:ln>
          <a:effectLst/>
        </p:spPr>
        <p:txBody>
          <a:bodyPr vert="horz" wrap="square" lIns="101844" tIns="50922" rIns="101844" bIns="50922" numCol="1" anchor="t" anchorCtr="0" compatLnSpc="1">
            <a:prstTxWarp prst="textNoShape">
              <a:avLst/>
            </a:prstTxWarp>
          </a:bodyPr>
          <a:lstStyle>
            <a:lvl1pPr algn="l">
              <a:defRPr sz="1600"/>
            </a:lvl1pPr>
          </a:lstStyle>
          <a:p>
            <a:pPr>
              <a:defRPr/>
            </a:pPr>
            <a:endParaRPr lang="en-US"/>
          </a:p>
        </p:txBody>
      </p:sp>
      <p:sp>
        <p:nvSpPr>
          <p:cNvPr id="61454" name="Rectangle 14"/>
          <p:cNvSpPr>
            <a:spLocks noGrp="1" noChangeArrowheads="1"/>
          </p:cNvSpPr>
          <p:nvPr>
            <p:ph type="ftr" sz="quarter" idx="3"/>
          </p:nvPr>
        </p:nvSpPr>
        <p:spPr bwMode="auto">
          <a:xfrm>
            <a:off x="3436938" y="7078663"/>
            <a:ext cx="3184525" cy="539750"/>
          </a:xfrm>
          <a:prstGeom prst="rect">
            <a:avLst/>
          </a:prstGeom>
          <a:noFill/>
          <a:ln w="9525">
            <a:noFill/>
            <a:miter lim="800000"/>
            <a:headEnd/>
            <a:tailEnd/>
          </a:ln>
          <a:effectLst/>
        </p:spPr>
        <p:txBody>
          <a:bodyPr vert="horz" wrap="square" lIns="101844" tIns="50922" rIns="101844" bIns="50922" numCol="1" anchor="t" anchorCtr="0" compatLnSpc="1">
            <a:prstTxWarp prst="textNoShape">
              <a:avLst/>
            </a:prstTxWarp>
          </a:bodyPr>
          <a:lstStyle>
            <a:lvl1pPr>
              <a:defRPr sz="1600"/>
            </a:lvl1pPr>
          </a:lstStyle>
          <a:p>
            <a:pPr>
              <a:defRPr/>
            </a:pPr>
            <a:endParaRPr lang="en-US"/>
          </a:p>
        </p:txBody>
      </p:sp>
      <p:sp>
        <p:nvSpPr>
          <p:cNvPr id="61455" name="Rectangle 15"/>
          <p:cNvSpPr>
            <a:spLocks noGrp="1" noChangeArrowheads="1"/>
          </p:cNvSpPr>
          <p:nvPr>
            <p:ph type="sldNum" sz="quarter" idx="4"/>
          </p:nvPr>
        </p:nvSpPr>
        <p:spPr bwMode="auto">
          <a:xfrm>
            <a:off x="7208838" y="7078663"/>
            <a:ext cx="2346325" cy="539750"/>
          </a:xfrm>
          <a:prstGeom prst="rect">
            <a:avLst/>
          </a:prstGeom>
          <a:noFill/>
          <a:ln w="9525">
            <a:noFill/>
            <a:miter lim="800000"/>
            <a:headEnd/>
            <a:tailEnd/>
          </a:ln>
          <a:effectLst/>
        </p:spPr>
        <p:txBody>
          <a:bodyPr vert="horz" wrap="square" lIns="101844" tIns="50922" rIns="101844" bIns="50922" numCol="1" anchor="t" anchorCtr="0" compatLnSpc="1">
            <a:prstTxWarp prst="textNoShape">
              <a:avLst/>
            </a:prstTxWarp>
          </a:bodyPr>
          <a:lstStyle>
            <a:lvl1pPr algn="r">
              <a:defRPr sz="1600"/>
            </a:lvl1pPr>
          </a:lstStyle>
          <a:p>
            <a:pPr>
              <a:defRPr/>
            </a:pPr>
            <a:fld id="{E6C0B101-8B50-49C2-82A2-BED4F4E99B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5"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xStyles>
    <p:titleStyle>
      <a:lvl1pPr algn="l" defTabSz="1019175" rtl="0" eaLnBrk="0" fontAlgn="base" hangingPunct="0">
        <a:spcBef>
          <a:spcPct val="0"/>
        </a:spcBef>
        <a:spcAft>
          <a:spcPct val="0"/>
        </a:spcAft>
        <a:defRPr kumimoji="1" sz="4900" b="1">
          <a:solidFill>
            <a:schemeClr val="tx1"/>
          </a:solidFill>
          <a:latin typeface="+mj-lt"/>
          <a:ea typeface="+mj-ea"/>
          <a:cs typeface="+mj-cs"/>
        </a:defRPr>
      </a:lvl1pPr>
      <a:lvl2pPr algn="l" defTabSz="1019175" rtl="0" eaLnBrk="0" fontAlgn="base" hangingPunct="0">
        <a:spcBef>
          <a:spcPct val="0"/>
        </a:spcBef>
        <a:spcAft>
          <a:spcPct val="0"/>
        </a:spcAft>
        <a:defRPr kumimoji="1" sz="4900" b="1">
          <a:solidFill>
            <a:schemeClr val="tx1"/>
          </a:solidFill>
          <a:latin typeface="Arial" charset="0"/>
        </a:defRPr>
      </a:lvl2pPr>
      <a:lvl3pPr algn="l" defTabSz="1019175" rtl="0" eaLnBrk="0" fontAlgn="base" hangingPunct="0">
        <a:spcBef>
          <a:spcPct val="0"/>
        </a:spcBef>
        <a:spcAft>
          <a:spcPct val="0"/>
        </a:spcAft>
        <a:defRPr kumimoji="1" sz="4900" b="1">
          <a:solidFill>
            <a:schemeClr val="tx1"/>
          </a:solidFill>
          <a:latin typeface="Arial" charset="0"/>
        </a:defRPr>
      </a:lvl3pPr>
      <a:lvl4pPr algn="l" defTabSz="1019175" rtl="0" eaLnBrk="0" fontAlgn="base" hangingPunct="0">
        <a:spcBef>
          <a:spcPct val="0"/>
        </a:spcBef>
        <a:spcAft>
          <a:spcPct val="0"/>
        </a:spcAft>
        <a:defRPr kumimoji="1" sz="4900" b="1">
          <a:solidFill>
            <a:schemeClr val="tx1"/>
          </a:solidFill>
          <a:latin typeface="Arial" charset="0"/>
        </a:defRPr>
      </a:lvl4pPr>
      <a:lvl5pPr algn="l" defTabSz="1019175" rtl="0" eaLnBrk="0" fontAlgn="base" hangingPunct="0">
        <a:spcBef>
          <a:spcPct val="0"/>
        </a:spcBef>
        <a:spcAft>
          <a:spcPct val="0"/>
        </a:spcAft>
        <a:defRPr kumimoji="1" sz="4900" b="1">
          <a:solidFill>
            <a:schemeClr val="tx1"/>
          </a:solidFill>
          <a:latin typeface="Arial" charset="0"/>
        </a:defRPr>
      </a:lvl5pPr>
      <a:lvl6pPr marL="457200" algn="l" defTabSz="1019175" rtl="0" eaLnBrk="0" fontAlgn="base" hangingPunct="0">
        <a:spcBef>
          <a:spcPct val="0"/>
        </a:spcBef>
        <a:spcAft>
          <a:spcPct val="0"/>
        </a:spcAft>
        <a:defRPr kumimoji="1" sz="4900" b="1">
          <a:solidFill>
            <a:schemeClr val="tx1"/>
          </a:solidFill>
          <a:latin typeface="Arial" charset="0"/>
        </a:defRPr>
      </a:lvl6pPr>
      <a:lvl7pPr marL="914400" algn="l" defTabSz="1019175" rtl="0" eaLnBrk="0" fontAlgn="base" hangingPunct="0">
        <a:spcBef>
          <a:spcPct val="0"/>
        </a:spcBef>
        <a:spcAft>
          <a:spcPct val="0"/>
        </a:spcAft>
        <a:defRPr kumimoji="1" sz="4900" b="1">
          <a:solidFill>
            <a:schemeClr val="tx1"/>
          </a:solidFill>
          <a:latin typeface="Arial" charset="0"/>
        </a:defRPr>
      </a:lvl7pPr>
      <a:lvl8pPr marL="1371600" algn="l" defTabSz="1019175" rtl="0" eaLnBrk="0" fontAlgn="base" hangingPunct="0">
        <a:spcBef>
          <a:spcPct val="0"/>
        </a:spcBef>
        <a:spcAft>
          <a:spcPct val="0"/>
        </a:spcAft>
        <a:defRPr kumimoji="1" sz="4900" b="1">
          <a:solidFill>
            <a:schemeClr val="tx1"/>
          </a:solidFill>
          <a:latin typeface="Arial" charset="0"/>
        </a:defRPr>
      </a:lvl8pPr>
      <a:lvl9pPr marL="1828800" algn="l" defTabSz="1019175" rtl="0" eaLnBrk="0" fontAlgn="base" hangingPunct="0">
        <a:spcBef>
          <a:spcPct val="0"/>
        </a:spcBef>
        <a:spcAft>
          <a:spcPct val="0"/>
        </a:spcAft>
        <a:defRPr kumimoji="1" sz="4900" b="1">
          <a:solidFill>
            <a:schemeClr val="tx1"/>
          </a:solidFill>
          <a:latin typeface="Arial" charset="0"/>
        </a:defRPr>
      </a:lvl9pPr>
    </p:titleStyle>
    <p:bodyStyle>
      <a:lvl1pPr marL="382588" indent="-382588" algn="l" defTabSz="1019175" rtl="0" eaLnBrk="0" fontAlgn="base" hangingPunct="0">
        <a:spcBef>
          <a:spcPct val="20000"/>
        </a:spcBef>
        <a:spcAft>
          <a:spcPct val="0"/>
        </a:spcAft>
        <a:buClr>
          <a:srgbClr val="3A5047"/>
        </a:buClr>
        <a:buSzPct val="75000"/>
        <a:buFont typeface="Wingdings" pitchFamily="2" charset="2"/>
        <a:buChar char="n"/>
        <a:defRPr kumimoji="1" sz="3600">
          <a:solidFill>
            <a:schemeClr val="tx1"/>
          </a:solidFill>
          <a:latin typeface="+mn-lt"/>
          <a:ea typeface="+mn-ea"/>
          <a:cs typeface="+mn-cs"/>
        </a:defRPr>
      </a:lvl1pPr>
      <a:lvl2pPr marL="828675" indent="-319088" algn="l" defTabSz="1019175" rtl="0" eaLnBrk="0" fontAlgn="base" hangingPunct="0">
        <a:spcBef>
          <a:spcPct val="20000"/>
        </a:spcBef>
        <a:spcAft>
          <a:spcPct val="0"/>
        </a:spcAft>
        <a:buClr>
          <a:srgbClr val="3A5047"/>
        </a:buClr>
        <a:buSzPct val="75000"/>
        <a:buFont typeface="Wingdings" pitchFamily="2" charset="2"/>
        <a:buChar char="n"/>
        <a:defRPr kumimoji="1" sz="3100">
          <a:solidFill>
            <a:schemeClr val="tx1"/>
          </a:solidFill>
          <a:latin typeface="+mn-lt"/>
        </a:defRPr>
      </a:lvl2pPr>
      <a:lvl3pPr marL="1273175" indent="-254000" algn="l" defTabSz="1019175" rtl="0" eaLnBrk="0" fontAlgn="base" hangingPunct="0">
        <a:spcBef>
          <a:spcPct val="20000"/>
        </a:spcBef>
        <a:spcAft>
          <a:spcPct val="0"/>
        </a:spcAft>
        <a:buClr>
          <a:srgbClr val="3A5047"/>
        </a:buClr>
        <a:buSzPct val="75000"/>
        <a:buFont typeface="Wingdings" pitchFamily="2" charset="2"/>
        <a:buChar char="n"/>
        <a:defRPr kumimoji="1" sz="2600">
          <a:solidFill>
            <a:schemeClr val="tx1"/>
          </a:solidFill>
          <a:latin typeface="+mn-lt"/>
        </a:defRPr>
      </a:lvl3pPr>
      <a:lvl4pPr marL="1782763" indent="-255588" algn="l" defTabSz="1019175" rtl="0" eaLnBrk="0" fontAlgn="base" hangingPunct="0">
        <a:spcBef>
          <a:spcPct val="20000"/>
        </a:spcBef>
        <a:spcAft>
          <a:spcPct val="0"/>
        </a:spcAft>
        <a:buClr>
          <a:srgbClr val="3A5047"/>
        </a:buClr>
        <a:buSzPct val="75000"/>
        <a:buFont typeface="Wingdings" pitchFamily="2" charset="2"/>
        <a:buChar char="n"/>
        <a:defRPr kumimoji="1" sz="2200">
          <a:solidFill>
            <a:schemeClr val="tx1"/>
          </a:solidFill>
          <a:latin typeface="+mn-lt"/>
        </a:defRPr>
      </a:lvl4pPr>
      <a:lvl5pPr marL="2292350" indent="-254000" algn="l" defTabSz="1019175" rtl="0" eaLnBrk="0" fontAlgn="base" hangingPunct="0">
        <a:spcBef>
          <a:spcPct val="20000"/>
        </a:spcBef>
        <a:spcAft>
          <a:spcPct val="0"/>
        </a:spcAft>
        <a:buClr>
          <a:srgbClr val="3A5047"/>
        </a:buClr>
        <a:buSzPct val="75000"/>
        <a:buFont typeface="Wingdings" pitchFamily="2" charset="2"/>
        <a:buChar char="n"/>
        <a:defRPr kumimoji="1" sz="2200">
          <a:solidFill>
            <a:schemeClr val="tx1"/>
          </a:solidFill>
          <a:latin typeface="+mn-lt"/>
        </a:defRPr>
      </a:lvl5pPr>
      <a:lvl6pPr marL="2749550" indent="-254000" algn="l" defTabSz="1019175" rtl="0" eaLnBrk="0" fontAlgn="base" hangingPunct="0">
        <a:spcBef>
          <a:spcPct val="20000"/>
        </a:spcBef>
        <a:spcAft>
          <a:spcPct val="0"/>
        </a:spcAft>
        <a:buClr>
          <a:srgbClr val="3A5047"/>
        </a:buClr>
        <a:buSzPct val="75000"/>
        <a:buFont typeface="Wingdings" pitchFamily="2" charset="2"/>
        <a:buChar char="n"/>
        <a:defRPr kumimoji="1" sz="2200">
          <a:solidFill>
            <a:schemeClr val="tx1"/>
          </a:solidFill>
          <a:latin typeface="+mn-lt"/>
        </a:defRPr>
      </a:lvl6pPr>
      <a:lvl7pPr marL="3206750" indent="-254000" algn="l" defTabSz="1019175" rtl="0" eaLnBrk="0" fontAlgn="base" hangingPunct="0">
        <a:spcBef>
          <a:spcPct val="20000"/>
        </a:spcBef>
        <a:spcAft>
          <a:spcPct val="0"/>
        </a:spcAft>
        <a:buClr>
          <a:srgbClr val="3A5047"/>
        </a:buClr>
        <a:buSzPct val="75000"/>
        <a:buFont typeface="Wingdings" pitchFamily="2" charset="2"/>
        <a:buChar char="n"/>
        <a:defRPr kumimoji="1" sz="2200">
          <a:solidFill>
            <a:schemeClr val="tx1"/>
          </a:solidFill>
          <a:latin typeface="+mn-lt"/>
        </a:defRPr>
      </a:lvl7pPr>
      <a:lvl8pPr marL="3663950" indent="-254000" algn="l" defTabSz="1019175" rtl="0" eaLnBrk="0" fontAlgn="base" hangingPunct="0">
        <a:spcBef>
          <a:spcPct val="20000"/>
        </a:spcBef>
        <a:spcAft>
          <a:spcPct val="0"/>
        </a:spcAft>
        <a:buClr>
          <a:srgbClr val="3A5047"/>
        </a:buClr>
        <a:buSzPct val="75000"/>
        <a:buFont typeface="Wingdings" pitchFamily="2" charset="2"/>
        <a:buChar char="n"/>
        <a:defRPr kumimoji="1" sz="2200">
          <a:solidFill>
            <a:schemeClr val="tx1"/>
          </a:solidFill>
          <a:latin typeface="+mn-lt"/>
        </a:defRPr>
      </a:lvl8pPr>
      <a:lvl9pPr marL="4121150" indent="-254000" algn="l" defTabSz="1019175" rtl="0" eaLnBrk="0" fontAlgn="base" hangingPunct="0">
        <a:spcBef>
          <a:spcPct val="20000"/>
        </a:spcBef>
        <a:spcAft>
          <a:spcPct val="0"/>
        </a:spcAft>
        <a:buClr>
          <a:srgbClr val="3A5047"/>
        </a:buClr>
        <a:buSzPct val="75000"/>
        <a:buFont typeface="Wingdings" pitchFamily="2" charset="2"/>
        <a:buChar char="n"/>
        <a:defRPr kumimoji="1"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hyperlink" Target="http://teachers.egfi-k12.org/engineers-give-speed-skaters-an-edge/" TargetMode="External"/><Relationship Id="rId3" Type="http://schemas.openxmlformats.org/officeDocument/2006/relationships/hyperlink" Target="http://www.zimbio.com/pictures/S45zd2-s7ns/Snowboard+Day+4/9FUJESPv0iR/Gretchen+Bleiler" TargetMode="External"/><Relationship Id="rId7" Type="http://schemas.openxmlformats.org/officeDocument/2006/relationships/hyperlink" Target="http://news.discovery.com/tech/ten-techs-transforming-sports.html" TargetMode="External"/><Relationship Id="rId12" Type="http://schemas.openxmlformats.org/officeDocument/2006/relationships/hyperlink" Target="http://www.popularmechanics.com/outdoors/sports/4345010.html?page=3" TargetMode="External"/><Relationship Id="rId2" Type="http://schemas.openxmlformats.org/officeDocument/2006/relationships/hyperlink" Target="http://www.tipsfromthetlist.com/20513.html" TargetMode="External"/><Relationship Id="rId1" Type="http://schemas.openxmlformats.org/officeDocument/2006/relationships/slideLayout" Target="../slideLayouts/slideLayout4.xml"/><Relationship Id="rId6" Type="http://schemas.openxmlformats.org/officeDocument/2006/relationships/hyperlink" Target="http://news.discovery.com/tech/winter-olympics-body-armor.html" TargetMode="External"/><Relationship Id="rId11" Type="http://schemas.openxmlformats.org/officeDocument/2006/relationships/hyperlink" Target="http://www.cbsnews.com/stories/2010/02/22/tech/main6231849.shtml" TargetMode="External"/><Relationship Id="rId5" Type="http://schemas.openxmlformats.org/officeDocument/2006/relationships/hyperlink" Target="http://insite.artinstitutes.edu/fabric-technology-works-to-enhance-performance-at-winter-olympics-19726.aspx" TargetMode="External"/><Relationship Id="rId10" Type="http://schemas.openxmlformats.org/officeDocument/2006/relationships/hyperlink" Target="http://en.wikipedia.org/wiki/Clap_skate" TargetMode="External"/><Relationship Id="rId4" Type="http://schemas.openxmlformats.org/officeDocument/2006/relationships/hyperlink" Target="http://www.gore-tex.com/remote/Satellite/content/community/press-release/1" TargetMode="External"/><Relationship Id="rId9" Type="http://schemas.openxmlformats.org/officeDocument/2006/relationships/hyperlink" Target="http://www.newsobserver.com/2010/02/17/344883/shani-davis-repeats-as-speedskating.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gore-tex.com/resources/goretex/static/en_US/images/OlympicWmsPffyKit_2_F_web.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en.wikipedia.org/wiki/File:Clap_skate.sv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263525" y="669925"/>
            <a:ext cx="9553575" cy="1054100"/>
          </a:xfrm>
        </p:spPr>
        <p:txBody>
          <a:bodyPr/>
          <a:lstStyle/>
          <a:p>
            <a:r>
              <a:rPr lang="en-US" dirty="0" smtClean="0"/>
              <a:t>Design within the rules…</a:t>
            </a:r>
          </a:p>
        </p:txBody>
      </p:sp>
      <p:sp>
        <p:nvSpPr>
          <p:cNvPr id="11267"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11268" name="Rectangle 13"/>
          <p:cNvSpPr>
            <a:spLocks noChangeArrowheads="1"/>
          </p:cNvSpPr>
          <p:nvPr/>
        </p:nvSpPr>
        <p:spPr bwMode="auto">
          <a:xfrm>
            <a:off x="145373" y="1999340"/>
            <a:ext cx="6415087" cy="5286829"/>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Makes swimmer </a:t>
            </a:r>
            <a:br>
              <a:rPr kumimoji="1" lang="en-US" sz="3200" b="1" dirty="0" smtClean="0">
                <a:solidFill>
                  <a:schemeClr val="bg1"/>
                </a:solidFill>
                <a:latin typeface="Arial" charset="0"/>
              </a:rPr>
            </a:br>
            <a:r>
              <a:rPr kumimoji="1" lang="en-US" sz="3200" b="1" dirty="0" smtClean="0">
                <a:solidFill>
                  <a:schemeClr val="bg1"/>
                </a:solidFill>
                <a:latin typeface="Arial" charset="0"/>
              </a:rPr>
              <a:t>smaller, sleeker, faster</a:t>
            </a:r>
          </a:p>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Compresses body at </a:t>
            </a:r>
            <a:br>
              <a:rPr kumimoji="1" lang="en-US" sz="3200" b="1" dirty="0" smtClean="0">
                <a:solidFill>
                  <a:schemeClr val="bg1"/>
                </a:solidFill>
                <a:latin typeface="Arial" charset="0"/>
              </a:rPr>
            </a:br>
            <a:r>
              <a:rPr kumimoji="1" lang="en-US" sz="3200" b="1" dirty="0" smtClean="0">
                <a:solidFill>
                  <a:schemeClr val="bg1"/>
                </a:solidFill>
                <a:latin typeface="Arial" charset="0"/>
              </a:rPr>
              <a:t>key drag points</a:t>
            </a:r>
          </a:p>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Designed </a:t>
            </a:r>
            <a:r>
              <a:rPr kumimoji="1" lang="en-US" sz="3200" b="1" dirty="0">
                <a:solidFill>
                  <a:schemeClr val="bg1"/>
                </a:solidFill>
                <a:latin typeface="Arial" charset="0"/>
              </a:rPr>
              <a:t>within 2008 </a:t>
            </a:r>
            <a:br>
              <a:rPr kumimoji="1" lang="en-US" sz="3200" b="1" dirty="0">
                <a:solidFill>
                  <a:schemeClr val="bg1"/>
                </a:solidFill>
                <a:latin typeface="Arial" charset="0"/>
              </a:rPr>
            </a:br>
            <a:r>
              <a:rPr kumimoji="1" lang="en-US" sz="3200" b="1" dirty="0">
                <a:solidFill>
                  <a:schemeClr val="bg1"/>
                </a:solidFill>
                <a:latin typeface="Arial" charset="0"/>
              </a:rPr>
              <a:t>Olympic constraints</a:t>
            </a:r>
          </a:p>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Worn </a:t>
            </a:r>
            <a:r>
              <a:rPr kumimoji="1" lang="en-US" sz="3200" b="1" dirty="0" smtClean="0">
                <a:solidFill>
                  <a:schemeClr val="bg1"/>
                </a:solidFill>
                <a:latin typeface="Arial" charset="0"/>
              </a:rPr>
              <a:t>by </a:t>
            </a:r>
            <a:r>
              <a:rPr kumimoji="1" lang="en-US" sz="3200" b="1" dirty="0" smtClean="0">
                <a:solidFill>
                  <a:schemeClr val="bg1"/>
                </a:solidFill>
                <a:latin typeface="Arial" charset="0"/>
              </a:rPr>
              <a:t>gold medalists</a:t>
            </a:r>
            <a:br>
              <a:rPr kumimoji="1" lang="en-US" sz="3200" b="1" dirty="0" smtClean="0">
                <a:solidFill>
                  <a:schemeClr val="bg1"/>
                </a:solidFill>
                <a:latin typeface="Arial" charset="0"/>
              </a:rPr>
            </a:br>
            <a:r>
              <a:rPr kumimoji="1" lang="en-US" sz="3200" b="1" dirty="0" smtClean="0">
                <a:solidFill>
                  <a:schemeClr val="bg1"/>
                </a:solidFill>
                <a:latin typeface="Arial" charset="0"/>
              </a:rPr>
              <a:t>of many countries</a:t>
            </a:r>
            <a:endParaRPr kumimoji="1" lang="en-US" sz="3200" b="1" dirty="0">
              <a:solidFill>
                <a:schemeClr val="bg1"/>
              </a:solidFill>
              <a:latin typeface="Arial" charset="0"/>
            </a:endParaRPr>
          </a:p>
          <a:p>
            <a:pPr marL="342900" indent="-342900" algn="l" eaLnBrk="0" hangingPunct="0">
              <a:spcBef>
                <a:spcPct val="20000"/>
              </a:spcBef>
              <a:buClr>
                <a:srgbClr val="3A5047"/>
              </a:buClr>
              <a:buSzPct val="75000"/>
            </a:pPr>
            <a:endParaRPr kumimoji="1" lang="en-US" sz="2000" b="1" dirty="0">
              <a:solidFill>
                <a:srgbClr val="FFFF99"/>
              </a:solidFill>
              <a:latin typeface="Arial" charset="0"/>
            </a:endParaRPr>
          </a:p>
          <a:p>
            <a:pPr marL="342900" indent="-342900" algn="l" eaLnBrk="0" hangingPunct="0">
              <a:spcBef>
                <a:spcPct val="20000"/>
              </a:spcBef>
              <a:buClr>
                <a:srgbClr val="3A5047"/>
              </a:buClr>
              <a:buSzPct val="75000"/>
            </a:pPr>
            <a:r>
              <a:rPr kumimoji="1" lang="en-US" sz="2000" b="1" dirty="0">
                <a:solidFill>
                  <a:srgbClr val="FFFF99"/>
                </a:solidFill>
                <a:latin typeface="Arial" charset="0"/>
              </a:rPr>
              <a:t>Inventors: Engineers at Speedo</a:t>
            </a:r>
          </a:p>
        </p:txBody>
      </p:sp>
      <p:pic>
        <p:nvPicPr>
          <p:cNvPr id="11269" name="Picture 5" descr="DesignedToWinp82katieback.jpg"/>
          <p:cNvPicPr>
            <a:picLocks noChangeAspect="1"/>
          </p:cNvPicPr>
          <p:nvPr/>
        </p:nvPicPr>
        <p:blipFill>
          <a:blip r:embed="rId2" cstate="print"/>
          <a:srcRect/>
          <a:stretch>
            <a:fillRect/>
          </a:stretch>
        </p:blipFill>
        <p:spPr bwMode="auto">
          <a:xfrm>
            <a:off x="5384800" y="1849438"/>
            <a:ext cx="4673600" cy="5922962"/>
          </a:xfrm>
          <a:prstGeom prst="rect">
            <a:avLst/>
          </a:prstGeom>
          <a:noFill/>
          <a:ln w="9525">
            <a:noFill/>
            <a:miter lim="800000"/>
            <a:headEnd/>
            <a:tailEnd/>
          </a:ln>
        </p:spPr>
      </p:pic>
      <p:sp>
        <p:nvSpPr>
          <p:cNvPr id="6" name="Rectangle 9"/>
          <p:cNvSpPr txBox="1">
            <a:spLocks noChangeArrowheads="1"/>
          </p:cNvSpPr>
          <p:nvPr/>
        </p:nvSpPr>
        <p:spPr bwMode="auto">
          <a:xfrm>
            <a:off x="3991429"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r" defTabSz="1019175" rtl="0" eaLnBrk="0" fontAlgn="base" latinLnBrk="0" hangingPunct="0">
              <a:lnSpc>
                <a:spcPct val="100000"/>
              </a:lnSpc>
              <a:spcBef>
                <a:spcPct val="20000"/>
              </a:spcBef>
              <a:spcAft>
                <a:spcPct val="0"/>
              </a:spcAft>
              <a:buClr>
                <a:srgbClr val="3A5047"/>
              </a:buClr>
              <a:buSzPct val="75000"/>
              <a:tabLst/>
              <a:defRPr/>
            </a:pPr>
            <a:r>
              <a:rPr kumimoji="1" lang="en-US" sz="1600" b="1" kern="0" dirty="0" smtClean="0">
                <a:solidFill>
                  <a:srgbClr val="FFFF00"/>
                </a:solidFill>
                <a:latin typeface="+mn-lt"/>
              </a:rPr>
              <a:t>Examples of Engineering for Olympic Athletes</a:t>
            </a:r>
            <a:endParaRPr kumimoji="1" lang="en-US" sz="1600" b="1" i="0" u="none" strike="noStrike" kern="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Physicists used a computer simulation to watch how air flows around a bobsled. Credit: Exa Corp."/>
          <p:cNvPicPr>
            <a:picLocks noChangeAspect="1" noChangeArrowheads="1"/>
          </p:cNvPicPr>
          <p:nvPr/>
        </p:nvPicPr>
        <p:blipFill>
          <a:blip r:embed="rId3" cstate="print">
            <a:clrChange>
              <a:clrFrom>
                <a:srgbClr val="FFFFFF"/>
              </a:clrFrom>
              <a:clrTo>
                <a:srgbClr val="FFFFFF">
                  <a:alpha val="0"/>
                </a:srgbClr>
              </a:clrTo>
            </a:clrChange>
          </a:blip>
          <a:srcRect r="9751" b="6895"/>
          <a:stretch>
            <a:fillRect/>
          </a:stretch>
        </p:blipFill>
        <p:spPr bwMode="auto">
          <a:xfrm flipH="1">
            <a:off x="0" y="1351905"/>
            <a:ext cx="5776686" cy="5977809"/>
          </a:xfrm>
          <a:prstGeom prst="rect">
            <a:avLst/>
          </a:prstGeom>
          <a:noFill/>
        </p:spPr>
      </p:pic>
      <p:sp>
        <p:nvSpPr>
          <p:cNvPr id="11" name="Rectangle 9"/>
          <p:cNvSpPr txBox="1">
            <a:spLocks noChangeArrowheads="1"/>
          </p:cNvSpPr>
          <p:nvPr/>
        </p:nvSpPr>
        <p:spPr bwMode="auto">
          <a:xfrm>
            <a:off x="246742" y="7286171"/>
            <a:ext cx="863600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tabLst/>
              <a:defRPr/>
            </a:pPr>
            <a:r>
              <a:rPr kumimoji="1" lang="en-US" sz="2000" b="1" i="0" u="none" strike="noStrike" kern="0" cap="none" spc="0" normalizeH="0" baseline="0" noProof="0" dirty="0" smtClean="0">
                <a:ln>
                  <a:noFill/>
                </a:ln>
                <a:solidFill>
                  <a:srgbClr val="FFFF99"/>
                </a:solidFill>
                <a:effectLst/>
                <a:uLnTx/>
                <a:uFillTx/>
                <a:latin typeface="+mn-lt"/>
                <a:ea typeface="+mn-ea"/>
                <a:cs typeface="+mn-cs"/>
              </a:rPr>
              <a:t>2010</a:t>
            </a:r>
            <a:r>
              <a:rPr kumimoji="1" lang="en-US" sz="2000" b="1" i="0" u="none" strike="noStrike" kern="0" cap="none" spc="0" normalizeH="0" noProof="0" dirty="0" smtClean="0">
                <a:ln>
                  <a:noFill/>
                </a:ln>
                <a:solidFill>
                  <a:srgbClr val="FFFF99"/>
                </a:solidFill>
                <a:effectLst/>
                <a:uLnTx/>
                <a:uFillTx/>
                <a:latin typeface="+mn-lt"/>
                <a:ea typeface="+mn-ea"/>
                <a:cs typeface="+mn-cs"/>
              </a:rPr>
              <a:t> Olympics coach: “1/3 of team’s success due to engineering”</a:t>
            </a:r>
            <a:endParaRPr kumimoji="1" lang="en-US" sz="2000" b="1" i="0" u="none" strike="noStrike" kern="0" cap="none" spc="0" normalizeH="0" baseline="0" noProof="0" dirty="0" smtClean="0">
              <a:ln>
                <a:noFill/>
              </a:ln>
              <a:solidFill>
                <a:srgbClr val="FFFF99"/>
              </a:solidFill>
              <a:effectLst/>
              <a:uLnTx/>
              <a:uFillTx/>
              <a:latin typeface="+mn-lt"/>
              <a:ea typeface="+mn-ea"/>
              <a:cs typeface="+mn-cs"/>
            </a:endParaRPr>
          </a:p>
        </p:txBody>
      </p:sp>
      <p:sp>
        <p:nvSpPr>
          <p:cNvPr id="12290" name="Rectangle 7"/>
          <p:cNvSpPr>
            <a:spLocks noGrp="1" noChangeArrowheads="1"/>
          </p:cNvSpPr>
          <p:nvPr>
            <p:ph type="title"/>
          </p:nvPr>
        </p:nvSpPr>
        <p:spPr>
          <a:xfrm>
            <a:off x="286725" y="490895"/>
            <a:ext cx="9555389" cy="898525"/>
          </a:xfrm>
        </p:spPr>
        <p:txBody>
          <a:bodyPr/>
          <a:lstStyle/>
          <a:p>
            <a:pPr algn="ctr"/>
            <a:r>
              <a:rPr lang="en-US" dirty="0" smtClean="0"/>
              <a:t>Most aerodynamic sled ever</a:t>
            </a:r>
          </a:p>
        </p:txBody>
      </p:sp>
      <p:sp>
        <p:nvSpPr>
          <p:cNvPr id="12291" name="Rectangle 9"/>
          <p:cNvSpPr>
            <a:spLocks noGrp="1" noChangeArrowheads="1"/>
          </p:cNvSpPr>
          <p:nvPr>
            <p:ph type="body" sz="half" idx="2"/>
          </p:nvPr>
        </p:nvSpPr>
        <p:spPr>
          <a:xfrm>
            <a:off x="3062509" y="1901371"/>
            <a:ext cx="7010399" cy="2115994"/>
          </a:xfrm>
        </p:spPr>
        <p:txBody>
          <a:bodyPr/>
          <a:lstStyle/>
          <a:p>
            <a:r>
              <a:rPr lang="en-US" sz="3100" b="1" dirty="0" smtClean="0">
                <a:solidFill>
                  <a:schemeClr val="tx2"/>
                </a:solidFill>
              </a:rPr>
              <a:t>Digitally modeled the bobsled’s fluid dynamics to minimize drag-inducing air vortexes that form behind riders’ heads </a:t>
            </a:r>
          </a:p>
          <a:p>
            <a:pPr>
              <a:buFont typeface="Wingdings" pitchFamily="2" charset="2"/>
              <a:buNone/>
            </a:pPr>
            <a:endParaRPr lang="en-US" sz="2000" b="1" dirty="0" smtClean="0">
              <a:solidFill>
                <a:srgbClr val="FFFF99"/>
              </a:solidFill>
            </a:endParaRPr>
          </a:p>
        </p:txBody>
      </p:sp>
      <p:sp>
        <p:nvSpPr>
          <p:cNvPr id="10" name="Rectangle 9"/>
          <p:cNvSpPr txBox="1">
            <a:spLocks noChangeArrowheads="1"/>
          </p:cNvSpPr>
          <p:nvPr/>
        </p:nvSpPr>
        <p:spPr bwMode="auto">
          <a:xfrm>
            <a:off x="5007428" y="4852888"/>
            <a:ext cx="5050971" cy="108773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buFont typeface="Wingdings" pitchFamily="2" charset="2"/>
              <a:buChar char="n"/>
              <a:tabLst/>
              <a:defRPr/>
            </a:pPr>
            <a:r>
              <a:rPr kumimoji="1" lang="en-US" sz="3100" b="1" i="0" u="none" strike="noStrike" kern="0" cap="none" spc="0" normalizeH="0" baseline="0" noProof="0" dirty="0" smtClean="0">
                <a:ln>
                  <a:noFill/>
                </a:ln>
                <a:solidFill>
                  <a:schemeClr val="tx2"/>
                </a:solidFill>
                <a:effectLst/>
                <a:uLnTx/>
                <a:uFillTx/>
                <a:latin typeface="+mn-lt"/>
                <a:ea typeface="+mn-ea"/>
                <a:cs typeface="+mn-cs"/>
              </a:rPr>
              <a:t>Chassis</a:t>
            </a:r>
            <a:r>
              <a:rPr kumimoji="1" lang="en-US" sz="3100" b="1" i="0" u="none" strike="noStrike" kern="0" cap="none" spc="0" normalizeH="0" noProof="0" dirty="0" smtClean="0">
                <a:ln>
                  <a:noFill/>
                </a:ln>
                <a:solidFill>
                  <a:schemeClr val="tx2"/>
                </a:solidFill>
                <a:effectLst/>
                <a:uLnTx/>
                <a:uFillTx/>
                <a:latin typeface="+mn-lt"/>
                <a:ea typeface="+mn-ea"/>
                <a:cs typeface="+mn-cs"/>
              </a:rPr>
              <a:t> of</a:t>
            </a:r>
            <a:r>
              <a:rPr kumimoji="1" lang="en-US" sz="3100" b="1" i="0" u="none" strike="noStrike" kern="0" cap="none" spc="0" normalizeH="0" baseline="0" noProof="0" dirty="0" smtClean="0">
                <a:ln>
                  <a:noFill/>
                </a:ln>
                <a:solidFill>
                  <a:schemeClr val="tx2"/>
                </a:solidFill>
                <a:effectLst/>
                <a:uLnTx/>
                <a:uFillTx/>
                <a:latin typeface="+mn-lt"/>
                <a:ea typeface="+mn-ea"/>
                <a:cs typeface="+mn-cs"/>
              </a:rPr>
              <a:t> fiberglass, Kevlar and carbon fiber</a:t>
            </a:r>
          </a:p>
        </p:txBody>
      </p:sp>
      <p:pic>
        <p:nvPicPr>
          <p:cNvPr id="34824" name="Picture 8" descr="http://media.popularmechanics.com/images/olympics-7-470-0310.jpg"/>
          <p:cNvPicPr>
            <a:picLocks noChangeAspect="1" noChangeArrowheads="1"/>
          </p:cNvPicPr>
          <p:nvPr/>
        </p:nvPicPr>
        <p:blipFill>
          <a:blip r:embed="rId4" cstate="print"/>
          <a:srcRect l="18298" t="16301" b="17446"/>
          <a:stretch>
            <a:fillRect/>
          </a:stretch>
        </p:blipFill>
        <p:spPr bwMode="auto">
          <a:xfrm rot="2692428">
            <a:off x="173269" y="5078572"/>
            <a:ext cx="2694038" cy="1603595"/>
          </a:xfrm>
          <a:prstGeom prst="rect">
            <a:avLst/>
          </a:prstGeom>
          <a:noFill/>
          <a:effectLst>
            <a:softEdge rad="63500"/>
          </a:effectLst>
        </p:spPr>
      </p:pic>
      <p:sp>
        <p:nvSpPr>
          <p:cNvPr id="14" name="Rectangle 9"/>
          <p:cNvSpPr txBox="1">
            <a:spLocks noChangeArrowheads="1"/>
          </p:cNvSpPr>
          <p:nvPr/>
        </p:nvSpPr>
        <p:spPr bwMode="auto">
          <a:xfrm>
            <a:off x="4586514" y="3841646"/>
            <a:ext cx="5471886" cy="1149842"/>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buFont typeface="Wingdings" pitchFamily="2" charset="2"/>
              <a:buChar char="n"/>
              <a:tabLst/>
              <a:defRPr/>
            </a:pPr>
            <a:r>
              <a:rPr kumimoji="1" lang="en-US" sz="3100" b="1" i="0" u="none" strike="noStrike" kern="0" cap="none" spc="0" normalizeH="0" baseline="0" noProof="0" dirty="0" smtClean="0">
                <a:ln>
                  <a:noFill/>
                </a:ln>
                <a:solidFill>
                  <a:schemeClr val="tx2"/>
                </a:solidFill>
                <a:effectLst/>
                <a:uLnTx/>
                <a:uFillTx/>
                <a:latin typeface="+mn-lt"/>
                <a:ea typeface="+mn-ea"/>
                <a:cs typeface="+mn-cs"/>
              </a:rPr>
              <a:t>Suspension minimizes energy-draining vibration</a:t>
            </a:r>
          </a:p>
        </p:txBody>
      </p:sp>
      <p:sp>
        <p:nvSpPr>
          <p:cNvPr id="16" name="Rectangle 9"/>
          <p:cNvSpPr txBox="1">
            <a:spLocks noChangeArrowheads="1"/>
          </p:cNvSpPr>
          <p:nvPr/>
        </p:nvSpPr>
        <p:spPr bwMode="auto">
          <a:xfrm>
            <a:off x="3040740" y="1415141"/>
            <a:ext cx="6495146" cy="515258"/>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tabLst/>
              <a:defRPr/>
            </a:pPr>
            <a:r>
              <a:rPr kumimoji="1" lang="en-US" sz="2000" b="1" i="0" u="none" strike="noStrike" kern="0" cap="none" spc="0" normalizeH="0" baseline="0" noProof="0" dirty="0" smtClean="0">
                <a:ln>
                  <a:noFill/>
                </a:ln>
                <a:solidFill>
                  <a:srgbClr val="FFFF99"/>
                </a:solidFill>
                <a:effectLst/>
                <a:uLnTx/>
                <a:uFillTx/>
                <a:latin typeface="+mn-lt"/>
                <a:ea typeface="+mn-ea"/>
                <a:cs typeface="+mn-cs"/>
              </a:rPr>
              <a:t>Inventors: Race car </a:t>
            </a:r>
            <a:r>
              <a:rPr kumimoji="1" lang="en-US" sz="2000" b="1" i="0" u="none" strike="noStrike" kern="0" cap="none" spc="0" normalizeH="0" noProof="0" dirty="0" smtClean="0">
                <a:ln>
                  <a:noFill/>
                </a:ln>
                <a:solidFill>
                  <a:srgbClr val="FFFF99"/>
                </a:solidFill>
                <a:effectLst/>
                <a:uLnTx/>
                <a:uFillTx/>
                <a:latin typeface="+mn-lt"/>
                <a:ea typeface="+mn-ea"/>
                <a:cs typeface="+mn-cs"/>
              </a:rPr>
              <a:t>e</a:t>
            </a:r>
            <a:r>
              <a:rPr kumimoji="1" lang="en-US" sz="2000" b="1" i="0" u="none" strike="noStrike" kern="0" cap="none" spc="0" normalizeH="0" baseline="0" noProof="0" dirty="0" smtClean="0">
                <a:ln>
                  <a:noFill/>
                </a:ln>
                <a:solidFill>
                  <a:srgbClr val="FFFF99"/>
                </a:solidFill>
                <a:effectLst/>
                <a:uLnTx/>
                <a:uFillTx/>
                <a:latin typeface="+mn-lt"/>
                <a:ea typeface="+mn-ea"/>
                <a:cs typeface="+mn-cs"/>
              </a:rPr>
              <a:t>ngineers at </a:t>
            </a:r>
            <a:r>
              <a:rPr kumimoji="1" lang="en-US" sz="2000" b="1" i="0" u="none" strike="noStrike" kern="0" cap="none" spc="0" normalizeH="0" baseline="0" noProof="0" dirty="0" err="1" smtClean="0">
                <a:ln>
                  <a:noFill/>
                </a:ln>
                <a:solidFill>
                  <a:srgbClr val="FFFF99"/>
                </a:solidFill>
                <a:effectLst/>
                <a:uLnTx/>
                <a:uFillTx/>
                <a:latin typeface="+mn-lt"/>
                <a:ea typeface="+mn-ea"/>
                <a:cs typeface="+mn-cs"/>
              </a:rPr>
              <a:t>Exa</a:t>
            </a:r>
            <a:r>
              <a:rPr kumimoji="1" lang="en-US" sz="2000" b="1" i="0" u="none" strike="noStrike" kern="0" cap="none" spc="0" normalizeH="0" baseline="0" noProof="0" dirty="0" smtClean="0">
                <a:ln>
                  <a:noFill/>
                </a:ln>
                <a:solidFill>
                  <a:srgbClr val="FFFF99"/>
                </a:solidFill>
                <a:effectLst/>
                <a:uLnTx/>
                <a:uFillTx/>
                <a:latin typeface="+mn-lt"/>
                <a:ea typeface="+mn-ea"/>
                <a:cs typeface="+mn-cs"/>
              </a:rPr>
              <a:t> Corporation</a:t>
            </a:r>
          </a:p>
        </p:txBody>
      </p:sp>
      <p:sp>
        <p:nvSpPr>
          <p:cNvPr id="17" name="Rectangle 9"/>
          <p:cNvSpPr txBox="1">
            <a:spLocks noChangeArrowheads="1"/>
          </p:cNvSpPr>
          <p:nvPr/>
        </p:nvSpPr>
        <p:spPr bwMode="auto">
          <a:xfrm>
            <a:off x="5602515" y="5883878"/>
            <a:ext cx="4455886" cy="1859494"/>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buFont typeface="Wingdings" pitchFamily="2" charset="2"/>
              <a:buChar char="n"/>
              <a:tabLst/>
              <a:defRPr/>
            </a:pPr>
            <a:r>
              <a:rPr kumimoji="1" lang="en-US" sz="3100" b="1" kern="0" dirty="0" smtClean="0">
                <a:solidFill>
                  <a:schemeClr val="tx2"/>
                </a:solidFill>
                <a:latin typeface="+mn-lt"/>
              </a:rPr>
              <a:t>Adjusts for weather, track conditions, metal fatigue</a:t>
            </a:r>
            <a:endParaRPr kumimoji="1" lang="en-US" sz="3100" b="1" i="0" u="none" strike="noStrike" kern="0" cap="none" spc="0" normalizeH="0" baseline="0" noProof="0" dirty="0" smtClean="0">
              <a:ln>
                <a:noFill/>
              </a:ln>
              <a:solidFill>
                <a:schemeClr val="tx2"/>
              </a:solidFill>
              <a:effectLst/>
              <a:uLnTx/>
              <a:uFillTx/>
              <a:latin typeface="+mn-lt"/>
              <a:ea typeface="+mn-ea"/>
              <a:cs typeface="+mn-cs"/>
            </a:endParaRPr>
          </a:p>
        </p:txBody>
      </p:sp>
      <p:sp>
        <p:nvSpPr>
          <p:cNvPr id="12" name="Rectangle 9"/>
          <p:cNvSpPr txBox="1">
            <a:spLocks noChangeArrowheads="1"/>
          </p:cNvSpPr>
          <p:nvPr/>
        </p:nvSpPr>
        <p:spPr bwMode="auto">
          <a:xfrm>
            <a:off x="0"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tabLst/>
              <a:defRPr/>
            </a:pPr>
            <a:r>
              <a:rPr kumimoji="1" lang="en-US" sz="1600" b="1" kern="0" dirty="0" smtClean="0">
                <a:solidFill>
                  <a:srgbClr val="FFFF00"/>
                </a:solidFill>
                <a:latin typeface="+mn-lt"/>
              </a:rPr>
              <a:t>Examples of Engineering for </a:t>
            </a:r>
            <a:r>
              <a:rPr kumimoji="1" lang="en-US" sz="1600" b="1" kern="0" dirty="0" smtClean="0">
                <a:solidFill>
                  <a:srgbClr val="FFFF00"/>
                </a:solidFill>
                <a:latin typeface="+mn-lt"/>
              </a:rPr>
              <a:t>Olympic Athletes</a:t>
            </a:r>
            <a:endParaRPr kumimoji="1" lang="en-US" sz="1600" b="1" i="0" u="none" strike="noStrike" kern="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70" y="942297"/>
            <a:ext cx="9553575" cy="726848"/>
          </a:xfrm>
        </p:spPr>
        <p:txBody>
          <a:bodyPr/>
          <a:lstStyle/>
          <a:p>
            <a:r>
              <a:rPr lang="en-US" dirty="0" smtClean="0"/>
              <a:t>Source information</a:t>
            </a:r>
            <a:r>
              <a:rPr lang="en-US" sz="2000" dirty="0" smtClean="0"/>
              <a:t> Feb 2010 (Winter Olympics)</a:t>
            </a:r>
            <a:endParaRPr lang="en-US" sz="2000" dirty="0"/>
          </a:p>
        </p:txBody>
      </p:sp>
      <p:sp>
        <p:nvSpPr>
          <p:cNvPr id="3" name="Content Placeholder 2"/>
          <p:cNvSpPr>
            <a:spLocks noGrp="1"/>
          </p:cNvSpPr>
          <p:nvPr>
            <p:ph sz="half" idx="1"/>
          </p:nvPr>
        </p:nvSpPr>
        <p:spPr>
          <a:xfrm>
            <a:off x="241527" y="1915886"/>
            <a:ext cx="9573758" cy="5856514"/>
          </a:xfrm>
        </p:spPr>
        <p:txBody>
          <a:bodyPr/>
          <a:lstStyle/>
          <a:p>
            <a:r>
              <a:rPr lang="en-US" sz="1400" b="1" dirty="0" smtClean="0"/>
              <a:t>Not your everyday denim…</a:t>
            </a:r>
            <a:r>
              <a:rPr lang="en-US" sz="1400" dirty="0" smtClean="0"/>
              <a:t/>
            </a:r>
            <a:br>
              <a:rPr lang="en-US" sz="1400" dirty="0" smtClean="0"/>
            </a:br>
            <a:r>
              <a:rPr lang="en-US" sz="1400" dirty="0" smtClean="0">
                <a:hlinkClick r:id="rId2"/>
              </a:rPr>
              <a:t>http://www.tipsfromthetlist.com/20513.html</a:t>
            </a:r>
            <a:r>
              <a:rPr lang="en-US" sz="1400" dirty="0" smtClean="0"/>
              <a:t> and </a:t>
            </a:r>
            <a:r>
              <a:rPr lang="en-US" sz="1400" dirty="0" smtClean="0">
                <a:hlinkClick r:id="rId3"/>
              </a:rPr>
              <a:t>http://www.zimbio.com/pictures/S45zd2-s7ns/Snowboard+Day+4/9FUJESPv0iR/Gretchen+Bleiler</a:t>
            </a:r>
            <a:r>
              <a:rPr lang="en-US" sz="1400" dirty="0" smtClean="0"/>
              <a:t> and </a:t>
            </a:r>
            <a:r>
              <a:rPr lang="en-US" sz="1400" dirty="0" smtClean="0">
                <a:solidFill>
                  <a:srgbClr val="6600CC"/>
                </a:solidFill>
                <a:hlinkClick r:id="rId4"/>
              </a:rPr>
              <a:t>http://www.gore-tex.com/remote/Satellite/content/community/press-release/1</a:t>
            </a:r>
            <a:r>
              <a:rPr lang="en-US" sz="1400" dirty="0" smtClean="0">
                <a:solidFill>
                  <a:srgbClr val="6600CC"/>
                </a:solidFill>
              </a:rPr>
              <a:t> </a:t>
            </a:r>
            <a:r>
              <a:rPr lang="en-US" sz="1400" dirty="0" smtClean="0"/>
              <a:t>and </a:t>
            </a:r>
            <a:r>
              <a:rPr lang="en-US" sz="1400" dirty="0" smtClean="0">
                <a:solidFill>
                  <a:srgbClr val="6600CC"/>
                </a:solidFill>
                <a:hlinkClick r:id="rId5"/>
              </a:rPr>
              <a:t>http://insite.artinstitutes.edu/fabric-technology-works-to-enhance-performance-at-winter-olympics-19726.aspx</a:t>
            </a:r>
            <a:r>
              <a:rPr lang="en-US" sz="1400" dirty="0" smtClean="0">
                <a:solidFill>
                  <a:srgbClr val="6600CC"/>
                </a:solidFill>
              </a:rPr>
              <a:t> </a:t>
            </a:r>
          </a:p>
          <a:p>
            <a:r>
              <a:rPr lang="en-US" sz="1400" b="1" dirty="0" smtClean="0"/>
              <a:t>Skiing armor </a:t>
            </a:r>
            <a:r>
              <a:rPr lang="en-US" sz="1400" dirty="0" smtClean="0"/>
              <a:t/>
            </a:r>
            <a:br>
              <a:rPr lang="en-US" sz="1400" dirty="0" smtClean="0"/>
            </a:br>
            <a:r>
              <a:rPr lang="en-US" sz="1400" dirty="0" smtClean="0"/>
              <a:t> </a:t>
            </a:r>
            <a:r>
              <a:rPr lang="en-US" sz="1400" dirty="0" smtClean="0">
                <a:hlinkClick r:id="rId6"/>
              </a:rPr>
              <a:t>http://news.discovery.com/tech/winter-olympics-body-armor.html</a:t>
            </a:r>
            <a:r>
              <a:rPr lang="en-US" sz="1400" dirty="0" smtClean="0"/>
              <a:t> and </a:t>
            </a:r>
            <a:r>
              <a:rPr lang="en-US" sz="1400" dirty="0" smtClean="0">
                <a:hlinkClick r:id="rId7"/>
              </a:rPr>
              <a:t>http://news.discovery.com/tech/ten-techs-transforming-sports.html</a:t>
            </a:r>
            <a:r>
              <a:rPr lang="en-US" sz="1400" dirty="0" smtClean="0"/>
              <a:t> </a:t>
            </a:r>
          </a:p>
          <a:p>
            <a:r>
              <a:rPr lang="en-US" sz="1400" b="1" dirty="0" smtClean="0"/>
              <a:t>Ingestible computers</a:t>
            </a:r>
            <a:r>
              <a:rPr lang="en-US" sz="1400" dirty="0" smtClean="0"/>
              <a:t/>
            </a:r>
            <a:br>
              <a:rPr lang="en-US" sz="1400" dirty="0" smtClean="0"/>
            </a:br>
            <a:r>
              <a:rPr lang="en-US" sz="1400" dirty="0" smtClean="0"/>
              <a:t> </a:t>
            </a:r>
            <a:r>
              <a:rPr lang="en-US" sz="1400" dirty="0" smtClean="0">
                <a:hlinkClick r:id="rId7"/>
              </a:rPr>
              <a:t>http://news.discovery.com/tech/ten-techs-transforming-sports.html</a:t>
            </a:r>
            <a:r>
              <a:rPr lang="en-US" sz="1400" dirty="0" smtClean="0"/>
              <a:t> </a:t>
            </a:r>
          </a:p>
          <a:p>
            <a:r>
              <a:rPr lang="en-US" sz="1400" b="1" dirty="0" smtClean="0"/>
              <a:t>Engineers give speed skaters edge</a:t>
            </a:r>
            <a:r>
              <a:rPr lang="en-US" sz="1400" dirty="0" smtClean="0"/>
              <a:t/>
            </a:r>
            <a:br>
              <a:rPr lang="en-US" sz="1400" dirty="0" smtClean="0"/>
            </a:br>
            <a:r>
              <a:rPr lang="en-US" sz="1400" dirty="0" smtClean="0">
                <a:hlinkClick r:id="rId8"/>
              </a:rPr>
              <a:t>http://teachers.egfi-k12.org/engineers-give-speed-skaters-an-edge/</a:t>
            </a:r>
            <a:r>
              <a:rPr lang="en-US" sz="1400" dirty="0" smtClean="0"/>
              <a:t> and </a:t>
            </a:r>
            <a:r>
              <a:rPr lang="en-US" sz="1400" dirty="0" smtClean="0">
                <a:hlinkClick r:id="rId9"/>
              </a:rPr>
              <a:t>http://www.newsobserver.com/2010/02/17/344883/shani-davis-repeats-as-speedskating.html</a:t>
            </a:r>
            <a:r>
              <a:rPr lang="en-US" sz="1400" dirty="0" smtClean="0"/>
              <a:t> and </a:t>
            </a:r>
            <a:r>
              <a:rPr lang="en-US" sz="1400" dirty="0" smtClean="0">
                <a:hlinkClick r:id="rId10"/>
              </a:rPr>
              <a:t>http://en.wikipedia.org/wiki/Clap_skate</a:t>
            </a:r>
            <a:r>
              <a:rPr lang="en-US" sz="1400" dirty="0" smtClean="0"/>
              <a:t> </a:t>
            </a:r>
          </a:p>
          <a:p>
            <a:r>
              <a:rPr lang="en-US" sz="1400" b="1" dirty="0" smtClean="0"/>
              <a:t>Smart clothing – wearable computers</a:t>
            </a:r>
            <a:r>
              <a:rPr lang="en-US" sz="1400" dirty="0" smtClean="0"/>
              <a:t/>
            </a:r>
            <a:br>
              <a:rPr lang="en-US" sz="1400" dirty="0" smtClean="0"/>
            </a:br>
            <a:r>
              <a:rPr lang="en-US" sz="1400" dirty="0" smtClean="0"/>
              <a:t> </a:t>
            </a:r>
            <a:r>
              <a:rPr lang="en-US" sz="1400" dirty="0" smtClean="0">
                <a:hlinkClick r:id="rId7"/>
              </a:rPr>
              <a:t>http://news.discovery.com/tech/ten-techs-transforming-sports.html</a:t>
            </a:r>
            <a:r>
              <a:rPr lang="en-US" sz="1400" dirty="0" smtClean="0"/>
              <a:t> </a:t>
            </a:r>
          </a:p>
          <a:p>
            <a:r>
              <a:rPr lang="en-US" sz="1400" b="1" dirty="0" smtClean="0"/>
              <a:t>Bobsledding</a:t>
            </a:r>
            <a:r>
              <a:rPr lang="en-US" sz="1400" dirty="0" smtClean="0"/>
              <a:t/>
            </a:r>
            <a:br>
              <a:rPr lang="en-US" sz="1400" dirty="0" smtClean="0"/>
            </a:br>
            <a:r>
              <a:rPr lang="en-US" sz="1400" dirty="0" smtClean="0">
                <a:hlinkClick r:id="rId11"/>
              </a:rPr>
              <a:t>http://www.cbsnews.com/stories/2010/02/22/tech/main6231849.shtml</a:t>
            </a:r>
            <a:r>
              <a:rPr lang="en-US" sz="1400" dirty="0" smtClean="0"/>
              <a:t>  and </a:t>
            </a:r>
            <a:r>
              <a:rPr lang="en-US" sz="1400" dirty="0" smtClean="0">
                <a:hlinkClick r:id="rId12"/>
              </a:rPr>
              <a:t>http://www.popularmechanics.com/outdoors/sports/4345010.html?page=3</a:t>
            </a:r>
            <a:r>
              <a:rPr lang="en-US" sz="1400" dirty="0"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263525" y="669925"/>
            <a:ext cx="9553575" cy="1054100"/>
          </a:xfrm>
        </p:spPr>
        <p:txBody>
          <a:bodyPr/>
          <a:lstStyle/>
          <a:p>
            <a:r>
              <a:rPr lang="en-US" smtClean="0"/>
              <a:t>Step lively</a:t>
            </a:r>
          </a:p>
        </p:txBody>
      </p:sp>
      <p:sp>
        <p:nvSpPr>
          <p:cNvPr id="8195"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8196" name="Rectangle 13"/>
          <p:cNvSpPr>
            <a:spLocks noChangeArrowheads="1"/>
          </p:cNvSpPr>
          <p:nvPr/>
        </p:nvSpPr>
        <p:spPr bwMode="auto">
          <a:xfrm>
            <a:off x="203200" y="2002970"/>
            <a:ext cx="7387771" cy="5326743"/>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Computers </a:t>
            </a:r>
            <a:r>
              <a:rPr kumimoji="1" lang="en-US" sz="3200" b="1" dirty="0">
                <a:solidFill>
                  <a:schemeClr val="bg1"/>
                </a:solidFill>
                <a:latin typeface="Arial" charset="0"/>
              </a:rPr>
              <a:t>in </a:t>
            </a:r>
            <a:br>
              <a:rPr kumimoji="1" lang="en-US" sz="3200" b="1" dirty="0">
                <a:solidFill>
                  <a:schemeClr val="bg1"/>
                </a:solidFill>
                <a:latin typeface="Arial" charset="0"/>
              </a:rPr>
            </a:br>
            <a:r>
              <a:rPr kumimoji="1" lang="en-US" sz="3200" b="1" dirty="0">
                <a:solidFill>
                  <a:schemeClr val="bg1"/>
                </a:solidFill>
                <a:latin typeface="Arial" charset="0"/>
              </a:rPr>
              <a:t>your shoes</a:t>
            </a:r>
            <a:r>
              <a:rPr kumimoji="1" lang="en-US" sz="3200" b="1" dirty="0" smtClean="0">
                <a:solidFill>
                  <a:schemeClr val="bg1"/>
                </a:solidFill>
                <a:latin typeface="Arial" charset="0"/>
              </a:rPr>
              <a:t>?</a:t>
            </a:r>
          </a:p>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Ideal for training</a:t>
            </a:r>
            <a:endParaRPr kumimoji="1" lang="en-US" sz="3200" b="1" dirty="0">
              <a:solidFill>
                <a:schemeClr val="bg1"/>
              </a:solidFill>
              <a:latin typeface="Arial" charset="0"/>
            </a:endParaRP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Tracks distance, </a:t>
            </a:r>
            <a:br>
              <a:rPr kumimoji="1" lang="en-US" sz="3200" b="1" dirty="0">
                <a:solidFill>
                  <a:schemeClr val="bg1"/>
                </a:solidFill>
                <a:latin typeface="Arial" charset="0"/>
              </a:rPr>
            </a:br>
            <a:r>
              <a:rPr kumimoji="1" lang="en-US" sz="3200" b="1" dirty="0">
                <a:solidFill>
                  <a:schemeClr val="bg1"/>
                </a:solidFill>
                <a:latin typeface="Arial" charset="0"/>
              </a:rPr>
              <a:t>time and calories</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Customize your </a:t>
            </a:r>
            <a:r>
              <a:rPr kumimoji="1" lang="en-US" sz="3200" b="1" dirty="0" smtClean="0">
                <a:solidFill>
                  <a:schemeClr val="bg1"/>
                </a:solidFill>
                <a:latin typeface="Arial" charset="0"/>
              </a:rPr>
              <a:t/>
            </a:r>
            <a:br>
              <a:rPr kumimoji="1" lang="en-US" sz="3200" b="1" dirty="0" smtClean="0">
                <a:solidFill>
                  <a:schemeClr val="bg1"/>
                </a:solidFill>
                <a:latin typeface="Arial" charset="0"/>
              </a:rPr>
            </a:br>
            <a:r>
              <a:rPr kumimoji="1" lang="en-US" sz="3200" b="1" dirty="0" smtClean="0">
                <a:solidFill>
                  <a:schemeClr val="bg1"/>
                </a:solidFill>
                <a:latin typeface="Arial" charset="0"/>
              </a:rPr>
              <a:t>musical play lists </a:t>
            </a:r>
            <a:r>
              <a:rPr kumimoji="1" lang="en-US" sz="3200" b="1" dirty="0">
                <a:solidFill>
                  <a:schemeClr val="bg1"/>
                </a:solidFill>
                <a:latin typeface="Arial" charset="0"/>
              </a:rPr>
              <a:t>for workouts</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Battery lasts 1000 hours</a:t>
            </a:r>
          </a:p>
          <a:p>
            <a:pPr marL="342900" indent="-342900" algn="l" eaLnBrk="0" hangingPunct="0">
              <a:spcBef>
                <a:spcPct val="20000"/>
              </a:spcBef>
              <a:buClr>
                <a:srgbClr val="3A5047"/>
              </a:buClr>
              <a:buSzPct val="75000"/>
              <a:buFont typeface="Wingdings" pitchFamily="2" charset="2"/>
              <a:buNone/>
            </a:pPr>
            <a:endParaRPr kumimoji="1" lang="en-US" sz="2000" b="1" dirty="0">
              <a:solidFill>
                <a:srgbClr val="FFFF99"/>
              </a:solidFill>
              <a:latin typeface="Arial" charset="0"/>
            </a:endParaRPr>
          </a:p>
          <a:p>
            <a:pPr marL="342900" indent="-342900" algn="l" eaLnBrk="0" hangingPunct="0">
              <a:spcBef>
                <a:spcPct val="20000"/>
              </a:spcBef>
              <a:buClr>
                <a:srgbClr val="3A5047"/>
              </a:buClr>
              <a:buSzPct val="75000"/>
              <a:buFont typeface="Wingdings" pitchFamily="2" charset="2"/>
              <a:buNone/>
            </a:pPr>
            <a:r>
              <a:rPr kumimoji="1" lang="en-US" sz="2000" b="1" dirty="0">
                <a:solidFill>
                  <a:srgbClr val="FFFF99"/>
                </a:solidFill>
                <a:latin typeface="Arial" charset="0"/>
              </a:rPr>
              <a:t>Inventors: Engineers at </a:t>
            </a:r>
            <a:r>
              <a:rPr kumimoji="1" lang="en-US" sz="2000" b="1" dirty="0" smtClean="0">
                <a:solidFill>
                  <a:srgbClr val="FFFF99"/>
                </a:solidFill>
                <a:latin typeface="Arial" charset="0"/>
              </a:rPr>
              <a:t>iPod/Apple </a:t>
            </a:r>
            <a:r>
              <a:rPr kumimoji="1" lang="en-US" sz="2000" b="1" dirty="0">
                <a:solidFill>
                  <a:srgbClr val="FFFF99"/>
                </a:solidFill>
                <a:latin typeface="Arial" charset="0"/>
              </a:rPr>
              <a:t>and Nike</a:t>
            </a:r>
          </a:p>
        </p:txBody>
      </p:sp>
      <p:grpSp>
        <p:nvGrpSpPr>
          <p:cNvPr id="2" name="Group 19"/>
          <p:cNvGrpSpPr>
            <a:grpSpLocks/>
          </p:cNvGrpSpPr>
          <p:nvPr/>
        </p:nvGrpSpPr>
        <p:grpSpPr bwMode="auto">
          <a:xfrm>
            <a:off x="4484914" y="-1"/>
            <a:ext cx="5584599" cy="5225143"/>
            <a:chOff x="2981" y="0"/>
            <a:chExt cx="3362" cy="3156"/>
          </a:xfrm>
        </p:grpSpPr>
        <p:grpSp>
          <p:nvGrpSpPr>
            <p:cNvPr id="3" name="Group 18"/>
            <p:cNvGrpSpPr>
              <a:grpSpLocks/>
            </p:cNvGrpSpPr>
            <p:nvPr/>
          </p:nvGrpSpPr>
          <p:grpSpPr bwMode="auto">
            <a:xfrm>
              <a:off x="2982" y="1506"/>
              <a:ext cx="3357" cy="1650"/>
              <a:chOff x="2986" y="1506"/>
              <a:chExt cx="3357" cy="1650"/>
            </a:xfrm>
          </p:grpSpPr>
          <p:pic>
            <p:nvPicPr>
              <p:cNvPr id="8200" name="Picture 15" descr="NikeIpodShoes"/>
              <p:cNvPicPr>
                <a:picLocks noChangeAspect="1" noChangeArrowheads="1"/>
              </p:cNvPicPr>
              <p:nvPr/>
            </p:nvPicPr>
            <p:blipFill>
              <a:blip r:embed="rId2" cstate="print"/>
              <a:srcRect/>
              <a:stretch>
                <a:fillRect/>
              </a:stretch>
            </p:blipFill>
            <p:spPr bwMode="auto">
              <a:xfrm>
                <a:off x="4585" y="1506"/>
                <a:ext cx="1758" cy="1650"/>
              </a:xfrm>
              <a:prstGeom prst="rect">
                <a:avLst/>
              </a:prstGeom>
              <a:noFill/>
              <a:ln w="9525">
                <a:noFill/>
                <a:miter lim="800000"/>
                <a:headEnd/>
                <a:tailEnd/>
              </a:ln>
            </p:spPr>
          </p:pic>
          <p:pic>
            <p:nvPicPr>
              <p:cNvPr id="8201" name="Picture 16" descr="nike-runner"/>
              <p:cNvPicPr>
                <a:picLocks noChangeAspect="1" noChangeArrowheads="1"/>
              </p:cNvPicPr>
              <p:nvPr/>
            </p:nvPicPr>
            <p:blipFill>
              <a:blip r:embed="rId3" cstate="print"/>
              <a:srcRect/>
              <a:stretch>
                <a:fillRect/>
              </a:stretch>
            </p:blipFill>
            <p:spPr bwMode="auto">
              <a:xfrm>
                <a:off x="2986" y="1511"/>
                <a:ext cx="1604" cy="1645"/>
              </a:xfrm>
              <a:prstGeom prst="rect">
                <a:avLst/>
              </a:prstGeom>
              <a:noFill/>
              <a:ln w="9525">
                <a:noFill/>
                <a:miter lim="800000"/>
                <a:headEnd/>
                <a:tailEnd/>
              </a:ln>
            </p:spPr>
          </p:pic>
        </p:grpSp>
        <p:pic>
          <p:nvPicPr>
            <p:cNvPr id="8199" name="Picture 17" descr="howitworks"/>
            <p:cNvPicPr>
              <a:picLocks noChangeAspect="1" noChangeArrowheads="1"/>
            </p:cNvPicPr>
            <p:nvPr/>
          </p:nvPicPr>
          <p:blipFill>
            <a:blip r:embed="rId4" cstate="print"/>
            <a:srcRect/>
            <a:stretch>
              <a:fillRect/>
            </a:stretch>
          </p:blipFill>
          <p:spPr bwMode="auto">
            <a:xfrm>
              <a:off x="2981" y="0"/>
              <a:ext cx="3362" cy="1514"/>
            </a:xfrm>
            <a:prstGeom prst="rect">
              <a:avLst/>
            </a:prstGeom>
            <a:noFill/>
            <a:ln w="9525">
              <a:noFill/>
              <a:miter lim="800000"/>
              <a:headEnd/>
              <a:tailEnd/>
            </a:ln>
          </p:spPr>
        </p:pic>
      </p:grpSp>
      <p:sp>
        <p:nvSpPr>
          <p:cNvPr id="10" name="Rectangle 9"/>
          <p:cNvSpPr txBox="1">
            <a:spLocks noChangeArrowheads="1"/>
          </p:cNvSpPr>
          <p:nvPr/>
        </p:nvSpPr>
        <p:spPr bwMode="auto">
          <a:xfrm>
            <a:off x="3991429" y="7286171"/>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lvl="0" indent="-382588" algn="r" defTabSz="1019175" eaLnBrk="0" hangingPunct="0">
              <a:spcBef>
                <a:spcPct val="20000"/>
              </a:spcBef>
              <a:buClr>
                <a:srgbClr val="3A5047"/>
              </a:buClr>
              <a:buSzPct val="75000"/>
              <a:defRPr/>
            </a:pPr>
            <a:r>
              <a:rPr kumimoji="1" lang="en-US" sz="1600" b="1" kern="0" dirty="0" smtClean="0">
                <a:solidFill>
                  <a:srgbClr val="FFFF00"/>
                </a:solidFill>
                <a:latin typeface="+mn-lt"/>
              </a:rPr>
              <a:t>Examples of Engineering for Olympic Athletes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206375" y="841375"/>
            <a:ext cx="9605963" cy="1054100"/>
          </a:xfrm>
        </p:spPr>
        <p:txBody>
          <a:bodyPr/>
          <a:lstStyle/>
          <a:p>
            <a:r>
              <a:rPr lang="en-US" dirty="0" smtClean="0"/>
              <a:t>Down to the wire </a:t>
            </a:r>
            <a:r>
              <a:rPr lang="en-US" sz="4000" dirty="0" smtClean="0"/>
              <a:t>(really!)</a:t>
            </a:r>
          </a:p>
        </p:txBody>
      </p:sp>
      <p:sp>
        <p:nvSpPr>
          <p:cNvPr id="9219"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9220" name="Rectangle 13"/>
          <p:cNvSpPr>
            <a:spLocks noChangeArrowheads="1"/>
          </p:cNvSpPr>
          <p:nvPr/>
        </p:nvSpPr>
        <p:spPr bwMode="auto">
          <a:xfrm>
            <a:off x="290513" y="1854200"/>
            <a:ext cx="9640887" cy="5281613"/>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endParaRPr kumimoji="1" lang="en-US" sz="1000" b="1" dirty="0">
              <a:solidFill>
                <a:schemeClr val="bg1"/>
              </a:solidFill>
              <a:latin typeface="Arial" charset="0"/>
            </a:endParaRP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Support threads </a:t>
            </a:r>
            <a:r>
              <a:rPr kumimoji="1" lang="en-US" sz="3200" b="1" dirty="0" smtClean="0">
                <a:solidFill>
                  <a:schemeClr val="bg1"/>
                </a:solidFill>
                <a:latin typeface="Arial" charset="0"/>
              </a:rPr>
              <a:t>are like </a:t>
            </a:r>
            <a:r>
              <a:rPr kumimoji="1" lang="en-US" sz="3200" b="1" dirty="0">
                <a:solidFill>
                  <a:schemeClr val="bg1"/>
                </a:solidFill>
                <a:latin typeface="Arial" charset="0"/>
              </a:rPr>
              <a:t>a suspension bridge</a:t>
            </a:r>
          </a:p>
          <a:p>
            <a:pPr marL="342900" indent="-342900" algn="l" eaLnBrk="0" hangingPunct="0">
              <a:spcBef>
                <a:spcPct val="20000"/>
              </a:spcBef>
              <a:buClr>
                <a:srgbClr val="3A5047"/>
              </a:buClr>
              <a:buSzPct val="75000"/>
              <a:buFont typeface="Wingdings" pitchFamily="2" charset="2"/>
              <a:buChar char="n"/>
            </a:pPr>
            <a:r>
              <a:rPr kumimoji="1" lang="en-US" sz="3200" b="1" dirty="0" err="1">
                <a:solidFill>
                  <a:schemeClr val="bg1"/>
                </a:solidFill>
                <a:latin typeface="Arial" charset="0"/>
              </a:rPr>
              <a:t>Flywire</a:t>
            </a:r>
            <a:r>
              <a:rPr kumimoji="1" lang="en-US" sz="3200" b="1" dirty="0">
                <a:solidFill>
                  <a:schemeClr val="bg1"/>
                </a:solidFill>
                <a:latin typeface="Arial" charset="0"/>
              </a:rPr>
              <a:t> replaces all heavy </a:t>
            </a:r>
            <a:r>
              <a:rPr kumimoji="1" lang="en-US" sz="3200" b="1" dirty="0" smtClean="0">
                <a:solidFill>
                  <a:schemeClr val="bg1"/>
                </a:solidFill>
                <a:latin typeface="Arial" charset="0"/>
              </a:rPr>
              <a:t>structure; </a:t>
            </a:r>
            <a:r>
              <a:rPr kumimoji="1" lang="en-US" sz="3200" b="1" dirty="0">
                <a:solidFill>
                  <a:schemeClr val="bg1"/>
                </a:solidFill>
                <a:latin typeface="Arial" charset="0"/>
              </a:rPr>
              <a:t>~3 oz</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Inexpensive — may </a:t>
            </a:r>
            <a:r>
              <a:rPr kumimoji="1" lang="en-US" sz="3200" b="1" dirty="0" smtClean="0">
                <a:solidFill>
                  <a:schemeClr val="bg1"/>
                </a:solidFill>
                <a:latin typeface="Arial" charset="0"/>
              </a:rPr>
              <a:t>be manufactured in US</a:t>
            </a:r>
            <a:endParaRPr kumimoji="1" lang="en-US" sz="3200" b="1" dirty="0">
              <a:solidFill>
                <a:schemeClr val="bg1"/>
              </a:solidFill>
              <a:latin typeface="Arial" charset="0"/>
            </a:endParaRPr>
          </a:p>
          <a:p>
            <a:pPr marL="342900" indent="-342900" algn="l" eaLnBrk="0" hangingPunct="0">
              <a:spcBef>
                <a:spcPct val="20000"/>
              </a:spcBef>
              <a:buClr>
                <a:srgbClr val="3A5047"/>
              </a:buClr>
              <a:buSzPct val="75000"/>
            </a:pPr>
            <a:endParaRPr kumimoji="1" lang="en-US" sz="2000" b="1" dirty="0">
              <a:solidFill>
                <a:srgbClr val="FFFF99"/>
              </a:solidFill>
              <a:latin typeface="Arial" charset="0"/>
            </a:endParaRPr>
          </a:p>
          <a:p>
            <a:pPr marL="342900" indent="-342900" algn="l" eaLnBrk="0" hangingPunct="0">
              <a:spcBef>
                <a:spcPct val="20000"/>
              </a:spcBef>
              <a:buClr>
                <a:srgbClr val="3A5047"/>
              </a:buClr>
              <a:buSzPct val="75000"/>
            </a:pPr>
            <a:r>
              <a:rPr kumimoji="1" lang="en-US" sz="2000" b="1" dirty="0">
                <a:solidFill>
                  <a:srgbClr val="FFFF99"/>
                </a:solidFill>
                <a:latin typeface="Arial" charset="0"/>
              </a:rPr>
              <a:t>Inventors: Engineers at Nike</a:t>
            </a:r>
          </a:p>
        </p:txBody>
      </p:sp>
      <p:pic>
        <p:nvPicPr>
          <p:cNvPr id="9221" name="Picture 9" descr="DesignedToWinNikeShoe.jpg"/>
          <p:cNvPicPr>
            <a:picLocks noChangeAspect="1"/>
          </p:cNvPicPr>
          <p:nvPr/>
        </p:nvPicPr>
        <p:blipFill>
          <a:blip r:embed="rId2" cstate="print"/>
          <a:srcRect/>
          <a:stretch>
            <a:fillRect/>
          </a:stretch>
        </p:blipFill>
        <p:spPr bwMode="auto">
          <a:xfrm>
            <a:off x="0" y="4676775"/>
            <a:ext cx="10058400" cy="3095625"/>
          </a:xfrm>
          <a:prstGeom prst="rect">
            <a:avLst/>
          </a:prstGeom>
          <a:noFill/>
          <a:ln w="9525">
            <a:noFill/>
            <a:miter lim="800000"/>
            <a:headEnd/>
            <a:tailEnd/>
          </a:ln>
        </p:spPr>
      </p:pic>
      <p:pic>
        <p:nvPicPr>
          <p:cNvPr id="9222" name="Picture 5" descr="r8008-grand-suspension-bridge.jpg"/>
          <p:cNvPicPr>
            <a:picLocks noChangeAspect="1"/>
          </p:cNvPicPr>
          <p:nvPr/>
        </p:nvPicPr>
        <p:blipFill>
          <a:blip r:embed="rId3" cstate="print">
            <a:clrChange>
              <a:clrFrom>
                <a:srgbClr val="FFFFFF"/>
              </a:clrFrom>
              <a:clrTo>
                <a:srgbClr val="FFFFFF">
                  <a:alpha val="0"/>
                </a:srgbClr>
              </a:clrTo>
            </a:clrChange>
          </a:blip>
          <a:srcRect t="25877" b="23462"/>
          <a:stretch>
            <a:fillRect/>
          </a:stretch>
        </p:blipFill>
        <p:spPr bwMode="auto">
          <a:xfrm>
            <a:off x="5462588" y="-22225"/>
            <a:ext cx="4595812" cy="1290638"/>
          </a:xfrm>
          <a:prstGeom prst="rect">
            <a:avLst/>
          </a:prstGeom>
          <a:noFill/>
          <a:ln w="9525">
            <a:noFill/>
            <a:miter lim="800000"/>
            <a:headEnd/>
            <a:tailEnd/>
          </a:ln>
        </p:spPr>
      </p:pic>
      <p:sp>
        <p:nvSpPr>
          <p:cNvPr id="7" name="Rectangle 9"/>
          <p:cNvSpPr txBox="1">
            <a:spLocks noChangeArrowheads="1"/>
          </p:cNvSpPr>
          <p:nvPr/>
        </p:nvSpPr>
        <p:spPr bwMode="auto">
          <a:xfrm>
            <a:off x="0"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lvl="0" indent="-382588" algn="l" defTabSz="1019175" eaLnBrk="0" hangingPunct="0">
              <a:spcBef>
                <a:spcPct val="20000"/>
              </a:spcBef>
              <a:buClr>
                <a:srgbClr val="3A5047"/>
              </a:buClr>
              <a:buSzPct val="75000"/>
              <a:defRPr/>
            </a:pPr>
            <a:r>
              <a:rPr kumimoji="1" lang="en-US" sz="1600" b="1" kern="0" dirty="0" smtClean="0">
                <a:solidFill>
                  <a:srgbClr val="FFFF00"/>
                </a:solidFill>
                <a:latin typeface="+mn-lt"/>
              </a:rPr>
              <a:t>Examples of Engineering for Olympic Athletes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8613" y="585788"/>
            <a:ext cx="9224962" cy="1228725"/>
          </a:xfrm>
        </p:spPr>
        <p:txBody>
          <a:bodyPr/>
          <a:lstStyle/>
          <a:p>
            <a:r>
              <a:rPr lang="en-US" dirty="0" smtClean="0"/>
              <a:t>Smooth Operator</a:t>
            </a:r>
          </a:p>
        </p:txBody>
      </p:sp>
      <p:sp>
        <p:nvSpPr>
          <p:cNvPr id="10243" name="Rectangle 3"/>
          <p:cNvSpPr>
            <a:spLocks noGrp="1" noChangeArrowheads="1"/>
          </p:cNvSpPr>
          <p:nvPr>
            <p:ph type="body" idx="1"/>
          </p:nvPr>
        </p:nvSpPr>
        <p:spPr>
          <a:xfrm>
            <a:off x="252413" y="2264229"/>
            <a:ext cx="6473825" cy="5335134"/>
          </a:xfrm>
        </p:spPr>
        <p:txBody>
          <a:bodyPr/>
          <a:lstStyle/>
          <a:p>
            <a:r>
              <a:rPr lang="en-US" sz="3100" b="1" dirty="0" smtClean="0">
                <a:solidFill>
                  <a:schemeClr val="tx2"/>
                </a:solidFill>
              </a:rPr>
              <a:t>“Smart” prosthetic joint</a:t>
            </a:r>
          </a:p>
          <a:p>
            <a:r>
              <a:rPr lang="en-US" sz="3100" b="1" dirty="0" smtClean="0">
                <a:solidFill>
                  <a:schemeClr val="tx2"/>
                </a:solidFill>
              </a:rPr>
              <a:t>“Learns” an individual’s movements and self adjusts</a:t>
            </a:r>
          </a:p>
          <a:p>
            <a:r>
              <a:rPr lang="en-US" sz="3100" b="1" dirty="0" smtClean="0">
                <a:solidFill>
                  <a:schemeClr val="tx2"/>
                </a:solidFill>
              </a:rPr>
              <a:t>Reduces hip and back strain</a:t>
            </a:r>
          </a:p>
          <a:p>
            <a:r>
              <a:rPr lang="en-US" sz="3100" b="1" dirty="0" smtClean="0">
                <a:solidFill>
                  <a:schemeClr val="tx2"/>
                </a:solidFill>
              </a:rPr>
              <a:t>Control module: made of sensors, a computer chip </a:t>
            </a:r>
            <a:br>
              <a:rPr lang="en-US" sz="3100" b="1" dirty="0" smtClean="0">
                <a:solidFill>
                  <a:schemeClr val="tx2"/>
                </a:solidFill>
              </a:rPr>
            </a:br>
            <a:r>
              <a:rPr lang="en-US" sz="3100" b="1" dirty="0" smtClean="0">
                <a:solidFill>
                  <a:schemeClr val="tx2"/>
                </a:solidFill>
              </a:rPr>
              <a:t>and software</a:t>
            </a:r>
          </a:p>
          <a:p>
            <a:pPr>
              <a:buFont typeface="Wingdings" pitchFamily="2" charset="2"/>
              <a:buNone/>
            </a:pPr>
            <a:endParaRPr lang="en-US" sz="2700" b="1" dirty="0" smtClean="0">
              <a:solidFill>
                <a:schemeClr val="tx2"/>
              </a:solidFill>
            </a:endParaRPr>
          </a:p>
          <a:p>
            <a:pPr>
              <a:buFont typeface="Wingdings" pitchFamily="2" charset="2"/>
              <a:buNone/>
            </a:pPr>
            <a:r>
              <a:rPr lang="en-US" sz="2000" b="1" dirty="0" smtClean="0">
                <a:solidFill>
                  <a:srgbClr val="FFFF99"/>
                </a:solidFill>
              </a:rPr>
              <a:t>Inventors: Biomedical engineers at </a:t>
            </a:r>
            <a:r>
              <a:rPr lang="en-US" sz="2000" b="1" dirty="0" err="1" smtClean="0">
                <a:solidFill>
                  <a:srgbClr val="FFFF99"/>
                </a:solidFill>
              </a:rPr>
              <a:t>Ossur</a:t>
            </a:r>
            <a:r>
              <a:rPr lang="en-US" sz="2000" b="1" dirty="0" smtClean="0">
                <a:solidFill>
                  <a:srgbClr val="FFFF99"/>
                </a:solidFill>
              </a:rPr>
              <a:t> and MIT</a:t>
            </a:r>
          </a:p>
        </p:txBody>
      </p:sp>
      <p:pic>
        <p:nvPicPr>
          <p:cNvPr id="10244" name="Picture 4" descr="1knee"/>
          <p:cNvPicPr>
            <a:picLocks noChangeAspect="1" noChangeArrowheads="1"/>
          </p:cNvPicPr>
          <p:nvPr/>
        </p:nvPicPr>
        <p:blipFill>
          <a:blip r:embed="rId2" cstate="print"/>
          <a:srcRect/>
          <a:stretch>
            <a:fillRect/>
          </a:stretch>
        </p:blipFill>
        <p:spPr bwMode="auto">
          <a:xfrm>
            <a:off x="6945313" y="1860550"/>
            <a:ext cx="3113087" cy="5911850"/>
          </a:xfrm>
          <a:prstGeom prst="rect">
            <a:avLst/>
          </a:prstGeom>
          <a:noFill/>
          <a:ln w="9525">
            <a:noFill/>
            <a:miter lim="800000"/>
            <a:headEnd/>
            <a:tailEnd/>
          </a:ln>
        </p:spPr>
      </p:pic>
      <p:sp>
        <p:nvSpPr>
          <p:cNvPr id="5" name="Rectangle 9"/>
          <p:cNvSpPr txBox="1">
            <a:spLocks noChangeArrowheads="1"/>
          </p:cNvSpPr>
          <p:nvPr/>
        </p:nvSpPr>
        <p:spPr bwMode="auto">
          <a:xfrm>
            <a:off x="3991429"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lvl="0" indent="-382588" algn="r" defTabSz="1019175" eaLnBrk="0" hangingPunct="0">
              <a:spcBef>
                <a:spcPct val="20000"/>
              </a:spcBef>
              <a:buClr>
                <a:srgbClr val="3A5047"/>
              </a:buClr>
              <a:buSzPct val="75000"/>
              <a:defRPr/>
            </a:pPr>
            <a:r>
              <a:rPr kumimoji="1" lang="en-US" sz="1600" b="1" kern="0" dirty="0" smtClean="0">
                <a:solidFill>
                  <a:srgbClr val="FFFF00"/>
                </a:solidFill>
                <a:latin typeface="+mn-lt"/>
              </a:rPr>
              <a:t>Examples of Engineering for Olympic Athletes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263525" y="0"/>
            <a:ext cx="9553575" cy="1724025"/>
          </a:xfrm>
        </p:spPr>
        <p:txBody>
          <a:bodyPr/>
          <a:lstStyle/>
          <a:p>
            <a:r>
              <a:rPr lang="en-US" dirty="0" smtClean="0"/>
              <a:t>Not your everyday jeans…</a:t>
            </a:r>
          </a:p>
        </p:txBody>
      </p:sp>
      <p:sp>
        <p:nvSpPr>
          <p:cNvPr id="11267"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11268" name="Rectangle 13"/>
          <p:cNvSpPr>
            <a:spLocks noChangeArrowheads="1"/>
          </p:cNvSpPr>
          <p:nvPr/>
        </p:nvSpPr>
        <p:spPr bwMode="auto">
          <a:xfrm>
            <a:off x="87089" y="1854200"/>
            <a:ext cx="9728200" cy="5730875"/>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2010 Winter Olympics </a:t>
            </a:r>
            <a:br>
              <a:rPr kumimoji="1" lang="en-US" sz="3200" b="1" dirty="0" smtClean="0">
                <a:solidFill>
                  <a:schemeClr val="bg1"/>
                </a:solidFill>
                <a:latin typeface="Arial" charset="0"/>
              </a:rPr>
            </a:br>
            <a:r>
              <a:rPr kumimoji="1" lang="en-US" sz="3200" b="1" dirty="0" smtClean="0">
                <a:solidFill>
                  <a:schemeClr val="bg1"/>
                </a:solidFill>
                <a:latin typeface="Arial" charset="0"/>
              </a:rPr>
              <a:t>snowboarding uniforms</a:t>
            </a:r>
            <a:br>
              <a:rPr kumimoji="1" lang="en-US" sz="3200" b="1" dirty="0" smtClean="0">
                <a:solidFill>
                  <a:schemeClr val="bg1"/>
                </a:solidFill>
                <a:latin typeface="Arial" charset="0"/>
              </a:rPr>
            </a:br>
            <a:r>
              <a:rPr kumimoji="1" lang="en-US" sz="3200" b="1" dirty="0" smtClean="0">
                <a:solidFill>
                  <a:schemeClr val="bg1"/>
                </a:solidFill>
                <a:latin typeface="Arial" charset="0"/>
              </a:rPr>
              <a:t>for US, China &amp; Finland</a:t>
            </a:r>
          </a:p>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Look like plaid flannel </a:t>
            </a:r>
            <a:br>
              <a:rPr kumimoji="1" lang="en-US" sz="3200" b="1" dirty="0" smtClean="0">
                <a:solidFill>
                  <a:schemeClr val="bg1"/>
                </a:solidFill>
                <a:latin typeface="Arial" charset="0"/>
              </a:rPr>
            </a:br>
            <a:r>
              <a:rPr kumimoji="1" lang="en-US" sz="3200" b="1" dirty="0" smtClean="0">
                <a:solidFill>
                  <a:schemeClr val="bg1"/>
                </a:solidFill>
                <a:latin typeface="Arial" charset="0"/>
              </a:rPr>
              <a:t>and worn denim, but are:</a:t>
            </a:r>
            <a:endParaRPr kumimoji="1" lang="en-US" sz="3200" b="1" dirty="0">
              <a:solidFill>
                <a:schemeClr val="bg1"/>
              </a:solidFill>
              <a:latin typeface="Arial" charset="0"/>
            </a:endParaRPr>
          </a:p>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…next-generation fabrics </a:t>
            </a:r>
            <a:br>
              <a:rPr kumimoji="1" lang="en-US" sz="3200" b="1" dirty="0" smtClean="0">
                <a:solidFill>
                  <a:schemeClr val="bg1"/>
                </a:solidFill>
                <a:latin typeface="Arial" charset="0"/>
              </a:rPr>
            </a:br>
            <a:r>
              <a:rPr kumimoji="1" lang="en-US" sz="3200" b="1" dirty="0" smtClean="0">
                <a:solidFill>
                  <a:schemeClr val="bg1"/>
                </a:solidFill>
                <a:latin typeface="Arial" charset="0"/>
              </a:rPr>
              <a:t>made of waterproof </a:t>
            </a:r>
            <a:br>
              <a:rPr kumimoji="1" lang="en-US" sz="3200" b="1" dirty="0" smtClean="0">
                <a:solidFill>
                  <a:schemeClr val="bg1"/>
                </a:solidFill>
                <a:latin typeface="Arial" charset="0"/>
              </a:rPr>
            </a:br>
            <a:r>
              <a:rPr kumimoji="1" lang="en-US" sz="3200" b="1" dirty="0" smtClean="0">
                <a:solidFill>
                  <a:schemeClr val="bg1"/>
                </a:solidFill>
                <a:latin typeface="Arial" charset="0"/>
              </a:rPr>
              <a:t>membranes with breath-</a:t>
            </a:r>
            <a:br>
              <a:rPr kumimoji="1" lang="en-US" sz="3200" b="1" dirty="0" smtClean="0">
                <a:solidFill>
                  <a:schemeClr val="bg1"/>
                </a:solidFill>
                <a:latin typeface="Arial" charset="0"/>
              </a:rPr>
            </a:br>
            <a:r>
              <a:rPr kumimoji="1" lang="en-US" sz="3200" b="1" dirty="0" smtClean="0">
                <a:solidFill>
                  <a:schemeClr val="bg1"/>
                </a:solidFill>
                <a:latin typeface="Arial" charset="0"/>
              </a:rPr>
              <a:t>able </a:t>
            </a:r>
            <a:r>
              <a:rPr kumimoji="1" lang="en-US" sz="3200" b="1" dirty="0" err="1" smtClean="0">
                <a:solidFill>
                  <a:schemeClr val="bg1"/>
                </a:solidFill>
                <a:latin typeface="Arial" charset="0"/>
              </a:rPr>
              <a:t>microporous</a:t>
            </a:r>
            <a:r>
              <a:rPr kumimoji="1" lang="en-US" sz="3200" b="1" dirty="0" smtClean="0">
                <a:solidFill>
                  <a:schemeClr val="bg1"/>
                </a:solidFill>
                <a:latin typeface="Arial" charset="0"/>
              </a:rPr>
              <a:t> holes </a:t>
            </a:r>
          </a:p>
          <a:p>
            <a:pPr marL="342900" indent="-342900" algn="l" eaLnBrk="0" hangingPunct="0">
              <a:spcBef>
                <a:spcPct val="20000"/>
              </a:spcBef>
              <a:buClr>
                <a:srgbClr val="3A5047"/>
              </a:buClr>
              <a:buSzPct val="75000"/>
            </a:pPr>
            <a:endParaRPr kumimoji="1" lang="en-US" sz="2000" b="1" dirty="0" smtClean="0">
              <a:solidFill>
                <a:srgbClr val="FFFF99"/>
              </a:solidFill>
              <a:latin typeface="Arial" charset="0"/>
            </a:endParaRPr>
          </a:p>
          <a:p>
            <a:pPr marL="342900" indent="-342900" algn="l" eaLnBrk="0" hangingPunct="0">
              <a:spcBef>
                <a:spcPct val="20000"/>
              </a:spcBef>
              <a:buClr>
                <a:srgbClr val="3A5047"/>
              </a:buClr>
              <a:buSzPct val="75000"/>
            </a:pPr>
            <a:r>
              <a:rPr kumimoji="1" lang="en-US" sz="2000" b="1" dirty="0" smtClean="0">
                <a:solidFill>
                  <a:srgbClr val="FFFF99"/>
                </a:solidFill>
                <a:latin typeface="Arial" charset="0"/>
              </a:rPr>
              <a:t>Inventors: GORE-TEX and Burton Boards</a:t>
            </a:r>
            <a:endParaRPr kumimoji="1" lang="en-US" sz="2000" b="1" dirty="0">
              <a:solidFill>
                <a:srgbClr val="FFFF99"/>
              </a:solidFill>
              <a:latin typeface="Arial" charset="0"/>
            </a:endParaRPr>
          </a:p>
        </p:txBody>
      </p:sp>
      <p:pic>
        <p:nvPicPr>
          <p:cNvPr id="7170" name="Picture 2" descr="Shaun White of the United States walks ahead of Gretchen Bleiler of the United States on the halfpipe during training on day four of the Vancouver 2010 Winter Olympics at Cypress Snowboard Halfpipe Training on February 15, 2010 in Vancouver, Canada."/>
          <p:cNvPicPr>
            <a:picLocks noChangeAspect="1" noChangeArrowheads="1"/>
          </p:cNvPicPr>
          <p:nvPr/>
        </p:nvPicPr>
        <p:blipFill>
          <a:blip r:embed="rId3" cstate="print"/>
          <a:srcRect l="2297" r="8979"/>
          <a:stretch>
            <a:fillRect/>
          </a:stretch>
        </p:blipFill>
        <p:spPr bwMode="auto">
          <a:xfrm>
            <a:off x="5573486" y="3355751"/>
            <a:ext cx="4484914" cy="4416649"/>
          </a:xfrm>
          <a:prstGeom prst="rect">
            <a:avLst/>
          </a:prstGeom>
          <a:noFill/>
        </p:spPr>
      </p:pic>
      <p:pic>
        <p:nvPicPr>
          <p:cNvPr id="7172" name="Picture 4" descr="http://www.gore-tex.com/resources/goretex/static/en_US/images/OlympicWmsPffyKit_2_F_web.jpg">
            <a:hlinkClick r:id="rId4"/>
          </p:cNvPr>
          <p:cNvPicPr>
            <a:picLocks noChangeAspect="1" noChangeArrowheads="1"/>
          </p:cNvPicPr>
          <p:nvPr/>
        </p:nvPicPr>
        <p:blipFill>
          <a:blip r:embed="rId5" cstate="print"/>
          <a:srcRect/>
          <a:stretch>
            <a:fillRect/>
          </a:stretch>
        </p:blipFill>
        <p:spPr bwMode="auto">
          <a:xfrm>
            <a:off x="8867775" y="458560"/>
            <a:ext cx="1190625" cy="2800350"/>
          </a:xfrm>
          <a:prstGeom prst="rect">
            <a:avLst/>
          </a:prstGeom>
          <a:noFill/>
        </p:spPr>
      </p:pic>
      <p:pic>
        <p:nvPicPr>
          <p:cNvPr id="7174" name="Picture 6" descr="http://www.gore-tex.com/resources/goretex/static/en_US/images/OlympicDetail_1_web.jpg"/>
          <p:cNvPicPr>
            <a:picLocks noChangeAspect="1" noChangeArrowheads="1"/>
          </p:cNvPicPr>
          <p:nvPr/>
        </p:nvPicPr>
        <p:blipFill>
          <a:blip r:embed="rId6" cstate="print"/>
          <a:srcRect/>
          <a:stretch>
            <a:fillRect/>
          </a:stretch>
        </p:blipFill>
        <p:spPr bwMode="auto">
          <a:xfrm>
            <a:off x="6377214" y="1482271"/>
            <a:ext cx="2381250" cy="1790700"/>
          </a:xfrm>
          <a:prstGeom prst="rect">
            <a:avLst/>
          </a:prstGeom>
          <a:noFill/>
        </p:spPr>
      </p:pic>
      <p:sp>
        <p:nvSpPr>
          <p:cNvPr id="8" name="Rectangle 9"/>
          <p:cNvSpPr txBox="1">
            <a:spLocks noChangeArrowheads="1"/>
          </p:cNvSpPr>
          <p:nvPr/>
        </p:nvSpPr>
        <p:spPr bwMode="auto">
          <a:xfrm>
            <a:off x="3991429"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lvl="0" indent="-382588" algn="r" defTabSz="1019175" eaLnBrk="0" hangingPunct="0">
              <a:spcBef>
                <a:spcPct val="20000"/>
              </a:spcBef>
              <a:buClr>
                <a:srgbClr val="3A5047"/>
              </a:buClr>
              <a:buSzPct val="75000"/>
              <a:defRPr/>
            </a:pPr>
            <a:r>
              <a:rPr kumimoji="1" lang="en-US" sz="1600" b="1" kern="0" dirty="0" smtClean="0">
                <a:solidFill>
                  <a:srgbClr val="FFFF00"/>
                </a:solidFill>
                <a:latin typeface="+mn-lt"/>
              </a:rPr>
              <a:t>Examples of Engineering for Olympic Athletes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377371" y="261259"/>
            <a:ext cx="9434967" cy="1532618"/>
          </a:xfrm>
        </p:spPr>
        <p:txBody>
          <a:bodyPr/>
          <a:lstStyle/>
          <a:p>
            <a:r>
              <a:rPr lang="en-US" dirty="0" smtClean="0"/>
              <a:t>Ingestible computers </a:t>
            </a:r>
            <a:br>
              <a:rPr lang="en-US" dirty="0" smtClean="0"/>
            </a:br>
            <a:r>
              <a:rPr lang="en-US" dirty="0" smtClean="0"/>
              <a:t>for athletes </a:t>
            </a:r>
            <a:r>
              <a:rPr lang="en-US" sz="4000" dirty="0" smtClean="0"/>
              <a:t>(really!)</a:t>
            </a:r>
          </a:p>
        </p:txBody>
      </p:sp>
      <p:sp>
        <p:nvSpPr>
          <p:cNvPr id="9219"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9220" name="Rectangle 13"/>
          <p:cNvSpPr>
            <a:spLocks noChangeArrowheads="1"/>
          </p:cNvSpPr>
          <p:nvPr/>
        </p:nvSpPr>
        <p:spPr bwMode="auto">
          <a:xfrm>
            <a:off x="290513" y="1854200"/>
            <a:ext cx="9640887" cy="5281613"/>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endParaRPr kumimoji="1" lang="en-US" sz="1000" b="1" dirty="0">
              <a:solidFill>
                <a:schemeClr val="bg1"/>
              </a:solidFill>
              <a:latin typeface="Arial" charset="0"/>
            </a:endParaRPr>
          </a:p>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“Thermometer Pill” transmits</a:t>
            </a:r>
            <a:br>
              <a:rPr kumimoji="1" lang="en-US" sz="3200" b="1" dirty="0" smtClean="0">
                <a:solidFill>
                  <a:schemeClr val="bg1"/>
                </a:solidFill>
                <a:latin typeface="Arial" charset="0"/>
              </a:rPr>
            </a:br>
            <a:r>
              <a:rPr kumimoji="1" lang="en-US" sz="3200" b="1" dirty="0" smtClean="0">
                <a:solidFill>
                  <a:schemeClr val="bg1"/>
                </a:solidFill>
                <a:latin typeface="Arial" charset="0"/>
              </a:rPr>
              <a:t>athletes’ core body temperature </a:t>
            </a:r>
            <a:br>
              <a:rPr kumimoji="1" lang="en-US" sz="3200" b="1" dirty="0" smtClean="0">
                <a:solidFill>
                  <a:schemeClr val="bg1"/>
                </a:solidFill>
                <a:latin typeface="Arial" charset="0"/>
              </a:rPr>
            </a:br>
            <a:r>
              <a:rPr kumimoji="1" lang="en-US" sz="3200" b="1" dirty="0" smtClean="0">
                <a:solidFill>
                  <a:schemeClr val="bg1"/>
                </a:solidFill>
                <a:latin typeface="Arial" charset="0"/>
              </a:rPr>
              <a:t>and heart rate data</a:t>
            </a:r>
          </a:p>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Alerts to heat </a:t>
            </a:r>
            <a:br>
              <a:rPr kumimoji="1" lang="en-US" sz="3200" b="1" dirty="0" smtClean="0">
                <a:solidFill>
                  <a:schemeClr val="bg1"/>
                </a:solidFill>
                <a:latin typeface="Arial" charset="0"/>
              </a:rPr>
            </a:br>
            <a:r>
              <a:rPr kumimoji="1" lang="en-US" sz="3200" b="1" dirty="0" smtClean="0">
                <a:solidFill>
                  <a:schemeClr val="bg1"/>
                </a:solidFill>
                <a:latin typeface="Arial" charset="0"/>
              </a:rPr>
              <a:t>exhaustion</a:t>
            </a:r>
            <a:endParaRPr kumimoji="1" lang="en-US" sz="3200" b="1" dirty="0">
              <a:solidFill>
                <a:schemeClr val="bg1"/>
              </a:solidFill>
              <a:latin typeface="Arial" charset="0"/>
            </a:endParaRPr>
          </a:p>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Quartz crystal </a:t>
            </a:r>
            <a:br>
              <a:rPr kumimoji="1" lang="en-US" sz="3200" b="1" dirty="0" smtClean="0">
                <a:solidFill>
                  <a:schemeClr val="bg1"/>
                </a:solidFill>
                <a:latin typeface="Arial" charset="0"/>
              </a:rPr>
            </a:br>
            <a:r>
              <a:rPr kumimoji="1" lang="en-US" sz="3200" b="1" dirty="0" smtClean="0">
                <a:solidFill>
                  <a:schemeClr val="bg1"/>
                </a:solidFill>
                <a:latin typeface="Arial" charset="0"/>
              </a:rPr>
              <a:t>sensor &amp; micro-</a:t>
            </a:r>
            <a:br>
              <a:rPr kumimoji="1" lang="en-US" sz="3200" b="1" dirty="0" smtClean="0">
                <a:solidFill>
                  <a:schemeClr val="bg1"/>
                </a:solidFill>
                <a:latin typeface="Arial" charset="0"/>
              </a:rPr>
            </a:br>
            <a:r>
              <a:rPr kumimoji="1" lang="en-US" sz="3200" b="1" dirty="0" smtClean="0">
                <a:solidFill>
                  <a:schemeClr val="bg1"/>
                </a:solidFill>
                <a:latin typeface="Arial" charset="0"/>
              </a:rPr>
              <a:t>battery wrapped </a:t>
            </a:r>
            <a:br>
              <a:rPr kumimoji="1" lang="en-US" sz="3200" b="1" dirty="0" smtClean="0">
                <a:solidFill>
                  <a:schemeClr val="bg1"/>
                </a:solidFill>
                <a:latin typeface="Arial" charset="0"/>
              </a:rPr>
            </a:br>
            <a:r>
              <a:rPr kumimoji="1" lang="en-US" sz="3200" b="1" dirty="0" smtClean="0">
                <a:solidFill>
                  <a:schemeClr val="bg1"/>
                </a:solidFill>
                <a:latin typeface="Arial" charset="0"/>
              </a:rPr>
              <a:t>in silicon</a:t>
            </a:r>
            <a:endParaRPr kumimoji="1" lang="en-US" sz="3200" b="1" dirty="0">
              <a:solidFill>
                <a:schemeClr val="bg1"/>
              </a:solidFill>
              <a:latin typeface="Arial" charset="0"/>
            </a:endParaRPr>
          </a:p>
          <a:p>
            <a:pPr marL="342900" indent="-342900" algn="l" eaLnBrk="0" hangingPunct="0">
              <a:spcBef>
                <a:spcPct val="20000"/>
              </a:spcBef>
              <a:buClr>
                <a:srgbClr val="3A5047"/>
              </a:buClr>
              <a:buSzPct val="75000"/>
            </a:pPr>
            <a:endParaRPr kumimoji="1" lang="en-US" sz="2000" b="1" dirty="0">
              <a:solidFill>
                <a:srgbClr val="FFFF99"/>
              </a:solidFill>
              <a:latin typeface="Arial" charset="0"/>
            </a:endParaRPr>
          </a:p>
          <a:p>
            <a:pPr marL="342900" indent="-342900" algn="l" eaLnBrk="0" hangingPunct="0">
              <a:spcBef>
                <a:spcPct val="20000"/>
              </a:spcBef>
              <a:buClr>
                <a:srgbClr val="3A5047"/>
              </a:buClr>
              <a:buSzPct val="75000"/>
            </a:pPr>
            <a:r>
              <a:rPr kumimoji="1" lang="en-US" sz="2000" b="1" dirty="0">
                <a:solidFill>
                  <a:srgbClr val="FFFF99"/>
                </a:solidFill>
                <a:latin typeface="Arial" charset="0"/>
              </a:rPr>
              <a:t>Inventors: </a:t>
            </a:r>
            <a:r>
              <a:rPr kumimoji="1" lang="en-US" sz="2000" b="1" dirty="0" smtClean="0">
                <a:solidFill>
                  <a:srgbClr val="FFFF99"/>
                </a:solidFill>
                <a:latin typeface="Arial" charset="0"/>
              </a:rPr>
              <a:t>Engineers at NASA and Johns Hopkins University</a:t>
            </a:r>
            <a:endParaRPr kumimoji="1" lang="en-US" sz="2000" b="1" dirty="0">
              <a:solidFill>
                <a:srgbClr val="FFFF99"/>
              </a:solidFill>
              <a:latin typeface="Arial" charset="0"/>
            </a:endParaRPr>
          </a:p>
        </p:txBody>
      </p:sp>
      <p:pic>
        <p:nvPicPr>
          <p:cNvPr id="2050" name="Picture 2"/>
          <p:cNvPicPr>
            <a:picLocks noChangeAspect="1" noChangeArrowheads="1"/>
          </p:cNvPicPr>
          <p:nvPr/>
        </p:nvPicPr>
        <p:blipFill>
          <a:blip r:embed="rId3" cstate="print"/>
          <a:srcRect l="7736" t="28705" r="69702" b="28607"/>
          <a:stretch>
            <a:fillRect/>
          </a:stretch>
        </p:blipFill>
        <p:spPr bwMode="auto">
          <a:xfrm>
            <a:off x="7227681" y="362857"/>
            <a:ext cx="2830719" cy="3347438"/>
          </a:xfrm>
          <a:prstGeom prst="rect">
            <a:avLst/>
          </a:prstGeom>
          <a:noFill/>
          <a:ln w="9525">
            <a:noFill/>
            <a:miter lim="800000"/>
            <a:headEnd/>
            <a:tailEnd/>
          </a:ln>
        </p:spPr>
      </p:pic>
      <p:pic>
        <p:nvPicPr>
          <p:cNvPr id="2052" name="Picture 4" descr="Zach Parise #9 (C) and Jamie Langenbrunner #15 of the United States celebrate after Langenbrunner scored a power play goal in the third period as goalie Martin Brodeur #30 and Chris Pronger #20 of Canada look on dejected during the ice hockey men's preliminary game between Canada and USA on day 10"/>
          <p:cNvPicPr>
            <a:picLocks noChangeAspect="1" noChangeArrowheads="1"/>
          </p:cNvPicPr>
          <p:nvPr/>
        </p:nvPicPr>
        <p:blipFill>
          <a:blip r:embed="rId4" cstate="print"/>
          <a:srcRect/>
          <a:stretch>
            <a:fillRect/>
          </a:stretch>
        </p:blipFill>
        <p:spPr bwMode="auto">
          <a:xfrm>
            <a:off x="4486275" y="3712028"/>
            <a:ext cx="5572125" cy="3333750"/>
          </a:xfrm>
          <a:prstGeom prst="rect">
            <a:avLst/>
          </a:prstGeom>
          <a:noFill/>
        </p:spPr>
      </p:pic>
      <p:sp>
        <p:nvSpPr>
          <p:cNvPr id="8" name="Rectangle 9"/>
          <p:cNvSpPr txBox="1">
            <a:spLocks noChangeArrowheads="1"/>
          </p:cNvSpPr>
          <p:nvPr/>
        </p:nvSpPr>
        <p:spPr bwMode="auto">
          <a:xfrm>
            <a:off x="3991429"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lvl="0" indent="-382588" algn="r" defTabSz="1019175" eaLnBrk="0" hangingPunct="0">
              <a:spcBef>
                <a:spcPct val="20000"/>
              </a:spcBef>
              <a:buClr>
                <a:srgbClr val="3A5047"/>
              </a:buClr>
              <a:buSzPct val="75000"/>
              <a:defRPr/>
            </a:pPr>
            <a:r>
              <a:rPr kumimoji="1" lang="en-US" sz="1600" b="1" kern="0" dirty="0" smtClean="0">
                <a:solidFill>
                  <a:srgbClr val="FFFF00"/>
                </a:solidFill>
                <a:latin typeface="+mn-lt"/>
              </a:rPr>
              <a:t>Examples of Engineering for Olympic Athletes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263525" y="669925"/>
            <a:ext cx="9553575" cy="1054100"/>
          </a:xfrm>
        </p:spPr>
        <p:txBody>
          <a:bodyPr/>
          <a:lstStyle/>
          <a:p>
            <a:r>
              <a:rPr lang="en-US" dirty="0" smtClean="0"/>
              <a:t>Skiing armor</a:t>
            </a:r>
          </a:p>
        </p:txBody>
      </p:sp>
      <p:sp>
        <p:nvSpPr>
          <p:cNvPr id="8195"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8196" name="Rectangle 13"/>
          <p:cNvSpPr>
            <a:spLocks noChangeArrowheads="1"/>
          </p:cNvSpPr>
          <p:nvPr/>
        </p:nvSpPr>
        <p:spPr bwMode="auto">
          <a:xfrm>
            <a:off x="301624" y="2467429"/>
            <a:ext cx="9756775" cy="5030334"/>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Protects from high-</a:t>
            </a:r>
            <a:br>
              <a:rPr kumimoji="1" lang="en-US" sz="3200" b="1" dirty="0" smtClean="0">
                <a:solidFill>
                  <a:schemeClr val="bg1"/>
                </a:solidFill>
                <a:latin typeface="Arial" charset="0"/>
              </a:rPr>
            </a:br>
            <a:r>
              <a:rPr kumimoji="1" lang="en-US" sz="3200" b="1" dirty="0" smtClean="0">
                <a:solidFill>
                  <a:schemeClr val="bg1"/>
                </a:solidFill>
                <a:latin typeface="Arial" charset="0"/>
              </a:rPr>
              <a:t>speed wipeouts </a:t>
            </a:r>
            <a:br>
              <a:rPr kumimoji="1" lang="en-US" sz="3200" b="1" dirty="0" smtClean="0">
                <a:solidFill>
                  <a:schemeClr val="bg1"/>
                </a:solidFill>
                <a:latin typeface="Arial" charset="0"/>
              </a:rPr>
            </a:br>
            <a:r>
              <a:rPr kumimoji="1" lang="en-US" sz="3200" b="1" dirty="0" smtClean="0">
                <a:solidFill>
                  <a:schemeClr val="bg1"/>
                </a:solidFill>
                <a:latin typeface="Arial" charset="0"/>
              </a:rPr>
              <a:t>and 600mph gates</a:t>
            </a:r>
            <a:endParaRPr kumimoji="1" lang="en-US" sz="3200" b="1" dirty="0">
              <a:solidFill>
                <a:schemeClr val="bg1"/>
              </a:solidFill>
              <a:latin typeface="Arial" charset="0"/>
            </a:endParaRPr>
          </a:p>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Soft, thin and flexible material </a:t>
            </a:r>
            <a:br>
              <a:rPr kumimoji="1" lang="en-US" sz="3200" b="1" dirty="0" smtClean="0">
                <a:solidFill>
                  <a:schemeClr val="bg1"/>
                </a:solidFill>
                <a:latin typeface="Arial" charset="0"/>
              </a:rPr>
            </a:br>
            <a:r>
              <a:rPr kumimoji="1" lang="en-US" sz="3200" b="1" dirty="0" smtClean="0">
                <a:solidFill>
                  <a:schemeClr val="bg1"/>
                </a:solidFill>
                <a:latin typeface="Arial" charset="0"/>
              </a:rPr>
              <a:t>moves with body, but </a:t>
            </a:r>
            <a:r>
              <a:rPr kumimoji="1" lang="en-US" sz="3200" b="1" u="sng" dirty="0" smtClean="0">
                <a:solidFill>
                  <a:schemeClr val="bg1"/>
                </a:solidFill>
                <a:latin typeface="Arial" charset="0"/>
              </a:rPr>
              <a:t>instantly </a:t>
            </a:r>
            <a:br>
              <a:rPr kumimoji="1" lang="en-US" sz="3200" b="1" u="sng" dirty="0" smtClean="0">
                <a:solidFill>
                  <a:schemeClr val="bg1"/>
                </a:solidFill>
                <a:latin typeface="Arial" charset="0"/>
              </a:rPr>
            </a:br>
            <a:r>
              <a:rPr kumimoji="1" lang="en-US" sz="3200" b="1" u="sng" dirty="0" smtClean="0">
                <a:solidFill>
                  <a:schemeClr val="bg1"/>
                </a:solidFill>
                <a:latin typeface="Arial" charset="0"/>
              </a:rPr>
              <a:t>hardens upon impact</a:t>
            </a:r>
            <a:endParaRPr kumimoji="1" lang="en-US" sz="3200" b="1" u="sng" dirty="0">
              <a:solidFill>
                <a:schemeClr val="bg1"/>
              </a:solidFill>
              <a:latin typeface="Arial" charset="0"/>
            </a:endParaRPr>
          </a:p>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Spreads shock over surface area</a:t>
            </a:r>
          </a:p>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Uses sheer thickening fluid reactive material</a:t>
            </a:r>
            <a:endParaRPr kumimoji="1" lang="en-US" sz="3200" b="1" dirty="0">
              <a:solidFill>
                <a:schemeClr val="bg1"/>
              </a:solidFill>
              <a:latin typeface="Arial" charset="0"/>
            </a:endParaRPr>
          </a:p>
          <a:p>
            <a:pPr marL="342900" indent="-342900" algn="l" eaLnBrk="0" hangingPunct="0">
              <a:spcBef>
                <a:spcPct val="20000"/>
              </a:spcBef>
              <a:buClr>
                <a:srgbClr val="3A5047"/>
              </a:buClr>
              <a:buSzPct val="75000"/>
              <a:buFont typeface="Wingdings" pitchFamily="2" charset="2"/>
              <a:buNone/>
            </a:pPr>
            <a:endParaRPr kumimoji="1" lang="en-US" sz="2000" b="1" dirty="0" smtClean="0">
              <a:solidFill>
                <a:srgbClr val="FFFF99"/>
              </a:solidFill>
              <a:latin typeface="Arial" charset="0"/>
            </a:endParaRPr>
          </a:p>
          <a:p>
            <a:pPr marL="342900" indent="-342900" algn="l" eaLnBrk="0" hangingPunct="0">
              <a:spcBef>
                <a:spcPct val="20000"/>
              </a:spcBef>
              <a:buClr>
                <a:srgbClr val="3A5047"/>
              </a:buClr>
              <a:buSzPct val="75000"/>
              <a:buFont typeface="Wingdings" pitchFamily="2" charset="2"/>
              <a:buNone/>
            </a:pPr>
            <a:r>
              <a:rPr kumimoji="1" lang="en-US" sz="2000" b="1" dirty="0" smtClean="0">
                <a:solidFill>
                  <a:srgbClr val="FFFF99"/>
                </a:solidFill>
                <a:latin typeface="Arial" charset="0"/>
              </a:rPr>
              <a:t>Inventors</a:t>
            </a:r>
            <a:r>
              <a:rPr kumimoji="1" lang="en-US" sz="2000" b="1" dirty="0">
                <a:solidFill>
                  <a:srgbClr val="FFFF99"/>
                </a:solidFill>
                <a:latin typeface="Arial" charset="0"/>
              </a:rPr>
              <a:t>: Engineers at </a:t>
            </a:r>
            <a:r>
              <a:rPr kumimoji="1" lang="en-US" sz="2000" b="1" dirty="0" smtClean="0">
                <a:solidFill>
                  <a:srgbClr val="FFFF99"/>
                </a:solidFill>
                <a:latin typeface="Arial" charset="0"/>
              </a:rPr>
              <a:t> British firm d30 and </a:t>
            </a:r>
            <a:r>
              <a:rPr kumimoji="1" lang="en-US" sz="2000" b="1" dirty="0" err="1" smtClean="0">
                <a:solidFill>
                  <a:srgbClr val="FFFF99"/>
                </a:solidFill>
                <a:latin typeface="Arial" charset="0"/>
              </a:rPr>
              <a:t>Spyder</a:t>
            </a:r>
            <a:endParaRPr kumimoji="1" lang="en-US" sz="2000" b="1" dirty="0">
              <a:solidFill>
                <a:srgbClr val="FFFF99"/>
              </a:solidFill>
              <a:latin typeface="Arial" charset="0"/>
            </a:endParaRPr>
          </a:p>
        </p:txBody>
      </p:sp>
      <p:pic>
        <p:nvPicPr>
          <p:cNvPr id="1026" name="Picture 2" descr="Lindsey Vonn"/>
          <p:cNvPicPr>
            <a:picLocks noChangeAspect="1" noChangeArrowheads="1"/>
          </p:cNvPicPr>
          <p:nvPr/>
        </p:nvPicPr>
        <p:blipFill>
          <a:blip r:embed="rId3" cstate="print"/>
          <a:srcRect r="5415" b="3660"/>
          <a:stretch>
            <a:fillRect/>
          </a:stretch>
        </p:blipFill>
        <p:spPr bwMode="auto">
          <a:xfrm>
            <a:off x="5216622" y="-1"/>
            <a:ext cx="4841779" cy="3991430"/>
          </a:xfrm>
          <a:prstGeom prst="rect">
            <a:avLst/>
          </a:prstGeom>
          <a:noFill/>
        </p:spPr>
      </p:pic>
      <p:pic>
        <p:nvPicPr>
          <p:cNvPr id="6" name="Picture 2"/>
          <p:cNvPicPr>
            <a:picLocks noChangeAspect="1" noChangeArrowheads="1"/>
          </p:cNvPicPr>
          <p:nvPr/>
        </p:nvPicPr>
        <p:blipFill>
          <a:blip r:embed="rId4" cstate="print"/>
          <a:srcRect l="2459" t="32246" r="62377" b="34311"/>
          <a:stretch>
            <a:fillRect/>
          </a:stretch>
        </p:blipFill>
        <p:spPr bwMode="auto">
          <a:xfrm>
            <a:off x="7184571" y="4105164"/>
            <a:ext cx="2873829" cy="1708219"/>
          </a:xfrm>
          <a:prstGeom prst="rect">
            <a:avLst/>
          </a:prstGeom>
          <a:noFill/>
          <a:ln w="9525">
            <a:noFill/>
            <a:miter lim="800000"/>
            <a:headEnd/>
            <a:tailEnd/>
          </a:ln>
        </p:spPr>
      </p:pic>
      <p:sp>
        <p:nvSpPr>
          <p:cNvPr id="7" name="Rectangle 9"/>
          <p:cNvSpPr txBox="1">
            <a:spLocks noChangeArrowheads="1"/>
          </p:cNvSpPr>
          <p:nvPr/>
        </p:nvSpPr>
        <p:spPr bwMode="auto">
          <a:xfrm>
            <a:off x="0"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indent="-382588" algn="l" defTabSz="1019175" eaLnBrk="0" hangingPunct="0">
              <a:spcBef>
                <a:spcPct val="20000"/>
              </a:spcBef>
              <a:buClr>
                <a:srgbClr val="3A5047"/>
              </a:buClr>
              <a:buSzPct val="75000"/>
              <a:defRPr/>
            </a:pPr>
            <a:r>
              <a:rPr kumimoji="1" lang="en-US" sz="1600" b="1" kern="0" dirty="0" smtClean="0">
                <a:solidFill>
                  <a:srgbClr val="FFFF00"/>
                </a:solidFill>
                <a:latin typeface="+mn-lt"/>
              </a:rPr>
              <a:t>Examples of Engineering for Olympic </a:t>
            </a:r>
            <a:r>
              <a:rPr kumimoji="1" lang="en-US" sz="1600" b="1" kern="0" dirty="0" smtClean="0">
                <a:solidFill>
                  <a:srgbClr val="FFFF00"/>
                </a:solidFill>
                <a:latin typeface="+mn-lt"/>
              </a:rPr>
              <a:t>Athletes</a:t>
            </a:r>
            <a:endParaRPr kumimoji="1" lang="en-US" sz="1600" b="1" kern="0" dirty="0" smtClean="0">
              <a:solidFill>
                <a:srgbClr val="FFFF00"/>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263525" y="669925"/>
            <a:ext cx="9553575" cy="1054100"/>
          </a:xfrm>
        </p:spPr>
        <p:txBody>
          <a:bodyPr/>
          <a:lstStyle/>
          <a:p>
            <a:pPr algn="r"/>
            <a:r>
              <a:rPr lang="en-US" dirty="0" smtClean="0"/>
              <a:t>Skater’s edge</a:t>
            </a:r>
          </a:p>
        </p:txBody>
      </p:sp>
      <p:sp>
        <p:nvSpPr>
          <p:cNvPr id="8195"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8196" name="Rectangle 13"/>
          <p:cNvSpPr>
            <a:spLocks noChangeArrowheads="1"/>
          </p:cNvSpPr>
          <p:nvPr/>
        </p:nvSpPr>
        <p:spPr bwMode="auto">
          <a:xfrm>
            <a:off x="5500914" y="1852118"/>
            <a:ext cx="4557485" cy="3111768"/>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“Clap skates”</a:t>
            </a:r>
            <a:br>
              <a:rPr kumimoji="1" lang="en-US" sz="3200" b="1" dirty="0" smtClean="0">
                <a:solidFill>
                  <a:schemeClr val="bg1"/>
                </a:solidFill>
                <a:latin typeface="Arial" charset="0"/>
              </a:rPr>
            </a:br>
            <a:r>
              <a:rPr kumimoji="1" lang="en-US" sz="3200" b="1" dirty="0" smtClean="0">
                <a:solidFill>
                  <a:schemeClr val="bg1"/>
                </a:solidFill>
                <a:latin typeface="Arial" charset="0"/>
              </a:rPr>
              <a:t>Back of blade hinged so stays on ice longer, evens out weight, legs generate more force</a:t>
            </a:r>
            <a:endParaRPr kumimoji="1" lang="en-US" sz="3200" b="1" dirty="0">
              <a:solidFill>
                <a:schemeClr val="bg1"/>
              </a:solidFill>
              <a:latin typeface="Arial" charset="0"/>
            </a:endParaRPr>
          </a:p>
          <a:p>
            <a:pPr marL="342900" indent="-342900" algn="l" eaLnBrk="0" hangingPunct="0">
              <a:spcBef>
                <a:spcPct val="20000"/>
              </a:spcBef>
              <a:buClr>
                <a:srgbClr val="3A5047"/>
              </a:buClr>
              <a:buSzPct val="75000"/>
              <a:buFont typeface="Wingdings" pitchFamily="2" charset="2"/>
              <a:buNone/>
            </a:pPr>
            <a:endParaRPr kumimoji="1" lang="en-US" sz="2000" b="1" dirty="0">
              <a:solidFill>
                <a:srgbClr val="FFFF99"/>
              </a:solidFill>
              <a:latin typeface="Arial" charset="0"/>
            </a:endParaRPr>
          </a:p>
        </p:txBody>
      </p:sp>
      <p:pic>
        <p:nvPicPr>
          <p:cNvPr id="10248" name="Picture 8" descr="http://media2.newsobserver.com/smedia/2010/02/17/21/93-SPORTSOLY-SPD-LONGTRACK1MCT.embedded.prod_affiliate.156.jpg"/>
          <p:cNvPicPr>
            <a:picLocks noChangeAspect="1" noChangeArrowheads="1"/>
          </p:cNvPicPr>
          <p:nvPr/>
        </p:nvPicPr>
        <p:blipFill>
          <a:blip r:embed="rId3" cstate="print"/>
          <a:srcRect/>
          <a:stretch>
            <a:fillRect/>
          </a:stretch>
        </p:blipFill>
        <p:spPr bwMode="auto">
          <a:xfrm>
            <a:off x="0" y="0"/>
            <a:ext cx="5476875" cy="4572000"/>
          </a:xfrm>
          <a:prstGeom prst="rect">
            <a:avLst/>
          </a:prstGeom>
          <a:noFill/>
        </p:spPr>
      </p:pic>
      <p:sp>
        <p:nvSpPr>
          <p:cNvPr id="14" name="Rectangle 13"/>
          <p:cNvSpPr>
            <a:spLocks noChangeArrowheads="1"/>
          </p:cNvSpPr>
          <p:nvPr/>
        </p:nvSpPr>
        <p:spPr bwMode="auto">
          <a:xfrm>
            <a:off x="313485" y="4988516"/>
            <a:ext cx="9314333" cy="2602456"/>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Aerodynamic “swift suit” reduces air drag – Nike assures 1% faster times (close races!)</a:t>
            </a:r>
          </a:p>
          <a:p>
            <a:pPr marL="342900" indent="-342900" algn="l" eaLnBrk="0" hangingPunct="0">
              <a:spcBef>
                <a:spcPct val="20000"/>
              </a:spcBef>
              <a:buClr>
                <a:srgbClr val="3A5047"/>
              </a:buClr>
              <a:buSzPct val="75000"/>
              <a:buFont typeface="Wingdings" pitchFamily="2" charset="2"/>
              <a:buChar char="n"/>
            </a:pPr>
            <a:r>
              <a:rPr kumimoji="1" lang="en-US" sz="3200" b="1" dirty="0" smtClean="0">
                <a:solidFill>
                  <a:schemeClr val="bg1"/>
                </a:solidFill>
                <a:latin typeface="Arial" charset="0"/>
              </a:rPr>
              <a:t>Wind tunnel testing of suits and positions (arms behind backs, drafting, corner tilting) </a:t>
            </a:r>
            <a:endParaRPr kumimoji="1" lang="en-US" sz="3200" b="1" dirty="0">
              <a:solidFill>
                <a:schemeClr val="bg1"/>
              </a:solidFill>
              <a:latin typeface="Arial" charset="0"/>
            </a:endParaRPr>
          </a:p>
          <a:p>
            <a:pPr marL="342900" indent="-342900" algn="l" eaLnBrk="0" hangingPunct="0">
              <a:spcBef>
                <a:spcPct val="20000"/>
              </a:spcBef>
              <a:buClr>
                <a:srgbClr val="3A5047"/>
              </a:buClr>
              <a:buSzPct val="75000"/>
              <a:buFont typeface="Wingdings" pitchFamily="2" charset="2"/>
              <a:buNone/>
            </a:pPr>
            <a:r>
              <a:rPr kumimoji="1" lang="en-US" sz="2000" b="1" dirty="0" smtClean="0">
                <a:solidFill>
                  <a:srgbClr val="FFFF99"/>
                </a:solidFill>
                <a:latin typeface="Arial" charset="0"/>
              </a:rPr>
              <a:t>Inventors</a:t>
            </a:r>
            <a:r>
              <a:rPr kumimoji="1" lang="en-US" sz="2000" b="1" dirty="0">
                <a:solidFill>
                  <a:srgbClr val="FFFF99"/>
                </a:solidFill>
                <a:latin typeface="Arial" charset="0"/>
              </a:rPr>
              <a:t>: Engineers at </a:t>
            </a:r>
            <a:r>
              <a:rPr kumimoji="1" lang="en-US" sz="2000" b="1" dirty="0" smtClean="0">
                <a:solidFill>
                  <a:srgbClr val="FFFF99"/>
                </a:solidFill>
                <a:latin typeface="Arial" charset="0"/>
              </a:rPr>
              <a:t>Nike (suits) and many others</a:t>
            </a:r>
            <a:endParaRPr kumimoji="1" lang="en-US" sz="2000" b="1" dirty="0">
              <a:solidFill>
                <a:srgbClr val="FFFF99"/>
              </a:solidFill>
              <a:latin typeface="Arial" charset="0"/>
            </a:endParaRPr>
          </a:p>
        </p:txBody>
      </p:sp>
      <p:pic>
        <p:nvPicPr>
          <p:cNvPr id="10252" name="Picture 12" descr="http://upload.wikimedia.org/wikipedia/en/thumb/7/76/Clap_skate.svg/220px-Clap_skate.svg.png">
            <a:hlinkClick r:id="rId4"/>
          </p:cNvPr>
          <p:cNvPicPr>
            <a:picLocks noChangeAspect="1" noChangeArrowheads="1"/>
          </p:cNvPicPr>
          <p:nvPr/>
        </p:nvPicPr>
        <p:blipFill>
          <a:blip r:embed="rId5" cstate="print"/>
          <a:srcRect b="5614"/>
          <a:stretch>
            <a:fillRect/>
          </a:stretch>
        </p:blipFill>
        <p:spPr bwMode="auto">
          <a:xfrm>
            <a:off x="2989943" y="3480604"/>
            <a:ext cx="2701017" cy="1483281"/>
          </a:xfrm>
          <a:prstGeom prst="rect">
            <a:avLst/>
          </a:prstGeom>
          <a:noFill/>
        </p:spPr>
      </p:pic>
      <p:sp>
        <p:nvSpPr>
          <p:cNvPr id="8" name="Rectangle 9"/>
          <p:cNvSpPr txBox="1">
            <a:spLocks noChangeArrowheads="1"/>
          </p:cNvSpPr>
          <p:nvPr/>
        </p:nvSpPr>
        <p:spPr bwMode="auto">
          <a:xfrm>
            <a:off x="3991429"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lvl="0" indent="-382588" algn="r" defTabSz="1019175" eaLnBrk="0" hangingPunct="0">
              <a:spcBef>
                <a:spcPct val="20000"/>
              </a:spcBef>
              <a:buClr>
                <a:srgbClr val="3A5047"/>
              </a:buClr>
              <a:buSzPct val="75000"/>
              <a:defRPr/>
            </a:pPr>
            <a:r>
              <a:rPr kumimoji="1" lang="en-US" sz="1600" b="1" kern="0" dirty="0" smtClean="0">
                <a:solidFill>
                  <a:srgbClr val="FFFF00"/>
                </a:solidFill>
                <a:latin typeface="+mn-lt"/>
              </a:rPr>
              <a:t>Examples of Engineering for Olympic Athletes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7987" y="585788"/>
            <a:ext cx="9224962" cy="1228725"/>
          </a:xfrm>
        </p:spPr>
        <p:txBody>
          <a:bodyPr/>
          <a:lstStyle/>
          <a:p>
            <a:r>
              <a:rPr lang="en-US" dirty="0" smtClean="0"/>
              <a:t>“Smart” clothing</a:t>
            </a:r>
          </a:p>
        </p:txBody>
      </p:sp>
      <p:sp>
        <p:nvSpPr>
          <p:cNvPr id="10243" name="Rectangle 3"/>
          <p:cNvSpPr>
            <a:spLocks noGrp="1" noChangeArrowheads="1"/>
          </p:cNvSpPr>
          <p:nvPr>
            <p:ph type="body" idx="1"/>
          </p:nvPr>
        </p:nvSpPr>
        <p:spPr>
          <a:xfrm>
            <a:off x="252414" y="2148114"/>
            <a:ext cx="5074330" cy="3614057"/>
          </a:xfrm>
        </p:spPr>
        <p:txBody>
          <a:bodyPr/>
          <a:lstStyle/>
          <a:p>
            <a:r>
              <a:rPr lang="en-US" sz="3100" b="1" dirty="0" smtClean="0">
                <a:solidFill>
                  <a:schemeClr val="tx2"/>
                </a:solidFill>
              </a:rPr>
              <a:t>Fabric with embedded microscopic sensors and wireless networks</a:t>
            </a:r>
          </a:p>
          <a:p>
            <a:r>
              <a:rPr lang="en-US" sz="3100" b="1" dirty="0" smtClean="0">
                <a:solidFill>
                  <a:schemeClr val="tx2"/>
                </a:solidFill>
              </a:rPr>
              <a:t>Remotely monitors athlete’s heart rate, body temperature, hydration and more </a:t>
            </a:r>
          </a:p>
          <a:p>
            <a:pPr>
              <a:buFont typeface="Wingdings" pitchFamily="2" charset="2"/>
              <a:buNone/>
            </a:pPr>
            <a:endParaRPr lang="en-US" sz="2700" dirty="0" smtClean="0">
              <a:solidFill>
                <a:srgbClr val="FFFF99"/>
              </a:solidFill>
            </a:endParaRPr>
          </a:p>
        </p:txBody>
      </p:sp>
      <p:pic>
        <p:nvPicPr>
          <p:cNvPr id="8193" name="Picture 1"/>
          <p:cNvPicPr>
            <a:picLocks noChangeAspect="1" noChangeArrowheads="1"/>
          </p:cNvPicPr>
          <p:nvPr/>
        </p:nvPicPr>
        <p:blipFill>
          <a:blip r:embed="rId3" cstate="print"/>
          <a:srcRect l="7090" t="30672" r="61206" b="27857"/>
          <a:stretch>
            <a:fillRect/>
          </a:stretch>
        </p:blipFill>
        <p:spPr bwMode="auto">
          <a:xfrm>
            <a:off x="5573486" y="0"/>
            <a:ext cx="4484914" cy="3886926"/>
          </a:xfrm>
          <a:prstGeom prst="rect">
            <a:avLst/>
          </a:prstGeom>
          <a:noFill/>
          <a:ln w="9525">
            <a:noFill/>
            <a:miter lim="800000"/>
            <a:headEnd/>
            <a:tailEnd/>
          </a:ln>
        </p:spPr>
      </p:pic>
      <p:sp>
        <p:nvSpPr>
          <p:cNvPr id="6" name="Rectangle 3"/>
          <p:cNvSpPr txBox="1">
            <a:spLocks noChangeArrowheads="1"/>
          </p:cNvSpPr>
          <p:nvPr/>
        </p:nvSpPr>
        <p:spPr bwMode="auto">
          <a:xfrm>
            <a:off x="334621" y="5718629"/>
            <a:ext cx="9520579" cy="1683657"/>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buFont typeface="Wingdings" pitchFamily="2" charset="2"/>
              <a:buChar char="n"/>
              <a:tabLst/>
              <a:defRPr/>
            </a:pPr>
            <a:r>
              <a:rPr kumimoji="1" lang="en-US" sz="3100" b="1" i="0" u="none" strike="noStrike" kern="0" cap="none" spc="0" normalizeH="0" baseline="0" noProof="0" dirty="0" smtClean="0">
                <a:ln>
                  <a:noFill/>
                </a:ln>
                <a:solidFill>
                  <a:schemeClr val="tx2"/>
                </a:solidFill>
                <a:effectLst/>
                <a:uLnTx/>
                <a:uFillTx/>
                <a:latin typeface="+mn-lt"/>
                <a:ea typeface="+mn-ea"/>
                <a:cs typeface="+mn-cs"/>
              </a:rPr>
              <a:t>Extends to patient and soldier applications:</a:t>
            </a:r>
            <a:br>
              <a:rPr kumimoji="1" lang="en-US" sz="3100" b="1" i="0" u="none" strike="noStrike" kern="0" cap="none" spc="0" normalizeH="0" baseline="0" noProof="0" dirty="0" smtClean="0">
                <a:ln>
                  <a:noFill/>
                </a:ln>
                <a:solidFill>
                  <a:schemeClr val="tx2"/>
                </a:solidFill>
                <a:effectLst/>
                <a:uLnTx/>
                <a:uFillTx/>
                <a:latin typeface="+mn-lt"/>
                <a:ea typeface="+mn-ea"/>
                <a:cs typeface="+mn-cs"/>
              </a:rPr>
            </a:br>
            <a:r>
              <a:rPr kumimoji="1" lang="en-US" sz="3100" b="1" i="0" u="none" strike="noStrike" kern="0" cap="none" spc="0" normalizeH="0" baseline="0" noProof="0" dirty="0" smtClean="0">
                <a:ln>
                  <a:noFill/>
                </a:ln>
                <a:solidFill>
                  <a:schemeClr val="tx2"/>
                </a:solidFill>
                <a:effectLst/>
                <a:uLnTx/>
                <a:uFillTx/>
                <a:latin typeface="+mn-lt"/>
                <a:ea typeface="+mn-ea"/>
                <a:cs typeface="+mn-cs"/>
              </a:rPr>
              <a:t>Records and transmits real-time biometrics </a:t>
            </a:r>
            <a:br>
              <a:rPr kumimoji="1" lang="en-US" sz="3100" b="1" i="0" u="none" strike="noStrike" kern="0" cap="none" spc="0" normalizeH="0" baseline="0" noProof="0" dirty="0" smtClean="0">
                <a:ln>
                  <a:noFill/>
                </a:ln>
                <a:solidFill>
                  <a:schemeClr val="tx2"/>
                </a:solidFill>
                <a:effectLst/>
                <a:uLnTx/>
                <a:uFillTx/>
                <a:latin typeface="+mn-lt"/>
                <a:ea typeface="+mn-ea"/>
                <a:cs typeface="+mn-cs"/>
              </a:rPr>
            </a:br>
            <a:r>
              <a:rPr kumimoji="1" lang="en-US" sz="3100" b="1" i="0" u="none" strike="noStrike" kern="0" cap="none" spc="0" normalizeH="0" baseline="0" noProof="0" dirty="0" smtClean="0">
                <a:ln>
                  <a:noFill/>
                </a:ln>
                <a:solidFill>
                  <a:schemeClr val="tx2"/>
                </a:solidFill>
                <a:effectLst/>
                <a:uLnTx/>
                <a:uFillTx/>
                <a:latin typeface="+mn-lt"/>
                <a:ea typeface="+mn-ea"/>
                <a:cs typeface="+mn-cs"/>
              </a:rPr>
              <a:t>— from blood pressure to bullet wounds</a:t>
            </a:r>
            <a:endParaRPr kumimoji="1" lang="en-US" sz="2700" b="1" i="0" u="none" strike="noStrike" kern="0" cap="none" spc="0" normalizeH="0" baseline="0" noProof="0" dirty="0" smtClean="0">
              <a:ln>
                <a:noFill/>
              </a:ln>
              <a:solidFill>
                <a:schemeClr val="tx2"/>
              </a:solidFill>
              <a:effectLst/>
              <a:uLnTx/>
              <a:uFillTx/>
              <a:latin typeface="+mn-lt"/>
              <a:ea typeface="+mn-ea"/>
              <a:cs typeface="+mn-cs"/>
            </a:endParaRPr>
          </a:p>
        </p:txBody>
      </p:sp>
      <p:pic>
        <p:nvPicPr>
          <p:cNvPr id="8194" name="Picture 2" descr="C:\Users\denise.CARLSON-MOBILE\AppData\Local\Microsoft\Windows\Temporary Internet Files\Content.IE5\2JYPSXOB\MCDD01390_0000[1].wmf"/>
          <p:cNvPicPr>
            <a:picLocks noChangeAspect="1" noChangeArrowheads="1"/>
          </p:cNvPicPr>
          <p:nvPr/>
        </p:nvPicPr>
        <p:blipFill>
          <a:blip r:embed="rId4" cstate="print"/>
          <a:srcRect/>
          <a:stretch>
            <a:fillRect/>
          </a:stretch>
        </p:blipFill>
        <p:spPr bwMode="auto">
          <a:xfrm>
            <a:off x="7628382" y="3235538"/>
            <a:ext cx="2430018" cy="2434317"/>
          </a:xfrm>
          <a:prstGeom prst="rect">
            <a:avLst/>
          </a:prstGeom>
          <a:noFill/>
        </p:spPr>
      </p:pic>
      <p:pic>
        <p:nvPicPr>
          <p:cNvPr id="8195" name="Picture 3" descr="C:\Users\denise.CARLSON-MOBILE\AppData\Local\Microsoft\Windows\Temporary Internet Files\Content.IE5\B0RV1EYX\MCDD01391_0000[1].wmf"/>
          <p:cNvPicPr>
            <a:picLocks noChangeAspect="1" noChangeArrowheads="1"/>
          </p:cNvPicPr>
          <p:nvPr/>
        </p:nvPicPr>
        <p:blipFill>
          <a:blip r:embed="rId5" cstate="print"/>
          <a:srcRect/>
          <a:stretch>
            <a:fillRect/>
          </a:stretch>
        </p:blipFill>
        <p:spPr bwMode="auto">
          <a:xfrm>
            <a:off x="5822311" y="3470540"/>
            <a:ext cx="2309317" cy="2313510"/>
          </a:xfrm>
          <a:prstGeom prst="rect">
            <a:avLst/>
          </a:prstGeom>
          <a:noFill/>
        </p:spPr>
      </p:pic>
      <p:sp>
        <p:nvSpPr>
          <p:cNvPr id="8" name="Rectangle 9"/>
          <p:cNvSpPr txBox="1">
            <a:spLocks noChangeArrowheads="1"/>
          </p:cNvSpPr>
          <p:nvPr/>
        </p:nvSpPr>
        <p:spPr bwMode="auto">
          <a:xfrm>
            <a:off x="0"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lvl="0" indent="-382588" algn="l" defTabSz="1019175" eaLnBrk="0" hangingPunct="0">
              <a:spcBef>
                <a:spcPct val="20000"/>
              </a:spcBef>
              <a:buClr>
                <a:srgbClr val="3A5047"/>
              </a:buClr>
              <a:buSzPct val="75000"/>
              <a:defRPr/>
            </a:pPr>
            <a:r>
              <a:rPr kumimoji="1" lang="en-US" sz="1600" b="1" kern="0" dirty="0" smtClean="0">
                <a:solidFill>
                  <a:srgbClr val="FFFF00"/>
                </a:solidFill>
                <a:latin typeface="+mn-lt"/>
              </a:rPr>
              <a:t>Examples of Engineering for Olympic Athletes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een and white abstract design template">
  <a:themeElements>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fontScheme name="Green and white abstract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and white abstract design template</Template>
  <TotalTime>4862</TotalTime>
  <Words>1632</Words>
  <Application>Microsoft Office PowerPoint</Application>
  <PresentationFormat>Custom</PresentationFormat>
  <Paragraphs>115</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Green and white abstract design template</vt:lpstr>
      <vt:lpstr>Design within the rules…</vt:lpstr>
      <vt:lpstr>Step lively</vt:lpstr>
      <vt:lpstr>Down to the wire (really!)</vt:lpstr>
      <vt:lpstr>Smooth Operator</vt:lpstr>
      <vt:lpstr>Not your everyday jeans…</vt:lpstr>
      <vt:lpstr>Ingestible computers  for athletes (really!)</vt:lpstr>
      <vt:lpstr>Skiing armor</vt:lpstr>
      <vt:lpstr>Skater’s edge</vt:lpstr>
      <vt:lpstr>“Smart” clothing</vt:lpstr>
      <vt:lpstr>Most aerodynamic sled ever</vt:lpstr>
      <vt:lpstr>Source information Feb 2010 (Winter Olympics)</vt:lpstr>
    </vt:vector>
  </TitlesOfParts>
  <Company>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denise</dc:creator>
  <cp:lastModifiedBy>Denise</cp:lastModifiedBy>
  <cp:revision>339</cp:revision>
  <dcterms:created xsi:type="dcterms:W3CDTF">2004-11-15T02:07:39Z</dcterms:created>
  <dcterms:modified xsi:type="dcterms:W3CDTF">2010-02-26T06:58:50Z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TC011408001033</vt:lpwstr>
  </property>
</Properties>
</file>