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89" r:id="rId2"/>
    <p:sldId id="279" r:id="rId3"/>
    <p:sldId id="262" r:id="rId4"/>
    <p:sldId id="263" r:id="rId5"/>
    <p:sldId id="261" r:id="rId6"/>
    <p:sldId id="275" r:id="rId7"/>
    <p:sldId id="280" r:id="rId8"/>
    <p:sldId id="281" r:id="rId9"/>
    <p:sldId id="277" r:id="rId10"/>
    <p:sldId id="274" r:id="rId11"/>
    <p:sldId id="282" r:id="rId12"/>
    <p:sldId id="264" r:id="rId13"/>
    <p:sldId id="267" r:id="rId14"/>
    <p:sldId id="265" r:id="rId15"/>
    <p:sldId id="286" r:id="rId16"/>
    <p:sldId id="288" r:id="rId17"/>
    <p:sldId id="285" r:id="rId18"/>
    <p:sldId id="284" r:id="rId19"/>
    <p:sldId id="28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F00"/>
    <a:srgbClr val="80C5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6081" autoAdjust="0"/>
  </p:normalViewPr>
  <p:slideViewPr>
    <p:cSldViewPr>
      <p:cViewPr>
        <p:scale>
          <a:sx n="70" d="100"/>
          <a:sy n="70" d="100"/>
        </p:scale>
        <p:origin x="-4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D62C01-5AC4-4501-A068-38F5DE1730EE}" type="datetimeFigureOut">
              <a:rPr lang="en-US"/>
              <a:pPr>
                <a:defRPr/>
              </a:pPr>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FFDFA8-7BF0-40B5-9DD2-B845CA7D16FB}" type="slidenum">
              <a:rPr lang="en-US"/>
              <a:pPr>
                <a:defRPr/>
              </a:pPr>
              <a:t>‹#›</a:t>
            </a:fld>
            <a:endParaRPr lang="en-US"/>
          </a:p>
        </p:txBody>
      </p:sp>
    </p:spTree>
    <p:extLst>
      <p:ext uri="{BB962C8B-B14F-4D97-AF65-F5344CB8AC3E}">
        <p14:creationId xmlns="" xmlns:p14="http://schemas.microsoft.com/office/powerpoint/2010/main" val="726653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Dog_whistl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commons.wikimedia.org/wiki/File:Hundepfeife01.JPG" TargetMode="External"/><Relationship Id="rId5" Type="http://schemas.openxmlformats.org/officeDocument/2006/relationships/hyperlink" Target="http://en.wikipedia.org/wiki/File:Poligraf_Poligrafovich.JPG" TargetMode="External"/><Relationship Id="rId4" Type="http://schemas.openxmlformats.org/officeDocument/2006/relationships/hyperlink" Target="http://en.wikipedia.org/wiki/Do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Echo_(phenomenon)" TargetMode="External"/><Relationship Id="rId7" Type="http://schemas.openxmlformats.org/officeDocument/2006/relationships/hyperlink" Target="http://en.wikipedia.org/wiki/File:UltrasoundProbe2006a.jp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File:Baby_in_ultrasound.jpg" TargetMode="External"/><Relationship Id="rId5" Type="http://schemas.openxmlformats.org/officeDocument/2006/relationships/hyperlink" Target="http://en.wikipedia.org/wiki/File:Bundesarchiv_Bild_183-1990-0417-001,_Leipzig,_Universit%C3%A4tsklinik,_Untersuchung.jpg" TargetMode="External"/><Relationship Id="rId4" Type="http://schemas.openxmlformats.org/officeDocument/2006/relationships/hyperlink" Target="http://en.wikipedia.org/wiki/Sonograph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arinesciencetoday.com/2009/05/06/new-antarctic-sonar-images-reveal-clues-to-sea-level-ris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antarctica.ac.uk/press/images/press/854/swath_illustration_final.j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arallax.com/tabid/768/ProductID/92/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antarctica.ac.uk/press/images/press/854/swath_illustration_final.jpg" TargetMode="External"/><Relationship Id="rId4" Type="http://schemas.openxmlformats.org/officeDocument/2006/relationships/hyperlink" Target="http://marinesciencetoday.com/2009/05/06/new-antarctic-sonar-images-reveal-clues-to-sea-level-ris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mazon.com/s/ref=ntt_athr_dp_sr_1?_encoding=UTF8&amp;field-author=James%20Floyd%20Kelly&amp;ie=UTF8&amp;search-alias=books&amp;sort=relevancera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azon.com/Mario-Ferrari/e/B0028DM53M/ref=ntt_athr_dp_pel_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amazon.com/s/ref=ntt_athr_dp_sr_3?_encoding=UTF8&amp;field-author=David%20Astolfo&amp;ie=UTF8&amp;search-alias=books&amp;sort=relevancerank" TargetMode="External"/><Relationship Id="rId4" Type="http://schemas.openxmlformats.org/officeDocument/2006/relationships/hyperlink" Target="http://www.amazon.com/s/ref=ntt_athr_dp_sr_2?_encoding=UTF8&amp;field-author=Guilio%20Ferrari&amp;ie=UTF8&amp;search-alias=books&amp;sort=relevancerank"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mazon.com/Mario-Ferrari/e/B0028DM53M/ref=ntt_athr_dp_pel_1"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amazon.com/s/ref=ntt_athr_dp_sr_3?_encoding=UTF8&amp;field-author=David%20Astolfo&amp;ie=UTF8&amp;search-alias=books&amp;sort=relevancerank" TargetMode="External"/><Relationship Id="rId4" Type="http://schemas.openxmlformats.org/officeDocument/2006/relationships/hyperlink" Target="http://www.amazon.com/s/ref=ntt_athr_dp_sr_2?_encoding=UTF8&amp;field-author=Guilio%20Ferrari&amp;ie=UTF8&amp;search-alias=books&amp;sort=relevancerank"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Psychoacoustics" TargetMode="External"/><Relationship Id="rId3" Type="http://schemas.openxmlformats.org/officeDocument/2006/relationships/hyperlink" Target="http://en.wikipedia.org/wiki/Middle_ear" TargetMode="External"/><Relationship Id="rId7" Type="http://schemas.openxmlformats.org/officeDocument/2006/relationships/hyperlink" Target="http://en.wikipedia.org/wiki/Bone_conduction" TargetMode="External"/><Relationship Id="rId12" Type="http://schemas.openxmlformats.org/officeDocument/2006/relationships/hyperlink" Target="http://www.nlm.nih.gov/medlineplus/magazine/issues/fall08/articles/fall08pg12a.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Cochlea" TargetMode="External"/><Relationship Id="rId11" Type="http://schemas.openxmlformats.org/officeDocument/2006/relationships/hyperlink" Target="http://en.wikipedia.org/wiki/Ultrasound" TargetMode="External"/><Relationship Id="rId5" Type="http://schemas.openxmlformats.org/officeDocument/2006/relationships/hyperlink" Target="http://en.wikipedia.org/wiki/Ultrasonic_hearing" TargetMode="External"/><Relationship Id="rId10" Type="http://schemas.openxmlformats.org/officeDocument/2006/relationships/hyperlink" Target="http://en.wikipedia.org/wiki/Loitering" TargetMode="External"/><Relationship Id="rId4" Type="http://schemas.openxmlformats.org/officeDocument/2006/relationships/hyperlink" Target="http://en.wikipedia.org/wiki/Low-pass_filter" TargetMode="External"/><Relationship Id="rId9" Type="http://schemas.openxmlformats.org/officeDocument/2006/relationships/hyperlink" Target="http://en.wikipedia.org/wiki/Cell_phon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Sumatran_Rhinoceros" TargetMode="External"/><Relationship Id="rId13" Type="http://schemas.openxmlformats.org/officeDocument/2006/relationships/hyperlink" Target="http://en.wikipedia.org/wiki/Infrasound" TargetMode="External"/><Relationship Id="rId3" Type="http://schemas.openxmlformats.org/officeDocument/2006/relationships/hyperlink" Target="http://en.wikipedia.org/wiki/Hippopotamus" TargetMode="External"/><Relationship Id="rId7" Type="http://schemas.openxmlformats.org/officeDocument/2006/relationships/hyperlink" Target="http://en.wikipedia.org/wiki/Whale_sounds" TargetMode="External"/><Relationship Id="rId12" Type="http://schemas.openxmlformats.org/officeDocument/2006/relationships/hyperlink" Target="http://en.wikipedia.org/wiki/Felines" TargetMode="External"/><Relationship Id="rId17" Type="http://schemas.openxmlformats.org/officeDocument/2006/relationships/hyperlink" Target="http://en.wikipedia.org/wiki/File:Nijlpaard.jpg" TargetMode="External"/><Relationship Id="rId2" Type="http://schemas.openxmlformats.org/officeDocument/2006/relationships/slide" Target="../slides/slide7.xml"/><Relationship Id="rId16" Type="http://schemas.openxmlformats.org/officeDocument/2006/relationships/hyperlink" Target="http://en.wikipedia.org/wiki/File:Giraffe_Mikumi_National_Park.jpg" TargetMode="External"/><Relationship Id="rId1" Type="http://schemas.openxmlformats.org/officeDocument/2006/relationships/notesMaster" Target="../notesMasters/notesMaster1.xml"/><Relationship Id="rId6" Type="http://schemas.openxmlformats.org/officeDocument/2006/relationships/hyperlink" Target="http://en.wikipedia.org/wiki/Alligator" TargetMode="External"/><Relationship Id="rId11" Type="http://schemas.openxmlformats.org/officeDocument/2006/relationships/hyperlink" Target="http://en.wikipedia.org/wiki/Purr" TargetMode="External"/><Relationship Id="rId5" Type="http://schemas.openxmlformats.org/officeDocument/2006/relationships/hyperlink" Target="http://en.wikipedia.org/wiki/Okapi" TargetMode="External"/><Relationship Id="rId15" Type="http://schemas.openxmlformats.org/officeDocument/2006/relationships/hyperlink" Target="http://en.wikipedia.org/wiki/File:African_Bush_Elephant.jpg" TargetMode="External"/><Relationship Id="rId10" Type="http://schemas.openxmlformats.org/officeDocument/2006/relationships/hyperlink" Target="http://en.wikipedia.org/wiki/Roar_(utterance)" TargetMode="External"/><Relationship Id="rId4" Type="http://schemas.openxmlformats.org/officeDocument/2006/relationships/hyperlink" Target="http://en.wikipedia.org/wiki/Rhinoceros" TargetMode="External"/><Relationship Id="rId9" Type="http://schemas.openxmlformats.org/officeDocument/2006/relationships/hyperlink" Target="http://en.wikipedia.org/wiki/Whale_song" TargetMode="External"/><Relationship Id="rId14" Type="http://schemas.openxmlformats.org/officeDocument/2006/relationships/hyperlink" Target="http://en.wikipedia.org/wiki/File:Humpback_stellwagen_edit.jpg"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File:DenglerSW-Stromboli-20040928-1230x800.jpg" TargetMode="External"/><Relationship Id="rId3" Type="http://schemas.openxmlformats.org/officeDocument/2006/relationships/hyperlink" Target="http://en.wikipedia.org/wiki/2004_Indian_Ocean_earthquake_and_tsunami" TargetMode="External"/><Relationship Id="rId7" Type="http://schemas.openxmlformats.org/officeDocument/2006/relationships/hyperlink" Target="http://en.wikipedia.org/wiki/File:Lightning_14.07.2009_20-42-33.JP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myavaa.org/documents/conferences/AVAA-March-2010-Conference/PDF-Presentations/Cook%20Mon%201015%20Navy%20JDVAC%202010.pdf" TargetMode="External"/><Relationship Id="rId5" Type="http://schemas.openxmlformats.org/officeDocument/2006/relationships/hyperlink" Target="http://en.wikipedia.org/wiki/Infrasound" TargetMode="External"/><Relationship Id="rId10" Type="http://schemas.openxmlformats.org/officeDocument/2006/relationships/hyperlink" Target="http://en.wikipedia.org/wiki/File:Tsunami2.JPG" TargetMode="External"/><Relationship Id="rId4" Type="http://schemas.openxmlformats.org/officeDocument/2006/relationships/hyperlink" Target="http://en.wikipedia.org/wiki/Electromagnetic_waves" TargetMode="External"/><Relationship Id="rId9" Type="http://schemas.openxmlformats.org/officeDocument/2006/relationships/hyperlink" Target="http://en.wikipedia.org/wiki/File:Salto_Angel_from_Raton.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Ear" TargetMode="External"/><Relationship Id="rId7" Type="http://schemas.openxmlformats.org/officeDocument/2006/relationships/hyperlink" Target="http://en.wikipedia.org/wiki/File:Fancy_mice.jp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File:WhiteCat.jpg" TargetMode="External"/><Relationship Id="rId5" Type="http://schemas.openxmlformats.org/officeDocument/2006/relationships/hyperlink" Target="http://en.wikipedia.org/wiki/File:Golden_crowned_fruit_bat.jpg" TargetMode="External"/><Relationship Id="rId4" Type="http://schemas.openxmlformats.org/officeDocument/2006/relationships/hyperlink" Target="http://en.wikipedia.org/wiki/File:Dolphins_gesture_language.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is why a </a:t>
            </a:r>
            <a:r>
              <a:rPr lang="en-US" dirty="0" smtClean="0">
                <a:hlinkClick r:id="rId3" tooltip="Dog whistle"/>
              </a:rPr>
              <a:t>dog whistle</a:t>
            </a:r>
            <a:r>
              <a:rPr lang="en-US" dirty="0" smtClean="0"/>
              <a:t> can be heard by a </a:t>
            </a:r>
            <a:r>
              <a:rPr lang="en-US" dirty="0" smtClean="0">
                <a:hlinkClick r:id="rId4" tooltip="Dog"/>
              </a:rPr>
              <a:t>dog</a:t>
            </a:r>
            <a:r>
              <a:rPr lang="en-US" dirty="0" smtClean="0"/>
              <a:t>. Note that dog’s hearing range differs</a:t>
            </a:r>
            <a:r>
              <a:rPr lang="en-US" baseline="0" dirty="0" smtClean="0"/>
              <a:t> from human hearing range, see the image above</a:t>
            </a:r>
            <a:r>
              <a:rPr lang="en-US" baseline="0" dirty="0" smtClean="0"/>
              <a:t>.”</a:t>
            </a:r>
            <a:endParaRPr lang="en-US" dirty="0" smtClean="0"/>
          </a:p>
          <a:p>
            <a:pPr eaLnBrk="1" hangingPunct="1">
              <a:spcBef>
                <a:spcPct val="0"/>
              </a:spcBef>
            </a:pPr>
            <a:endParaRPr lang="en-US" dirty="0" smtClean="0"/>
          </a:p>
          <a:p>
            <a:pPr eaLnBrk="1" hangingPunct="1">
              <a:spcBef>
                <a:spcPct val="0"/>
              </a:spcBef>
            </a:pPr>
            <a:r>
              <a:rPr lang="en-US" dirty="0" smtClean="0"/>
              <a:t>Image URLs:</a:t>
            </a:r>
          </a:p>
          <a:p>
            <a:pPr eaLnBrk="1" hangingPunct="1">
              <a:spcBef>
                <a:spcPct val="0"/>
              </a:spcBef>
            </a:pPr>
            <a:r>
              <a:rPr lang="en-US" dirty="0" smtClean="0">
                <a:hlinkClick r:id="rId5"/>
              </a:rPr>
              <a:t>http://en.wikipedia.org/wiki/File:Poligraf_Poligrafovich.JPG</a:t>
            </a:r>
            <a:endParaRPr lang="en-US" dirty="0" smtClean="0"/>
          </a:p>
          <a:p>
            <a:pPr eaLnBrk="1" hangingPunct="1">
              <a:spcBef>
                <a:spcPct val="0"/>
              </a:spcBef>
            </a:pPr>
            <a:r>
              <a:rPr lang="en-US" dirty="0" smtClean="0">
                <a:hlinkClick r:id="rId6"/>
              </a:rPr>
              <a:t>http://commons.wikimedia.org/wiki/File:Hundepfeife01.JPG</a:t>
            </a: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827AA1-62B9-4ABA-9059-4AD21A383453}"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u="none" kern="1200" dirty="0" smtClean="0">
                <a:solidFill>
                  <a:schemeClr val="tx1"/>
                </a:solidFill>
                <a:effectLst/>
                <a:latin typeface="+mn-lt"/>
                <a:ea typeface="+mn-ea"/>
                <a:cs typeface="+mn-cs"/>
              </a:rPr>
              <a:t>Sound frequencies below and above human threshold have been used for engineering and medical purposes worldwide for at least half a century </a:t>
            </a:r>
            <a:r>
              <a:rPr lang="en-US" sz="1200" u="none" kern="1200" baseline="30000" dirty="0" smtClean="0">
                <a:solidFill>
                  <a:schemeClr val="tx1"/>
                </a:solidFill>
                <a:effectLst/>
                <a:latin typeface="+mn-lt"/>
                <a:ea typeface="+mn-ea"/>
                <a:cs typeface="+mn-cs"/>
              </a:rPr>
              <a:t>6</a:t>
            </a:r>
            <a:r>
              <a:rPr lang="en-US" sz="1200" u="none" kern="1200" dirty="0" smtClean="0">
                <a:solidFill>
                  <a:schemeClr val="tx1"/>
                </a:solidFill>
                <a:effectLst/>
                <a:latin typeface="+mn-lt"/>
                <a:ea typeface="+mn-ea"/>
                <a:cs typeface="+mn-cs"/>
              </a:rPr>
              <a:t>. For example, when taking a sonogram of a fetus, med-nurses use ultrasound frequencies (about 2 – 18 MHz, where one MHz or Megahertz is equal to 1,000 Hz).  This range is known as ultrasound since the frequency is above (ultra) what we humans can hear (sound). The ultrasound waves in this case calculate the shape of the baby’s body by measuring the distance from the sensor to the baby. “</a:t>
            </a:r>
            <a:r>
              <a:rPr lang="en-US" sz="1200" b="0" i="0" kern="1200" dirty="0" smtClean="0">
                <a:solidFill>
                  <a:schemeClr val="tx1"/>
                </a:solidFill>
                <a:effectLst/>
                <a:latin typeface="+mn-lt"/>
                <a:ea typeface="+mn-ea"/>
                <a:cs typeface="+mn-cs"/>
              </a:rPr>
              <a:t>Whenever a sound wave encounters a material with a different density (acoustical impedance), part of the sound wave is reflected back to the probe and is detected as an echo. The time it takes for the </a:t>
            </a:r>
            <a:r>
              <a:rPr lang="en-US" sz="1200" b="0" i="0" u="none" strike="noStrike" kern="1200" dirty="0" smtClean="0">
                <a:solidFill>
                  <a:schemeClr val="tx1"/>
                </a:solidFill>
                <a:effectLst/>
                <a:latin typeface="+mn-lt"/>
                <a:ea typeface="+mn-ea"/>
                <a:cs typeface="+mn-cs"/>
                <a:hlinkClick r:id="rId3" tooltip="Echo (phenomenon)"/>
              </a:rPr>
              <a:t>echo</a:t>
            </a:r>
            <a:r>
              <a:rPr lang="en-US" sz="1200" b="0" i="0" kern="1200" dirty="0" smtClean="0">
                <a:solidFill>
                  <a:schemeClr val="tx1"/>
                </a:solidFill>
                <a:effectLst/>
                <a:latin typeface="+mn-lt"/>
                <a:ea typeface="+mn-ea"/>
                <a:cs typeface="+mn-cs"/>
              </a:rPr>
              <a:t> to travel back to the probe is measured and used to calculate the depth of the tissue interface causing the echo.”</a:t>
            </a:r>
          </a:p>
          <a:p>
            <a:endParaRPr lang="en-US" sz="1200" b="0" i="0" u="none" kern="1200" dirty="0" smtClean="0">
              <a:solidFill>
                <a:schemeClr val="tx1"/>
              </a:solidFill>
              <a:effectLst/>
              <a:latin typeface="+mn-lt"/>
              <a:ea typeface="+mn-ea"/>
              <a:cs typeface="+mn-cs"/>
            </a:endParaRPr>
          </a:p>
          <a:p>
            <a:r>
              <a:rPr lang="en-US" sz="1200" b="0" i="0" u="none" kern="1200" dirty="0" smtClean="0">
                <a:solidFill>
                  <a:schemeClr val="tx1"/>
                </a:solidFill>
                <a:effectLst/>
                <a:latin typeface="+mn-lt"/>
                <a:ea typeface="+mn-ea"/>
                <a:cs typeface="+mn-cs"/>
              </a:rPr>
              <a:t>Source:</a:t>
            </a:r>
            <a:r>
              <a:rPr lang="en-US" sz="1200" b="0" i="0" u="none" kern="1200" baseline="0" dirty="0" smtClean="0">
                <a:solidFill>
                  <a:schemeClr val="tx1"/>
                </a:solidFill>
                <a:effectLst/>
                <a:latin typeface="+mn-lt"/>
                <a:ea typeface="+mn-ea"/>
                <a:cs typeface="+mn-cs"/>
              </a:rPr>
              <a:t> </a:t>
            </a:r>
            <a:r>
              <a:rPr lang="en-US" dirty="0" smtClean="0">
                <a:hlinkClick r:id="rId4"/>
              </a:rPr>
              <a:t>http://en.wikipedia.org/wiki/Sonography</a:t>
            </a:r>
            <a:endParaRPr lang="en-US" sz="1200" u="none" kern="1200" dirty="0" smtClean="0">
              <a:solidFill>
                <a:schemeClr val="tx1"/>
              </a:solidFill>
              <a:effectLst/>
              <a:latin typeface="+mn-lt"/>
              <a:ea typeface="+mn-ea"/>
              <a:cs typeface="+mn-cs"/>
            </a:endParaRPr>
          </a:p>
          <a:p>
            <a:pPr eaLnBrk="1" hangingPunct="1">
              <a:spcBef>
                <a:spcPct val="0"/>
              </a:spcBef>
            </a:pPr>
            <a:r>
              <a:rPr lang="en-US" dirty="0" smtClean="0"/>
              <a:t>Image URLs: </a:t>
            </a:r>
            <a:r>
              <a:rPr lang="en-US" dirty="0" smtClean="0">
                <a:hlinkClick r:id="rId5"/>
              </a:rPr>
              <a:t>http://en.wikipedia.org/wiki/File:Bundesarchiv_Bild_183-1990-0417-001,_Leipzig,_Universit%C3%A4tsklinik,_Untersuchung.jpg</a:t>
            </a:r>
            <a:endParaRPr lang="en-US" dirty="0" smtClean="0"/>
          </a:p>
          <a:p>
            <a:pPr eaLnBrk="1" hangingPunct="1">
              <a:spcBef>
                <a:spcPct val="0"/>
              </a:spcBef>
            </a:pPr>
            <a:r>
              <a:rPr lang="en-US" dirty="0" smtClean="0">
                <a:hlinkClick r:id="rId6"/>
              </a:rPr>
              <a:t>http://en.wikipedia.org/wiki/File:Baby_in_ultrasound.jpg</a:t>
            </a:r>
          </a:p>
          <a:p>
            <a:pPr eaLnBrk="1" hangingPunct="1">
              <a:spcBef>
                <a:spcPct val="0"/>
              </a:spcBef>
            </a:pPr>
            <a:r>
              <a:rPr lang="en-US" dirty="0" smtClean="0">
                <a:hlinkClick r:id="rId7"/>
              </a:rPr>
              <a:t>http://en.wikipedia.org/wiki/File:UltrasoundProbe2006a.jpg</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93113-0FE7-49EB-936C-1DD78C09885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u="none" kern="1200" dirty="0" smtClean="0">
                <a:solidFill>
                  <a:schemeClr val="tx1"/>
                </a:solidFill>
                <a:effectLst/>
                <a:latin typeface="+mn-lt"/>
                <a:ea typeface="+mn-ea"/>
                <a:cs typeface="+mn-cs"/>
              </a:rPr>
              <a:t>Similarly, ships scanning the ocean floor for sunken submarines or planes send ultrasonic pings, or ultrasound waves, that reflect of the surfaces and return back to the sensor. It is interesting to note that ultrasonic sensor measure time that the wave travels reflects and comes back to the sensor. Knowing the time of round-trip and the speed of the wave in the medium (air, water, etc.), the ultrasonic devices calculate the distance traveled.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 URL: </a:t>
            </a:r>
            <a:r>
              <a:rPr lang="en-US" dirty="0" smtClean="0">
                <a:hlinkClick r:id="rId3"/>
              </a:rPr>
              <a:t> </a:t>
            </a:r>
            <a:r>
              <a:rPr lang="en-US" sz="1200" u="sng" kern="1200" dirty="0" smtClean="0">
                <a:solidFill>
                  <a:schemeClr val="tx1"/>
                </a:solidFill>
                <a:effectLst/>
                <a:latin typeface="+mn-lt"/>
                <a:ea typeface="+mn-ea"/>
                <a:cs typeface="+mn-cs"/>
                <a:hlinkClick r:id="rId4"/>
              </a:rPr>
              <a:t>http://www.antarctica.ac.uk/press/images/press/854/swath_illustration_final.jpg</a:t>
            </a:r>
            <a:endParaRPr lang="en-US" sz="1200" u="sng"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BAD29-2D01-4DB3-9E55-66FA71877EB6}"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t>
            </a:r>
            <a:r>
              <a:rPr lang="en-US" baseline="0" dirty="0" smtClean="0"/>
              <a:t>ltrasound </a:t>
            </a:r>
            <a:r>
              <a:rPr lang="en-US" baseline="0" dirty="0" smtClean="0"/>
              <a:t>sensors are used to measure distance with sound waves. For example, you are looking at  a </a:t>
            </a:r>
            <a:r>
              <a:rPr lang="en-US" sz="1200" b="0" i="0" kern="1200" dirty="0" smtClean="0">
                <a:solidFill>
                  <a:schemeClr val="tx1"/>
                </a:solidFill>
                <a:effectLst/>
                <a:latin typeface="+mn-lt"/>
                <a:ea typeface="+mn-ea"/>
                <a:cs typeface="+mn-cs"/>
                <a:hlinkClick r:id="rId3"/>
              </a:rPr>
              <a:t>PING))) Ultrasonic Distance Sensor</a:t>
            </a:r>
            <a:r>
              <a:rPr lang="en-US" sz="1200" b="0" i="0" kern="1200" dirty="0" smtClean="0">
                <a:solidFill>
                  <a:schemeClr val="tx1"/>
                </a:solidFill>
                <a:effectLst/>
                <a:latin typeface="+mn-lt"/>
                <a:ea typeface="+mn-ea"/>
                <a:cs typeface="+mn-cs"/>
              </a:rPr>
              <a: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Image URL: </a:t>
            </a:r>
            <a:r>
              <a:rPr lang="en-US" dirty="0" smtClean="0">
                <a:hlinkClick r:id="rId4"/>
              </a:rPr>
              <a:t> </a:t>
            </a:r>
            <a:r>
              <a:rPr lang="en-US" sz="1200" u="sng" kern="1200" dirty="0" smtClean="0">
                <a:solidFill>
                  <a:schemeClr val="tx1"/>
                </a:solidFill>
                <a:effectLst/>
                <a:latin typeface="+mn-lt"/>
                <a:ea typeface="+mn-ea"/>
                <a:cs typeface="+mn-cs"/>
                <a:hlinkClick r:id="rId5"/>
              </a:rPr>
              <a:t>http://www.antarctica.ac.uk/press/images/press/854/swath_illustration_final.jpg</a:t>
            </a:r>
            <a:endParaRPr lang="en-US" sz="1200" u="sng" kern="1200" dirty="0" smtClean="0">
              <a:solidFill>
                <a:schemeClr val="tx1"/>
              </a:solidFill>
              <a:effectLst/>
              <a:latin typeface="+mn-lt"/>
              <a:ea typeface="+mn-ea"/>
              <a:cs typeface="+mn-cs"/>
            </a:endParaRPr>
          </a:p>
          <a:p>
            <a:r>
              <a:rPr lang="en-US" dirty="0" smtClean="0">
                <a:hlinkClick r:id="rId3"/>
              </a:rPr>
              <a:t>Image URL: http://www.para llax.com/</a:t>
            </a:r>
            <a:r>
              <a:rPr lang="en-US" dirty="0" err="1" smtClean="0">
                <a:hlinkClick r:id="rId3"/>
              </a:rPr>
              <a:t>tabid</a:t>
            </a:r>
            <a:r>
              <a:rPr lang="en-US" dirty="0" smtClean="0">
                <a:hlinkClick r:id="rId3"/>
              </a:rPr>
              <a:t>/768/</a:t>
            </a:r>
            <a:r>
              <a:rPr lang="en-US" dirty="0" err="1" smtClean="0">
                <a:hlinkClick r:id="rId3"/>
              </a:rPr>
              <a:t>ProductID</a:t>
            </a:r>
            <a:r>
              <a:rPr lang="en-US" dirty="0" smtClean="0">
                <a:hlinkClick r:id="rId3"/>
              </a:rPr>
              <a:t>/92/Default.aspx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13</a:t>
            </a:fld>
            <a:endParaRPr lang="en-US"/>
          </a:p>
        </p:txBody>
      </p:sp>
    </p:spTree>
    <p:extLst>
      <p:ext uri="{BB962C8B-B14F-4D97-AF65-F5344CB8AC3E}">
        <p14:creationId xmlns="" xmlns:p14="http://schemas.microsoft.com/office/powerpoint/2010/main" val="101975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Ultrasonic Sensor will send out sound waves to hit a surface and return. It will measure distance by calculating the time it takes for the sound wave to return after bouncing off the surface. Large flat surfaces are the easiest to detect with the Ultrasonic Sensor; round or thin objects are very difficult for the Ultrasonic sensor to detect. “</a:t>
            </a:r>
          </a:p>
          <a:p>
            <a:r>
              <a:rPr lang="en-US" baseline="0" dirty="0" smtClean="0"/>
              <a:t>Sources:</a:t>
            </a:r>
          </a:p>
          <a:p>
            <a:r>
              <a:rPr lang="en-US" sz="1200" b="0" i="0" kern="1200" dirty="0" smtClean="0">
                <a:solidFill>
                  <a:schemeClr val="tx1"/>
                </a:solidFill>
                <a:effectLst/>
                <a:latin typeface="+mn-lt"/>
                <a:ea typeface="+mn-ea"/>
                <a:cs typeface="+mn-cs"/>
              </a:rPr>
              <a:t>LEGO MINDSTORMS NXT-G Programming Guide </a:t>
            </a:r>
            <a:r>
              <a:rPr lang="en-US" sz="1200" b="0" i="0" kern="1200" baseline="0" dirty="0" smtClean="0">
                <a:solidFill>
                  <a:schemeClr val="tx1"/>
                </a:solidFill>
                <a:effectLst/>
                <a:latin typeface="+mn-lt"/>
                <a:ea typeface="+mn-ea"/>
                <a:cs typeface="+mn-cs"/>
              </a:rPr>
              <a:t>by </a:t>
            </a:r>
            <a:r>
              <a:rPr lang="en-US" sz="1200" b="0" i="0" u="sng" kern="1200" dirty="0" smtClean="0">
                <a:solidFill>
                  <a:schemeClr val="tx1"/>
                </a:solidFill>
                <a:effectLst/>
                <a:latin typeface="+mn-lt"/>
                <a:ea typeface="+mn-ea"/>
                <a:cs typeface="+mn-cs"/>
                <a:hlinkClick r:id="rId3"/>
              </a:rPr>
              <a:t>James Floyd Kelly</a:t>
            </a:r>
            <a:r>
              <a:rPr lang="en-US" sz="1200" b="0" i="0" u="none" kern="1200" dirty="0" smtClean="0">
                <a:solidFill>
                  <a:schemeClr val="tx1"/>
                </a:solidFill>
                <a:effectLst/>
                <a:latin typeface="+mn-lt"/>
                <a:ea typeface="+mn-ea"/>
                <a:cs typeface="+mn-cs"/>
              </a:rPr>
              <a:t>,</a:t>
            </a:r>
            <a:r>
              <a:rPr lang="en-US" sz="1200" b="0" i="0" u="non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Technology in Action,</a:t>
            </a:r>
            <a:r>
              <a:rPr lang="en-US" sz="1200" b="0" i="0" kern="1200" baseline="0" dirty="0" smtClean="0">
                <a:solidFill>
                  <a:schemeClr val="tx1"/>
                </a:solidFill>
                <a:effectLst/>
                <a:latin typeface="+mn-lt"/>
                <a:ea typeface="+mn-ea"/>
                <a:cs typeface="+mn-cs"/>
              </a:rPr>
              <a:t> 2010.</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 URLs:</a:t>
            </a:r>
            <a:r>
              <a:rPr lang="en-US" sz="1200" kern="1200" dirty="0" smtClean="0">
                <a:solidFill>
                  <a:schemeClr val="tx1"/>
                </a:solidFill>
                <a:effectLst/>
                <a:latin typeface="+mn-lt"/>
                <a:ea typeface="+mn-ea"/>
                <a:cs typeface="+mn-cs"/>
              </a:rPr>
              <a:t>2012 Irina </a:t>
            </a:r>
            <a:r>
              <a:rPr lang="en-US" sz="1200" kern="1200" dirty="0" err="1" smtClean="0">
                <a:solidFill>
                  <a:schemeClr val="tx1"/>
                </a:solidFill>
                <a:effectLst/>
                <a:latin typeface="+mn-lt"/>
                <a:ea typeface="+mn-ea"/>
                <a:cs typeface="+mn-cs"/>
              </a:rPr>
              <a:t>Igel</a:t>
            </a:r>
            <a:r>
              <a:rPr lang="en-US" sz="1200" kern="1200" dirty="0" smtClean="0">
                <a:solidFill>
                  <a:schemeClr val="tx1"/>
                </a:solidFill>
                <a:effectLst/>
                <a:latin typeface="+mn-lt"/>
                <a:ea typeface="+mn-ea"/>
                <a:cs typeface="+mn-cs"/>
              </a:rPr>
              <a:t>, AMPS GK-12 Program, Polytechnic Institute of New York University.</a:t>
            </a:r>
            <a:endParaRPr lang="en-US"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4D87D-4A04-4706-BEA0-07F63F76CC3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principle behind  ultrasonic detection is that the sensor emits high-frequency </a:t>
            </a:r>
            <a:r>
              <a:rPr lang="en-US" dirty="0" smtClean="0"/>
              <a:t>ultrasound (beyond </a:t>
            </a:r>
            <a:r>
              <a:rPr lang="en-US" dirty="0" smtClean="0"/>
              <a:t>the limit of human hearing), which bounces off objects and is read back by the sensor. The time that each pulse takes to bounce back</a:t>
            </a:r>
            <a:r>
              <a:rPr lang="en-US" baseline="0" dirty="0" smtClean="0"/>
              <a:t> to</a:t>
            </a:r>
            <a:r>
              <a:rPr lang="en-US" dirty="0" smtClean="0"/>
              <a:t> the sensor determines the distance from</a:t>
            </a:r>
            <a:r>
              <a:rPr lang="en-US" baseline="0" dirty="0" smtClean="0"/>
              <a:t> it.  The longer the </a:t>
            </a:r>
            <a:r>
              <a:rPr lang="en-US" baseline="0" dirty="0" smtClean="0"/>
              <a:t>interval, </a:t>
            </a:r>
            <a:r>
              <a:rPr lang="en-US" baseline="0" dirty="0" smtClean="0"/>
              <a:t>the further the objects is, and vice versa.“</a:t>
            </a:r>
            <a:endParaRPr lang="en-US" dirty="0" smtClean="0"/>
          </a:p>
          <a:p>
            <a:endParaRPr lang="en-US" baseline="0" dirty="0" smtClean="0"/>
          </a:p>
          <a:p>
            <a:r>
              <a:rPr lang="en-US" baseline="0" dirty="0" smtClean="0"/>
              <a:t>Sources</a:t>
            </a:r>
            <a:r>
              <a:rPr lang="en-US" baseline="0" dirty="0" smtClean="0"/>
              <a:t>:</a:t>
            </a:r>
          </a:p>
          <a:p>
            <a:r>
              <a:rPr lang="en-US" sz="1200" b="0" i="0" kern="1200" dirty="0" smtClean="0">
                <a:solidFill>
                  <a:schemeClr val="tx1"/>
                </a:solidFill>
                <a:effectLst/>
                <a:latin typeface="+mn-lt"/>
                <a:ea typeface="+mn-ea"/>
                <a:cs typeface="+mn-cs"/>
              </a:rPr>
              <a:t>Building Robots with LEGO Mindstorms NXT ,</a:t>
            </a:r>
            <a:r>
              <a:rPr lang="en-US" sz="1200" b="0" i="0" kern="1200" baseline="0" dirty="0" smtClean="0">
                <a:solidFill>
                  <a:schemeClr val="tx1"/>
                </a:solidFill>
                <a:effectLst/>
                <a:latin typeface="+mn-lt"/>
                <a:ea typeface="+mn-ea"/>
                <a:cs typeface="+mn-cs"/>
              </a:rPr>
              <a:t> by </a:t>
            </a:r>
            <a:r>
              <a:rPr lang="en-US" sz="1200" b="0" i="0" u="sng" kern="1200" dirty="0" smtClean="0">
                <a:solidFill>
                  <a:schemeClr val="tx1"/>
                </a:solidFill>
                <a:effectLst/>
                <a:latin typeface="+mn-lt"/>
                <a:ea typeface="+mn-ea"/>
                <a:cs typeface="+mn-cs"/>
                <a:hlinkClick r:id="rId3"/>
              </a:rPr>
              <a:t>Mario Ferrari</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4"/>
              </a:rPr>
              <a:t>Guilio</a:t>
            </a:r>
            <a:r>
              <a:rPr lang="en-US" sz="1200" b="0" i="0" u="sng" kern="1200" dirty="0" smtClean="0">
                <a:solidFill>
                  <a:schemeClr val="tx1"/>
                </a:solidFill>
                <a:effectLst/>
                <a:latin typeface="+mn-lt"/>
                <a:ea typeface="+mn-ea"/>
                <a:cs typeface="+mn-cs"/>
                <a:hlinkClick r:id="rId4"/>
              </a:rPr>
              <a:t> Ferrari</a:t>
            </a:r>
            <a:r>
              <a:rPr lang="en-US" sz="1200" b="0" i="0" kern="1200" dirty="0" smtClean="0">
                <a:solidFill>
                  <a:schemeClr val="tx1"/>
                </a:solidFill>
                <a:effectLst/>
                <a:latin typeface="+mn-lt"/>
                <a:ea typeface="+mn-ea"/>
                <a:cs typeface="+mn-cs"/>
              </a:rPr>
              <a:t> , </a:t>
            </a:r>
            <a:r>
              <a:rPr lang="en-US" sz="1200" b="0" i="0" u="sng" kern="1200" dirty="0" smtClean="0">
                <a:solidFill>
                  <a:schemeClr val="tx1"/>
                </a:solidFill>
                <a:effectLst/>
                <a:latin typeface="+mn-lt"/>
                <a:ea typeface="+mn-ea"/>
                <a:cs typeface="+mn-cs"/>
                <a:hlinkClick r:id="rId5"/>
              </a:rPr>
              <a:t>David </a:t>
            </a:r>
            <a:r>
              <a:rPr lang="en-US" sz="1200" b="0" i="0" u="sng" kern="1200" dirty="0" err="1" smtClean="0">
                <a:solidFill>
                  <a:schemeClr val="tx1"/>
                </a:solidFill>
                <a:effectLst/>
                <a:latin typeface="+mn-lt"/>
                <a:ea typeface="+mn-ea"/>
                <a:cs typeface="+mn-cs"/>
                <a:hlinkClick r:id="rId5"/>
              </a:rPr>
              <a:t>Astolfo</a:t>
            </a:r>
            <a:r>
              <a:rPr lang="en-US" sz="1200" b="0" i="0" u="none" kern="1200" dirty="0" smtClean="0">
                <a:solidFill>
                  <a:schemeClr val="tx1"/>
                </a:solidFill>
                <a:effectLst/>
                <a:latin typeface="+mn-lt"/>
                <a:ea typeface="+mn-ea"/>
                <a:cs typeface="+mn-cs"/>
              </a:rPr>
              <a:t>,</a:t>
            </a:r>
            <a:r>
              <a:rPr lang="en-US" sz="1200" b="0" i="0" u="none" kern="1200" baseline="0" dirty="0" smtClean="0">
                <a:solidFill>
                  <a:schemeClr val="tx1"/>
                </a:solidFill>
                <a:effectLst/>
                <a:latin typeface="+mn-lt"/>
                <a:ea typeface="+mn-ea"/>
                <a:cs typeface="+mn-cs"/>
              </a:rPr>
              <a:t> </a:t>
            </a:r>
            <a:r>
              <a:rPr lang="en-US" sz="1200" b="0" i="0" u="none" kern="1200" baseline="0" dirty="0" err="1" smtClean="0">
                <a:solidFill>
                  <a:schemeClr val="tx1"/>
                </a:solidFill>
                <a:effectLst/>
                <a:latin typeface="+mn-lt"/>
                <a:ea typeface="+mn-ea"/>
                <a:cs typeface="+mn-cs"/>
              </a:rPr>
              <a:t>Syngress</a:t>
            </a:r>
            <a:r>
              <a:rPr lang="en-US" sz="1200" b="0" i="0" u="none" kern="1200" baseline="0" dirty="0" smtClean="0">
                <a:solidFill>
                  <a:schemeClr val="tx1"/>
                </a:solidFill>
                <a:effectLst/>
                <a:latin typeface="+mn-lt"/>
                <a:ea typeface="+mn-ea"/>
                <a:cs typeface="+mn-cs"/>
              </a:rPr>
              <a:t>, 2007</a:t>
            </a:r>
          </a:p>
          <a:p>
            <a:pPr eaLnBrk="1" hangingPunct="1">
              <a:spcBef>
                <a:spcPct val="0"/>
              </a:spcBef>
            </a:pPr>
            <a:r>
              <a:rPr lang="en-US" dirty="0" smtClean="0"/>
              <a:t>Image source: </a:t>
            </a:r>
            <a:r>
              <a:rPr lang="en-US" sz="1200" kern="1200" dirty="0" smtClean="0">
                <a:solidFill>
                  <a:schemeClr val="tx1"/>
                </a:solidFill>
                <a:effectLst/>
                <a:latin typeface="+mn-lt"/>
                <a:ea typeface="+mn-ea"/>
                <a:cs typeface="+mn-cs"/>
              </a:rPr>
              <a:t>2012 Irina </a:t>
            </a:r>
            <a:r>
              <a:rPr lang="en-US" sz="1200" kern="1200" dirty="0" err="1" smtClean="0">
                <a:solidFill>
                  <a:schemeClr val="tx1"/>
                </a:solidFill>
                <a:effectLst/>
                <a:latin typeface="+mn-lt"/>
                <a:ea typeface="+mn-ea"/>
                <a:cs typeface="+mn-cs"/>
              </a:rPr>
              <a:t>Igel</a:t>
            </a:r>
            <a:r>
              <a:rPr lang="en-US" sz="1200" kern="1200" dirty="0" smtClean="0">
                <a:solidFill>
                  <a:schemeClr val="tx1"/>
                </a:solidFill>
                <a:effectLst/>
                <a:latin typeface="+mn-lt"/>
                <a:ea typeface="+mn-ea"/>
                <a:cs typeface="+mn-cs"/>
              </a:rPr>
              <a:t>, AMPS GK-12 Program, Polytechnic Institute of New York University.</a:t>
            </a: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4D87D-4A04-4706-BEA0-07F63F76CC33}"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Note that the distance between the objects is equal to half the distance that the ultrasound travels, since the sound wave have to make a round trip from sensor to the object and back.</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r>
              <a:rPr lang="en-US" baseline="0" dirty="0" smtClean="0"/>
              <a:t>Sources:</a:t>
            </a:r>
          </a:p>
          <a:p>
            <a:r>
              <a:rPr lang="en-US" sz="1200" b="0" i="0" kern="1200" dirty="0" smtClean="0">
                <a:solidFill>
                  <a:schemeClr val="tx1"/>
                </a:solidFill>
                <a:effectLst/>
                <a:latin typeface="+mn-lt"/>
                <a:ea typeface="+mn-ea"/>
                <a:cs typeface="+mn-cs"/>
              </a:rPr>
              <a:t>Building Robots with LEGO Mindstorms NXT ,</a:t>
            </a:r>
            <a:r>
              <a:rPr lang="en-US" sz="1200" b="0" i="0" kern="1200" baseline="0" dirty="0" smtClean="0">
                <a:solidFill>
                  <a:schemeClr val="tx1"/>
                </a:solidFill>
                <a:effectLst/>
                <a:latin typeface="+mn-lt"/>
                <a:ea typeface="+mn-ea"/>
                <a:cs typeface="+mn-cs"/>
              </a:rPr>
              <a:t> by </a:t>
            </a:r>
            <a:r>
              <a:rPr lang="en-US" sz="1200" b="0" i="0" u="sng" kern="1200" dirty="0" smtClean="0">
                <a:solidFill>
                  <a:schemeClr val="tx1"/>
                </a:solidFill>
                <a:effectLst/>
                <a:latin typeface="+mn-lt"/>
                <a:ea typeface="+mn-ea"/>
                <a:cs typeface="+mn-cs"/>
                <a:hlinkClick r:id="rId3"/>
              </a:rPr>
              <a:t>Mario Ferrari</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4"/>
              </a:rPr>
              <a:t>Guilio</a:t>
            </a:r>
            <a:r>
              <a:rPr lang="en-US" sz="1200" b="0" i="0" u="sng" kern="1200" dirty="0" smtClean="0">
                <a:solidFill>
                  <a:schemeClr val="tx1"/>
                </a:solidFill>
                <a:effectLst/>
                <a:latin typeface="+mn-lt"/>
                <a:ea typeface="+mn-ea"/>
                <a:cs typeface="+mn-cs"/>
                <a:hlinkClick r:id="rId4"/>
              </a:rPr>
              <a:t> Ferrari</a:t>
            </a:r>
            <a:r>
              <a:rPr lang="en-US" sz="1200" b="0" i="0" kern="1200" dirty="0" smtClean="0">
                <a:solidFill>
                  <a:schemeClr val="tx1"/>
                </a:solidFill>
                <a:effectLst/>
                <a:latin typeface="+mn-lt"/>
                <a:ea typeface="+mn-ea"/>
                <a:cs typeface="+mn-cs"/>
              </a:rPr>
              <a:t> , </a:t>
            </a:r>
            <a:r>
              <a:rPr lang="en-US" sz="1200" b="0" i="0" u="sng" kern="1200" dirty="0" smtClean="0">
                <a:solidFill>
                  <a:schemeClr val="tx1"/>
                </a:solidFill>
                <a:effectLst/>
                <a:latin typeface="+mn-lt"/>
                <a:ea typeface="+mn-ea"/>
                <a:cs typeface="+mn-cs"/>
                <a:hlinkClick r:id="rId5"/>
              </a:rPr>
              <a:t>David </a:t>
            </a:r>
            <a:r>
              <a:rPr lang="en-US" sz="1200" b="0" i="0" u="sng" kern="1200" dirty="0" err="1" smtClean="0">
                <a:solidFill>
                  <a:schemeClr val="tx1"/>
                </a:solidFill>
                <a:effectLst/>
                <a:latin typeface="+mn-lt"/>
                <a:ea typeface="+mn-ea"/>
                <a:cs typeface="+mn-cs"/>
                <a:hlinkClick r:id="rId5"/>
              </a:rPr>
              <a:t>Astolfo</a:t>
            </a:r>
            <a:r>
              <a:rPr lang="en-US" sz="1200" b="0" i="0" u="none" kern="1200" dirty="0" smtClean="0">
                <a:solidFill>
                  <a:schemeClr val="tx1"/>
                </a:solidFill>
                <a:effectLst/>
                <a:latin typeface="+mn-lt"/>
                <a:ea typeface="+mn-ea"/>
                <a:cs typeface="+mn-cs"/>
              </a:rPr>
              <a:t>,</a:t>
            </a:r>
            <a:r>
              <a:rPr lang="en-US" sz="1200" b="0" i="0" u="none" kern="1200" baseline="0" dirty="0" smtClean="0">
                <a:solidFill>
                  <a:schemeClr val="tx1"/>
                </a:solidFill>
                <a:effectLst/>
                <a:latin typeface="+mn-lt"/>
                <a:ea typeface="+mn-ea"/>
                <a:cs typeface="+mn-cs"/>
              </a:rPr>
              <a:t> </a:t>
            </a:r>
            <a:r>
              <a:rPr lang="en-US" sz="1200" b="0" i="0" u="none" kern="1200" baseline="0" dirty="0" err="1" smtClean="0">
                <a:solidFill>
                  <a:schemeClr val="tx1"/>
                </a:solidFill>
                <a:effectLst/>
                <a:latin typeface="+mn-lt"/>
                <a:ea typeface="+mn-ea"/>
                <a:cs typeface="+mn-cs"/>
              </a:rPr>
              <a:t>Syngress</a:t>
            </a:r>
            <a:r>
              <a:rPr lang="en-US" sz="1200" b="0" i="0" u="none" kern="1200" baseline="0" dirty="0" smtClean="0">
                <a:solidFill>
                  <a:schemeClr val="tx1"/>
                </a:solidFill>
                <a:effectLst/>
                <a:latin typeface="+mn-lt"/>
                <a:ea typeface="+mn-ea"/>
                <a:cs typeface="+mn-cs"/>
              </a:rPr>
              <a:t>, 2007</a:t>
            </a:r>
          </a:p>
          <a:p>
            <a:pPr eaLnBrk="1" hangingPunct="1">
              <a:spcBef>
                <a:spcPct val="0"/>
              </a:spcBef>
            </a:pPr>
            <a:r>
              <a:rPr lang="en-US" dirty="0" smtClean="0"/>
              <a:t>Image source: </a:t>
            </a:r>
            <a:r>
              <a:rPr lang="en-US" sz="1200" kern="1200" dirty="0" smtClean="0">
                <a:solidFill>
                  <a:schemeClr val="tx1"/>
                </a:solidFill>
                <a:effectLst/>
                <a:latin typeface="+mn-lt"/>
                <a:ea typeface="+mn-ea"/>
                <a:cs typeface="+mn-cs"/>
              </a:rPr>
              <a:t>2012 Irina </a:t>
            </a:r>
            <a:r>
              <a:rPr lang="en-US" sz="1200" kern="1200" dirty="0" err="1" smtClean="0">
                <a:solidFill>
                  <a:schemeClr val="tx1"/>
                </a:solidFill>
                <a:effectLst/>
                <a:latin typeface="+mn-lt"/>
                <a:ea typeface="+mn-ea"/>
                <a:cs typeface="+mn-cs"/>
              </a:rPr>
              <a:t>Igel</a:t>
            </a:r>
            <a:r>
              <a:rPr lang="en-US" sz="1200" kern="1200" dirty="0" smtClean="0">
                <a:solidFill>
                  <a:schemeClr val="tx1"/>
                </a:solidFill>
                <a:effectLst/>
                <a:latin typeface="+mn-lt"/>
                <a:ea typeface="+mn-ea"/>
                <a:cs typeface="+mn-cs"/>
              </a:rPr>
              <a:t>, AMPS GK-12 Program, Polytechnic Institute of New York University.</a:t>
            </a: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4D87D-4A04-4706-BEA0-07F63F76CC33}"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kern="1200" dirty="0" smtClean="0">
                <a:solidFill>
                  <a:schemeClr val="tx1"/>
                </a:solidFill>
                <a:effectLst/>
                <a:latin typeface="+mn-lt"/>
                <a:ea typeface="+mn-ea"/>
                <a:cs typeface="+mn-cs"/>
              </a:rPr>
              <a:t>LEGO Mindstorms Ultrasonic</a:t>
            </a:r>
            <a:r>
              <a:rPr lang="en-US" sz="1200" kern="1200" baseline="0" dirty="0" smtClean="0">
                <a:solidFill>
                  <a:schemeClr val="tx1"/>
                </a:solidFill>
                <a:effectLst/>
                <a:latin typeface="+mn-lt"/>
                <a:ea typeface="+mn-ea"/>
                <a:cs typeface="+mn-cs"/>
              </a:rPr>
              <a:t> sensor has </a:t>
            </a:r>
            <a:r>
              <a:rPr lang="en-US" sz="1200" kern="1200" baseline="0" dirty="0" smtClean="0">
                <a:solidFill>
                  <a:schemeClr val="tx1"/>
                </a:solidFill>
                <a:effectLst/>
                <a:latin typeface="+mn-lt"/>
                <a:ea typeface="+mn-ea"/>
                <a:cs typeface="+mn-cs"/>
              </a:rPr>
              <a:t>limitations. </a:t>
            </a:r>
            <a:r>
              <a:rPr lang="en-US" sz="1200" kern="1200" dirty="0" smtClean="0">
                <a:solidFill>
                  <a:schemeClr val="tx1"/>
                </a:solidFill>
                <a:effectLst/>
                <a:latin typeface="+mn-lt"/>
                <a:ea typeface="+mn-ea"/>
                <a:cs typeface="+mn-cs"/>
              </a:rPr>
              <a:t>The sensor can measure distance of an object located up to 255±3cm away from the sensor. The</a:t>
            </a:r>
            <a:r>
              <a:rPr lang="en-US" sz="1200" kern="1200" baseline="0" dirty="0" smtClean="0">
                <a:solidFill>
                  <a:schemeClr val="tx1"/>
                </a:solidFill>
                <a:effectLst/>
                <a:latin typeface="+mn-lt"/>
                <a:ea typeface="+mn-ea"/>
                <a:cs typeface="+mn-cs"/>
              </a:rPr>
              <a:t> ultrasonic sensors used in SONARs or sonograms are more expensive and have better accuracy and range.</a:t>
            </a:r>
            <a:r>
              <a:rPr lang="en-US" sz="1200" kern="1200" dirty="0" smtClean="0">
                <a:solidFill>
                  <a:schemeClr val="tx1"/>
                </a:solidFill>
                <a:effectLst/>
                <a:latin typeface="+mn-lt"/>
                <a:ea typeface="+mn-ea"/>
                <a:cs typeface="+mn-cs"/>
              </a:rPr>
              <a:t> </a:t>
            </a:r>
          </a:p>
          <a:p>
            <a:pPr eaLnBrk="1" hangingPunct="1">
              <a:spcBef>
                <a:spcPct val="0"/>
              </a:spcBef>
            </a:pPr>
            <a:r>
              <a:rPr lang="en-US" sz="1200" kern="1200" dirty="0" smtClean="0">
                <a:solidFill>
                  <a:schemeClr val="tx1"/>
                </a:solidFill>
                <a:effectLst/>
                <a:latin typeface="+mn-lt"/>
                <a:ea typeface="+mn-ea"/>
                <a:cs typeface="+mn-cs"/>
              </a:rPr>
              <a:t>LEGO Ultrasonic sensor emits sounds chirp at 40 000 Hz frequency.</a:t>
            </a:r>
          </a:p>
          <a:p>
            <a:pPr eaLnBrk="1" hangingPunct="1">
              <a:spcBef>
                <a:spcPct val="0"/>
              </a:spcBef>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effectLst/>
                <a:latin typeface="+mn-lt"/>
                <a:ea typeface="+mn-ea"/>
                <a:cs typeface="+mn-cs"/>
              </a:rPr>
              <a:t>Image </a:t>
            </a:r>
            <a:r>
              <a:rPr lang="en-US" sz="1200" kern="1200" dirty="0" smtClean="0">
                <a:solidFill>
                  <a:schemeClr val="tx1"/>
                </a:solidFill>
                <a:effectLst/>
                <a:latin typeface="+mn-lt"/>
                <a:ea typeface="+mn-ea"/>
                <a:cs typeface="+mn-cs"/>
              </a:rPr>
              <a:t>Source © 2012 Irina </a:t>
            </a:r>
            <a:r>
              <a:rPr lang="en-US" sz="1200" kern="1200" dirty="0" err="1" smtClean="0">
                <a:solidFill>
                  <a:schemeClr val="tx1"/>
                </a:solidFill>
                <a:effectLst/>
                <a:latin typeface="+mn-lt"/>
                <a:ea typeface="+mn-ea"/>
                <a:cs typeface="+mn-cs"/>
              </a:rPr>
              <a:t>Igel</a:t>
            </a:r>
            <a:endParaRPr lang="en-US" sz="1200" kern="1200" dirty="0" smtClean="0">
              <a:solidFill>
                <a:schemeClr val="tx1"/>
              </a:solidFill>
              <a:effectLst/>
              <a:latin typeface="+mn-lt"/>
              <a:ea typeface="+mn-ea"/>
              <a:cs typeface="+mn-cs"/>
            </a:endParaRP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17</a:t>
            </a:fld>
            <a:endParaRPr lang="en-US"/>
          </a:p>
        </p:txBody>
      </p:sp>
    </p:spTree>
    <p:extLst>
      <p:ext uri="{BB962C8B-B14F-4D97-AF65-F5344CB8AC3E}">
        <p14:creationId xmlns="" xmlns:p14="http://schemas.microsoft.com/office/powerpoint/2010/main" val="61554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Image </a:t>
            </a:r>
            <a:r>
              <a:rPr lang="en-US" sz="1200" kern="1200" dirty="0" smtClean="0">
                <a:solidFill>
                  <a:schemeClr val="tx1"/>
                </a:solidFill>
                <a:effectLst/>
                <a:latin typeface="+mn-lt"/>
                <a:ea typeface="+mn-ea"/>
                <a:cs typeface="+mn-cs"/>
              </a:rPr>
              <a:t>Source © 2012 Irina </a:t>
            </a:r>
            <a:r>
              <a:rPr lang="en-US" sz="1200" kern="1200" dirty="0" err="1" smtClean="0">
                <a:solidFill>
                  <a:schemeClr val="tx1"/>
                </a:solidFill>
                <a:effectLst/>
                <a:latin typeface="+mn-lt"/>
                <a:ea typeface="+mn-ea"/>
                <a:cs typeface="+mn-cs"/>
              </a:rPr>
              <a:t>Igel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18</a:t>
            </a:fld>
            <a:endParaRPr lang="en-US"/>
          </a:p>
        </p:txBody>
      </p:sp>
    </p:spTree>
    <p:extLst>
      <p:ext uri="{BB962C8B-B14F-4D97-AF65-F5344CB8AC3E}">
        <p14:creationId xmlns="" xmlns:p14="http://schemas.microsoft.com/office/powerpoint/2010/main" val="757229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into the activity by reflecting back to Do Now. Ask students to choose an object </a:t>
            </a:r>
            <a:r>
              <a:rPr lang="en-US" sz="1200" u="none" kern="1200" dirty="0" smtClean="0">
                <a:solidFill>
                  <a:schemeClr val="tx1"/>
                </a:solidFill>
                <a:effectLst/>
                <a:latin typeface="+mn-lt"/>
                <a:ea typeface="+mn-ea"/>
                <a:cs typeface="+mn-cs"/>
              </a:rPr>
              <a:t>large and</a:t>
            </a:r>
            <a:r>
              <a:rPr lang="en-US" sz="1200" u="none" kern="1200" baseline="0" dirty="0" smtClean="0">
                <a:solidFill>
                  <a:schemeClr val="tx1"/>
                </a:solidFill>
                <a:effectLst/>
                <a:latin typeface="+mn-lt"/>
                <a:ea typeface="+mn-ea"/>
                <a:cs typeface="+mn-cs"/>
              </a:rPr>
              <a:t> flat ( no round surfaces or think surfaces). The object could be the floor, a shelf, a wall, a book or perhaps a teammate (that doesn’t move too much).</a:t>
            </a:r>
          </a:p>
          <a:p>
            <a:endParaRPr lang="en-US" sz="1200" u="none"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Image </a:t>
            </a:r>
            <a:r>
              <a:rPr lang="en-US" sz="1200" kern="1200" dirty="0" smtClean="0">
                <a:solidFill>
                  <a:schemeClr val="tx1"/>
                </a:solidFill>
                <a:effectLst/>
                <a:latin typeface="+mn-lt"/>
                <a:ea typeface="+mn-ea"/>
                <a:cs typeface="+mn-cs"/>
              </a:rPr>
              <a:t>Source © 2009 Irina </a:t>
            </a:r>
            <a:r>
              <a:rPr lang="en-US" sz="1200" kern="1200" dirty="0" err="1" smtClean="0">
                <a:solidFill>
                  <a:schemeClr val="tx1"/>
                </a:solidFill>
                <a:effectLst/>
                <a:latin typeface="+mn-lt"/>
                <a:ea typeface="+mn-ea"/>
                <a:cs typeface="+mn-cs"/>
              </a:rPr>
              <a:t>Igel</a:t>
            </a:r>
            <a:endParaRPr lang="en-US" sz="1200" kern="1200" dirty="0" smtClean="0">
              <a:solidFill>
                <a:schemeClr val="tx1"/>
              </a:solidFill>
              <a:effectLst/>
              <a:latin typeface="+mn-lt"/>
              <a:ea typeface="+mn-ea"/>
              <a:cs typeface="+mn-cs"/>
            </a:endParaRPr>
          </a:p>
          <a:p>
            <a:endParaRPr lang="en-US" u="none"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19</a:t>
            </a:fld>
            <a:endParaRPr lang="en-US"/>
          </a:p>
        </p:txBody>
      </p:sp>
    </p:spTree>
    <p:extLst>
      <p:ext uri="{BB962C8B-B14F-4D97-AF65-F5344CB8AC3E}">
        <p14:creationId xmlns="" xmlns:p14="http://schemas.microsoft.com/office/powerpoint/2010/main" val="29384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Times New Roman" pitchFamily="18" charset="0"/>
                <a:ea typeface="+mn-ea"/>
                <a:cs typeface="Times New Roman" pitchFamily="18" charset="0"/>
              </a:rPr>
              <a:t>Pre-activity Assessment</a:t>
            </a:r>
          </a:p>
          <a:p>
            <a:r>
              <a:rPr lang="en-US" sz="1200" kern="1200" dirty="0" smtClean="0">
                <a:solidFill>
                  <a:schemeClr val="tx1"/>
                </a:solidFill>
                <a:effectLst/>
                <a:latin typeface="+mn-lt"/>
                <a:ea typeface="+mn-ea"/>
                <a:cs typeface="+mn-cs"/>
              </a:rPr>
              <a:t>(Note: introduce this question before any of the sound-related concepts are introduced to let students think freely. )</a:t>
            </a:r>
          </a:p>
          <a:p>
            <a:r>
              <a:rPr lang="en-US" sz="1200" kern="120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students to share their ideas. Some of possible solutions are  laser distance meter, ultrasound sensor, video tracking of the car, etc.  Guide this discussion toward usage of sound waves as a tool to calculate distance between objects. </a:t>
            </a:r>
          </a:p>
          <a:p>
            <a:endParaRPr lang="en-US" sz="1200" kern="1200" baseline="0" dirty="0" smtClean="0">
              <a:solidFill>
                <a:schemeClr val="tx1"/>
              </a:solidFill>
              <a:effectLst/>
              <a:latin typeface="+mn-lt"/>
              <a:ea typeface="+mn-ea"/>
              <a:cs typeface="+mn-cs"/>
            </a:endParaRPr>
          </a:p>
          <a:p>
            <a:r>
              <a:rPr lang="en-US" sz="900" kern="1200" baseline="0" dirty="0" smtClean="0">
                <a:solidFill>
                  <a:schemeClr val="tx1"/>
                </a:solidFill>
                <a:effectLst/>
                <a:latin typeface="+mn-lt"/>
                <a:ea typeface="+mn-ea"/>
                <a:cs typeface="+mn-cs"/>
              </a:rPr>
              <a:t>Image </a:t>
            </a:r>
            <a:r>
              <a:rPr lang="en-US" sz="900" kern="1200" dirty="0" smtClean="0">
                <a:solidFill>
                  <a:schemeClr val="tx1"/>
                </a:solidFill>
                <a:effectLst/>
                <a:latin typeface="+mn-lt"/>
                <a:ea typeface="+mn-ea"/>
                <a:cs typeface="+mn-cs"/>
              </a:rPr>
              <a:t>Source © 2009 Irina </a:t>
            </a:r>
            <a:r>
              <a:rPr lang="en-US" sz="900" kern="1200" dirty="0" err="1" smtClean="0">
                <a:solidFill>
                  <a:schemeClr val="tx1"/>
                </a:solidFill>
                <a:effectLst/>
                <a:latin typeface="+mn-lt"/>
                <a:ea typeface="+mn-ea"/>
                <a:cs typeface="+mn-cs"/>
              </a:rPr>
              <a:t>Igel</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2</a:t>
            </a:fld>
            <a:endParaRPr lang="en-US" dirty="0"/>
          </a:p>
        </p:txBody>
      </p:sp>
    </p:spTree>
    <p:extLst>
      <p:ext uri="{BB962C8B-B14F-4D97-AF65-F5344CB8AC3E}">
        <p14:creationId xmlns="" xmlns:p14="http://schemas.microsoft.com/office/powerpoint/2010/main" val="391332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effectLst/>
                <a:latin typeface="+mn-lt"/>
                <a:ea typeface="+mn-ea"/>
                <a:cs typeface="+mn-cs"/>
              </a:rPr>
              <a:t>The frequency of a wave is defined as number of cycles this wave completes in a unit of time. This unit of time is typically taken to be a second. Frequency of 1Hz, or one Hertz, indicates that the wave oscillates one cycle over a time period of 1 second. </a:t>
            </a:r>
            <a:endParaRPr lang="en-US" u="none"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3</a:t>
            </a:fld>
            <a:endParaRPr lang="en-US" dirty="0"/>
          </a:p>
        </p:txBody>
      </p:sp>
    </p:spTree>
    <p:extLst>
      <p:ext uri="{BB962C8B-B14F-4D97-AF65-F5344CB8AC3E}">
        <p14:creationId xmlns="" xmlns:p14="http://schemas.microsoft.com/office/powerpoint/2010/main" val="228442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effectLst/>
                <a:latin typeface="+mn-lt"/>
                <a:ea typeface="+mn-ea"/>
                <a:cs typeface="+mn-cs"/>
              </a:rPr>
              <a:t>Let’s look what happens to a sine wave when we increase its frequency from 1Hz to 5Hz. The sine wave at the  top left completes 1 full cycle within 1 second or, in other words, has a frequency of 1 Hz. (Remember that the wave completes full cycle when it travels from one point to another and comes</a:t>
            </a:r>
            <a:r>
              <a:rPr lang="en-US" sz="1200" u="none" kern="1200" baseline="0" dirty="0" smtClean="0">
                <a:solidFill>
                  <a:schemeClr val="tx1"/>
                </a:solidFill>
                <a:effectLst/>
                <a:latin typeface="+mn-lt"/>
                <a:ea typeface="+mn-ea"/>
                <a:cs typeface="+mn-cs"/>
              </a:rPr>
              <a:t> back to its starting position.) </a:t>
            </a:r>
            <a:r>
              <a:rPr lang="en-US" sz="1200" u="none" kern="1200" dirty="0" smtClean="0">
                <a:solidFill>
                  <a:schemeClr val="tx1"/>
                </a:solidFill>
                <a:effectLst/>
                <a:latin typeface="+mn-lt"/>
                <a:ea typeface="+mn-ea"/>
                <a:cs typeface="+mn-cs"/>
              </a:rPr>
              <a:t>The sine wave in the middle completes about 3.3 full cycles within 1 second or, in other words, has a frequency of 3.3 Hz.  The wave at the right bottom corner oscillates 5 times in 1 second time or has a frequency of 5 Hz.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Image </a:t>
            </a:r>
            <a:r>
              <a:rPr lang="en-US" sz="1200" kern="1200" dirty="0" smtClean="0">
                <a:solidFill>
                  <a:schemeClr val="tx1"/>
                </a:solidFill>
                <a:effectLst/>
                <a:latin typeface="+mn-lt"/>
                <a:ea typeface="+mn-ea"/>
                <a:cs typeface="+mn-cs"/>
              </a:rPr>
              <a:t>Copyright © 2012 Irina </a:t>
            </a:r>
            <a:r>
              <a:rPr lang="en-US" sz="1200" kern="1200" dirty="0" err="1" smtClean="0">
                <a:solidFill>
                  <a:schemeClr val="tx1"/>
                </a:solidFill>
                <a:effectLst/>
                <a:latin typeface="+mn-lt"/>
                <a:ea typeface="+mn-ea"/>
                <a:cs typeface="+mn-cs"/>
              </a:rPr>
              <a:t>Igel</a:t>
            </a:r>
            <a:r>
              <a:rPr lang="en-US" sz="1200" kern="1200" dirty="0" smtClean="0">
                <a:solidFill>
                  <a:schemeClr val="tx1"/>
                </a:solidFill>
                <a:effectLst/>
                <a:latin typeface="+mn-lt"/>
                <a:ea typeface="+mn-ea"/>
                <a:cs typeface="+mn-cs"/>
              </a:rPr>
              <a:t>, AMPS GK-12 Program, Polytechnic Institute of New York University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4</a:t>
            </a:fld>
            <a:endParaRPr lang="en-US" dirty="0"/>
          </a:p>
        </p:txBody>
      </p:sp>
    </p:spTree>
    <p:extLst>
      <p:ext uri="{BB962C8B-B14F-4D97-AF65-F5344CB8AC3E}">
        <p14:creationId xmlns="" xmlns:p14="http://schemas.microsoft.com/office/powerpoint/2010/main" val="362197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u="none" kern="1200" dirty="0" smtClean="0">
                <a:solidFill>
                  <a:schemeClr val="tx1"/>
                </a:solidFill>
                <a:effectLst/>
                <a:latin typeface="+mn-lt"/>
                <a:ea typeface="+mn-ea"/>
                <a:cs typeface="+mn-cs"/>
              </a:rPr>
              <a:t>Sound waves are everywhere around us even when we cannot hear them. Human hearing has evolved to respond to sound frequencies in the range between 20Hz and 20,000Hz. For humans, the impact of the frequency limits means our ears cannot process sounds that complete less than 20, or more than 20000, oscillations per second. The frequencies</a:t>
            </a:r>
            <a:r>
              <a:rPr lang="en-US" sz="1200" u="none" kern="1200" baseline="0" dirty="0" smtClean="0">
                <a:solidFill>
                  <a:schemeClr val="tx1"/>
                </a:solidFill>
                <a:effectLst/>
                <a:latin typeface="+mn-lt"/>
                <a:ea typeface="+mn-ea"/>
                <a:cs typeface="+mn-cs"/>
              </a:rPr>
              <a:t> below lower human hearing threshold are</a:t>
            </a:r>
            <a:r>
              <a:rPr lang="en-US" sz="1200" u="none" kern="1200" dirty="0" smtClean="0">
                <a:solidFill>
                  <a:schemeClr val="tx1"/>
                </a:solidFill>
                <a:effectLst/>
                <a:latin typeface="+mn-lt"/>
                <a:ea typeface="+mn-ea"/>
                <a:cs typeface="+mn-cs"/>
              </a:rPr>
              <a:t> defined as infrasound. Similarly, frequencies a</a:t>
            </a:r>
            <a:r>
              <a:rPr lang="en-US" sz="1200" u="none" kern="1200" baseline="0" dirty="0" smtClean="0">
                <a:solidFill>
                  <a:schemeClr val="tx1"/>
                </a:solidFill>
                <a:effectLst/>
                <a:latin typeface="+mn-lt"/>
                <a:ea typeface="+mn-ea"/>
                <a:cs typeface="+mn-cs"/>
              </a:rPr>
              <a:t>bove upper human hearing threshold are defined as ultrasound.</a:t>
            </a: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F2ECB-B335-46E2-86B7-B912D3F62F4E}"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u="none" dirty="0" smtClean="0">
                <a:solidFill>
                  <a:schemeClr val="tx1"/>
                </a:solidFill>
              </a:rPr>
              <a:t>“The upper frequency limit in humans (approximately 20 kHz) is due to limitations of the </a:t>
            </a:r>
            <a:r>
              <a:rPr lang="en-US" u="none" dirty="0" smtClean="0">
                <a:solidFill>
                  <a:schemeClr val="tx1"/>
                </a:solidFill>
                <a:hlinkClick r:id="rId3" tooltip="Middle ear"/>
              </a:rPr>
              <a:t>middle ear</a:t>
            </a:r>
            <a:r>
              <a:rPr lang="en-US" u="none" dirty="0" smtClean="0">
                <a:solidFill>
                  <a:schemeClr val="tx1"/>
                </a:solidFill>
              </a:rPr>
              <a:t>, which acts as a </a:t>
            </a:r>
            <a:r>
              <a:rPr lang="en-US" u="none" dirty="0" smtClean="0">
                <a:solidFill>
                  <a:schemeClr val="tx1"/>
                </a:solidFill>
                <a:hlinkClick r:id="rId4" tooltip="Low-pass filter"/>
              </a:rPr>
              <a:t>low-pass filter</a:t>
            </a:r>
            <a:r>
              <a:rPr lang="en-US" u="none" dirty="0" smtClean="0">
                <a:solidFill>
                  <a:schemeClr val="tx1"/>
                </a:solidFill>
              </a:rPr>
              <a:t>. </a:t>
            </a:r>
            <a:r>
              <a:rPr lang="en-US" u="none" dirty="0" smtClean="0">
                <a:solidFill>
                  <a:schemeClr val="tx1"/>
                </a:solidFill>
                <a:hlinkClick r:id="rId5" tooltip="Ultrasonic hearing"/>
              </a:rPr>
              <a:t>Ultrasonic hearing</a:t>
            </a:r>
            <a:r>
              <a:rPr lang="en-US" u="none" dirty="0" smtClean="0">
                <a:solidFill>
                  <a:schemeClr val="tx1"/>
                </a:solidFill>
              </a:rPr>
              <a:t> can occur if ultrasound is fed directly into the skull bone and reaches the </a:t>
            </a:r>
            <a:r>
              <a:rPr lang="en-US" u="none" dirty="0" smtClean="0">
                <a:solidFill>
                  <a:schemeClr val="tx1"/>
                </a:solidFill>
                <a:hlinkClick r:id="rId6" tooltip="Cochlea"/>
              </a:rPr>
              <a:t>cochlea</a:t>
            </a:r>
            <a:r>
              <a:rPr lang="en-US" u="none" dirty="0" smtClean="0">
                <a:solidFill>
                  <a:schemeClr val="tx1"/>
                </a:solidFill>
              </a:rPr>
              <a:t> through </a:t>
            </a:r>
            <a:r>
              <a:rPr lang="en-US" u="none" dirty="0" smtClean="0">
                <a:solidFill>
                  <a:schemeClr val="tx1"/>
                </a:solidFill>
                <a:hlinkClick r:id="rId7" tooltip="Bone conduction"/>
              </a:rPr>
              <a:t>bone conduction</a:t>
            </a:r>
            <a:r>
              <a:rPr lang="en-US" u="none" dirty="0" smtClean="0">
                <a:solidFill>
                  <a:schemeClr val="tx1"/>
                </a:solidFill>
              </a:rPr>
              <a:t> without passing through the middle ear. It is a fact in </a:t>
            </a:r>
            <a:r>
              <a:rPr lang="en-US" u="none" dirty="0" smtClean="0">
                <a:solidFill>
                  <a:schemeClr val="tx1"/>
                </a:solidFill>
                <a:hlinkClick r:id="rId8" tooltip="Psychoacoustics"/>
              </a:rPr>
              <a:t>psychoacoustics</a:t>
            </a:r>
            <a:r>
              <a:rPr lang="en-US" u="none" dirty="0" smtClean="0">
                <a:solidFill>
                  <a:schemeClr val="tx1"/>
                </a:solidFill>
              </a:rPr>
              <a:t> that children can hear some high-pitched sounds that older adults cannot hear, because in humans the upper limit pitch of hearing tends to become lower with age. A </a:t>
            </a:r>
            <a:r>
              <a:rPr lang="en-US" u="none" dirty="0" smtClean="0">
                <a:solidFill>
                  <a:schemeClr val="tx1"/>
                </a:solidFill>
                <a:hlinkClick r:id="rId9" tooltip="Cell phone"/>
              </a:rPr>
              <a:t>cell phone</a:t>
            </a:r>
            <a:r>
              <a:rPr lang="en-US" u="none" dirty="0" smtClean="0">
                <a:solidFill>
                  <a:schemeClr val="tx1"/>
                </a:solidFill>
              </a:rPr>
              <a:t> company has used this to create ring signals supposedly only able to be heard by younger humans; but many older people can hear it, which may be due to the considerable variation of age-related deterioration in the upper hearing threshold. There is an electronic device, called The Mosquito, that </a:t>
            </a:r>
            <a:r>
              <a:rPr lang="en-US" sz="1200" b="0" i="0" kern="1200" dirty="0" smtClean="0">
                <a:solidFill>
                  <a:schemeClr val="tx1"/>
                </a:solidFill>
                <a:effectLst/>
                <a:latin typeface="+mn-lt"/>
                <a:ea typeface="+mn-ea"/>
                <a:cs typeface="+mn-cs"/>
              </a:rPr>
              <a:t>is used to deter </a:t>
            </a:r>
            <a:r>
              <a:rPr lang="en-US" sz="1200" b="0" i="0" u="none" strike="noStrike" kern="1200" dirty="0" smtClean="0">
                <a:solidFill>
                  <a:schemeClr val="tx1"/>
                </a:solidFill>
                <a:effectLst/>
                <a:latin typeface="+mn-lt"/>
                <a:ea typeface="+mn-ea"/>
                <a:cs typeface="+mn-cs"/>
                <a:hlinkClick r:id="rId10" tooltip="Loitering"/>
              </a:rPr>
              <a:t>loitering</a:t>
            </a:r>
            <a:r>
              <a:rPr lang="en-US" sz="1200" b="0" i="0" kern="1200" dirty="0" smtClean="0">
                <a:solidFill>
                  <a:schemeClr val="tx1"/>
                </a:solidFill>
                <a:effectLst/>
                <a:latin typeface="+mn-lt"/>
                <a:ea typeface="+mn-ea"/>
                <a:cs typeface="+mn-cs"/>
              </a:rPr>
              <a:t> by young people</a:t>
            </a:r>
            <a:r>
              <a:rPr lang="en-US" sz="1200" b="0" i="0" kern="1200" baseline="0" dirty="0" smtClean="0">
                <a:solidFill>
                  <a:schemeClr val="tx1"/>
                </a:solidFill>
                <a:effectLst/>
                <a:latin typeface="+mn-lt"/>
                <a:ea typeface="+mn-ea"/>
                <a:cs typeface="+mn-cs"/>
              </a:rPr>
              <a:t> by </a:t>
            </a:r>
            <a:r>
              <a:rPr lang="en-US" sz="1200" b="0" i="0" kern="1200" dirty="0" smtClean="0">
                <a:solidFill>
                  <a:schemeClr val="tx1"/>
                </a:solidFill>
                <a:effectLst/>
                <a:latin typeface="+mn-lt"/>
                <a:ea typeface="+mn-ea"/>
                <a:cs typeface="+mn-cs"/>
              </a:rPr>
              <a:t>emitting a sound with a very high frequency.”</a:t>
            </a:r>
          </a:p>
          <a:p>
            <a:pPr eaLnBrk="1" hangingPunct="1">
              <a:spcBef>
                <a:spcPct val="0"/>
              </a:spcBef>
            </a:pPr>
            <a:endParaRPr lang="en-US" u="none" dirty="0" smtClean="0">
              <a:solidFill>
                <a:schemeClr val="tx1"/>
              </a:solidFill>
            </a:endParaRPr>
          </a:p>
          <a:p>
            <a:pPr eaLnBrk="1" hangingPunct="1">
              <a:spcBef>
                <a:spcPct val="0"/>
              </a:spcBef>
            </a:pPr>
            <a:r>
              <a:rPr lang="en-US" u="none" dirty="0" smtClean="0">
                <a:solidFill>
                  <a:schemeClr val="tx1"/>
                </a:solidFill>
              </a:rPr>
              <a:t>Source: </a:t>
            </a:r>
            <a:r>
              <a:rPr lang="en-US" dirty="0" smtClean="0">
                <a:hlinkClick r:id="rId11"/>
              </a:rPr>
              <a:t>http://en.wikipedia.org/wiki/Ultrasound</a:t>
            </a:r>
            <a:endParaRPr lang="en-US" dirty="0" smtClean="0"/>
          </a:p>
          <a:p>
            <a:pPr eaLnBrk="1" hangingPunct="1">
              <a:spcBef>
                <a:spcPct val="0"/>
              </a:spcBef>
            </a:pPr>
            <a:r>
              <a:rPr lang="en-US" u="none" dirty="0" smtClean="0">
                <a:solidFill>
                  <a:schemeClr val="tx1"/>
                </a:solidFill>
              </a:rPr>
              <a:t>Image URL: </a:t>
            </a:r>
            <a:r>
              <a:rPr lang="en-US" dirty="0" smtClean="0">
                <a:hlinkClick r:id="rId12"/>
              </a:rPr>
              <a:t>http://www.nlm.nih.gov/medlineplus/magazine/issues/fall08/articles/fall08pg12a.html</a:t>
            </a:r>
            <a:endParaRPr lang="en-US" u="none" dirty="0" smtClean="0">
              <a:solidFill>
                <a:schemeClr val="tx1"/>
              </a:solidFill>
            </a:endParaRP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F7294E-8BF3-49FF-89BB-CB08CE19B2EB}"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effectLst/>
                <a:latin typeface="+mn-lt"/>
                <a:ea typeface="+mn-ea"/>
                <a:cs typeface="+mn-cs"/>
              </a:rPr>
              <a:t>“Whales, elephants, </a:t>
            </a:r>
            <a:r>
              <a:rPr lang="en-US" sz="1200" b="0" i="0" u="none" strike="noStrike" kern="1200" dirty="0" smtClean="0">
                <a:solidFill>
                  <a:schemeClr val="tx1"/>
                </a:solidFill>
                <a:effectLst/>
                <a:latin typeface="+mn-lt"/>
                <a:ea typeface="+mn-ea"/>
                <a:cs typeface="+mn-cs"/>
                <a:hlinkClick r:id="rId3" tooltip="Hippopotamus"/>
              </a:rPr>
              <a:t>hippopotamuses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Rhinoceros"/>
              </a:rPr>
              <a:t>rhinoceros</a:t>
            </a:r>
            <a:r>
              <a:rPr lang="en-US" sz="1200" b="0" i="0" kern="1200" dirty="0" smtClean="0">
                <a:solidFill>
                  <a:schemeClr val="tx1"/>
                </a:solidFill>
                <a:effectLst/>
                <a:latin typeface="+mn-lt"/>
                <a:ea typeface="+mn-ea"/>
                <a:cs typeface="+mn-cs"/>
              </a:rPr>
              <a:t>, giraffes, </a:t>
            </a:r>
            <a:r>
              <a:rPr lang="en-US" sz="1200" b="0" i="0" u="none" strike="noStrike" kern="1200" dirty="0" smtClean="0">
                <a:solidFill>
                  <a:schemeClr val="tx1"/>
                </a:solidFill>
                <a:effectLst/>
                <a:latin typeface="+mn-lt"/>
                <a:ea typeface="+mn-ea"/>
                <a:cs typeface="+mn-cs"/>
                <a:hlinkClick r:id="rId5" tooltip="Okapi"/>
              </a:rPr>
              <a:t>okapi</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Alligator"/>
              </a:rPr>
              <a:t>alligators</a:t>
            </a:r>
            <a:r>
              <a:rPr lang="en-US" sz="1200" b="0" i="0" kern="1200" dirty="0" smtClean="0">
                <a:solidFill>
                  <a:schemeClr val="tx1"/>
                </a:solidFill>
                <a:effectLst/>
                <a:latin typeface="+mn-lt"/>
                <a:ea typeface="+mn-ea"/>
                <a:cs typeface="+mn-cs"/>
              </a:rPr>
              <a:t> are known to use infrasound to communicate over distances—up to hundreds of miles in </a:t>
            </a:r>
            <a:r>
              <a:rPr lang="en-US" sz="1200" b="0" i="0" u="none" strike="noStrike" kern="1200" dirty="0" smtClean="0">
                <a:solidFill>
                  <a:schemeClr val="tx1"/>
                </a:solidFill>
                <a:effectLst/>
                <a:latin typeface="+mn-lt"/>
                <a:ea typeface="+mn-ea"/>
                <a:cs typeface="+mn-cs"/>
                <a:hlinkClick r:id="rId7" tooltip="Whale sounds"/>
              </a:rPr>
              <a:t>the case of whales</a:t>
            </a:r>
            <a:r>
              <a:rPr lang="en-US" sz="1200" b="0" i="0" kern="1200" dirty="0" smtClean="0">
                <a:solidFill>
                  <a:schemeClr val="tx1"/>
                </a:solidFill>
                <a:effectLst/>
                <a:latin typeface="+mn-lt"/>
                <a:ea typeface="+mn-ea"/>
                <a:cs typeface="+mn-cs"/>
              </a:rPr>
              <a:t>. In particular, the </a:t>
            </a:r>
            <a:r>
              <a:rPr lang="en-US" sz="1200" b="0" i="0" u="none" strike="noStrike" kern="1200" dirty="0" smtClean="0">
                <a:solidFill>
                  <a:schemeClr val="tx1"/>
                </a:solidFill>
                <a:effectLst/>
                <a:latin typeface="+mn-lt"/>
                <a:ea typeface="+mn-ea"/>
                <a:cs typeface="+mn-cs"/>
                <a:hlinkClick r:id="rId8" tooltip="Sumatran Rhinoceros"/>
              </a:rPr>
              <a:t>Sumatran Rhinoceros</a:t>
            </a:r>
            <a:r>
              <a:rPr lang="en-US" sz="1200" b="0" i="0" kern="1200" dirty="0" smtClean="0">
                <a:solidFill>
                  <a:schemeClr val="tx1"/>
                </a:solidFill>
                <a:effectLst/>
                <a:latin typeface="+mn-lt"/>
                <a:ea typeface="+mn-ea"/>
                <a:cs typeface="+mn-cs"/>
              </a:rPr>
              <a:t> has been shown to produce sounds with frequencies as low as 3 Hz which have similarities with the </a:t>
            </a:r>
            <a:r>
              <a:rPr lang="en-US" sz="1200" b="0" i="0" u="none" strike="noStrike" kern="1200" dirty="0" smtClean="0">
                <a:solidFill>
                  <a:schemeClr val="tx1"/>
                </a:solidFill>
                <a:effectLst/>
                <a:latin typeface="+mn-lt"/>
                <a:ea typeface="+mn-ea"/>
                <a:cs typeface="+mn-cs"/>
                <a:hlinkClick r:id="rId9" tooltip="Whale song"/>
              </a:rPr>
              <a:t>song of the humpback whale</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10" tooltip="Roar (utterance)"/>
              </a:rPr>
              <a:t>roar</a:t>
            </a:r>
            <a:r>
              <a:rPr lang="en-US" sz="1200" b="0" i="0" kern="1200" dirty="0" smtClean="0">
                <a:solidFill>
                  <a:schemeClr val="tx1"/>
                </a:solidFill>
                <a:effectLst/>
                <a:latin typeface="+mn-lt"/>
                <a:ea typeface="+mn-ea"/>
                <a:cs typeface="+mn-cs"/>
              </a:rPr>
              <a:t> of the tiger contains infrasound of 18 Hz and lower,</a:t>
            </a:r>
            <a:r>
              <a:rPr lang="en-US" sz="1200" b="0" i="0" u="none" strike="noStrike"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the </a:t>
            </a:r>
            <a:r>
              <a:rPr lang="en-US" sz="1200" b="0" i="0" u="none" strike="noStrike" kern="1200" dirty="0" smtClean="0">
                <a:solidFill>
                  <a:schemeClr val="tx1"/>
                </a:solidFill>
                <a:effectLst/>
                <a:latin typeface="+mn-lt"/>
                <a:ea typeface="+mn-ea"/>
                <a:cs typeface="+mn-cs"/>
                <a:hlinkClick r:id="rId11" tooltip="Purr"/>
              </a:rPr>
              <a:t>purr</a:t>
            </a:r>
            <a:r>
              <a:rPr lang="en-US" sz="1200" b="0" i="0" kern="120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hlinkClick r:id="rId12" tooltip="Felines"/>
              </a:rPr>
              <a:t>felines</a:t>
            </a:r>
            <a:r>
              <a:rPr lang="en-US" sz="1200" b="0" i="0" kern="1200" dirty="0" smtClean="0">
                <a:solidFill>
                  <a:schemeClr val="tx1"/>
                </a:solidFill>
                <a:effectLst/>
                <a:latin typeface="+mn-lt"/>
                <a:ea typeface="+mn-ea"/>
                <a:cs typeface="+mn-cs"/>
              </a:rPr>
              <a:t> is reported to cover a range of 20 to 50 Hz.  Elephants, in particular, produce infrasound waves that travel through solid ground and are sensed by other herds using their feet, although they may be separated by hundreds of kilometers. These calls may be used to coordinate the movement of herds and allow male elephants to find mates.”</a:t>
            </a:r>
          </a:p>
          <a:p>
            <a:endParaRPr lang="en-US" dirty="0" smtClean="0"/>
          </a:p>
          <a:p>
            <a:r>
              <a:rPr lang="en-US" dirty="0" err="1" smtClean="0"/>
              <a:t>Source:</a:t>
            </a:r>
            <a:r>
              <a:rPr lang="en-US" dirty="0" err="1" smtClean="0">
                <a:hlinkClick r:id="rId13"/>
              </a:rPr>
              <a:t>http</a:t>
            </a:r>
            <a:r>
              <a:rPr lang="en-US" dirty="0" smtClean="0">
                <a:hlinkClick r:id="rId13"/>
              </a:rPr>
              <a:t>://en.wikipedia.org/wiki/Infrasound</a:t>
            </a:r>
            <a:endParaRPr lang="en-US" dirty="0" smtClean="0"/>
          </a:p>
          <a:p>
            <a:r>
              <a:rPr lang="en-US" dirty="0" smtClean="0"/>
              <a:t>Image source:</a:t>
            </a:r>
            <a:r>
              <a:rPr lang="en-US" baseline="0" dirty="0" smtClean="0"/>
              <a:t> </a:t>
            </a:r>
            <a:r>
              <a:rPr lang="en-US" dirty="0" smtClean="0">
                <a:hlinkClick r:id="rId14"/>
              </a:rPr>
              <a:t>http://en.wikipedia.org/wiki/File:Humpback_stellwagen_edit.jpg</a:t>
            </a:r>
            <a:endParaRPr lang="en-US" dirty="0" smtClean="0"/>
          </a:p>
          <a:p>
            <a:r>
              <a:rPr lang="en-US" dirty="0" smtClean="0">
                <a:hlinkClick r:id="rId15"/>
              </a:rPr>
              <a:t>http://en.wikipedia.org/wiki/File:African_Bush_Elephant.jpg</a:t>
            </a:r>
            <a:endParaRPr lang="en-US" dirty="0" smtClean="0"/>
          </a:p>
          <a:p>
            <a:r>
              <a:rPr lang="en-US" dirty="0" smtClean="0">
                <a:hlinkClick r:id="rId16"/>
              </a:rPr>
              <a:t>http://en.wikipedia.org/wiki/File:Giraffe_Mikumi_National_Park.jpg</a:t>
            </a:r>
            <a:endParaRPr lang="en-US" dirty="0" smtClean="0"/>
          </a:p>
          <a:p>
            <a:r>
              <a:rPr lang="en-US" dirty="0" smtClean="0">
                <a:hlinkClick r:id="rId17"/>
              </a:rPr>
              <a:t>http://en.wikipedia.org/wiki/File:Nijlpaard.jpg</a:t>
            </a:r>
            <a:endParaRPr lang="en-US"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7</a:t>
            </a:fld>
            <a:endParaRPr lang="en-US"/>
          </a:p>
        </p:txBody>
      </p:sp>
    </p:spTree>
    <p:extLst>
      <p:ext uri="{BB962C8B-B14F-4D97-AF65-F5344CB8AC3E}">
        <p14:creationId xmlns="" xmlns:p14="http://schemas.microsoft.com/office/powerpoint/2010/main" val="414629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“Animals have been known to perceive the infrasonic waves going through the earth by natural disasters and can use these as an early warning. A recent example of this is the </a:t>
            </a:r>
            <a:r>
              <a:rPr lang="en-US" sz="1200" b="0" i="0" u="none" strike="noStrike" kern="1200" dirty="0" smtClean="0">
                <a:solidFill>
                  <a:schemeClr val="tx1"/>
                </a:solidFill>
                <a:effectLst/>
                <a:latin typeface="+mn-lt"/>
                <a:ea typeface="+mn-ea"/>
                <a:cs typeface="+mn-cs"/>
                <a:hlinkClick r:id="rId3" tooltip="2004 Indian Ocean earthquake and tsunami"/>
              </a:rPr>
              <a:t>2004 Indian Ocean earthquake and tsunami</a:t>
            </a:r>
            <a:r>
              <a:rPr lang="en-US" sz="1200" b="0" i="0" kern="1200" dirty="0" smtClean="0">
                <a:solidFill>
                  <a:schemeClr val="tx1"/>
                </a:solidFill>
                <a:effectLst/>
                <a:latin typeface="+mn-lt"/>
                <a:ea typeface="+mn-ea"/>
                <a:cs typeface="+mn-cs"/>
              </a:rPr>
              <a:t>. Animals were reported to flee the area hours before the actual tsunami hit the shores of Asia.</a:t>
            </a:r>
            <a:r>
              <a:rPr lang="en-US" sz="1200" b="0" i="0" u="none" strike="noStrike"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It is not known for sure if this is the exact reason, as some have suggested that it was the influence of </a:t>
            </a:r>
            <a:r>
              <a:rPr lang="en-US" sz="1200" b="0" i="0" u="none" strike="noStrike" kern="1200" dirty="0" smtClean="0">
                <a:solidFill>
                  <a:schemeClr val="tx1"/>
                </a:solidFill>
                <a:effectLst/>
                <a:latin typeface="+mn-lt"/>
                <a:ea typeface="+mn-ea"/>
                <a:cs typeface="+mn-cs"/>
                <a:hlinkClick r:id="rId4" tooltip="Electromagnetic waves"/>
              </a:rPr>
              <a:t>electromagnetic waves</a:t>
            </a:r>
            <a:r>
              <a:rPr lang="en-US" sz="1200" b="0" i="0" kern="1200" dirty="0" smtClean="0">
                <a:solidFill>
                  <a:schemeClr val="tx1"/>
                </a:solidFill>
                <a:effectLst/>
                <a:latin typeface="+mn-lt"/>
                <a:ea typeface="+mn-ea"/>
                <a:cs typeface="+mn-cs"/>
              </a:rPr>
              <a:t>, and not of infrasonic waves, that prompted these animals to flee.”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Source:</a:t>
            </a:r>
            <a:r>
              <a:rPr lang="en-US" dirty="0" err="1" smtClean="0">
                <a:hlinkClick r:id="rId5"/>
              </a:rPr>
              <a:t>http</a:t>
            </a:r>
            <a:r>
              <a:rPr lang="en-US" dirty="0" smtClean="0">
                <a:hlinkClick r:id="rId5"/>
              </a:rPr>
              <a:t>://en.wikipedia.org/wiki/Infrasound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a:t>
            </a:r>
            <a:r>
              <a:rPr lang="en-US" dirty="0" smtClean="0">
                <a:hlinkClick r:id="rId6"/>
              </a:rPr>
              <a:t>http://myavaa.org/documents/conferences/AVAA-March-2010-Conference/PDF-Presentations/Cook%20Mon%201015%20Navy%20JDVAC%202010.pdf</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Image source: </a:t>
            </a:r>
            <a:r>
              <a:rPr lang="en-US" dirty="0" smtClean="0">
                <a:hlinkClick r:id="rId7"/>
              </a:rPr>
              <a:t>http://en.wikipedia.org/wiki/File:Lightning_14.07.2009_20-42-33.JPG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8"/>
              </a:rPr>
              <a:t>http://en.wikipedia.org/wiki/File:DenglerSW-Stromboli-20040928-1230x800.jpg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9"/>
              </a:rPr>
              <a:t>http://en.wikipedia.org/wiki/File:Salto_Angel_from_Raton.JPG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10"/>
              </a:rPr>
              <a:t>http://en.wikipedia.org/wiki/File:Tsunami2.JPG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FFDFA8-7BF0-40B5-9DD2-B845CA7D16FB}" type="slidenum">
              <a:rPr lang="en-US" smtClean="0"/>
              <a:pPr>
                <a:defRPr/>
              </a:pPr>
              <a:t>8</a:t>
            </a:fld>
            <a:endParaRPr lang="en-US"/>
          </a:p>
        </p:txBody>
      </p:sp>
    </p:spTree>
    <p:extLst>
      <p:ext uri="{BB962C8B-B14F-4D97-AF65-F5344CB8AC3E}">
        <p14:creationId xmlns="" xmlns:p14="http://schemas.microsoft.com/office/powerpoint/2010/main" val="58970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“Many </a:t>
            </a:r>
            <a:r>
              <a:rPr lang="en-US" dirty="0" smtClean="0"/>
              <a:t>have </a:t>
            </a:r>
            <a:r>
              <a:rPr lang="en-US" dirty="0" smtClean="0"/>
              <a:t>an upper frequency limit that is higher than that of the human </a:t>
            </a:r>
            <a:r>
              <a:rPr lang="en-US" dirty="0" smtClean="0">
                <a:hlinkClick r:id="rId3" tooltip="Ear"/>
              </a:rPr>
              <a:t>ear</a:t>
            </a:r>
            <a:r>
              <a:rPr lang="en-US" dirty="0" smtClean="0"/>
              <a:t> and thus can hear ultrasound. “</a:t>
            </a:r>
          </a:p>
          <a:p>
            <a:pPr eaLnBrk="1" hangingPunct="1">
              <a:spcBef>
                <a:spcPct val="0"/>
              </a:spcBef>
            </a:pPr>
            <a:endParaRPr lang="en-US" dirty="0" smtClean="0"/>
          </a:p>
          <a:p>
            <a:pPr eaLnBrk="1" hangingPunct="1">
              <a:spcBef>
                <a:spcPct val="0"/>
              </a:spcBef>
            </a:pPr>
            <a:r>
              <a:rPr lang="en-US" dirty="0" smtClean="0"/>
              <a:t>Image URLs: </a:t>
            </a:r>
            <a:r>
              <a:rPr lang="en-US" dirty="0" smtClean="0">
                <a:hlinkClick r:id="rId4"/>
              </a:rPr>
              <a:t>http://en.wikipedia.org/wiki/File:Dolphins_gesture_language.jpg</a:t>
            </a:r>
            <a:endParaRPr lang="en-US" dirty="0" smtClean="0"/>
          </a:p>
          <a:p>
            <a:pPr eaLnBrk="1" hangingPunct="1">
              <a:spcBef>
                <a:spcPct val="0"/>
              </a:spcBef>
            </a:pPr>
            <a:r>
              <a:rPr lang="en-US" dirty="0" smtClean="0">
                <a:hlinkClick r:id="rId5"/>
              </a:rPr>
              <a:t>http://en.wikipedia.org/wiki/File:Golden_crowned_fruit_bat.jpg</a:t>
            </a:r>
            <a:endParaRPr lang="en-US" dirty="0" smtClean="0"/>
          </a:p>
          <a:p>
            <a:pPr eaLnBrk="1" hangingPunct="1">
              <a:spcBef>
                <a:spcPct val="0"/>
              </a:spcBef>
            </a:pPr>
            <a:r>
              <a:rPr lang="en-US" dirty="0" smtClean="0">
                <a:hlinkClick r:id="rId6"/>
              </a:rPr>
              <a:t>http://en.wikipedia.org/wiki/File:WhiteCat.jpg</a:t>
            </a:r>
            <a:endParaRPr lang="en-US" dirty="0" smtClean="0"/>
          </a:p>
          <a:p>
            <a:pPr eaLnBrk="1" hangingPunct="1">
              <a:spcBef>
                <a:spcPct val="0"/>
              </a:spcBef>
            </a:pPr>
            <a:r>
              <a:rPr lang="en-US" dirty="0" smtClean="0">
                <a:hlinkClick r:id="rId7"/>
              </a:rPr>
              <a:t>http://en.wikipedia.org/wiki/File:Fancy_mice.jpg</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93113-0FE7-49EB-936C-1DD78C098854}"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968C03-8BBC-43D1-9058-5409E1D2BE40}"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E2490-EC06-4450-A2A5-1D2D686743F6}" type="slidenum">
              <a:rPr lang="en-US"/>
              <a:pPr>
                <a:defRPr/>
              </a:pPr>
              <a:t>‹#›</a:t>
            </a:fld>
            <a:endParaRPr lang="en-US"/>
          </a:p>
        </p:txBody>
      </p:sp>
    </p:spTree>
    <p:extLst>
      <p:ext uri="{BB962C8B-B14F-4D97-AF65-F5344CB8AC3E}">
        <p14:creationId xmlns="" xmlns:p14="http://schemas.microsoft.com/office/powerpoint/2010/main" val="49201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0CAFC7-FA47-45BA-B816-EEE64B6D7EFA}"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49652-66CB-413E-9052-E52907F2CFD2}" type="slidenum">
              <a:rPr lang="en-US"/>
              <a:pPr>
                <a:defRPr/>
              </a:pPr>
              <a:t>‹#›</a:t>
            </a:fld>
            <a:endParaRPr lang="en-US"/>
          </a:p>
        </p:txBody>
      </p:sp>
    </p:spTree>
    <p:extLst>
      <p:ext uri="{BB962C8B-B14F-4D97-AF65-F5344CB8AC3E}">
        <p14:creationId xmlns="" xmlns:p14="http://schemas.microsoft.com/office/powerpoint/2010/main" val="31528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4D973-7203-48D0-AFDB-EA3EF0259E70}"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C751E1-C726-4BFD-94A5-66B95537E220}" type="slidenum">
              <a:rPr lang="en-US"/>
              <a:pPr>
                <a:defRPr/>
              </a:pPr>
              <a:t>‹#›</a:t>
            </a:fld>
            <a:endParaRPr lang="en-US"/>
          </a:p>
        </p:txBody>
      </p:sp>
    </p:spTree>
    <p:extLst>
      <p:ext uri="{BB962C8B-B14F-4D97-AF65-F5344CB8AC3E}">
        <p14:creationId xmlns="" xmlns:p14="http://schemas.microsoft.com/office/powerpoint/2010/main" val="142192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603A3F-8390-4491-BD93-4DA60E82434C}"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433F31-266F-4A0D-A641-B7FC35F1C566}" type="slidenum">
              <a:rPr lang="en-US"/>
              <a:pPr>
                <a:defRPr/>
              </a:pPr>
              <a:t>‹#›</a:t>
            </a:fld>
            <a:endParaRPr lang="en-US"/>
          </a:p>
        </p:txBody>
      </p:sp>
    </p:spTree>
    <p:extLst>
      <p:ext uri="{BB962C8B-B14F-4D97-AF65-F5344CB8AC3E}">
        <p14:creationId xmlns="" xmlns:p14="http://schemas.microsoft.com/office/powerpoint/2010/main" val="15529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49C5BA-CFD5-4968-B0B3-67DC7F4F119A}"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184B86-ABBD-407E-86AF-0BAFB7FE41CA}" type="slidenum">
              <a:rPr lang="en-US"/>
              <a:pPr>
                <a:defRPr/>
              </a:pPr>
              <a:t>‹#›</a:t>
            </a:fld>
            <a:endParaRPr lang="en-US"/>
          </a:p>
        </p:txBody>
      </p:sp>
    </p:spTree>
    <p:extLst>
      <p:ext uri="{BB962C8B-B14F-4D97-AF65-F5344CB8AC3E}">
        <p14:creationId xmlns="" xmlns:p14="http://schemas.microsoft.com/office/powerpoint/2010/main" val="138328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BA0B70-F9C4-4629-8B87-342E6FE827FA}"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1F1C1D-517C-4311-AB80-2C0B99A46EED}" type="slidenum">
              <a:rPr lang="en-US"/>
              <a:pPr>
                <a:defRPr/>
              </a:pPr>
              <a:t>‹#›</a:t>
            </a:fld>
            <a:endParaRPr lang="en-US"/>
          </a:p>
        </p:txBody>
      </p:sp>
    </p:spTree>
    <p:extLst>
      <p:ext uri="{BB962C8B-B14F-4D97-AF65-F5344CB8AC3E}">
        <p14:creationId xmlns="" xmlns:p14="http://schemas.microsoft.com/office/powerpoint/2010/main" val="15907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892909-58E4-4DF1-B3E3-61BF6C8681F2}" type="datetimeFigureOut">
              <a:rPr lang="en-US"/>
              <a:pPr>
                <a:defRPr/>
              </a:pPr>
              <a:t>8/23/2012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4D81D9-B58D-40D9-B436-4E7DD43D4AC4}" type="slidenum">
              <a:rPr lang="en-US"/>
              <a:pPr>
                <a:defRPr/>
              </a:pPr>
              <a:t>‹#›</a:t>
            </a:fld>
            <a:endParaRPr lang="en-US"/>
          </a:p>
        </p:txBody>
      </p:sp>
    </p:spTree>
    <p:extLst>
      <p:ext uri="{BB962C8B-B14F-4D97-AF65-F5344CB8AC3E}">
        <p14:creationId xmlns="" xmlns:p14="http://schemas.microsoft.com/office/powerpoint/2010/main" val="401704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2008B-DAFE-4F48-827D-35E62025D35A}" type="datetimeFigureOut">
              <a:rPr lang="en-US"/>
              <a:pPr>
                <a:defRPr/>
              </a:pPr>
              <a:t>8/23/2012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E87344-FB72-47F1-9DBC-D2E9A27B42FB}" type="slidenum">
              <a:rPr lang="en-US"/>
              <a:pPr>
                <a:defRPr/>
              </a:pPr>
              <a:t>‹#›</a:t>
            </a:fld>
            <a:endParaRPr lang="en-US"/>
          </a:p>
        </p:txBody>
      </p:sp>
    </p:spTree>
    <p:extLst>
      <p:ext uri="{BB962C8B-B14F-4D97-AF65-F5344CB8AC3E}">
        <p14:creationId xmlns="" xmlns:p14="http://schemas.microsoft.com/office/powerpoint/2010/main" val="406859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741EF9-AE4A-4E8B-AC59-5C1A36389681}" type="datetimeFigureOut">
              <a:rPr lang="en-US"/>
              <a:pPr>
                <a:defRPr/>
              </a:pPr>
              <a:t>8/23/2012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F357EB-6EA3-4184-971B-478EA1A7F4DE}" type="slidenum">
              <a:rPr lang="en-US"/>
              <a:pPr>
                <a:defRPr/>
              </a:pPr>
              <a:t>‹#›</a:t>
            </a:fld>
            <a:endParaRPr lang="en-US"/>
          </a:p>
        </p:txBody>
      </p:sp>
    </p:spTree>
    <p:extLst>
      <p:ext uri="{BB962C8B-B14F-4D97-AF65-F5344CB8AC3E}">
        <p14:creationId xmlns="" xmlns:p14="http://schemas.microsoft.com/office/powerpoint/2010/main" val="106796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659407-3812-437B-9E7D-66276D78D669}"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6D3609-0EEA-423C-ADA6-50B49F38D0F7}" type="slidenum">
              <a:rPr lang="en-US"/>
              <a:pPr>
                <a:defRPr/>
              </a:pPr>
              <a:t>‹#›</a:t>
            </a:fld>
            <a:endParaRPr lang="en-US"/>
          </a:p>
        </p:txBody>
      </p:sp>
    </p:spTree>
    <p:extLst>
      <p:ext uri="{BB962C8B-B14F-4D97-AF65-F5344CB8AC3E}">
        <p14:creationId xmlns="" xmlns:p14="http://schemas.microsoft.com/office/powerpoint/2010/main" val="267582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BDCFD9-6386-4955-B960-4C38DB3BEEBF}"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7A5970-7469-40D8-A1F9-BD43FBC47805}" type="slidenum">
              <a:rPr lang="en-US"/>
              <a:pPr>
                <a:defRPr/>
              </a:pPr>
              <a:t>‹#›</a:t>
            </a:fld>
            <a:endParaRPr lang="en-US"/>
          </a:p>
        </p:txBody>
      </p:sp>
    </p:spTree>
    <p:extLst>
      <p:ext uri="{BB962C8B-B14F-4D97-AF65-F5344CB8AC3E}">
        <p14:creationId xmlns="" xmlns:p14="http://schemas.microsoft.com/office/powerpoint/2010/main" val="18511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F1F1F000-3E8D-4617-B1CA-13BEBA4EC317}" type="datetimeFigureOut">
              <a:rPr lang="en-US"/>
              <a:pPr>
                <a:defRPr/>
              </a:pPr>
              <a:t>8/23/2012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5BD4F6E6-D534-47B5-8DC3-B50D8ABA19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5000" b="-1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590800"/>
            <a:ext cx="9144000" cy="1755775"/>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dirty="0" smtClean="0">
                <a:solidFill>
                  <a:schemeClr val="bg1"/>
                </a:solidFill>
                <a:latin typeface="Aharoni" pitchFamily="2" charset="-79"/>
                <a:ea typeface="+mj-ea"/>
                <a:cs typeface="Aharoni" pitchFamily="2" charset="-79"/>
              </a:rPr>
              <a:t>Measuring Distance with Sound Waves</a:t>
            </a:r>
            <a:endParaRPr kumimoji="0" lang="en-US" sz="6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914400" y="2438400"/>
            <a:ext cx="7467600" cy="1676400"/>
            <a:chOff x="838200" y="2057400"/>
            <a:chExt cx="7467600" cy="1676400"/>
          </a:xfrm>
        </p:grpSpPr>
        <p:sp>
          <p:nvSpPr>
            <p:cNvPr id="29" name="Rounded Rectangle 28"/>
            <p:cNvSpPr/>
            <p:nvPr/>
          </p:nvSpPr>
          <p:spPr>
            <a:xfrm>
              <a:off x="1981200" y="2514600"/>
              <a:ext cx="2286000" cy="762000"/>
            </a:xfrm>
            <a:prstGeom prst="roundRect">
              <a:avLst/>
            </a:prstGeom>
            <a:solidFill>
              <a:schemeClr val="accent1">
                <a:lumMod val="60000"/>
                <a:lumOff val="40000"/>
                <a:tint val="66000"/>
                <a:satMod val="160000"/>
              </a:schemeClr>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smtClean="0">
                  <a:solidFill>
                    <a:schemeClr val="tx1"/>
                  </a:solidFill>
                </a:rPr>
                <a:t>Audible (</a:t>
              </a:r>
              <a:r>
                <a:rPr lang="en-US" dirty="0">
                  <a:solidFill>
                    <a:schemeClr val="tx1"/>
                  </a:solidFill>
                </a:rPr>
                <a:t>dog) frequencies</a:t>
              </a:r>
            </a:p>
          </p:txBody>
        </p:sp>
        <p:grpSp>
          <p:nvGrpSpPr>
            <p:cNvPr id="11270" name="Group 27"/>
            <p:cNvGrpSpPr>
              <a:grpSpLocks/>
            </p:cNvGrpSpPr>
            <p:nvPr/>
          </p:nvGrpSpPr>
          <p:grpSpPr bwMode="auto">
            <a:xfrm>
              <a:off x="838200" y="3200400"/>
              <a:ext cx="7467600" cy="533400"/>
              <a:chOff x="838200" y="5334000"/>
              <a:chExt cx="7467600" cy="533400"/>
            </a:xfrm>
          </p:grpSpPr>
          <p:grpSp>
            <p:nvGrpSpPr>
              <p:cNvPr id="11277" name="Group 21"/>
              <p:cNvGrpSpPr>
                <a:grpSpLocks/>
              </p:cNvGrpSpPr>
              <p:nvPr/>
            </p:nvGrpSpPr>
            <p:grpSpPr bwMode="auto">
              <a:xfrm>
                <a:off x="838200" y="5334000"/>
                <a:ext cx="7467600" cy="152400"/>
                <a:chOff x="838200" y="5181600"/>
                <a:chExt cx="7467600" cy="152400"/>
              </a:xfrm>
            </p:grpSpPr>
            <p:grpSp>
              <p:nvGrpSpPr>
                <p:cNvPr id="11282" name="Group 11"/>
                <p:cNvGrpSpPr>
                  <a:grpSpLocks/>
                </p:cNvGrpSpPr>
                <p:nvPr/>
              </p:nvGrpSpPr>
              <p:grpSpPr bwMode="auto">
                <a:xfrm>
                  <a:off x="838200" y="5181600"/>
                  <a:ext cx="7315200" cy="152400"/>
                  <a:chOff x="1371600" y="5257800"/>
                  <a:chExt cx="7315200" cy="152400"/>
                </a:xfrm>
              </p:grpSpPr>
              <p:cxnSp>
                <p:nvCxnSpPr>
                  <p:cNvPr id="9" name="Straight Connector 8"/>
                  <p:cNvCxnSpPr/>
                  <p:nvPr/>
                </p:nvCxnSpPr>
                <p:spPr>
                  <a:xfrm>
                    <a:off x="1447800" y="5334000"/>
                    <a:ext cx="7239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Isosceles Triangle 9"/>
                  <p:cNvSpPr/>
                  <p:nvPr/>
                </p:nvSpPr>
                <p:spPr>
                  <a:xfrm rot="16200000">
                    <a:off x="1371600" y="5257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Oval 12"/>
                <p:cNvSpPr/>
                <p:nvPr/>
              </p:nvSpPr>
              <p:spPr>
                <a:xfrm>
                  <a:off x="17526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35814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44958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54102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63246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7239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Isosceles Triangle 19"/>
                <p:cNvSpPr/>
                <p:nvPr/>
              </p:nvSpPr>
              <p:spPr>
                <a:xfrm rot="5400000">
                  <a:off x="8153400" y="51816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78" name="TextBox 23"/>
              <p:cNvSpPr txBox="1">
                <a:spLocks noChangeArrowheads="1"/>
              </p:cNvSpPr>
              <p:nvPr/>
            </p:nvSpPr>
            <p:spPr bwMode="auto">
              <a:xfrm>
                <a:off x="6803865" y="5498068"/>
                <a:ext cx="9685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200MHz</a:t>
                </a:r>
              </a:p>
            </p:txBody>
          </p:sp>
          <p:sp>
            <p:nvSpPr>
              <p:cNvPr id="11279" name="TextBox 24"/>
              <p:cNvSpPr txBox="1">
                <a:spLocks noChangeArrowheads="1"/>
              </p:cNvSpPr>
              <p:nvPr/>
            </p:nvSpPr>
            <p:spPr bwMode="auto">
              <a:xfrm>
                <a:off x="5105400" y="5486400"/>
                <a:ext cx="734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2MHz</a:t>
                </a:r>
              </a:p>
            </p:txBody>
          </p:sp>
          <p:sp>
            <p:nvSpPr>
              <p:cNvPr id="11280" name="TextBox 25"/>
              <p:cNvSpPr txBox="1">
                <a:spLocks noChangeArrowheads="1"/>
              </p:cNvSpPr>
              <p:nvPr/>
            </p:nvSpPr>
            <p:spPr bwMode="auto">
              <a:xfrm>
                <a:off x="1524000" y="5486400"/>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20Hz</a:t>
                </a:r>
              </a:p>
            </p:txBody>
          </p:sp>
          <p:sp>
            <p:nvSpPr>
              <p:cNvPr id="11281" name="TextBox 26"/>
              <p:cNvSpPr txBox="1">
                <a:spLocks noChangeArrowheads="1"/>
              </p:cNvSpPr>
              <p:nvPr/>
            </p:nvSpPr>
            <p:spPr bwMode="auto">
              <a:xfrm>
                <a:off x="3276600" y="5498068"/>
                <a:ext cx="7745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20KHz</a:t>
                </a:r>
              </a:p>
            </p:txBody>
          </p:sp>
        </p:grpSp>
        <p:sp>
          <p:nvSpPr>
            <p:cNvPr id="11271" name="TextBox 30"/>
            <p:cNvSpPr txBox="1">
              <a:spLocks noChangeArrowheads="1"/>
            </p:cNvSpPr>
            <p:nvPr/>
          </p:nvSpPr>
          <p:spPr bwMode="auto">
            <a:xfrm>
              <a:off x="1219200" y="2057400"/>
              <a:ext cx="654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40Hz</a:t>
              </a:r>
            </a:p>
          </p:txBody>
        </p:sp>
        <p:sp>
          <p:nvSpPr>
            <p:cNvPr id="11272" name="TextBox 31"/>
            <p:cNvSpPr txBox="1">
              <a:spLocks noChangeArrowheads="1"/>
            </p:cNvSpPr>
            <p:nvPr/>
          </p:nvSpPr>
          <p:spPr bwMode="auto">
            <a:xfrm>
              <a:off x="4419600" y="2057400"/>
              <a:ext cx="774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60KHz</a:t>
              </a:r>
            </a:p>
          </p:txBody>
        </p:sp>
        <p:cxnSp>
          <p:nvCxnSpPr>
            <p:cNvPr id="34" name="Straight Arrow Connector 33"/>
            <p:cNvCxnSpPr>
              <a:stCxn id="11271" idx="2"/>
            </p:cNvCxnSpPr>
            <p:nvPr/>
          </p:nvCxnSpPr>
          <p:spPr>
            <a:xfrm>
              <a:off x="1546225" y="2427288"/>
              <a:ext cx="434975" cy="773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1272" idx="2"/>
            </p:cNvCxnSpPr>
            <p:nvPr/>
          </p:nvCxnSpPr>
          <p:spPr>
            <a:xfrm flipH="1">
              <a:off x="4267200" y="2427288"/>
              <a:ext cx="539750" cy="7508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057400" y="4267200"/>
            <a:ext cx="1843301" cy="2286000"/>
          </a:xfrm>
          <a:prstGeom prst="rect">
            <a:avLst/>
          </a:prstGeom>
          <a:ln>
            <a:noFill/>
          </a:ln>
          <a:effectLst>
            <a:outerShdw blurRad="292100" dist="139700" dir="2700000" algn="tl" rotWithShape="0">
              <a:srgbClr val="333333">
                <a:alpha val="65000"/>
              </a:srgbClr>
            </a:outerShdw>
          </a:effectLst>
          <a:extLst/>
        </p:spPr>
      </p:pic>
      <p:pic>
        <p:nvPicPr>
          <p:cNvPr id="3074" name="Picture 2" descr="C:\Users\Irina Igel\Desktop\800px-Hundepfeife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91000" y="4267200"/>
            <a:ext cx="3048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8"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A dog’s range</a:t>
            </a:r>
            <a:r>
              <a:rPr kumimoji="0" lang="en-US" sz="4000" b="0" i="0" u="none" strike="noStrike" kern="1200" cap="none" spc="0" normalizeH="0" noProof="0" dirty="0" smtClean="0">
                <a:ln>
                  <a:noFill/>
                </a:ln>
                <a:solidFill>
                  <a:schemeClr val="bg1"/>
                </a:solidFill>
                <a:effectLst/>
                <a:uLnTx/>
                <a:uFillTx/>
                <a:latin typeface="Aharoni" pitchFamily="2" charset="-79"/>
                <a:ea typeface="+mj-ea"/>
                <a:cs typeface="Aharoni" pitchFamily="2" charset="-79"/>
              </a:rPr>
              <a:t> of hearing…</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30" name="TextBox 29"/>
          <p:cNvSpPr txBox="1"/>
          <p:nvPr/>
        </p:nvSpPr>
        <p:spPr>
          <a:xfrm>
            <a:off x="609600" y="1408093"/>
            <a:ext cx="8382000" cy="892552"/>
          </a:xfrm>
          <a:prstGeom prst="rect">
            <a:avLst/>
          </a:prstGeom>
          <a:noFill/>
        </p:spPr>
        <p:txBody>
          <a:bodyPr wrap="square" rtlCol="0">
            <a:spAutoFit/>
          </a:bodyPr>
          <a:lstStyle/>
          <a:p>
            <a:r>
              <a:rPr lang="en-US" sz="2600" b="1" dirty="0" smtClean="0">
                <a:latin typeface="+mj-lt"/>
              </a:rPr>
              <a:t>Dogs can hear more </a:t>
            </a:r>
            <a:r>
              <a:rPr lang="en-US" sz="2600" b="1" dirty="0" smtClean="0">
                <a:latin typeface="+mj-lt"/>
              </a:rPr>
              <a:t>ultrasound </a:t>
            </a:r>
            <a:r>
              <a:rPr lang="en-US" sz="2600" b="1" dirty="0" smtClean="0">
                <a:latin typeface="+mj-lt"/>
              </a:rPr>
              <a:t>frequencies than </a:t>
            </a:r>
            <a:r>
              <a:rPr lang="en-US" sz="2600" b="1" dirty="0" smtClean="0">
                <a:latin typeface="+mj-lt"/>
              </a:rPr>
              <a:t>humans, and humans </a:t>
            </a:r>
            <a:r>
              <a:rPr lang="en-US" sz="2600" b="1" dirty="0" smtClean="0">
                <a:latin typeface="+mj-lt"/>
              </a:rPr>
              <a:t>can hear more infrasound  than dogs.</a:t>
            </a:r>
            <a:endParaRPr lang="en-US" sz="26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308291" y="1888815"/>
            <a:ext cx="2580318" cy="1828800"/>
          </a:xfrm>
          <a:prstGeom prst="rect">
            <a:avLst/>
          </a:prstGeom>
          <a:ln>
            <a:noFill/>
          </a:ln>
          <a:effectLst>
            <a:outerShdw blurRad="292100" dist="139700" dir="2700000" algn="tl" rotWithShape="0">
              <a:srgbClr val="333333">
                <a:alpha val="65000"/>
              </a:srgbClr>
            </a:outerShdw>
          </a:effectLst>
        </p:spPr>
      </p:pic>
      <p:sp>
        <p:nvSpPr>
          <p:cNvPr id="10244" name="TextBox 6"/>
          <p:cNvSpPr txBox="1">
            <a:spLocks noChangeArrowheads="1"/>
          </p:cNvSpPr>
          <p:nvPr/>
        </p:nvSpPr>
        <p:spPr bwMode="auto">
          <a:xfrm>
            <a:off x="533400" y="1295400"/>
            <a:ext cx="19480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latin typeface="+mj-lt"/>
              </a:rPr>
              <a:t>Sonography</a:t>
            </a:r>
            <a:endParaRPr lang="en-US" sz="2800" b="1" dirty="0">
              <a:latin typeface="+mj-lt"/>
            </a:endParaRPr>
          </a:p>
        </p:txBody>
      </p:sp>
      <p:grpSp>
        <p:nvGrpSpPr>
          <p:cNvPr id="8" name="Group 29"/>
          <p:cNvGrpSpPr>
            <a:grpSpLocks/>
          </p:cNvGrpSpPr>
          <p:nvPr/>
        </p:nvGrpSpPr>
        <p:grpSpPr bwMode="auto">
          <a:xfrm>
            <a:off x="914400" y="4495800"/>
            <a:ext cx="7467600" cy="1931988"/>
            <a:chOff x="838200" y="3581400"/>
            <a:chExt cx="7467600" cy="1932432"/>
          </a:xfrm>
        </p:grpSpPr>
        <p:grpSp>
          <p:nvGrpSpPr>
            <p:cNvPr id="9" name="Group 36"/>
            <p:cNvGrpSpPr>
              <a:grpSpLocks/>
            </p:cNvGrpSpPr>
            <p:nvPr/>
          </p:nvGrpSpPr>
          <p:grpSpPr bwMode="auto">
            <a:xfrm>
              <a:off x="838200" y="4294632"/>
              <a:ext cx="7467600" cy="1219200"/>
              <a:chOff x="838200" y="4953000"/>
              <a:chExt cx="7467600" cy="1219200"/>
            </a:xfrm>
          </p:grpSpPr>
          <p:sp>
            <p:nvSpPr>
              <p:cNvPr id="13" name="Rounded Rectangle 12"/>
              <p:cNvSpPr/>
              <p:nvPr/>
            </p:nvSpPr>
            <p:spPr>
              <a:xfrm>
                <a:off x="838200" y="4953000"/>
                <a:ext cx="9906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Infrasound</a:t>
                </a:r>
              </a:p>
            </p:txBody>
          </p:sp>
          <p:sp>
            <p:nvSpPr>
              <p:cNvPr id="15" name="Rounded Rectangle 14"/>
              <p:cNvSpPr/>
              <p:nvPr/>
            </p:nvSpPr>
            <p:spPr>
              <a:xfrm>
                <a:off x="3657600" y="4953000"/>
                <a:ext cx="44958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Ultrasound</a:t>
                </a:r>
                <a:endParaRPr lang="en-US" sz="1100" dirty="0">
                  <a:solidFill>
                    <a:schemeClr val="tx1"/>
                  </a:solidFill>
                </a:endParaRPr>
              </a:p>
            </p:txBody>
          </p:sp>
          <p:sp>
            <p:nvSpPr>
              <p:cNvPr id="17" name="Rounded Rectangle 16"/>
              <p:cNvSpPr/>
              <p:nvPr/>
            </p:nvSpPr>
            <p:spPr>
              <a:xfrm>
                <a:off x="1752600" y="4953000"/>
                <a:ext cx="1981200" cy="762000"/>
              </a:xfrm>
              <a:prstGeom prst="roundRect">
                <a:avLst/>
              </a:prstGeom>
              <a:solidFill>
                <a:schemeClr val="accent1">
                  <a:lumMod val="60000"/>
                  <a:lumOff val="40000"/>
                  <a:tint val="66000"/>
                  <a:satMod val="160000"/>
                </a:schemeClr>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Audible</a:t>
                </a:r>
                <a:r>
                  <a:rPr lang="en-US" sz="1400" dirty="0">
                    <a:solidFill>
                      <a:schemeClr val="tx1"/>
                    </a:solidFill>
                  </a:rPr>
                  <a:t> </a:t>
                </a:r>
                <a:r>
                  <a:rPr lang="en-US" sz="1200" dirty="0">
                    <a:solidFill>
                      <a:schemeClr val="tx1"/>
                    </a:solidFill>
                  </a:rPr>
                  <a:t>frequencies</a:t>
                </a:r>
                <a:endParaRPr lang="en-US" sz="1400" dirty="0">
                  <a:solidFill>
                    <a:schemeClr val="tx1"/>
                  </a:solidFill>
                </a:endParaRPr>
              </a:p>
            </p:txBody>
          </p:sp>
          <p:grpSp>
            <p:nvGrpSpPr>
              <p:cNvPr id="18" name="Group 9"/>
              <p:cNvGrpSpPr>
                <a:grpSpLocks/>
              </p:cNvGrpSpPr>
              <p:nvPr/>
            </p:nvGrpSpPr>
            <p:grpSpPr bwMode="auto">
              <a:xfrm>
                <a:off x="838200" y="5638800"/>
                <a:ext cx="7467600" cy="533400"/>
                <a:chOff x="838200" y="5334000"/>
                <a:chExt cx="7467600" cy="533400"/>
              </a:xfrm>
            </p:grpSpPr>
            <p:grpSp>
              <p:nvGrpSpPr>
                <p:cNvPr id="19" name="Group 21"/>
                <p:cNvGrpSpPr>
                  <a:grpSpLocks/>
                </p:cNvGrpSpPr>
                <p:nvPr/>
              </p:nvGrpSpPr>
              <p:grpSpPr bwMode="auto">
                <a:xfrm>
                  <a:off x="838200" y="5334000"/>
                  <a:ext cx="7467600" cy="152400"/>
                  <a:chOff x="838200" y="5181600"/>
                  <a:chExt cx="7467600" cy="152400"/>
                </a:xfrm>
              </p:grpSpPr>
              <p:grpSp>
                <p:nvGrpSpPr>
                  <p:cNvPr id="24" name="Group 11"/>
                  <p:cNvGrpSpPr>
                    <a:grpSpLocks/>
                  </p:cNvGrpSpPr>
                  <p:nvPr/>
                </p:nvGrpSpPr>
                <p:grpSpPr bwMode="auto">
                  <a:xfrm>
                    <a:off x="838200" y="5181600"/>
                    <a:ext cx="7315200" cy="152400"/>
                    <a:chOff x="1371600" y="5257800"/>
                    <a:chExt cx="7315200" cy="152400"/>
                  </a:xfrm>
                </p:grpSpPr>
                <p:cxnSp>
                  <p:nvCxnSpPr>
                    <p:cNvPr id="33" name="Straight Connector 8"/>
                    <p:cNvCxnSpPr/>
                    <p:nvPr/>
                  </p:nvCxnSpPr>
                  <p:spPr>
                    <a:xfrm>
                      <a:off x="1447800" y="5333894"/>
                      <a:ext cx="7239000"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Isosceles Triangle 33"/>
                    <p:cNvSpPr/>
                    <p:nvPr/>
                  </p:nvSpPr>
                  <p:spPr>
                    <a:xfrm rot="16200000">
                      <a:off x="1371582" y="52576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5" name="Oval 24"/>
                  <p:cNvSpPr/>
                  <p:nvPr/>
                </p:nvSpPr>
                <p:spPr>
                  <a:xfrm>
                    <a:off x="1752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2667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35814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44958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54102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p:cNvSpPr/>
                  <p:nvPr/>
                </p:nvSpPr>
                <p:spPr>
                  <a:xfrm>
                    <a:off x="6324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Oval 30"/>
                  <p:cNvSpPr/>
                  <p:nvPr/>
                </p:nvSpPr>
                <p:spPr>
                  <a:xfrm>
                    <a:off x="7239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Isosceles Triangle 31"/>
                  <p:cNvSpPr/>
                  <p:nvPr/>
                </p:nvSpPr>
                <p:spPr>
                  <a:xfrm rot="5400000">
                    <a:off x="8153382" y="51814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extBox 11"/>
                <p:cNvSpPr txBox="1">
                  <a:spLocks noChangeArrowheads="1"/>
                </p:cNvSpPr>
                <p:nvPr/>
              </p:nvSpPr>
              <p:spPr bwMode="auto">
                <a:xfrm>
                  <a:off x="6803865" y="5498068"/>
                  <a:ext cx="9685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200MHz</a:t>
                  </a:r>
                </a:p>
              </p:txBody>
            </p:sp>
            <p:sp>
              <p:nvSpPr>
                <p:cNvPr id="21" name="TextBox 12"/>
                <p:cNvSpPr txBox="1">
                  <a:spLocks noChangeArrowheads="1"/>
                </p:cNvSpPr>
                <p:nvPr/>
              </p:nvSpPr>
              <p:spPr bwMode="auto">
                <a:xfrm>
                  <a:off x="5105400" y="5486400"/>
                  <a:ext cx="734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2MHz</a:t>
                  </a:r>
                </a:p>
              </p:txBody>
            </p:sp>
            <p:sp>
              <p:nvSpPr>
                <p:cNvPr id="22" name="TextBox 13"/>
                <p:cNvSpPr txBox="1">
                  <a:spLocks noChangeArrowheads="1"/>
                </p:cNvSpPr>
                <p:nvPr/>
              </p:nvSpPr>
              <p:spPr bwMode="auto">
                <a:xfrm>
                  <a:off x="1524000" y="5486400"/>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20Hz</a:t>
                  </a:r>
                </a:p>
              </p:txBody>
            </p:sp>
            <p:sp>
              <p:nvSpPr>
                <p:cNvPr id="23" name="TextBox 14"/>
                <p:cNvSpPr txBox="1">
                  <a:spLocks noChangeArrowheads="1"/>
                </p:cNvSpPr>
                <p:nvPr/>
              </p:nvSpPr>
              <p:spPr bwMode="auto">
                <a:xfrm>
                  <a:off x="3276600" y="5498068"/>
                  <a:ext cx="7745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20KHz</a:t>
                  </a:r>
                </a:p>
              </p:txBody>
            </p:sp>
          </p:grpSp>
        </p:grpSp>
        <p:pic>
          <p:nvPicPr>
            <p:cNvPr id="11" name="Picture 3" descr="C:\Users\Irina Igel\Desktop\sound_range.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l="72917" t="50366" b="11356"/>
            <a:stretch>
              <a:fillRect/>
            </a:stretch>
          </p:blipFill>
          <p:spPr bwMode="auto">
            <a:xfrm>
              <a:off x="4114800" y="3581400"/>
              <a:ext cx="9906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8674" name="Picture 2" descr="C:\Users\Irina Igel\Desktop\Baby_in_ultrasoun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19800" y="1911561"/>
            <a:ext cx="275234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5" name="Up Arrow 34"/>
          <p:cNvSpPr/>
          <p:nvPr/>
        </p:nvSpPr>
        <p:spPr>
          <a:xfrm rot="10027179">
            <a:off x="5403027" y="3812953"/>
            <a:ext cx="171381" cy="1283619"/>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71800" y="1888815"/>
            <a:ext cx="2961619" cy="1828800"/>
          </a:xfrm>
          <a:prstGeom prst="rect">
            <a:avLst/>
          </a:prstGeom>
          <a:ln>
            <a:noFill/>
          </a:ln>
          <a:effectLst>
            <a:outerShdw blurRad="292100" dist="139700" dir="2700000" algn="tl" rotWithShape="0">
              <a:srgbClr val="333333">
                <a:alpha val="65000"/>
              </a:srgbClr>
            </a:outerShdw>
          </a:effectLst>
        </p:spPr>
      </p:pic>
      <p:sp>
        <p:nvSpPr>
          <p:cNvPr id="36"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Ultrasonic Applications</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277522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8229600" cy="685800"/>
          </a:xfrm>
        </p:spPr>
        <p:txBody>
          <a:bodyPr rtlCol="0">
            <a:normAutofit/>
          </a:bodyPr>
          <a:lstStyle/>
          <a:p>
            <a:pPr algn="l">
              <a:defRPr/>
            </a:pPr>
            <a:r>
              <a:rPr lang="en-US" sz="2800" b="1" dirty="0" smtClean="0">
                <a:ea typeface="+mn-ea"/>
                <a:cs typeface="Arial" charset="0"/>
              </a:rPr>
              <a:t>SONAR (</a:t>
            </a:r>
            <a:r>
              <a:rPr lang="en-US" sz="2800" b="1" dirty="0" err="1" smtClean="0">
                <a:solidFill>
                  <a:srgbClr val="C00000"/>
                </a:solidFill>
                <a:ea typeface="+mn-ea"/>
                <a:cs typeface="Arial" charset="0"/>
              </a:rPr>
              <a:t>SO</a:t>
            </a:r>
            <a:r>
              <a:rPr lang="en-US" sz="2800" b="1" dirty="0" err="1" smtClean="0">
                <a:ea typeface="+mn-ea"/>
                <a:cs typeface="Arial" charset="0"/>
              </a:rPr>
              <a:t>und</a:t>
            </a:r>
            <a:r>
              <a:rPr lang="en-US" sz="2800" b="1" dirty="0" smtClean="0">
                <a:ea typeface="+mn-ea"/>
                <a:cs typeface="Arial" charset="0"/>
              </a:rPr>
              <a:t> </a:t>
            </a:r>
            <a:r>
              <a:rPr lang="en-US" sz="2800" b="1" dirty="0">
                <a:solidFill>
                  <a:srgbClr val="C00000"/>
                </a:solidFill>
                <a:ea typeface="+mn-ea"/>
                <a:cs typeface="Arial" charset="0"/>
              </a:rPr>
              <a:t>N</a:t>
            </a:r>
            <a:r>
              <a:rPr lang="en-US" sz="2800" b="1" dirty="0" smtClean="0">
                <a:ea typeface="+mn-ea"/>
                <a:cs typeface="Arial" charset="0"/>
              </a:rPr>
              <a:t>avigation </a:t>
            </a:r>
            <a:r>
              <a:rPr lang="en-US" sz="2800" b="1" dirty="0">
                <a:solidFill>
                  <a:srgbClr val="C00000"/>
                </a:solidFill>
                <a:ea typeface="+mn-ea"/>
                <a:cs typeface="Arial" charset="0"/>
              </a:rPr>
              <a:t>A</a:t>
            </a:r>
            <a:r>
              <a:rPr lang="en-US" sz="2800" b="1" dirty="0" smtClean="0">
                <a:ea typeface="+mn-ea"/>
                <a:cs typeface="Arial" charset="0"/>
              </a:rPr>
              <a:t>nd </a:t>
            </a:r>
            <a:r>
              <a:rPr lang="en-US" sz="2800" b="1" dirty="0">
                <a:solidFill>
                  <a:srgbClr val="C00000"/>
                </a:solidFill>
                <a:ea typeface="+mn-ea"/>
                <a:cs typeface="Arial" charset="0"/>
              </a:rPr>
              <a:t>R</a:t>
            </a:r>
            <a:r>
              <a:rPr lang="en-US" sz="2800" b="1" dirty="0" smtClean="0">
                <a:ea typeface="+mn-ea"/>
                <a:cs typeface="Arial" charset="0"/>
              </a:rPr>
              <a:t>anging)</a:t>
            </a:r>
            <a:endParaRPr lang="en-US" sz="2800" b="1" dirty="0">
              <a:ea typeface="+mn-ea"/>
              <a:cs typeface="Arial" charset="0"/>
            </a:endParaRPr>
          </a:p>
        </p:txBody>
      </p:sp>
      <p:pic>
        <p:nvPicPr>
          <p:cNvPr id="2050" name="Picture 2" descr="C:\Users\Irina Igel\Desktop\swath_illustration_fina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1981200"/>
            <a:ext cx="4617720" cy="46177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Ultrasonic Applications (cont’d)</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Irina Igel\Desktop\p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438400"/>
            <a:ext cx="3401421" cy="225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09600" y="457200"/>
            <a:ext cx="7772400"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solidFill>
                  <a:srgbClr val="C00000"/>
                </a:solidFill>
                <a:ea typeface="+mn-ea"/>
                <a:cs typeface="Arial" charset="0"/>
              </a:rPr>
              <a:t>What kind </a:t>
            </a:r>
            <a:r>
              <a:rPr lang="en-US" sz="2800" b="1" dirty="0" smtClean="0">
                <a:solidFill>
                  <a:srgbClr val="C00000"/>
                </a:solidFill>
                <a:ea typeface="+mn-ea"/>
                <a:cs typeface="Arial" charset="0"/>
              </a:rPr>
              <a:t>of sensor measures distance using ultrasound waves?</a:t>
            </a:r>
          </a:p>
        </p:txBody>
      </p:sp>
      <p:sp>
        <p:nvSpPr>
          <p:cNvPr id="3" name="TextBox 2"/>
          <p:cNvSpPr txBox="1"/>
          <p:nvPr/>
        </p:nvSpPr>
        <p:spPr>
          <a:xfrm>
            <a:off x="602539" y="2362200"/>
            <a:ext cx="782587" cy="338554"/>
          </a:xfrm>
          <a:prstGeom prst="rect">
            <a:avLst/>
          </a:prstGeom>
          <a:noFill/>
        </p:spPr>
        <p:txBody>
          <a:bodyPr wrap="none" rtlCol="0">
            <a:spAutoFit/>
          </a:bodyPr>
          <a:lstStyle/>
          <a:p>
            <a:r>
              <a:rPr lang="en-US" sz="1600" b="1" dirty="0" smtClean="0">
                <a:latin typeface="+mj-lt"/>
              </a:rPr>
              <a:t>Sender</a:t>
            </a:r>
            <a:endParaRPr lang="en-US" sz="1600" b="1" dirty="0">
              <a:latin typeface="+mj-lt"/>
            </a:endParaRPr>
          </a:p>
        </p:txBody>
      </p:sp>
      <p:sp>
        <p:nvSpPr>
          <p:cNvPr id="12" name="TextBox 11"/>
          <p:cNvSpPr txBox="1"/>
          <p:nvPr/>
        </p:nvSpPr>
        <p:spPr>
          <a:xfrm>
            <a:off x="1752600" y="2362200"/>
            <a:ext cx="910699" cy="338554"/>
          </a:xfrm>
          <a:prstGeom prst="rect">
            <a:avLst/>
          </a:prstGeom>
          <a:noFill/>
        </p:spPr>
        <p:txBody>
          <a:bodyPr wrap="none" rtlCol="0">
            <a:spAutoFit/>
          </a:bodyPr>
          <a:lstStyle/>
          <a:p>
            <a:r>
              <a:rPr lang="en-US" sz="1600" b="1" dirty="0" smtClean="0">
                <a:latin typeface="+mj-lt"/>
              </a:rPr>
              <a:t>Receiver</a:t>
            </a:r>
            <a:endParaRPr lang="en-US" sz="1600" b="1" dirty="0">
              <a:latin typeface="+mj-lt"/>
            </a:endParaRPr>
          </a:p>
        </p:txBody>
      </p:sp>
      <p:sp>
        <p:nvSpPr>
          <p:cNvPr id="13" name="TextBox 12"/>
          <p:cNvSpPr txBox="1"/>
          <p:nvPr/>
        </p:nvSpPr>
        <p:spPr>
          <a:xfrm>
            <a:off x="228600" y="4572000"/>
            <a:ext cx="3385542" cy="461665"/>
          </a:xfrm>
          <a:prstGeom prst="rect">
            <a:avLst/>
          </a:prstGeom>
          <a:noFill/>
        </p:spPr>
        <p:txBody>
          <a:bodyPr wrap="none" rtlCol="0">
            <a:spAutoFit/>
          </a:bodyPr>
          <a:lstStyle/>
          <a:p>
            <a:r>
              <a:rPr lang="en-US" sz="2400" b="1" dirty="0" smtClean="0">
                <a:latin typeface="+mj-lt"/>
              </a:rPr>
              <a:t>PING)) Ultrasonic  </a:t>
            </a:r>
            <a:r>
              <a:rPr lang="en-US" sz="2400" b="1" dirty="0" smtClean="0">
                <a:latin typeface="+mj-lt"/>
              </a:rPr>
              <a:t>Sensor</a:t>
            </a:r>
            <a:endParaRPr lang="en-US" sz="2400" b="1" dirty="0">
              <a:latin typeface="+mj-lt"/>
            </a:endParaRPr>
          </a:p>
        </p:txBody>
      </p:sp>
      <p:pic>
        <p:nvPicPr>
          <p:cNvPr id="14" name="Picture 2" descr="C:\Users\Irina Igel\Desktop\swath_illustration_final.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400" y="1600200"/>
            <a:ext cx="4617720" cy="46177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7200" y="4118789"/>
            <a:ext cx="8305800" cy="2739211"/>
          </a:xfrm>
          <a:prstGeom prst="rect">
            <a:avLst/>
          </a:prstGeom>
        </p:spPr>
        <p:txBody>
          <a:bodyPr wrap="square">
            <a:spAutoFit/>
          </a:bodyPr>
          <a:lstStyle/>
          <a:p>
            <a:pPr marL="342900" indent="-342900">
              <a:buFont typeface="Arial" pitchFamily="34" charset="0"/>
              <a:buChar char="•"/>
            </a:pPr>
            <a:r>
              <a:rPr lang="en-US" sz="2800" b="1" dirty="0">
                <a:latin typeface="+mj-lt"/>
              </a:rPr>
              <a:t>T</a:t>
            </a:r>
            <a:r>
              <a:rPr lang="en-US" sz="2800" b="1" dirty="0" smtClean="0">
                <a:latin typeface="+mj-lt"/>
              </a:rPr>
              <a:t>he sensor emits high-frequency ultrasound ping, which bounces off objects and is read back by the sensor. </a:t>
            </a:r>
          </a:p>
          <a:p>
            <a:pPr marL="342900" indent="-342900">
              <a:spcBef>
                <a:spcPts val="1200"/>
              </a:spcBef>
              <a:buFont typeface="Arial" pitchFamily="34" charset="0"/>
              <a:buChar char="•"/>
            </a:pPr>
            <a:r>
              <a:rPr lang="en-US" sz="2800" b="1" dirty="0" smtClean="0">
                <a:latin typeface="+mj-lt"/>
              </a:rPr>
              <a:t>The </a:t>
            </a:r>
            <a:r>
              <a:rPr lang="en-US" sz="2800" b="1" dirty="0" smtClean="0">
                <a:latin typeface="+mj-lt"/>
              </a:rPr>
              <a:t>sensor has a clock that measures the time it takes for the ultrasound ping to come back.</a:t>
            </a:r>
            <a:endParaRPr lang="en-US" sz="2800" b="1" dirty="0" smtClean="0">
              <a:latin typeface="+mj-lt"/>
            </a:endParaRPr>
          </a:p>
          <a:p>
            <a:pPr algn="just"/>
            <a:endParaRPr lang="en-US" sz="2200" baseline="0" dirty="0" smtClean="0">
              <a:latin typeface="+mj-lt"/>
            </a:endParaRPr>
          </a:p>
        </p:txBody>
      </p:sp>
      <p:grpSp>
        <p:nvGrpSpPr>
          <p:cNvPr id="7" name="Group 6"/>
          <p:cNvGrpSpPr/>
          <p:nvPr/>
        </p:nvGrpSpPr>
        <p:grpSpPr>
          <a:xfrm>
            <a:off x="1447800" y="1219200"/>
            <a:ext cx="6248399" cy="2856038"/>
            <a:chOff x="304800" y="1143000"/>
            <a:chExt cx="8074267" cy="3170560"/>
          </a:xfrm>
        </p:grpSpPr>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r="39741" b="85075"/>
            <a:stretch/>
          </p:blipFill>
          <p:spPr>
            <a:xfrm>
              <a:off x="304800" y="1143000"/>
              <a:ext cx="8074267" cy="3124200"/>
            </a:xfrm>
            <a:prstGeom prst="rect">
              <a:avLst/>
            </a:prstGeom>
          </p:spPr>
        </p:pic>
        <p:sp>
          <p:nvSpPr>
            <p:cNvPr id="9" name="Right Arrow 8"/>
            <p:cNvSpPr/>
            <p:nvPr/>
          </p:nvSpPr>
          <p:spPr>
            <a:xfrm>
              <a:off x="3057313" y="1904324"/>
              <a:ext cx="3048000" cy="45787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tx1"/>
                  </a:solidFill>
                </a:rPr>
                <a:t>Reflected wave</a:t>
              </a:r>
              <a:endParaRPr lang="en-US" b="1" dirty="0">
                <a:solidFill>
                  <a:schemeClr val="tx1"/>
                </a:solidFill>
              </a:endParaRPr>
            </a:p>
          </p:txBody>
        </p:sp>
        <p:sp>
          <p:nvSpPr>
            <p:cNvPr id="10" name="Right Arrow 9"/>
            <p:cNvSpPr/>
            <p:nvPr/>
          </p:nvSpPr>
          <p:spPr>
            <a:xfrm flipH="1">
              <a:off x="3057312" y="2971800"/>
              <a:ext cx="3048000" cy="455171"/>
            </a:xfrm>
            <a:prstGeom prst="rightArrow">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Original wave</a:t>
              </a:r>
              <a:endParaRPr lang="en-US" b="1" dirty="0">
                <a:solidFill>
                  <a:schemeClr val="bg1"/>
                </a:solidFill>
              </a:endParaRPr>
            </a:p>
          </p:txBody>
        </p:sp>
        <p:cxnSp>
          <p:nvCxnSpPr>
            <p:cNvPr id="11" name="Straight Arrow Connector 10"/>
            <p:cNvCxnSpPr/>
            <p:nvPr/>
          </p:nvCxnSpPr>
          <p:spPr>
            <a:xfrm>
              <a:off x="2703136" y="3846394"/>
              <a:ext cx="3773864" cy="0"/>
            </a:xfrm>
            <a:prstGeom prst="straightConnector1">
              <a:avLst/>
            </a:prstGeom>
            <a:ln w="31750">
              <a:solidFill>
                <a:schemeClr val="tx1"/>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341933" y="3903555"/>
              <a:ext cx="907697" cy="410005"/>
            </a:xfrm>
            <a:prstGeom prst="rect">
              <a:avLst/>
            </a:prstGeom>
            <a:noFill/>
          </p:spPr>
          <p:txBody>
            <a:bodyPr wrap="none" rtlCol="0">
              <a:spAutoFit/>
            </a:bodyPr>
            <a:lstStyle/>
            <a:p>
              <a:r>
                <a:rPr lang="en-US" b="1" dirty="0" smtClean="0">
                  <a:latin typeface="+mj-lt"/>
                </a:rPr>
                <a:t>14cm</a:t>
              </a:r>
              <a:endParaRPr lang="en-US" b="1" dirty="0">
                <a:latin typeface="+mj-lt"/>
              </a:endParaRPr>
            </a:p>
          </p:txBody>
        </p:sp>
      </p:grpSp>
      <p:sp>
        <p:nvSpPr>
          <p:cNvPr id="13"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How Do </a:t>
            </a:r>
            <a:r>
              <a:rPr kumimoji="0" lang="en-US" sz="3800" b="0" i="0" u="none" strike="noStrike" kern="1200" cap="none" spc="0" normalizeH="0" noProof="0" dirty="0" smtClean="0">
                <a:ln>
                  <a:noFill/>
                </a:ln>
                <a:solidFill>
                  <a:schemeClr val="bg1"/>
                </a:solidFill>
                <a:effectLst/>
                <a:uLnTx/>
                <a:uFillTx/>
                <a:latin typeface="Aharoni" pitchFamily="2" charset="-79"/>
                <a:ea typeface="+mj-ea"/>
                <a:cs typeface="Aharoni" pitchFamily="2" charset="-79"/>
              </a:rPr>
              <a:t>Ultrasound Sensors Work?</a:t>
            </a:r>
            <a:endParaRPr kumimoji="0" lang="en-US" sz="38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4681165"/>
            <a:ext cx="8797370" cy="369332"/>
          </a:xfrm>
          <a:prstGeom prst="rect">
            <a:avLst/>
          </a:prstGeom>
          <a:noFill/>
        </p:spPr>
        <p:txBody>
          <a:bodyPr wrap="square" rtlCol="0">
            <a:spAutoFit/>
          </a:bodyPr>
          <a:lstStyle/>
          <a:p>
            <a:pPr>
              <a:tabLst>
                <a:tab pos="2974975" algn="l"/>
                <a:tab pos="3479800" algn="l"/>
                <a:tab pos="5718175" algn="l"/>
                <a:tab pos="6169025" algn="l"/>
              </a:tabLst>
            </a:pPr>
            <a:r>
              <a:rPr lang="en-US" b="1" dirty="0" smtClean="0">
                <a:latin typeface="+mj-lt"/>
              </a:rPr>
              <a:t>Distance that sound travels 	</a:t>
            </a:r>
            <a:r>
              <a:rPr lang="en-US" b="1" dirty="0" smtClean="0">
                <a:latin typeface="+mj-lt"/>
              </a:rPr>
              <a:t>= 	Speed </a:t>
            </a:r>
            <a:r>
              <a:rPr lang="en-US" b="1" dirty="0">
                <a:latin typeface="+mj-lt"/>
              </a:rPr>
              <a:t>of sound in </a:t>
            </a:r>
            <a:r>
              <a:rPr lang="en-US" b="1" dirty="0" smtClean="0">
                <a:latin typeface="+mj-lt"/>
              </a:rPr>
              <a:t>air	*	Time </a:t>
            </a:r>
            <a:r>
              <a:rPr lang="en-US" b="1" dirty="0" smtClean="0">
                <a:latin typeface="+mj-lt"/>
              </a:rPr>
              <a:t>that sound travels</a:t>
            </a:r>
          </a:p>
        </p:txBody>
      </p:sp>
      <p:sp>
        <p:nvSpPr>
          <p:cNvPr id="24" name="TextBox 23"/>
          <p:cNvSpPr txBox="1"/>
          <p:nvPr/>
        </p:nvSpPr>
        <p:spPr>
          <a:xfrm>
            <a:off x="304800" y="5257800"/>
            <a:ext cx="8647495" cy="369332"/>
          </a:xfrm>
          <a:prstGeom prst="rect">
            <a:avLst/>
          </a:prstGeom>
          <a:noFill/>
        </p:spPr>
        <p:txBody>
          <a:bodyPr wrap="none" rtlCol="0">
            <a:spAutoFit/>
          </a:bodyPr>
          <a:lstStyle/>
          <a:p>
            <a:pPr>
              <a:tabLst>
                <a:tab pos="2974975" algn="l"/>
                <a:tab pos="3479800" algn="l"/>
                <a:tab pos="5718175" algn="l"/>
                <a:tab pos="6169025" algn="l"/>
              </a:tabLst>
            </a:pPr>
            <a:r>
              <a:rPr lang="en-US" b="1" dirty="0" smtClean="0">
                <a:latin typeface="+mj-lt"/>
              </a:rPr>
              <a:t>0.14 </a:t>
            </a:r>
            <a:r>
              <a:rPr lang="en-US" b="1" dirty="0" smtClean="0">
                <a:latin typeface="+mj-lt"/>
              </a:rPr>
              <a:t>(m) + 0.14 (m</a:t>
            </a:r>
            <a:r>
              <a:rPr lang="en-US" b="1" dirty="0" smtClean="0">
                <a:latin typeface="+mj-lt"/>
              </a:rPr>
              <a:t>)	= 	343.6 </a:t>
            </a:r>
            <a:r>
              <a:rPr lang="en-US" b="1" dirty="0" smtClean="0">
                <a:latin typeface="+mj-lt"/>
              </a:rPr>
              <a:t>(m/s</a:t>
            </a:r>
            <a:r>
              <a:rPr lang="en-US" b="1" dirty="0" smtClean="0">
                <a:latin typeface="+mj-lt"/>
              </a:rPr>
              <a:t>)	* 	Time </a:t>
            </a:r>
            <a:r>
              <a:rPr lang="en-US" b="1" dirty="0" smtClean="0">
                <a:latin typeface="+mj-lt"/>
              </a:rPr>
              <a:t>that sound travels</a:t>
            </a:r>
          </a:p>
        </p:txBody>
      </p:sp>
      <p:sp>
        <p:nvSpPr>
          <p:cNvPr id="17" name="Rectangle 16"/>
          <p:cNvSpPr/>
          <p:nvPr/>
        </p:nvSpPr>
        <p:spPr>
          <a:xfrm>
            <a:off x="228600" y="4648200"/>
            <a:ext cx="8674455" cy="457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8600" y="5763904"/>
            <a:ext cx="8686800" cy="457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8600" y="5203208"/>
            <a:ext cx="8686800" cy="457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800" y="5791407"/>
            <a:ext cx="7348487" cy="369332"/>
          </a:xfrm>
          <a:prstGeom prst="rect">
            <a:avLst/>
          </a:prstGeom>
          <a:noFill/>
        </p:spPr>
        <p:txBody>
          <a:bodyPr wrap="none" rtlCol="0">
            <a:spAutoFit/>
          </a:bodyPr>
          <a:lstStyle/>
          <a:p>
            <a:pPr>
              <a:tabLst>
                <a:tab pos="2974975" algn="l"/>
                <a:tab pos="3479800" algn="l"/>
                <a:tab pos="5718175" algn="l"/>
                <a:tab pos="6169025" algn="l"/>
              </a:tabLst>
            </a:pPr>
            <a:r>
              <a:rPr lang="en-US" b="1" dirty="0" smtClean="0">
                <a:latin typeface="+mj-lt"/>
              </a:rPr>
              <a:t>0.14 </a:t>
            </a:r>
            <a:r>
              <a:rPr lang="en-US" b="1" dirty="0" smtClean="0">
                <a:latin typeface="+mj-lt"/>
              </a:rPr>
              <a:t>(m) + 0.14 (m</a:t>
            </a:r>
            <a:r>
              <a:rPr lang="en-US" b="1" dirty="0" smtClean="0">
                <a:latin typeface="+mj-lt"/>
              </a:rPr>
              <a:t>)	= 	343.6 </a:t>
            </a:r>
            <a:r>
              <a:rPr lang="en-US" b="1" dirty="0" smtClean="0">
                <a:latin typeface="+mj-lt"/>
              </a:rPr>
              <a:t>(m/s) </a:t>
            </a:r>
            <a:r>
              <a:rPr lang="en-US" b="1" dirty="0" smtClean="0">
                <a:latin typeface="+mj-lt"/>
              </a:rPr>
              <a:t>	*	0.0008 </a:t>
            </a:r>
            <a:r>
              <a:rPr lang="en-US" b="1" dirty="0" smtClean="0">
                <a:latin typeface="+mj-lt"/>
              </a:rPr>
              <a:t>(s)</a:t>
            </a:r>
          </a:p>
        </p:txBody>
      </p:sp>
      <p:grpSp>
        <p:nvGrpSpPr>
          <p:cNvPr id="15" name="Group 14"/>
          <p:cNvGrpSpPr/>
          <p:nvPr/>
        </p:nvGrpSpPr>
        <p:grpSpPr>
          <a:xfrm>
            <a:off x="1101134" y="1371600"/>
            <a:ext cx="7064128" cy="2362200"/>
            <a:chOff x="1083967" y="1600200"/>
            <a:chExt cx="7064128" cy="2362200"/>
          </a:xfrm>
        </p:grpSpPr>
        <p:grpSp>
          <p:nvGrpSpPr>
            <p:cNvPr id="16" name="Group 15"/>
            <p:cNvGrpSpPr/>
            <p:nvPr/>
          </p:nvGrpSpPr>
          <p:grpSpPr>
            <a:xfrm>
              <a:off x="1083967" y="1600200"/>
              <a:ext cx="7064128" cy="2362200"/>
              <a:chOff x="1066800" y="1600200"/>
              <a:chExt cx="7064128" cy="2362200"/>
            </a:xfrm>
          </p:grpSpPr>
          <p:grpSp>
            <p:nvGrpSpPr>
              <p:cNvPr id="51" name="Group 50"/>
              <p:cNvGrpSpPr/>
              <p:nvPr/>
            </p:nvGrpSpPr>
            <p:grpSpPr>
              <a:xfrm>
                <a:off x="1066800" y="1987605"/>
                <a:ext cx="7064128" cy="1787470"/>
                <a:chOff x="1066800" y="1987605"/>
                <a:chExt cx="7064128" cy="1787470"/>
              </a:xfrm>
            </p:grpSpPr>
            <p:pic>
              <p:nvPicPr>
                <p:cNvPr id="54" name="Picture 6" descr="C:\Users\Irina Igel\Desktop\Untitled.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38" t="1292" r="79981" b="86755"/>
                <a:stretch/>
              </p:blipFill>
              <p:spPr bwMode="auto">
                <a:xfrm>
                  <a:off x="1066800" y="1987605"/>
                  <a:ext cx="1749972" cy="178747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5" name="Group 54"/>
                <p:cNvGrpSpPr/>
                <p:nvPr/>
              </p:nvGrpSpPr>
              <p:grpSpPr>
                <a:xfrm>
                  <a:off x="6840833" y="2396657"/>
                  <a:ext cx="1290095" cy="838200"/>
                  <a:chOff x="6840833" y="2396657"/>
                  <a:chExt cx="1290095" cy="838200"/>
                </a:xfrm>
              </p:grpSpPr>
              <p:grpSp>
                <p:nvGrpSpPr>
                  <p:cNvPr id="58" name="Group 57"/>
                  <p:cNvGrpSpPr/>
                  <p:nvPr/>
                </p:nvGrpSpPr>
                <p:grpSpPr>
                  <a:xfrm rot="10800000">
                    <a:off x="6840833" y="2396657"/>
                    <a:ext cx="381000" cy="838200"/>
                    <a:chOff x="550567" y="2286000"/>
                    <a:chExt cx="381000" cy="838200"/>
                  </a:xfrm>
                </p:grpSpPr>
                <p:sp>
                  <p:nvSpPr>
                    <p:cNvPr id="61" name="Rectangle 60"/>
                    <p:cNvSpPr/>
                    <p:nvPr/>
                  </p:nvSpPr>
                  <p:spPr>
                    <a:xfrm>
                      <a:off x="550567" y="2286000"/>
                      <a:ext cx="228600" cy="838200"/>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 name="Flowchart: Direct Access Storage 61"/>
                    <p:cNvSpPr/>
                    <p:nvPr/>
                  </p:nvSpPr>
                  <p:spPr>
                    <a:xfrm>
                      <a:off x="626767" y="2362200"/>
                      <a:ext cx="304800" cy="304800"/>
                    </a:xfrm>
                    <a:prstGeom prst="flowChartMagneticDrum">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Flowchart: Direct Access Storage 62"/>
                    <p:cNvSpPr/>
                    <p:nvPr/>
                  </p:nvSpPr>
                  <p:spPr>
                    <a:xfrm>
                      <a:off x="626767" y="2743200"/>
                      <a:ext cx="304800" cy="304800"/>
                    </a:xfrm>
                    <a:prstGeom prst="flowChartMagneticDrum">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9" name="TextBox 58"/>
                  <p:cNvSpPr txBox="1"/>
                  <p:nvPr/>
                </p:nvSpPr>
                <p:spPr>
                  <a:xfrm>
                    <a:off x="7221833" y="2895600"/>
                    <a:ext cx="782587" cy="338554"/>
                  </a:xfrm>
                  <a:prstGeom prst="rect">
                    <a:avLst/>
                  </a:prstGeom>
                  <a:noFill/>
                </p:spPr>
                <p:txBody>
                  <a:bodyPr wrap="none" rtlCol="0">
                    <a:spAutoFit/>
                  </a:bodyPr>
                  <a:lstStyle/>
                  <a:p>
                    <a:r>
                      <a:rPr lang="en-US" sz="1600" b="1" dirty="0" smtClean="0">
                        <a:latin typeface="+mj-lt"/>
                      </a:rPr>
                      <a:t>Sender</a:t>
                    </a:r>
                    <a:endParaRPr lang="en-US" sz="1600" b="1" dirty="0">
                      <a:latin typeface="+mj-lt"/>
                    </a:endParaRPr>
                  </a:p>
                </p:txBody>
              </p:sp>
              <p:sp>
                <p:nvSpPr>
                  <p:cNvPr id="60" name="TextBox 59"/>
                  <p:cNvSpPr txBox="1"/>
                  <p:nvPr/>
                </p:nvSpPr>
                <p:spPr>
                  <a:xfrm>
                    <a:off x="7221833" y="2477203"/>
                    <a:ext cx="909095" cy="338554"/>
                  </a:xfrm>
                  <a:prstGeom prst="rect">
                    <a:avLst/>
                  </a:prstGeom>
                  <a:noFill/>
                </p:spPr>
                <p:txBody>
                  <a:bodyPr wrap="none" rtlCol="0">
                    <a:spAutoFit/>
                  </a:bodyPr>
                  <a:lstStyle/>
                  <a:p>
                    <a:r>
                      <a:rPr lang="en-US" sz="1600" b="1" dirty="0" smtClean="0">
                        <a:latin typeface="+mj-lt"/>
                      </a:rPr>
                      <a:t>Receive</a:t>
                    </a:r>
                    <a:r>
                      <a:rPr lang="en-US" sz="1600" dirty="0" smtClean="0">
                        <a:latin typeface="+mj-lt"/>
                      </a:rPr>
                      <a:t>r</a:t>
                    </a:r>
                    <a:endParaRPr lang="en-US" sz="1600" dirty="0">
                      <a:latin typeface="+mj-lt"/>
                    </a:endParaRPr>
                  </a:p>
                </p:txBody>
              </p:sp>
            </p:grpSp>
            <p:cxnSp>
              <p:nvCxnSpPr>
                <p:cNvPr id="56" name="Straight Arrow Connector 55"/>
                <p:cNvCxnSpPr/>
                <p:nvPr/>
              </p:nvCxnSpPr>
              <p:spPr>
                <a:xfrm>
                  <a:off x="2689477" y="2819400"/>
                  <a:ext cx="4247636" cy="0"/>
                </a:xfrm>
                <a:prstGeom prst="straightConnector1">
                  <a:avLst/>
                </a:prstGeom>
                <a:ln w="31750">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616000" y="2819400"/>
                  <a:ext cx="700833" cy="369332"/>
                </a:xfrm>
                <a:prstGeom prst="rect">
                  <a:avLst/>
                </a:prstGeom>
                <a:noFill/>
              </p:spPr>
              <p:txBody>
                <a:bodyPr wrap="none" rtlCol="0">
                  <a:spAutoFit/>
                </a:bodyPr>
                <a:lstStyle/>
                <a:p>
                  <a:r>
                    <a:rPr lang="en-US" b="1" dirty="0" smtClean="0">
                      <a:latin typeface="+mj-lt"/>
                    </a:rPr>
                    <a:t>14cm</a:t>
                  </a:r>
                  <a:endParaRPr lang="en-US" b="1" dirty="0">
                    <a:latin typeface="+mj-lt"/>
                  </a:endParaRPr>
                </a:p>
              </p:txBody>
            </p:sp>
          </p:grpSp>
          <p:sp>
            <p:nvSpPr>
              <p:cNvPr id="52" name="Right Arrow 51"/>
              <p:cNvSpPr/>
              <p:nvPr/>
            </p:nvSpPr>
            <p:spPr>
              <a:xfrm>
                <a:off x="3132826" y="1600200"/>
                <a:ext cx="3048000" cy="3048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tx1"/>
                    </a:solidFill>
                  </a:rPr>
                  <a:t>Reflected wave</a:t>
                </a:r>
                <a:endParaRPr lang="en-US" b="1" dirty="0">
                  <a:solidFill>
                    <a:schemeClr val="tx1"/>
                  </a:solidFill>
                </a:endParaRPr>
              </a:p>
            </p:txBody>
          </p:sp>
          <p:sp>
            <p:nvSpPr>
              <p:cNvPr id="53" name="Right Arrow 52"/>
              <p:cNvSpPr/>
              <p:nvPr/>
            </p:nvSpPr>
            <p:spPr>
              <a:xfrm flipH="1">
                <a:off x="3048000" y="3657600"/>
                <a:ext cx="3048000" cy="304800"/>
              </a:xfrm>
              <a:prstGeom prst="rightArrow">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Original wave</a:t>
                </a:r>
                <a:endParaRPr lang="en-US" b="1" dirty="0">
                  <a:solidFill>
                    <a:schemeClr val="bg1"/>
                  </a:solidFill>
                </a:endParaRPr>
              </a:p>
            </p:txBody>
          </p:sp>
        </p:grpSp>
        <p:grpSp>
          <p:nvGrpSpPr>
            <p:cNvPr id="18" name="Group 17"/>
            <p:cNvGrpSpPr/>
            <p:nvPr/>
          </p:nvGrpSpPr>
          <p:grpSpPr>
            <a:xfrm>
              <a:off x="2710499" y="1917865"/>
              <a:ext cx="4233765" cy="1710047"/>
              <a:chOff x="2710499" y="1917865"/>
              <a:chExt cx="4233765" cy="1710047"/>
            </a:xfrm>
          </p:grpSpPr>
          <p:sp>
            <p:nvSpPr>
              <p:cNvPr id="39" name="Freeform 38"/>
              <p:cNvSpPr/>
              <p:nvPr/>
            </p:nvSpPr>
            <p:spPr>
              <a:xfrm>
                <a:off x="6745139" y="2475781"/>
                <a:ext cx="199125" cy="681487"/>
              </a:xfrm>
              <a:custGeom>
                <a:avLst/>
                <a:gdLst>
                  <a:gd name="connsiteX0" fmla="*/ 199125 w 199125"/>
                  <a:gd name="connsiteY0" fmla="*/ 681487 h 681487"/>
                  <a:gd name="connsiteX1" fmla="*/ 86982 w 199125"/>
                  <a:gd name="connsiteY1" fmla="*/ 586596 h 681487"/>
                  <a:gd name="connsiteX2" fmla="*/ 17970 w 199125"/>
                  <a:gd name="connsiteY2" fmla="*/ 457200 h 681487"/>
                  <a:gd name="connsiteX3" fmla="*/ 718 w 199125"/>
                  <a:gd name="connsiteY3" fmla="*/ 319177 h 681487"/>
                  <a:gd name="connsiteX4" fmla="*/ 35223 w 199125"/>
                  <a:gd name="connsiteY4" fmla="*/ 189781 h 681487"/>
                  <a:gd name="connsiteX5" fmla="*/ 69729 w 199125"/>
                  <a:gd name="connsiteY5" fmla="*/ 120770 h 681487"/>
                  <a:gd name="connsiteX6" fmla="*/ 112861 w 199125"/>
                  <a:gd name="connsiteY6" fmla="*/ 69011 h 681487"/>
                  <a:gd name="connsiteX7" fmla="*/ 199125 w 199125"/>
                  <a:gd name="connsiteY7"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125" h="681487">
                    <a:moveTo>
                      <a:pt x="199125" y="681487"/>
                    </a:moveTo>
                    <a:cubicBezTo>
                      <a:pt x="158149" y="652732"/>
                      <a:pt x="117174" y="623977"/>
                      <a:pt x="86982" y="586596"/>
                    </a:cubicBezTo>
                    <a:cubicBezTo>
                      <a:pt x="56790" y="549215"/>
                      <a:pt x="32347" y="501770"/>
                      <a:pt x="17970" y="457200"/>
                    </a:cubicBezTo>
                    <a:cubicBezTo>
                      <a:pt x="3593" y="412630"/>
                      <a:pt x="-2157" y="363747"/>
                      <a:pt x="718" y="319177"/>
                    </a:cubicBezTo>
                    <a:cubicBezTo>
                      <a:pt x="3593" y="274607"/>
                      <a:pt x="23721" y="222849"/>
                      <a:pt x="35223" y="189781"/>
                    </a:cubicBezTo>
                    <a:cubicBezTo>
                      <a:pt x="46725" y="156713"/>
                      <a:pt x="56789" y="140898"/>
                      <a:pt x="69729" y="120770"/>
                    </a:cubicBezTo>
                    <a:cubicBezTo>
                      <a:pt x="82669" y="100642"/>
                      <a:pt x="91295" y="89139"/>
                      <a:pt x="112861" y="69011"/>
                    </a:cubicBezTo>
                    <a:cubicBezTo>
                      <a:pt x="134427" y="48883"/>
                      <a:pt x="166776" y="24441"/>
                      <a:pt x="199125"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nvGrpSpPr>
              <p:cNvPr id="40" name="Group 39"/>
              <p:cNvGrpSpPr/>
              <p:nvPr/>
            </p:nvGrpSpPr>
            <p:grpSpPr>
              <a:xfrm>
                <a:off x="2710499" y="1917865"/>
                <a:ext cx="4040623" cy="1710047"/>
                <a:chOff x="2710499" y="1917865"/>
                <a:chExt cx="4040623" cy="1710047"/>
              </a:xfrm>
            </p:grpSpPr>
            <p:sp>
              <p:nvSpPr>
                <p:cNvPr id="41" name="Freeform 40"/>
                <p:cNvSpPr/>
                <p:nvPr/>
              </p:nvSpPr>
              <p:spPr>
                <a:xfrm>
                  <a:off x="6346921" y="2101932"/>
                  <a:ext cx="404201" cy="1407226"/>
                </a:xfrm>
                <a:custGeom>
                  <a:avLst/>
                  <a:gdLst>
                    <a:gd name="connsiteX0" fmla="*/ 404201 w 404201"/>
                    <a:gd name="connsiteY0" fmla="*/ 1407226 h 1407226"/>
                    <a:gd name="connsiteX1" fmla="*/ 350762 w 404201"/>
                    <a:gd name="connsiteY1" fmla="*/ 1365663 h 1407226"/>
                    <a:gd name="connsiteX2" fmla="*/ 321074 w 404201"/>
                    <a:gd name="connsiteY2" fmla="*/ 1347850 h 1407226"/>
                    <a:gd name="connsiteX3" fmla="*/ 291385 w 404201"/>
                    <a:gd name="connsiteY3" fmla="*/ 1324099 h 1407226"/>
                    <a:gd name="connsiteX4" fmla="*/ 267635 w 404201"/>
                    <a:gd name="connsiteY4" fmla="*/ 1300349 h 1407226"/>
                    <a:gd name="connsiteX5" fmla="*/ 237947 w 404201"/>
                    <a:gd name="connsiteY5" fmla="*/ 1270660 h 1407226"/>
                    <a:gd name="connsiteX6" fmla="*/ 220134 w 404201"/>
                    <a:gd name="connsiteY6" fmla="*/ 1258785 h 1407226"/>
                    <a:gd name="connsiteX7" fmla="*/ 202321 w 404201"/>
                    <a:gd name="connsiteY7" fmla="*/ 1240972 h 1407226"/>
                    <a:gd name="connsiteX8" fmla="*/ 184508 w 404201"/>
                    <a:gd name="connsiteY8" fmla="*/ 1223159 h 1407226"/>
                    <a:gd name="connsiteX9" fmla="*/ 166695 w 404201"/>
                    <a:gd name="connsiteY9" fmla="*/ 1205346 h 1407226"/>
                    <a:gd name="connsiteX10" fmla="*/ 154819 w 404201"/>
                    <a:gd name="connsiteY10" fmla="*/ 1181595 h 1407226"/>
                    <a:gd name="connsiteX11" fmla="*/ 137006 w 404201"/>
                    <a:gd name="connsiteY11" fmla="*/ 1151907 h 1407226"/>
                    <a:gd name="connsiteX12" fmla="*/ 113256 w 404201"/>
                    <a:gd name="connsiteY12" fmla="*/ 1110343 h 1407226"/>
                    <a:gd name="connsiteX13" fmla="*/ 101380 w 404201"/>
                    <a:gd name="connsiteY13" fmla="*/ 1098468 h 1407226"/>
                    <a:gd name="connsiteX14" fmla="*/ 83567 w 404201"/>
                    <a:gd name="connsiteY14" fmla="*/ 1074717 h 1407226"/>
                    <a:gd name="connsiteX15" fmla="*/ 71692 w 404201"/>
                    <a:gd name="connsiteY15" fmla="*/ 1050967 h 1407226"/>
                    <a:gd name="connsiteX16" fmla="*/ 59817 w 404201"/>
                    <a:gd name="connsiteY16" fmla="*/ 1027216 h 1407226"/>
                    <a:gd name="connsiteX17" fmla="*/ 42004 w 404201"/>
                    <a:gd name="connsiteY17" fmla="*/ 985652 h 1407226"/>
                    <a:gd name="connsiteX18" fmla="*/ 36066 w 404201"/>
                    <a:gd name="connsiteY18" fmla="*/ 967839 h 1407226"/>
                    <a:gd name="connsiteX19" fmla="*/ 24191 w 404201"/>
                    <a:gd name="connsiteY19" fmla="*/ 938151 h 1407226"/>
                    <a:gd name="connsiteX20" fmla="*/ 18253 w 404201"/>
                    <a:gd name="connsiteY20" fmla="*/ 902525 h 1407226"/>
                    <a:gd name="connsiteX21" fmla="*/ 18253 w 404201"/>
                    <a:gd name="connsiteY21" fmla="*/ 872837 h 1407226"/>
                    <a:gd name="connsiteX22" fmla="*/ 12315 w 404201"/>
                    <a:gd name="connsiteY22" fmla="*/ 831273 h 1407226"/>
                    <a:gd name="connsiteX23" fmla="*/ 6378 w 404201"/>
                    <a:gd name="connsiteY23" fmla="*/ 777834 h 1407226"/>
                    <a:gd name="connsiteX24" fmla="*/ 440 w 404201"/>
                    <a:gd name="connsiteY24" fmla="*/ 742208 h 1407226"/>
                    <a:gd name="connsiteX25" fmla="*/ 440 w 404201"/>
                    <a:gd name="connsiteY25" fmla="*/ 688769 h 1407226"/>
                    <a:gd name="connsiteX26" fmla="*/ 440 w 404201"/>
                    <a:gd name="connsiteY26" fmla="*/ 647206 h 1407226"/>
                    <a:gd name="connsiteX27" fmla="*/ 6378 w 404201"/>
                    <a:gd name="connsiteY27" fmla="*/ 611580 h 1407226"/>
                    <a:gd name="connsiteX28" fmla="*/ 12315 w 404201"/>
                    <a:gd name="connsiteY28" fmla="*/ 581891 h 1407226"/>
                    <a:gd name="connsiteX29" fmla="*/ 18253 w 404201"/>
                    <a:gd name="connsiteY29" fmla="*/ 534390 h 1407226"/>
                    <a:gd name="connsiteX30" fmla="*/ 30128 w 404201"/>
                    <a:gd name="connsiteY30" fmla="*/ 486889 h 1407226"/>
                    <a:gd name="connsiteX31" fmla="*/ 47941 w 404201"/>
                    <a:gd name="connsiteY31" fmla="*/ 439387 h 1407226"/>
                    <a:gd name="connsiteX32" fmla="*/ 59817 w 404201"/>
                    <a:gd name="connsiteY32" fmla="*/ 391886 h 1407226"/>
                    <a:gd name="connsiteX33" fmla="*/ 71692 w 404201"/>
                    <a:gd name="connsiteY33" fmla="*/ 350323 h 1407226"/>
                    <a:gd name="connsiteX34" fmla="*/ 95443 w 404201"/>
                    <a:gd name="connsiteY34" fmla="*/ 320634 h 1407226"/>
                    <a:gd name="connsiteX35" fmla="*/ 107318 w 404201"/>
                    <a:gd name="connsiteY35" fmla="*/ 290946 h 1407226"/>
                    <a:gd name="connsiteX36" fmla="*/ 125131 w 404201"/>
                    <a:gd name="connsiteY36" fmla="*/ 255320 h 1407226"/>
                    <a:gd name="connsiteX37" fmla="*/ 148882 w 404201"/>
                    <a:gd name="connsiteY37" fmla="*/ 219694 h 1407226"/>
                    <a:gd name="connsiteX38" fmla="*/ 178570 w 404201"/>
                    <a:gd name="connsiteY38" fmla="*/ 178130 h 1407226"/>
                    <a:gd name="connsiteX39" fmla="*/ 214196 w 404201"/>
                    <a:gd name="connsiteY39" fmla="*/ 136567 h 1407226"/>
                    <a:gd name="connsiteX40" fmla="*/ 255760 w 404201"/>
                    <a:gd name="connsiteY40" fmla="*/ 95003 h 1407226"/>
                    <a:gd name="connsiteX41" fmla="*/ 291385 w 404201"/>
                    <a:gd name="connsiteY41" fmla="*/ 71252 h 1407226"/>
                    <a:gd name="connsiteX42" fmla="*/ 327011 w 404201"/>
                    <a:gd name="connsiteY42" fmla="*/ 35626 h 1407226"/>
                    <a:gd name="connsiteX43" fmla="*/ 356700 w 404201"/>
                    <a:gd name="connsiteY43" fmla="*/ 17813 h 1407226"/>
                    <a:gd name="connsiteX44" fmla="*/ 392326 w 404201"/>
                    <a:gd name="connsiteY44" fmla="*/ 0 h 140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4201" h="1407226">
                      <a:moveTo>
                        <a:pt x="404201" y="1407226"/>
                      </a:moveTo>
                      <a:cubicBezTo>
                        <a:pt x="384408" y="1391392"/>
                        <a:pt x="364616" y="1375559"/>
                        <a:pt x="350762" y="1365663"/>
                      </a:cubicBezTo>
                      <a:cubicBezTo>
                        <a:pt x="336907" y="1355767"/>
                        <a:pt x="330970" y="1354777"/>
                        <a:pt x="321074" y="1347850"/>
                      </a:cubicBezTo>
                      <a:cubicBezTo>
                        <a:pt x="311178" y="1340923"/>
                        <a:pt x="300291" y="1332016"/>
                        <a:pt x="291385" y="1324099"/>
                      </a:cubicBezTo>
                      <a:cubicBezTo>
                        <a:pt x="282479" y="1316182"/>
                        <a:pt x="267635" y="1300349"/>
                        <a:pt x="267635" y="1300349"/>
                      </a:cubicBezTo>
                      <a:cubicBezTo>
                        <a:pt x="258729" y="1291442"/>
                        <a:pt x="245864" y="1277587"/>
                        <a:pt x="237947" y="1270660"/>
                      </a:cubicBezTo>
                      <a:cubicBezTo>
                        <a:pt x="230030" y="1263733"/>
                        <a:pt x="226072" y="1263733"/>
                        <a:pt x="220134" y="1258785"/>
                      </a:cubicBezTo>
                      <a:cubicBezTo>
                        <a:pt x="214196" y="1253837"/>
                        <a:pt x="202321" y="1240972"/>
                        <a:pt x="202321" y="1240972"/>
                      </a:cubicBezTo>
                      <a:lnTo>
                        <a:pt x="184508" y="1223159"/>
                      </a:lnTo>
                      <a:cubicBezTo>
                        <a:pt x="178570" y="1217221"/>
                        <a:pt x="171643" y="1212273"/>
                        <a:pt x="166695" y="1205346"/>
                      </a:cubicBezTo>
                      <a:cubicBezTo>
                        <a:pt x="161747" y="1198419"/>
                        <a:pt x="159767" y="1190501"/>
                        <a:pt x="154819" y="1181595"/>
                      </a:cubicBezTo>
                      <a:cubicBezTo>
                        <a:pt x="149871" y="1172689"/>
                        <a:pt x="143933" y="1163782"/>
                        <a:pt x="137006" y="1151907"/>
                      </a:cubicBezTo>
                      <a:cubicBezTo>
                        <a:pt x="130079" y="1140032"/>
                        <a:pt x="119194" y="1119249"/>
                        <a:pt x="113256" y="1110343"/>
                      </a:cubicBezTo>
                      <a:cubicBezTo>
                        <a:pt x="107318" y="1101437"/>
                        <a:pt x="106328" y="1104406"/>
                        <a:pt x="101380" y="1098468"/>
                      </a:cubicBezTo>
                      <a:cubicBezTo>
                        <a:pt x="96432" y="1092530"/>
                        <a:pt x="88515" y="1082634"/>
                        <a:pt x="83567" y="1074717"/>
                      </a:cubicBezTo>
                      <a:cubicBezTo>
                        <a:pt x="78619" y="1066800"/>
                        <a:pt x="71692" y="1050967"/>
                        <a:pt x="71692" y="1050967"/>
                      </a:cubicBezTo>
                      <a:cubicBezTo>
                        <a:pt x="67734" y="1043050"/>
                        <a:pt x="64765" y="1038102"/>
                        <a:pt x="59817" y="1027216"/>
                      </a:cubicBezTo>
                      <a:cubicBezTo>
                        <a:pt x="54869" y="1016330"/>
                        <a:pt x="45962" y="995548"/>
                        <a:pt x="42004" y="985652"/>
                      </a:cubicBezTo>
                      <a:cubicBezTo>
                        <a:pt x="38046" y="975756"/>
                        <a:pt x="39035" y="975756"/>
                        <a:pt x="36066" y="967839"/>
                      </a:cubicBezTo>
                      <a:cubicBezTo>
                        <a:pt x="33097" y="959922"/>
                        <a:pt x="27160" y="949037"/>
                        <a:pt x="24191" y="938151"/>
                      </a:cubicBezTo>
                      <a:cubicBezTo>
                        <a:pt x="21222" y="927265"/>
                        <a:pt x="19243" y="913411"/>
                        <a:pt x="18253" y="902525"/>
                      </a:cubicBezTo>
                      <a:cubicBezTo>
                        <a:pt x="17263" y="891639"/>
                        <a:pt x="19243" y="884712"/>
                        <a:pt x="18253" y="872837"/>
                      </a:cubicBezTo>
                      <a:cubicBezTo>
                        <a:pt x="17263" y="860962"/>
                        <a:pt x="14294" y="847107"/>
                        <a:pt x="12315" y="831273"/>
                      </a:cubicBezTo>
                      <a:cubicBezTo>
                        <a:pt x="10336" y="815439"/>
                        <a:pt x="8357" y="792678"/>
                        <a:pt x="6378" y="777834"/>
                      </a:cubicBezTo>
                      <a:cubicBezTo>
                        <a:pt x="4399" y="762990"/>
                        <a:pt x="1430" y="757052"/>
                        <a:pt x="440" y="742208"/>
                      </a:cubicBezTo>
                      <a:cubicBezTo>
                        <a:pt x="-550" y="727364"/>
                        <a:pt x="440" y="688769"/>
                        <a:pt x="440" y="688769"/>
                      </a:cubicBezTo>
                      <a:cubicBezTo>
                        <a:pt x="440" y="672935"/>
                        <a:pt x="-550" y="660071"/>
                        <a:pt x="440" y="647206"/>
                      </a:cubicBezTo>
                      <a:cubicBezTo>
                        <a:pt x="1430" y="634341"/>
                        <a:pt x="4399" y="622466"/>
                        <a:pt x="6378" y="611580"/>
                      </a:cubicBezTo>
                      <a:cubicBezTo>
                        <a:pt x="8357" y="600694"/>
                        <a:pt x="10336" y="594756"/>
                        <a:pt x="12315" y="581891"/>
                      </a:cubicBezTo>
                      <a:cubicBezTo>
                        <a:pt x="14294" y="569026"/>
                        <a:pt x="15284" y="550224"/>
                        <a:pt x="18253" y="534390"/>
                      </a:cubicBezTo>
                      <a:cubicBezTo>
                        <a:pt x="21222" y="518556"/>
                        <a:pt x="25180" y="502723"/>
                        <a:pt x="30128" y="486889"/>
                      </a:cubicBezTo>
                      <a:cubicBezTo>
                        <a:pt x="35076" y="471055"/>
                        <a:pt x="42993" y="455221"/>
                        <a:pt x="47941" y="439387"/>
                      </a:cubicBezTo>
                      <a:cubicBezTo>
                        <a:pt x="52889" y="423553"/>
                        <a:pt x="55858" y="406730"/>
                        <a:pt x="59817" y="391886"/>
                      </a:cubicBezTo>
                      <a:cubicBezTo>
                        <a:pt x="63775" y="377042"/>
                        <a:pt x="65754" y="362198"/>
                        <a:pt x="71692" y="350323"/>
                      </a:cubicBezTo>
                      <a:cubicBezTo>
                        <a:pt x="77630" y="338448"/>
                        <a:pt x="89505" y="330530"/>
                        <a:pt x="95443" y="320634"/>
                      </a:cubicBezTo>
                      <a:cubicBezTo>
                        <a:pt x="101381" y="310738"/>
                        <a:pt x="102370" y="301832"/>
                        <a:pt x="107318" y="290946"/>
                      </a:cubicBezTo>
                      <a:cubicBezTo>
                        <a:pt x="112266" y="280060"/>
                        <a:pt x="118204" y="267195"/>
                        <a:pt x="125131" y="255320"/>
                      </a:cubicBezTo>
                      <a:cubicBezTo>
                        <a:pt x="132058" y="243445"/>
                        <a:pt x="139975" y="232559"/>
                        <a:pt x="148882" y="219694"/>
                      </a:cubicBezTo>
                      <a:cubicBezTo>
                        <a:pt x="157788" y="206829"/>
                        <a:pt x="167684" y="191984"/>
                        <a:pt x="178570" y="178130"/>
                      </a:cubicBezTo>
                      <a:cubicBezTo>
                        <a:pt x="189456" y="164276"/>
                        <a:pt x="201331" y="150421"/>
                        <a:pt x="214196" y="136567"/>
                      </a:cubicBezTo>
                      <a:cubicBezTo>
                        <a:pt x="227061" y="122712"/>
                        <a:pt x="242895" y="105889"/>
                        <a:pt x="255760" y="95003"/>
                      </a:cubicBezTo>
                      <a:cubicBezTo>
                        <a:pt x="268625" y="84117"/>
                        <a:pt x="279510" y="81148"/>
                        <a:pt x="291385" y="71252"/>
                      </a:cubicBezTo>
                      <a:cubicBezTo>
                        <a:pt x="303260" y="61356"/>
                        <a:pt x="316125" y="44532"/>
                        <a:pt x="327011" y="35626"/>
                      </a:cubicBezTo>
                      <a:cubicBezTo>
                        <a:pt x="337897" y="26720"/>
                        <a:pt x="345814" y="23751"/>
                        <a:pt x="356700" y="17813"/>
                      </a:cubicBezTo>
                      <a:cubicBezTo>
                        <a:pt x="367586" y="11875"/>
                        <a:pt x="379956" y="5937"/>
                        <a:pt x="392326"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2" name="Freeform 41"/>
                <p:cNvSpPr/>
                <p:nvPr/>
              </p:nvSpPr>
              <p:spPr>
                <a:xfrm>
                  <a:off x="5940951" y="1923803"/>
                  <a:ext cx="382659" cy="1704109"/>
                </a:xfrm>
                <a:custGeom>
                  <a:avLst/>
                  <a:gdLst>
                    <a:gd name="connsiteX0" fmla="*/ 311407 w 382659"/>
                    <a:gd name="connsiteY0" fmla="*/ 1704109 h 1704109"/>
                    <a:gd name="connsiteX1" fmla="*/ 240155 w 382659"/>
                    <a:gd name="connsiteY1" fmla="*/ 1603168 h 1704109"/>
                    <a:gd name="connsiteX2" fmla="*/ 139215 w 382659"/>
                    <a:gd name="connsiteY2" fmla="*/ 1442852 h 1704109"/>
                    <a:gd name="connsiteX3" fmla="*/ 44213 w 382659"/>
                    <a:gd name="connsiteY3" fmla="*/ 1205345 h 1704109"/>
                    <a:gd name="connsiteX4" fmla="*/ 2649 w 382659"/>
                    <a:gd name="connsiteY4" fmla="*/ 967839 h 1704109"/>
                    <a:gd name="connsiteX5" fmla="*/ 8587 w 382659"/>
                    <a:gd name="connsiteY5" fmla="*/ 777833 h 1704109"/>
                    <a:gd name="connsiteX6" fmla="*/ 44213 w 382659"/>
                    <a:gd name="connsiteY6" fmla="*/ 570015 h 1704109"/>
                    <a:gd name="connsiteX7" fmla="*/ 97652 w 382659"/>
                    <a:gd name="connsiteY7" fmla="*/ 421574 h 1704109"/>
                    <a:gd name="connsiteX8" fmla="*/ 162966 w 382659"/>
                    <a:gd name="connsiteY8" fmla="*/ 285007 h 1704109"/>
                    <a:gd name="connsiteX9" fmla="*/ 234218 w 382659"/>
                    <a:gd name="connsiteY9" fmla="*/ 160316 h 1704109"/>
                    <a:gd name="connsiteX10" fmla="*/ 299532 w 382659"/>
                    <a:gd name="connsiteY10" fmla="*/ 89065 h 1704109"/>
                    <a:gd name="connsiteX11" fmla="*/ 382659 w 382659"/>
                    <a:gd name="connsiteY11"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659" h="1704109">
                      <a:moveTo>
                        <a:pt x="311407" y="1704109"/>
                      </a:moveTo>
                      <a:cubicBezTo>
                        <a:pt x="290130" y="1675410"/>
                        <a:pt x="268854" y="1646711"/>
                        <a:pt x="240155" y="1603168"/>
                      </a:cubicBezTo>
                      <a:cubicBezTo>
                        <a:pt x="211456" y="1559625"/>
                        <a:pt x="171872" y="1509156"/>
                        <a:pt x="139215" y="1442852"/>
                      </a:cubicBezTo>
                      <a:cubicBezTo>
                        <a:pt x="106558" y="1376548"/>
                        <a:pt x="66974" y="1284514"/>
                        <a:pt x="44213" y="1205345"/>
                      </a:cubicBezTo>
                      <a:cubicBezTo>
                        <a:pt x="21452" y="1126176"/>
                        <a:pt x="8587" y="1039091"/>
                        <a:pt x="2649" y="967839"/>
                      </a:cubicBezTo>
                      <a:cubicBezTo>
                        <a:pt x="-3289" y="896587"/>
                        <a:pt x="1660" y="844137"/>
                        <a:pt x="8587" y="777833"/>
                      </a:cubicBezTo>
                      <a:cubicBezTo>
                        <a:pt x="15514" y="711529"/>
                        <a:pt x="29369" y="629391"/>
                        <a:pt x="44213" y="570015"/>
                      </a:cubicBezTo>
                      <a:cubicBezTo>
                        <a:pt x="59057" y="510638"/>
                        <a:pt x="77860" y="469075"/>
                        <a:pt x="97652" y="421574"/>
                      </a:cubicBezTo>
                      <a:cubicBezTo>
                        <a:pt x="117444" y="374073"/>
                        <a:pt x="140205" y="328550"/>
                        <a:pt x="162966" y="285007"/>
                      </a:cubicBezTo>
                      <a:cubicBezTo>
                        <a:pt x="185727" y="241464"/>
                        <a:pt x="211457" y="192973"/>
                        <a:pt x="234218" y="160316"/>
                      </a:cubicBezTo>
                      <a:cubicBezTo>
                        <a:pt x="256979" y="127659"/>
                        <a:pt x="299532" y="89065"/>
                        <a:pt x="299532" y="89065"/>
                      </a:cubicBezTo>
                      <a:lnTo>
                        <a:pt x="382659" y="0"/>
                      </a:ln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3" name="Freeform 42"/>
                <p:cNvSpPr/>
                <p:nvPr/>
              </p:nvSpPr>
              <p:spPr>
                <a:xfrm>
                  <a:off x="5533433" y="1917865"/>
                  <a:ext cx="255788" cy="1710047"/>
                </a:xfrm>
                <a:custGeom>
                  <a:avLst/>
                  <a:gdLst>
                    <a:gd name="connsiteX0" fmla="*/ 232037 w 255788"/>
                    <a:gd name="connsiteY0" fmla="*/ 1710047 h 1710047"/>
                    <a:gd name="connsiteX1" fmla="*/ 184536 w 255788"/>
                    <a:gd name="connsiteY1" fmla="*/ 1620982 h 1710047"/>
                    <a:gd name="connsiteX2" fmla="*/ 142972 w 255788"/>
                    <a:gd name="connsiteY2" fmla="*/ 1543792 h 1710047"/>
                    <a:gd name="connsiteX3" fmla="*/ 89533 w 255788"/>
                    <a:gd name="connsiteY3" fmla="*/ 1413164 h 1710047"/>
                    <a:gd name="connsiteX4" fmla="*/ 59845 w 255788"/>
                    <a:gd name="connsiteY4" fmla="*/ 1312223 h 1710047"/>
                    <a:gd name="connsiteX5" fmla="*/ 42032 w 255788"/>
                    <a:gd name="connsiteY5" fmla="*/ 1229096 h 1710047"/>
                    <a:gd name="connsiteX6" fmla="*/ 6406 w 255788"/>
                    <a:gd name="connsiteY6" fmla="*/ 1062841 h 1710047"/>
                    <a:gd name="connsiteX7" fmla="*/ 468 w 255788"/>
                    <a:gd name="connsiteY7" fmla="*/ 932213 h 1710047"/>
                    <a:gd name="connsiteX8" fmla="*/ 12344 w 255788"/>
                    <a:gd name="connsiteY8" fmla="*/ 736270 h 1710047"/>
                    <a:gd name="connsiteX9" fmla="*/ 42032 w 255788"/>
                    <a:gd name="connsiteY9" fmla="*/ 558140 h 1710047"/>
                    <a:gd name="connsiteX10" fmla="*/ 77658 w 255788"/>
                    <a:gd name="connsiteY10" fmla="*/ 403761 h 1710047"/>
                    <a:gd name="connsiteX11" fmla="*/ 131097 w 255788"/>
                    <a:gd name="connsiteY11" fmla="*/ 267195 h 1710047"/>
                    <a:gd name="connsiteX12" fmla="*/ 255788 w 255788"/>
                    <a:gd name="connsiteY12" fmla="*/ 0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788" h="1710047">
                      <a:moveTo>
                        <a:pt x="232037" y="1710047"/>
                      </a:moveTo>
                      <a:lnTo>
                        <a:pt x="184536" y="1620982"/>
                      </a:lnTo>
                      <a:cubicBezTo>
                        <a:pt x="169692" y="1593273"/>
                        <a:pt x="158806" y="1578428"/>
                        <a:pt x="142972" y="1543792"/>
                      </a:cubicBezTo>
                      <a:cubicBezTo>
                        <a:pt x="127138" y="1509156"/>
                        <a:pt x="103387" y="1451759"/>
                        <a:pt x="89533" y="1413164"/>
                      </a:cubicBezTo>
                      <a:cubicBezTo>
                        <a:pt x="75679" y="1374569"/>
                        <a:pt x="67762" y="1342901"/>
                        <a:pt x="59845" y="1312223"/>
                      </a:cubicBezTo>
                      <a:cubicBezTo>
                        <a:pt x="51928" y="1281545"/>
                        <a:pt x="42032" y="1229096"/>
                        <a:pt x="42032" y="1229096"/>
                      </a:cubicBezTo>
                      <a:cubicBezTo>
                        <a:pt x="33126" y="1187532"/>
                        <a:pt x="13333" y="1112321"/>
                        <a:pt x="6406" y="1062841"/>
                      </a:cubicBezTo>
                      <a:cubicBezTo>
                        <a:pt x="-521" y="1013361"/>
                        <a:pt x="-522" y="986641"/>
                        <a:pt x="468" y="932213"/>
                      </a:cubicBezTo>
                      <a:cubicBezTo>
                        <a:pt x="1458" y="877785"/>
                        <a:pt x="5417" y="798615"/>
                        <a:pt x="12344" y="736270"/>
                      </a:cubicBezTo>
                      <a:cubicBezTo>
                        <a:pt x="19271" y="673925"/>
                        <a:pt x="31146" y="613558"/>
                        <a:pt x="42032" y="558140"/>
                      </a:cubicBezTo>
                      <a:cubicBezTo>
                        <a:pt x="52918" y="502722"/>
                        <a:pt x="62814" y="452252"/>
                        <a:pt x="77658" y="403761"/>
                      </a:cubicBezTo>
                      <a:cubicBezTo>
                        <a:pt x="92502" y="355270"/>
                        <a:pt x="101409" y="334488"/>
                        <a:pt x="131097" y="267195"/>
                      </a:cubicBezTo>
                      <a:cubicBezTo>
                        <a:pt x="160785" y="199902"/>
                        <a:pt x="208286" y="99951"/>
                        <a:pt x="255788"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4" name="Freeform 43"/>
                <p:cNvSpPr/>
                <p:nvPr/>
              </p:nvSpPr>
              <p:spPr>
                <a:xfrm>
                  <a:off x="5129797" y="1935678"/>
                  <a:ext cx="202224" cy="1692234"/>
                </a:xfrm>
                <a:custGeom>
                  <a:avLst/>
                  <a:gdLst>
                    <a:gd name="connsiteX0" fmla="*/ 184411 w 202224"/>
                    <a:gd name="connsiteY0" fmla="*/ 1692234 h 1692234"/>
                    <a:gd name="connsiteX1" fmla="*/ 113159 w 202224"/>
                    <a:gd name="connsiteY1" fmla="*/ 1520041 h 1692234"/>
                    <a:gd name="connsiteX2" fmla="*/ 59720 w 202224"/>
                    <a:gd name="connsiteY2" fmla="*/ 1324099 h 1692234"/>
                    <a:gd name="connsiteX3" fmla="*/ 24094 w 202224"/>
                    <a:gd name="connsiteY3" fmla="*/ 1116280 h 1692234"/>
                    <a:gd name="connsiteX4" fmla="*/ 343 w 202224"/>
                    <a:gd name="connsiteY4" fmla="*/ 908462 h 1692234"/>
                    <a:gd name="connsiteX5" fmla="*/ 12219 w 202224"/>
                    <a:gd name="connsiteY5" fmla="*/ 712519 h 1692234"/>
                    <a:gd name="connsiteX6" fmla="*/ 41907 w 202224"/>
                    <a:gd name="connsiteY6" fmla="*/ 475013 h 1692234"/>
                    <a:gd name="connsiteX7" fmla="*/ 95346 w 202224"/>
                    <a:gd name="connsiteY7" fmla="*/ 273132 h 1692234"/>
                    <a:gd name="connsiteX8" fmla="*/ 202224 w 202224"/>
                    <a:gd name="connsiteY8"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4" h="1692234">
                      <a:moveTo>
                        <a:pt x="184411" y="1692234"/>
                      </a:moveTo>
                      <a:cubicBezTo>
                        <a:pt x="159176" y="1636815"/>
                        <a:pt x="133941" y="1581397"/>
                        <a:pt x="113159" y="1520041"/>
                      </a:cubicBezTo>
                      <a:cubicBezTo>
                        <a:pt x="92377" y="1458685"/>
                        <a:pt x="74564" y="1391392"/>
                        <a:pt x="59720" y="1324099"/>
                      </a:cubicBezTo>
                      <a:cubicBezTo>
                        <a:pt x="44876" y="1256806"/>
                        <a:pt x="33990" y="1185553"/>
                        <a:pt x="24094" y="1116280"/>
                      </a:cubicBezTo>
                      <a:cubicBezTo>
                        <a:pt x="14198" y="1047007"/>
                        <a:pt x="2322" y="975755"/>
                        <a:pt x="343" y="908462"/>
                      </a:cubicBezTo>
                      <a:cubicBezTo>
                        <a:pt x="-1636" y="841169"/>
                        <a:pt x="5292" y="784760"/>
                        <a:pt x="12219" y="712519"/>
                      </a:cubicBezTo>
                      <a:cubicBezTo>
                        <a:pt x="19146" y="640278"/>
                        <a:pt x="28053" y="548244"/>
                        <a:pt x="41907" y="475013"/>
                      </a:cubicBezTo>
                      <a:cubicBezTo>
                        <a:pt x="55761" y="401782"/>
                        <a:pt x="68626" y="352301"/>
                        <a:pt x="95346" y="273132"/>
                      </a:cubicBezTo>
                      <a:cubicBezTo>
                        <a:pt x="122065" y="193963"/>
                        <a:pt x="162144" y="96981"/>
                        <a:pt x="202224"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5" name="Freeform 44"/>
                <p:cNvSpPr/>
                <p:nvPr/>
              </p:nvSpPr>
              <p:spPr>
                <a:xfrm>
                  <a:off x="4735119" y="1935678"/>
                  <a:ext cx="163452" cy="1686296"/>
                </a:xfrm>
                <a:custGeom>
                  <a:avLst/>
                  <a:gdLst>
                    <a:gd name="connsiteX0" fmla="*/ 139702 w 163452"/>
                    <a:gd name="connsiteY0" fmla="*/ 1686296 h 1686296"/>
                    <a:gd name="connsiteX1" fmla="*/ 74387 w 163452"/>
                    <a:gd name="connsiteY1" fmla="*/ 1472540 h 1686296"/>
                    <a:gd name="connsiteX2" fmla="*/ 15011 w 163452"/>
                    <a:gd name="connsiteY2" fmla="*/ 1169719 h 1686296"/>
                    <a:gd name="connsiteX3" fmla="*/ 3136 w 163452"/>
                    <a:gd name="connsiteY3" fmla="*/ 920338 h 1686296"/>
                    <a:gd name="connsiteX4" fmla="*/ 3136 w 163452"/>
                    <a:gd name="connsiteY4" fmla="*/ 688769 h 1686296"/>
                    <a:gd name="connsiteX5" fmla="*/ 38762 w 163452"/>
                    <a:gd name="connsiteY5" fmla="*/ 463138 h 1686296"/>
                    <a:gd name="connsiteX6" fmla="*/ 92200 w 163452"/>
                    <a:gd name="connsiteY6" fmla="*/ 231569 h 1686296"/>
                    <a:gd name="connsiteX7" fmla="*/ 163452 w 163452"/>
                    <a:gd name="connsiteY7"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2" h="1686296">
                      <a:moveTo>
                        <a:pt x="139702" y="1686296"/>
                      </a:moveTo>
                      <a:cubicBezTo>
                        <a:pt x="117435" y="1622466"/>
                        <a:pt x="95169" y="1558636"/>
                        <a:pt x="74387" y="1472540"/>
                      </a:cubicBezTo>
                      <a:cubicBezTo>
                        <a:pt x="53605" y="1386444"/>
                        <a:pt x="26886" y="1261753"/>
                        <a:pt x="15011" y="1169719"/>
                      </a:cubicBezTo>
                      <a:cubicBezTo>
                        <a:pt x="3136" y="1077685"/>
                        <a:pt x="5115" y="1000496"/>
                        <a:pt x="3136" y="920338"/>
                      </a:cubicBezTo>
                      <a:cubicBezTo>
                        <a:pt x="1157" y="840180"/>
                        <a:pt x="-2802" y="764969"/>
                        <a:pt x="3136" y="688769"/>
                      </a:cubicBezTo>
                      <a:cubicBezTo>
                        <a:pt x="9074" y="612569"/>
                        <a:pt x="23918" y="539338"/>
                        <a:pt x="38762" y="463138"/>
                      </a:cubicBezTo>
                      <a:cubicBezTo>
                        <a:pt x="53606" y="386938"/>
                        <a:pt x="71418" y="308759"/>
                        <a:pt x="92200" y="231569"/>
                      </a:cubicBezTo>
                      <a:cubicBezTo>
                        <a:pt x="112982" y="154379"/>
                        <a:pt x="138217" y="77189"/>
                        <a:pt x="163452"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6" name="Freeform 45"/>
                <p:cNvSpPr/>
                <p:nvPr/>
              </p:nvSpPr>
              <p:spPr>
                <a:xfrm>
                  <a:off x="4328448" y="1923803"/>
                  <a:ext cx="136674" cy="1698171"/>
                </a:xfrm>
                <a:custGeom>
                  <a:avLst/>
                  <a:gdLst>
                    <a:gd name="connsiteX0" fmla="*/ 118861 w 136674"/>
                    <a:gd name="connsiteY0" fmla="*/ 1698171 h 1698171"/>
                    <a:gd name="connsiteX1" fmla="*/ 59484 w 136674"/>
                    <a:gd name="connsiteY1" fmla="*/ 1454727 h 1698171"/>
                    <a:gd name="connsiteX2" fmla="*/ 17921 w 136674"/>
                    <a:gd name="connsiteY2" fmla="*/ 1157844 h 1698171"/>
                    <a:gd name="connsiteX3" fmla="*/ 108 w 136674"/>
                    <a:gd name="connsiteY3" fmla="*/ 890649 h 1698171"/>
                    <a:gd name="connsiteX4" fmla="*/ 11983 w 136674"/>
                    <a:gd name="connsiteY4" fmla="*/ 653142 h 1698171"/>
                    <a:gd name="connsiteX5" fmla="*/ 41671 w 136674"/>
                    <a:gd name="connsiteY5" fmla="*/ 427511 h 1698171"/>
                    <a:gd name="connsiteX6" fmla="*/ 83235 w 136674"/>
                    <a:gd name="connsiteY6" fmla="*/ 219693 h 1698171"/>
                    <a:gd name="connsiteX7" fmla="*/ 136674 w 136674"/>
                    <a:gd name="connsiteY7"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674" h="1698171">
                      <a:moveTo>
                        <a:pt x="118861" y="1698171"/>
                      </a:moveTo>
                      <a:cubicBezTo>
                        <a:pt x="97584" y="1621476"/>
                        <a:pt x="76307" y="1544782"/>
                        <a:pt x="59484" y="1454727"/>
                      </a:cubicBezTo>
                      <a:cubicBezTo>
                        <a:pt x="42661" y="1364672"/>
                        <a:pt x="27817" y="1251857"/>
                        <a:pt x="17921" y="1157844"/>
                      </a:cubicBezTo>
                      <a:cubicBezTo>
                        <a:pt x="8025" y="1063831"/>
                        <a:pt x="1098" y="974766"/>
                        <a:pt x="108" y="890649"/>
                      </a:cubicBezTo>
                      <a:cubicBezTo>
                        <a:pt x="-882" y="806532"/>
                        <a:pt x="5056" y="730332"/>
                        <a:pt x="11983" y="653142"/>
                      </a:cubicBezTo>
                      <a:cubicBezTo>
                        <a:pt x="18910" y="575952"/>
                        <a:pt x="29796" y="499752"/>
                        <a:pt x="41671" y="427511"/>
                      </a:cubicBezTo>
                      <a:cubicBezTo>
                        <a:pt x="53546" y="355269"/>
                        <a:pt x="67401" y="290945"/>
                        <a:pt x="83235" y="219693"/>
                      </a:cubicBezTo>
                      <a:cubicBezTo>
                        <a:pt x="99069" y="148441"/>
                        <a:pt x="117871" y="74220"/>
                        <a:pt x="136674"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7" name="Freeform 46"/>
                <p:cNvSpPr/>
                <p:nvPr/>
              </p:nvSpPr>
              <p:spPr>
                <a:xfrm>
                  <a:off x="3928447" y="1935678"/>
                  <a:ext cx="121039" cy="1692234"/>
                </a:xfrm>
                <a:custGeom>
                  <a:avLst/>
                  <a:gdLst>
                    <a:gd name="connsiteX0" fmla="*/ 97288 w 121039"/>
                    <a:gd name="connsiteY0" fmla="*/ 1692234 h 1692234"/>
                    <a:gd name="connsiteX1" fmla="*/ 55724 w 121039"/>
                    <a:gd name="connsiteY1" fmla="*/ 1466603 h 1692234"/>
                    <a:gd name="connsiteX2" fmla="*/ 14161 w 121039"/>
                    <a:gd name="connsiteY2" fmla="*/ 1205345 h 1692234"/>
                    <a:gd name="connsiteX3" fmla="*/ 2285 w 121039"/>
                    <a:gd name="connsiteY3" fmla="*/ 914400 h 1692234"/>
                    <a:gd name="connsiteX4" fmla="*/ 2285 w 121039"/>
                    <a:gd name="connsiteY4" fmla="*/ 694706 h 1692234"/>
                    <a:gd name="connsiteX5" fmla="*/ 26036 w 121039"/>
                    <a:gd name="connsiteY5" fmla="*/ 469075 h 1692234"/>
                    <a:gd name="connsiteX6" fmla="*/ 55724 w 121039"/>
                    <a:gd name="connsiteY6" fmla="*/ 249382 h 1692234"/>
                    <a:gd name="connsiteX7" fmla="*/ 121039 w 121039"/>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39" h="1692234">
                      <a:moveTo>
                        <a:pt x="97288" y="1692234"/>
                      </a:moveTo>
                      <a:cubicBezTo>
                        <a:pt x="83433" y="1619992"/>
                        <a:pt x="69578" y="1547751"/>
                        <a:pt x="55724" y="1466603"/>
                      </a:cubicBezTo>
                      <a:cubicBezTo>
                        <a:pt x="41869" y="1385455"/>
                        <a:pt x="23067" y="1297379"/>
                        <a:pt x="14161" y="1205345"/>
                      </a:cubicBezTo>
                      <a:cubicBezTo>
                        <a:pt x="5254" y="1113311"/>
                        <a:pt x="4264" y="999506"/>
                        <a:pt x="2285" y="914400"/>
                      </a:cubicBezTo>
                      <a:cubicBezTo>
                        <a:pt x="306" y="829294"/>
                        <a:pt x="-1673" y="768927"/>
                        <a:pt x="2285" y="694706"/>
                      </a:cubicBezTo>
                      <a:cubicBezTo>
                        <a:pt x="6243" y="620485"/>
                        <a:pt x="17130" y="543296"/>
                        <a:pt x="26036" y="469075"/>
                      </a:cubicBezTo>
                      <a:cubicBezTo>
                        <a:pt x="34942" y="394854"/>
                        <a:pt x="39890" y="327561"/>
                        <a:pt x="55724" y="249382"/>
                      </a:cubicBezTo>
                      <a:cubicBezTo>
                        <a:pt x="71558" y="171203"/>
                        <a:pt x="96298" y="85601"/>
                        <a:pt x="121039"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8" name="Freeform 47"/>
                <p:cNvSpPr/>
                <p:nvPr/>
              </p:nvSpPr>
              <p:spPr>
                <a:xfrm>
                  <a:off x="3517606" y="1929740"/>
                  <a:ext cx="110306" cy="1692234"/>
                </a:xfrm>
                <a:custGeom>
                  <a:avLst/>
                  <a:gdLst>
                    <a:gd name="connsiteX0" fmla="*/ 92493 w 110306"/>
                    <a:gd name="connsiteY0" fmla="*/ 1692234 h 1692234"/>
                    <a:gd name="connsiteX1" fmla="*/ 39054 w 110306"/>
                    <a:gd name="connsiteY1" fmla="*/ 1383476 h 1692234"/>
                    <a:gd name="connsiteX2" fmla="*/ 3428 w 110306"/>
                    <a:gd name="connsiteY2" fmla="*/ 1092530 h 1692234"/>
                    <a:gd name="connsiteX3" fmla="*/ 3428 w 110306"/>
                    <a:gd name="connsiteY3" fmla="*/ 825335 h 1692234"/>
                    <a:gd name="connsiteX4" fmla="*/ 21241 w 110306"/>
                    <a:gd name="connsiteY4" fmla="*/ 552203 h 1692234"/>
                    <a:gd name="connsiteX5" fmla="*/ 50929 w 110306"/>
                    <a:gd name="connsiteY5" fmla="*/ 314696 h 1692234"/>
                    <a:gd name="connsiteX6" fmla="*/ 110306 w 110306"/>
                    <a:gd name="connsiteY6" fmla="*/ 0 h 1692234"/>
                    <a:gd name="connsiteX7" fmla="*/ 110306 w 110306"/>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6" h="1692234">
                      <a:moveTo>
                        <a:pt x="92493" y="1692234"/>
                      </a:moveTo>
                      <a:cubicBezTo>
                        <a:pt x="73195" y="1587830"/>
                        <a:pt x="53898" y="1483427"/>
                        <a:pt x="39054" y="1383476"/>
                      </a:cubicBezTo>
                      <a:cubicBezTo>
                        <a:pt x="24210" y="1283525"/>
                        <a:pt x="9366" y="1185553"/>
                        <a:pt x="3428" y="1092530"/>
                      </a:cubicBezTo>
                      <a:cubicBezTo>
                        <a:pt x="-2510" y="999507"/>
                        <a:pt x="459" y="915389"/>
                        <a:pt x="3428" y="825335"/>
                      </a:cubicBezTo>
                      <a:cubicBezTo>
                        <a:pt x="6397" y="735281"/>
                        <a:pt x="13324" y="637309"/>
                        <a:pt x="21241" y="552203"/>
                      </a:cubicBezTo>
                      <a:cubicBezTo>
                        <a:pt x="29158" y="467096"/>
                        <a:pt x="36085" y="406730"/>
                        <a:pt x="50929" y="314696"/>
                      </a:cubicBezTo>
                      <a:cubicBezTo>
                        <a:pt x="65773" y="222662"/>
                        <a:pt x="110306" y="0"/>
                        <a:pt x="110306" y="0"/>
                      </a:cubicBezTo>
                      <a:lnTo>
                        <a:pt x="110306" y="0"/>
                      </a:ln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9" name="Freeform 48"/>
                <p:cNvSpPr/>
                <p:nvPr/>
              </p:nvSpPr>
              <p:spPr>
                <a:xfrm>
                  <a:off x="3121210" y="1935678"/>
                  <a:ext cx="97003" cy="1686296"/>
                </a:xfrm>
                <a:custGeom>
                  <a:avLst/>
                  <a:gdLst>
                    <a:gd name="connsiteX0" fmla="*/ 79190 w 97003"/>
                    <a:gd name="connsiteY0" fmla="*/ 1686296 h 1686296"/>
                    <a:gd name="connsiteX1" fmla="*/ 25751 w 97003"/>
                    <a:gd name="connsiteY1" fmla="*/ 1359725 h 1686296"/>
                    <a:gd name="connsiteX2" fmla="*/ 2000 w 97003"/>
                    <a:gd name="connsiteY2" fmla="*/ 1074717 h 1686296"/>
                    <a:gd name="connsiteX3" fmla="*/ 2000 w 97003"/>
                    <a:gd name="connsiteY3" fmla="*/ 825335 h 1686296"/>
                    <a:gd name="connsiteX4" fmla="*/ 7938 w 97003"/>
                    <a:gd name="connsiteY4" fmla="*/ 587828 h 1686296"/>
                    <a:gd name="connsiteX5" fmla="*/ 25751 w 97003"/>
                    <a:gd name="connsiteY5" fmla="*/ 344384 h 1686296"/>
                    <a:gd name="connsiteX6" fmla="*/ 61377 w 97003"/>
                    <a:gd name="connsiteY6" fmla="*/ 207818 h 1686296"/>
                    <a:gd name="connsiteX7" fmla="*/ 97003 w 97003"/>
                    <a:gd name="connsiteY7" fmla="*/ 0 h 1686296"/>
                    <a:gd name="connsiteX8" fmla="*/ 97003 w 97003"/>
                    <a:gd name="connsiteY8" fmla="*/ 0 h 1686296"/>
                    <a:gd name="connsiteX9" fmla="*/ 97003 w 97003"/>
                    <a:gd name="connsiteY9" fmla="*/ 0 h 1686296"/>
                    <a:gd name="connsiteX10" fmla="*/ 97003 w 97003"/>
                    <a:gd name="connsiteY10"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03" h="1686296">
                      <a:moveTo>
                        <a:pt x="79190" y="1686296"/>
                      </a:moveTo>
                      <a:cubicBezTo>
                        <a:pt x="58903" y="1573975"/>
                        <a:pt x="38616" y="1461655"/>
                        <a:pt x="25751" y="1359725"/>
                      </a:cubicBezTo>
                      <a:cubicBezTo>
                        <a:pt x="12886" y="1257795"/>
                        <a:pt x="5958" y="1163782"/>
                        <a:pt x="2000" y="1074717"/>
                      </a:cubicBezTo>
                      <a:cubicBezTo>
                        <a:pt x="-1959" y="985652"/>
                        <a:pt x="1010" y="906483"/>
                        <a:pt x="2000" y="825335"/>
                      </a:cubicBezTo>
                      <a:cubicBezTo>
                        <a:pt x="2990" y="744187"/>
                        <a:pt x="3980" y="667986"/>
                        <a:pt x="7938" y="587828"/>
                      </a:cubicBezTo>
                      <a:cubicBezTo>
                        <a:pt x="11896" y="507670"/>
                        <a:pt x="16845" y="407719"/>
                        <a:pt x="25751" y="344384"/>
                      </a:cubicBezTo>
                      <a:cubicBezTo>
                        <a:pt x="34657" y="281049"/>
                        <a:pt x="49502" y="265215"/>
                        <a:pt x="61377" y="207818"/>
                      </a:cubicBezTo>
                      <a:cubicBezTo>
                        <a:pt x="73252" y="150421"/>
                        <a:pt x="97003" y="0"/>
                        <a:pt x="97003" y="0"/>
                      </a:cubicBezTo>
                      <a:lnTo>
                        <a:pt x="97003" y="0"/>
                      </a:lnTo>
                      <a:lnTo>
                        <a:pt x="97003" y="0"/>
                      </a:lnTo>
                      <a:lnTo>
                        <a:pt x="97003" y="0"/>
                      </a:ln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0" name="Freeform 49"/>
                <p:cNvSpPr/>
                <p:nvPr/>
              </p:nvSpPr>
              <p:spPr>
                <a:xfrm>
                  <a:off x="2710499" y="1929740"/>
                  <a:ext cx="98015" cy="1698172"/>
                </a:xfrm>
                <a:custGeom>
                  <a:avLst/>
                  <a:gdLst>
                    <a:gd name="connsiteX0" fmla="*/ 86140 w 98015"/>
                    <a:gd name="connsiteY0" fmla="*/ 1698172 h 1698172"/>
                    <a:gd name="connsiteX1" fmla="*/ 32701 w 98015"/>
                    <a:gd name="connsiteY1" fmla="*/ 1425039 h 1698172"/>
                    <a:gd name="connsiteX2" fmla="*/ 3013 w 98015"/>
                    <a:gd name="connsiteY2" fmla="*/ 1086592 h 1698172"/>
                    <a:gd name="connsiteX3" fmla="*/ 3013 w 98015"/>
                    <a:gd name="connsiteY3" fmla="*/ 831273 h 1698172"/>
                    <a:gd name="connsiteX4" fmla="*/ 20826 w 98015"/>
                    <a:gd name="connsiteY4" fmla="*/ 587829 h 1698172"/>
                    <a:gd name="connsiteX5" fmla="*/ 38639 w 98015"/>
                    <a:gd name="connsiteY5" fmla="*/ 243444 h 1698172"/>
                    <a:gd name="connsiteX6" fmla="*/ 98015 w 98015"/>
                    <a:gd name="connsiteY6" fmla="*/ 0 h 169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5" h="1698172">
                      <a:moveTo>
                        <a:pt x="86140" y="1698172"/>
                      </a:moveTo>
                      <a:cubicBezTo>
                        <a:pt x="66347" y="1612570"/>
                        <a:pt x="46555" y="1526969"/>
                        <a:pt x="32701" y="1425039"/>
                      </a:cubicBezTo>
                      <a:cubicBezTo>
                        <a:pt x="18847" y="1323109"/>
                        <a:pt x="7961" y="1185553"/>
                        <a:pt x="3013" y="1086592"/>
                      </a:cubicBezTo>
                      <a:cubicBezTo>
                        <a:pt x="-1935" y="987631"/>
                        <a:pt x="44" y="914400"/>
                        <a:pt x="3013" y="831273"/>
                      </a:cubicBezTo>
                      <a:cubicBezTo>
                        <a:pt x="5982" y="748146"/>
                        <a:pt x="14888" y="685800"/>
                        <a:pt x="20826" y="587829"/>
                      </a:cubicBezTo>
                      <a:cubicBezTo>
                        <a:pt x="26764" y="489858"/>
                        <a:pt x="25774" y="341415"/>
                        <a:pt x="38639" y="243444"/>
                      </a:cubicBezTo>
                      <a:cubicBezTo>
                        <a:pt x="51504" y="145473"/>
                        <a:pt x="74759" y="72736"/>
                        <a:pt x="98015"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grpSp>
          <p:nvGrpSpPr>
            <p:cNvPr id="21" name="Group 20"/>
            <p:cNvGrpSpPr/>
            <p:nvPr/>
          </p:nvGrpSpPr>
          <p:grpSpPr>
            <a:xfrm rot="10800000">
              <a:off x="2743200" y="1981200"/>
              <a:ext cx="4233765" cy="1710047"/>
              <a:chOff x="2710499" y="1917865"/>
              <a:chExt cx="4233765" cy="1710047"/>
            </a:xfrm>
          </p:grpSpPr>
          <p:sp>
            <p:nvSpPr>
              <p:cNvPr id="22" name="Freeform 21"/>
              <p:cNvSpPr/>
              <p:nvPr/>
            </p:nvSpPr>
            <p:spPr>
              <a:xfrm>
                <a:off x="6745139" y="2475781"/>
                <a:ext cx="199125" cy="681487"/>
              </a:xfrm>
              <a:custGeom>
                <a:avLst/>
                <a:gdLst>
                  <a:gd name="connsiteX0" fmla="*/ 199125 w 199125"/>
                  <a:gd name="connsiteY0" fmla="*/ 681487 h 681487"/>
                  <a:gd name="connsiteX1" fmla="*/ 86982 w 199125"/>
                  <a:gd name="connsiteY1" fmla="*/ 586596 h 681487"/>
                  <a:gd name="connsiteX2" fmla="*/ 17970 w 199125"/>
                  <a:gd name="connsiteY2" fmla="*/ 457200 h 681487"/>
                  <a:gd name="connsiteX3" fmla="*/ 718 w 199125"/>
                  <a:gd name="connsiteY3" fmla="*/ 319177 h 681487"/>
                  <a:gd name="connsiteX4" fmla="*/ 35223 w 199125"/>
                  <a:gd name="connsiteY4" fmla="*/ 189781 h 681487"/>
                  <a:gd name="connsiteX5" fmla="*/ 69729 w 199125"/>
                  <a:gd name="connsiteY5" fmla="*/ 120770 h 681487"/>
                  <a:gd name="connsiteX6" fmla="*/ 112861 w 199125"/>
                  <a:gd name="connsiteY6" fmla="*/ 69011 h 681487"/>
                  <a:gd name="connsiteX7" fmla="*/ 199125 w 199125"/>
                  <a:gd name="connsiteY7"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125" h="681487">
                    <a:moveTo>
                      <a:pt x="199125" y="681487"/>
                    </a:moveTo>
                    <a:cubicBezTo>
                      <a:pt x="158149" y="652732"/>
                      <a:pt x="117174" y="623977"/>
                      <a:pt x="86982" y="586596"/>
                    </a:cubicBezTo>
                    <a:cubicBezTo>
                      <a:pt x="56790" y="549215"/>
                      <a:pt x="32347" y="501770"/>
                      <a:pt x="17970" y="457200"/>
                    </a:cubicBezTo>
                    <a:cubicBezTo>
                      <a:pt x="3593" y="412630"/>
                      <a:pt x="-2157" y="363747"/>
                      <a:pt x="718" y="319177"/>
                    </a:cubicBezTo>
                    <a:cubicBezTo>
                      <a:pt x="3593" y="274607"/>
                      <a:pt x="23721" y="222849"/>
                      <a:pt x="35223" y="189781"/>
                    </a:cubicBezTo>
                    <a:cubicBezTo>
                      <a:pt x="46725" y="156713"/>
                      <a:pt x="56789" y="140898"/>
                      <a:pt x="69729" y="120770"/>
                    </a:cubicBezTo>
                    <a:cubicBezTo>
                      <a:pt x="82669" y="100642"/>
                      <a:pt x="91295" y="89139"/>
                      <a:pt x="112861" y="69011"/>
                    </a:cubicBezTo>
                    <a:cubicBezTo>
                      <a:pt x="134427" y="48883"/>
                      <a:pt x="166776" y="24441"/>
                      <a:pt x="199125"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nvGrpSpPr>
              <p:cNvPr id="25" name="Group 24"/>
              <p:cNvGrpSpPr/>
              <p:nvPr/>
            </p:nvGrpSpPr>
            <p:grpSpPr>
              <a:xfrm>
                <a:off x="2710499" y="1917865"/>
                <a:ext cx="4040623" cy="1710047"/>
                <a:chOff x="2710499" y="1917865"/>
                <a:chExt cx="4040623" cy="1710047"/>
              </a:xfrm>
            </p:grpSpPr>
            <p:sp>
              <p:nvSpPr>
                <p:cNvPr id="29" name="Freeform 28"/>
                <p:cNvSpPr/>
                <p:nvPr/>
              </p:nvSpPr>
              <p:spPr>
                <a:xfrm>
                  <a:off x="6346921" y="2101932"/>
                  <a:ext cx="404201" cy="1407226"/>
                </a:xfrm>
                <a:custGeom>
                  <a:avLst/>
                  <a:gdLst>
                    <a:gd name="connsiteX0" fmla="*/ 404201 w 404201"/>
                    <a:gd name="connsiteY0" fmla="*/ 1407226 h 1407226"/>
                    <a:gd name="connsiteX1" fmla="*/ 350762 w 404201"/>
                    <a:gd name="connsiteY1" fmla="*/ 1365663 h 1407226"/>
                    <a:gd name="connsiteX2" fmla="*/ 321074 w 404201"/>
                    <a:gd name="connsiteY2" fmla="*/ 1347850 h 1407226"/>
                    <a:gd name="connsiteX3" fmla="*/ 291385 w 404201"/>
                    <a:gd name="connsiteY3" fmla="*/ 1324099 h 1407226"/>
                    <a:gd name="connsiteX4" fmla="*/ 267635 w 404201"/>
                    <a:gd name="connsiteY4" fmla="*/ 1300349 h 1407226"/>
                    <a:gd name="connsiteX5" fmla="*/ 237947 w 404201"/>
                    <a:gd name="connsiteY5" fmla="*/ 1270660 h 1407226"/>
                    <a:gd name="connsiteX6" fmla="*/ 220134 w 404201"/>
                    <a:gd name="connsiteY6" fmla="*/ 1258785 h 1407226"/>
                    <a:gd name="connsiteX7" fmla="*/ 202321 w 404201"/>
                    <a:gd name="connsiteY7" fmla="*/ 1240972 h 1407226"/>
                    <a:gd name="connsiteX8" fmla="*/ 184508 w 404201"/>
                    <a:gd name="connsiteY8" fmla="*/ 1223159 h 1407226"/>
                    <a:gd name="connsiteX9" fmla="*/ 166695 w 404201"/>
                    <a:gd name="connsiteY9" fmla="*/ 1205346 h 1407226"/>
                    <a:gd name="connsiteX10" fmla="*/ 154819 w 404201"/>
                    <a:gd name="connsiteY10" fmla="*/ 1181595 h 1407226"/>
                    <a:gd name="connsiteX11" fmla="*/ 137006 w 404201"/>
                    <a:gd name="connsiteY11" fmla="*/ 1151907 h 1407226"/>
                    <a:gd name="connsiteX12" fmla="*/ 113256 w 404201"/>
                    <a:gd name="connsiteY12" fmla="*/ 1110343 h 1407226"/>
                    <a:gd name="connsiteX13" fmla="*/ 101380 w 404201"/>
                    <a:gd name="connsiteY13" fmla="*/ 1098468 h 1407226"/>
                    <a:gd name="connsiteX14" fmla="*/ 83567 w 404201"/>
                    <a:gd name="connsiteY14" fmla="*/ 1074717 h 1407226"/>
                    <a:gd name="connsiteX15" fmla="*/ 71692 w 404201"/>
                    <a:gd name="connsiteY15" fmla="*/ 1050967 h 1407226"/>
                    <a:gd name="connsiteX16" fmla="*/ 59817 w 404201"/>
                    <a:gd name="connsiteY16" fmla="*/ 1027216 h 1407226"/>
                    <a:gd name="connsiteX17" fmla="*/ 42004 w 404201"/>
                    <a:gd name="connsiteY17" fmla="*/ 985652 h 1407226"/>
                    <a:gd name="connsiteX18" fmla="*/ 36066 w 404201"/>
                    <a:gd name="connsiteY18" fmla="*/ 967839 h 1407226"/>
                    <a:gd name="connsiteX19" fmla="*/ 24191 w 404201"/>
                    <a:gd name="connsiteY19" fmla="*/ 938151 h 1407226"/>
                    <a:gd name="connsiteX20" fmla="*/ 18253 w 404201"/>
                    <a:gd name="connsiteY20" fmla="*/ 902525 h 1407226"/>
                    <a:gd name="connsiteX21" fmla="*/ 18253 w 404201"/>
                    <a:gd name="connsiteY21" fmla="*/ 872837 h 1407226"/>
                    <a:gd name="connsiteX22" fmla="*/ 12315 w 404201"/>
                    <a:gd name="connsiteY22" fmla="*/ 831273 h 1407226"/>
                    <a:gd name="connsiteX23" fmla="*/ 6378 w 404201"/>
                    <a:gd name="connsiteY23" fmla="*/ 777834 h 1407226"/>
                    <a:gd name="connsiteX24" fmla="*/ 440 w 404201"/>
                    <a:gd name="connsiteY24" fmla="*/ 742208 h 1407226"/>
                    <a:gd name="connsiteX25" fmla="*/ 440 w 404201"/>
                    <a:gd name="connsiteY25" fmla="*/ 688769 h 1407226"/>
                    <a:gd name="connsiteX26" fmla="*/ 440 w 404201"/>
                    <a:gd name="connsiteY26" fmla="*/ 647206 h 1407226"/>
                    <a:gd name="connsiteX27" fmla="*/ 6378 w 404201"/>
                    <a:gd name="connsiteY27" fmla="*/ 611580 h 1407226"/>
                    <a:gd name="connsiteX28" fmla="*/ 12315 w 404201"/>
                    <a:gd name="connsiteY28" fmla="*/ 581891 h 1407226"/>
                    <a:gd name="connsiteX29" fmla="*/ 18253 w 404201"/>
                    <a:gd name="connsiteY29" fmla="*/ 534390 h 1407226"/>
                    <a:gd name="connsiteX30" fmla="*/ 30128 w 404201"/>
                    <a:gd name="connsiteY30" fmla="*/ 486889 h 1407226"/>
                    <a:gd name="connsiteX31" fmla="*/ 47941 w 404201"/>
                    <a:gd name="connsiteY31" fmla="*/ 439387 h 1407226"/>
                    <a:gd name="connsiteX32" fmla="*/ 59817 w 404201"/>
                    <a:gd name="connsiteY32" fmla="*/ 391886 h 1407226"/>
                    <a:gd name="connsiteX33" fmla="*/ 71692 w 404201"/>
                    <a:gd name="connsiteY33" fmla="*/ 350323 h 1407226"/>
                    <a:gd name="connsiteX34" fmla="*/ 95443 w 404201"/>
                    <a:gd name="connsiteY34" fmla="*/ 320634 h 1407226"/>
                    <a:gd name="connsiteX35" fmla="*/ 107318 w 404201"/>
                    <a:gd name="connsiteY35" fmla="*/ 290946 h 1407226"/>
                    <a:gd name="connsiteX36" fmla="*/ 125131 w 404201"/>
                    <a:gd name="connsiteY36" fmla="*/ 255320 h 1407226"/>
                    <a:gd name="connsiteX37" fmla="*/ 148882 w 404201"/>
                    <a:gd name="connsiteY37" fmla="*/ 219694 h 1407226"/>
                    <a:gd name="connsiteX38" fmla="*/ 178570 w 404201"/>
                    <a:gd name="connsiteY38" fmla="*/ 178130 h 1407226"/>
                    <a:gd name="connsiteX39" fmla="*/ 214196 w 404201"/>
                    <a:gd name="connsiteY39" fmla="*/ 136567 h 1407226"/>
                    <a:gd name="connsiteX40" fmla="*/ 255760 w 404201"/>
                    <a:gd name="connsiteY40" fmla="*/ 95003 h 1407226"/>
                    <a:gd name="connsiteX41" fmla="*/ 291385 w 404201"/>
                    <a:gd name="connsiteY41" fmla="*/ 71252 h 1407226"/>
                    <a:gd name="connsiteX42" fmla="*/ 327011 w 404201"/>
                    <a:gd name="connsiteY42" fmla="*/ 35626 h 1407226"/>
                    <a:gd name="connsiteX43" fmla="*/ 356700 w 404201"/>
                    <a:gd name="connsiteY43" fmla="*/ 17813 h 1407226"/>
                    <a:gd name="connsiteX44" fmla="*/ 392326 w 404201"/>
                    <a:gd name="connsiteY44" fmla="*/ 0 h 140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4201" h="1407226">
                      <a:moveTo>
                        <a:pt x="404201" y="1407226"/>
                      </a:moveTo>
                      <a:cubicBezTo>
                        <a:pt x="384408" y="1391392"/>
                        <a:pt x="364616" y="1375559"/>
                        <a:pt x="350762" y="1365663"/>
                      </a:cubicBezTo>
                      <a:cubicBezTo>
                        <a:pt x="336907" y="1355767"/>
                        <a:pt x="330970" y="1354777"/>
                        <a:pt x="321074" y="1347850"/>
                      </a:cubicBezTo>
                      <a:cubicBezTo>
                        <a:pt x="311178" y="1340923"/>
                        <a:pt x="300291" y="1332016"/>
                        <a:pt x="291385" y="1324099"/>
                      </a:cubicBezTo>
                      <a:cubicBezTo>
                        <a:pt x="282479" y="1316182"/>
                        <a:pt x="267635" y="1300349"/>
                        <a:pt x="267635" y="1300349"/>
                      </a:cubicBezTo>
                      <a:cubicBezTo>
                        <a:pt x="258729" y="1291442"/>
                        <a:pt x="245864" y="1277587"/>
                        <a:pt x="237947" y="1270660"/>
                      </a:cubicBezTo>
                      <a:cubicBezTo>
                        <a:pt x="230030" y="1263733"/>
                        <a:pt x="226072" y="1263733"/>
                        <a:pt x="220134" y="1258785"/>
                      </a:cubicBezTo>
                      <a:cubicBezTo>
                        <a:pt x="214196" y="1253837"/>
                        <a:pt x="202321" y="1240972"/>
                        <a:pt x="202321" y="1240972"/>
                      </a:cubicBezTo>
                      <a:lnTo>
                        <a:pt x="184508" y="1223159"/>
                      </a:lnTo>
                      <a:cubicBezTo>
                        <a:pt x="178570" y="1217221"/>
                        <a:pt x="171643" y="1212273"/>
                        <a:pt x="166695" y="1205346"/>
                      </a:cubicBezTo>
                      <a:cubicBezTo>
                        <a:pt x="161747" y="1198419"/>
                        <a:pt x="159767" y="1190501"/>
                        <a:pt x="154819" y="1181595"/>
                      </a:cubicBezTo>
                      <a:cubicBezTo>
                        <a:pt x="149871" y="1172689"/>
                        <a:pt x="143933" y="1163782"/>
                        <a:pt x="137006" y="1151907"/>
                      </a:cubicBezTo>
                      <a:cubicBezTo>
                        <a:pt x="130079" y="1140032"/>
                        <a:pt x="119194" y="1119249"/>
                        <a:pt x="113256" y="1110343"/>
                      </a:cubicBezTo>
                      <a:cubicBezTo>
                        <a:pt x="107318" y="1101437"/>
                        <a:pt x="106328" y="1104406"/>
                        <a:pt x="101380" y="1098468"/>
                      </a:cubicBezTo>
                      <a:cubicBezTo>
                        <a:pt x="96432" y="1092530"/>
                        <a:pt x="88515" y="1082634"/>
                        <a:pt x="83567" y="1074717"/>
                      </a:cubicBezTo>
                      <a:cubicBezTo>
                        <a:pt x="78619" y="1066800"/>
                        <a:pt x="71692" y="1050967"/>
                        <a:pt x="71692" y="1050967"/>
                      </a:cubicBezTo>
                      <a:cubicBezTo>
                        <a:pt x="67734" y="1043050"/>
                        <a:pt x="64765" y="1038102"/>
                        <a:pt x="59817" y="1027216"/>
                      </a:cubicBezTo>
                      <a:cubicBezTo>
                        <a:pt x="54869" y="1016330"/>
                        <a:pt x="45962" y="995548"/>
                        <a:pt x="42004" y="985652"/>
                      </a:cubicBezTo>
                      <a:cubicBezTo>
                        <a:pt x="38046" y="975756"/>
                        <a:pt x="39035" y="975756"/>
                        <a:pt x="36066" y="967839"/>
                      </a:cubicBezTo>
                      <a:cubicBezTo>
                        <a:pt x="33097" y="959922"/>
                        <a:pt x="27160" y="949037"/>
                        <a:pt x="24191" y="938151"/>
                      </a:cubicBezTo>
                      <a:cubicBezTo>
                        <a:pt x="21222" y="927265"/>
                        <a:pt x="19243" y="913411"/>
                        <a:pt x="18253" y="902525"/>
                      </a:cubicBezTo>
                      <a:cubicBezTo>
                        <a:pt x="17263" y="891639"/>
                        <a:pt x="19243" y="884712"/>
                        <a:pt x="18253" y="872837"/>
                      </a:cubicBezTo>
                      <a:cubicBezTo>
                        <a:pt x="17263" y="860962"/>
                        <a:pt x="14294" y="847107"/>
                        <a:pt x="12315" y="831273"/>
                      </a:cubicBezTo>
                      <a:cubicBezTo>
                        <a:pt x="10336" y="815439"/>
                        <a:pt x="8357" y="792678"/>
                        <a:pt x="6378" y="777834"/>
                      </a:cubicBezTo>
                      <a:cubicBezTo>
                        <a:pt x="4399" y="762990"/>
                        <a:pt x="1430" y="757052"/>
                        <a:pt x="440" y="742208"/>
                      </a:cubicBezTo>
                      <a:cubicBezTo>
                        <a:pt x="-550" y="727364"/>
                        <a:pt x="440" y="688769"/>
                        <a:pt x="440" y="688769"/>
                      </a:cubicBezTo>
                      <a:cubicBezTo>
                        <a:pt x="440" y="672935"/>
                        <a:pt x="-550" y="660071"/>
                        <a:pt x="440" y="647206"/>
                      </a:cubicBezTo>
                      <a:cubicBezTo>
                        <a:pt x="1430" y="634341"/>
                        <a:pt x="4399" y="622466"/>
                        <a:pt x="6378" y="611580"/>
                      </a:cubicBezTo>
                      <a:cubicBezTo>
                        <a:pt x="8357" y="600694"/>
                        <a:pt x="10336" y="594756"/>
                        <a:pt x="12315" y="581891"/>
                      </a:cubicBezTo>
                      <a:cubicBezTo>
                        <a:pt x="14294" y="569026"/>
                        <a:pt x="15284" y="550224"/>
                        <a:pt x="18253" y="534390"/>
                      </a:cubicBezTo>
                      <a:cubicBezTo>
                        <a:pt x="21222" y="518556"/>
                        <a:pt x="25180" y="502723"/>
                        <a:pt x="30128" y="486889"/>
                      </a:cubicBezTo>
                      <a:cubicBezTo>
                        <a:pt x="35076" y="471055"/>
                        <a:pt x="42993" y="455221"/>
                        <a:pt x="47941" y="439387"/>
                      </a:cubicBezTo>
                      <a:cubicBezTo>
                        <a:pt x="52889" y="423553"/>
                        <a:pt x="55858" y="406730"/>
                        <a:pt x="59817" y="391886"/>
                      </a:cubicBezTo>
                      <a:cubicBezTo>
                        <a:pt x="63775" y="377042"/>
                        <a:pt x="65754" y="362198"/>
                        <a:pt x="71692" y="350323"/>
                      </a:cubicBezTo>
                      <a:cubicBezTo>
                        <a:pt x="77630" y="338448"/>
                        <a:pt x="89505" y="330530"/>
                        <a:pt x="95443" y="320634"/>
                      </a:cubicBezTo>
                      <a:cubicBezTo>
                        <a:pt x="101381" y="310738"/>
                        <a:pt x="102370" y="301832"/>
                        <a:pt x="107318" y="290946"/>
                      </a:cubicBezTo>
                      <a:cubicBezTo>
                        <a:pt x="112266" y="280060"/>
                        <a:pt x="118204" y="267195"/>
                        <a:pt x="125131" y="255320"/>
                      </a:cubicBezTo>
                      <a:cubicBezTo>
                        <a:pt x="132058" y="243445"/>
                        <a:pt x="139975" y="232559"/>
                        <a:pt x="148882" y="219694"/>
                      </a:cubicBezTo>
                      <a:cubicBezTo>
                        <a:pt x="157788" y="206829"/>
                        <a:pt x="167684" y="191984"/>
                        <a:pt x="178570" y="178130"/>
                      </a:cubicBezTo>
                      <a:cubicBezTo>
                        <a:pt x="189456" y="164276"/>
                        <a:pt x="201331" y="150421"/>
                        <a:pt x="214196" y="136567"/>
                      </a:cubicBezTo>
                      <a:cubicBezTo>
                        <a:pt x="227061" y="122712"/>
                        <a:pt x="242895" y="105889"/>
                        <a:pt x="255760" y="95003"/>
                      </a:cubicBezTo>
                      <a:cubicBezTo>
                        <a:pt x="268625" y="84117"/>
                        <a:pt x="279510" y="81148"/>
                        <a:pt x="291385" y="71252"/>
                      </a:cubicBezTo>
                      <a:cubicBezTo>
                        <a:pt x="303260" y="61356"/>
                        <a:pt x="316125" y="44532"/>
                        <a:pt x="327011" y="35626"/>
                      </a:cubicBezTo>
                      <a:cubicBezTo>
                        <a:pt x="337897" y="26720"/>
                        <a:pt x="345814" y="23751"/>
                        <a:pt x="356700" y="17813"/>
                      </a:cubicBezTo>
                      <a:cubicBezTo>
                        <a:pt x="367586" y="11875"/>
                        <a:pt x="379956" y="5937"/>
                        <a:pt x="392326"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0" name="Freeform 29"/>
                <p:cNvSpPr/>
                <p:nvPr/>
              </p:nvSpPr>
              <p:spPr>
                <a:xfrm>
                  <a:off x="5940951" y="1923803"/>
                  <a:ext cx="382659" cy="1704109"/>
                </a:xfrm>
                <a:custGeom>
                  <a:avLst/>
                  <a:gdLst>
                    <a:gd name="connsiteX0" fmla="*/ 311407 w 382659"/>
                    <a:gd name="connsiteY0" fmla="*/ 1704109 h 1704109"/>
                    <a:gd name="connsiteX1" fmla="*/ 240155 w 382659"/>
                    <a:gd name="connsiteY1" fmla="*/ 1603168 h 1704109"/>
                    <a:gd name="connsiteX2" fmla="*/ 139215 w 382659"/>
                    <a:gd name="connsiteY2" fmla="*/ 1442852 h 1704109"/>
                    <a:gd name="connsiteX3" fmla="*/ 44213 w 382659"/>
                    <a:gd name="connsiteY3" fmla="*/ 1205345 h 1704109"/>
                    <a:gd name="connsiteX4" fmla="*/ 2649 w 382659"/>
                    <a:gd name="connsiteY4" fmla="*/ 967839 h 1704109"/>
                    <a:gd name="connsiteX5" fmla="*/ 8587 w 382659"/>
                    <a:gd name="connsiteY5" fmla="*/ 777833 h 1704109"/>
                    <a:gd name="connsiteX6" fmla="*/ 44213 w 382659"/>
                    <a:gd name="connsiteY6" fmla="*/ 570015 h 1704109"/>
                    <a:gd name="connsiteX7" fmla="*/ 97652 w 382659"/>
                    <a:gd name="connsiteY7" fmla="*/ 421574 h 1704109"/>
                    <a:gd name="connsiteX8" fmla="*/ 162966 w 382659"/>
                    <a:gd name="connsiteY8" fmla="*/ 285007 h 1704109"/>
                    <a:gd name="connsiteX9" fmla="*/ 234218 w 382659"/>
                    <a:gd name="connsiteY9" fmla="*/ 160316 h 1704109"/>
                    <a:gd name="connsiteX10" fmla="*/ 299532 w 382659"/>
                    <a:gd name="connsiteY10" fmla="*/ 89065 h 1704109"/>
                    <a:gd name="connsiteX11" fmla="*/ 382659 w 382659"/>
                    <a:gd name="connsiteY11"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659" h="1704109">
                      <a:moveTo>
                        <a:pt x="311407" y="1704109"/>
                      </a:moveTo>
                      <a:cubicBezTo>
                        <a:pt x="290130" y="1675410"/>
                        <a:pt x="268854" y="1646711"/>
                        <a:pt x="240155" y="1603168"/>
                      </a:cubicBezTo>
                      <a:cubicBezTo>
                        <a:pt x="211456" y="1559625"/>
                        <a:pt x="171872" y="1509156"/>
                        <a:pt x="139215" y="1442852"/>
                      </a:cubicBezTo>
                      <a:cubicBezTo>
                        <a:pt x="106558" y="1376548"/>
                        <a:pt x="66974" y="1284514"/>
                        <a:pt x="44213" y="1205345"/>
                      </a:cubicBezTo>
                      <a:cubicBezTo>
                        <a:pt x="21452" y="1126176"/>
                        <a:pt x="8587" y="1039091"/>
                        <a:pt x="2649" y="967839"/>
                      </a:cubicBezTo>
                      <a:cubicBezTo>
                        <a:pt x="-3289" y="896587"/>
                        <a:pt x="1660" y="844137"/>
                        <a:pt x="8587" y="777833"/>
                      </a:cubicBezTo>
                      <a:cubicBezTo>
                        <a:pt x="15514" y="711529"/>
                        <a:pt x="29369" y="629391"/>
                        <a:pt x="44213" y="570015"/>
                      </a:cubicBezTo>
                      <a:cubicBezTo>
                        <a:pt x="59057" y="510638"/>
                        <a:pt x="77860" y="469075"/>
                        <a:pt x="97652" y="421574"/>
                      </a:cubicBezTo>
                      <a:cubicBezTo>
                        <a:pt x="117444" y="374073"/>
                        <a:pt x="140205" y="328550"/>
                        <a:pt x="162966" y="285007"/>
                      </a:cubicBezTo>
                      <a:cubicBezTo>
                        <a:pt x="185727" y="241464"/>
                        <a:pt x="211457" y="192973"/>
                        <a:pt x="234218" y="160316"/>
                      </a:cubicBezTo>
                      <a:cubicBezTo>
                        <a:pt x="256979" y="127659"/>
                        <a:pt x="299532" y="89065"/>
                        <a:pt x="299532" y="89065"/>
                      </a:cubicBezTo>
                      <a:lnTo>
                        <a:pt x="382659" y="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1" name="Freeform 30"/>
                <p:cNvSpPr/>
                <p:nvPr/>
              </p:nvSpPr>
              <p:spPr>
                <a:xfrm>
                  <a:off x="5533433" y="1917865"/>
                  <a:ext cx="255788" cy="1710047"/>
                </a:xfrm>
                <a:custGeom>
                  <a:avLst/>
                  <a:gdLst>
                    <a:gd name="connsiteX0" fmla="*/ 232037 w 255788"/>
                    <a:gd name="connsiteY0" fmla="*/ 1710047 h 1710047"/>
                    <a:gd name="connsiteX1" fmla="*/ 184536 w 255788"/>
                    <a:gd name="connsiteY1" fmla="*/ 1620982 h 1710047"/>
                    <a:gd name="connsiteX2" fmla="*/ 142972 w 255788"/>
                    <a:gd name="connsiteY2" fmla="*/ 1543792 h 1710047"/>
                    <a:gd name="connsiteX3" fmla="*/ 89533 w 255788"/>
                    <a:gd name="connsiteY3" fmla="*/ 1413164 h 1710047"/>
                    <a:gd name="connsiteX4" fmla="*/ 59845 w 255788"/>
                    <a:gd name="connsiteY4" fmla="*/ 1312223 h 1710047"/>
                    <a:gd name="connsiteX5" fmla="*/ 42032 w 255788"/>
                    <a:gd name="connsiteY5" fmla="*/ 1229096 h 1710047"/>
                    <a:gd name="connsiteX6" fmla="*/ 6406 w 255788"/>
                    <a:gd name="connsiteY6" fmla="*/ 1062841 h 1710047"/>
                    <a:gd name="connsiteX7" fmla="*/ 468 w 255788"/>
                    <a:gd name="connsiteY7" fmla="*/ 932213 h 1710047"/>
                    <a:gd name="connsiteX8" fmla="*/ 12344 w 255788"/>
                    <a:gd name="connsiteY8" fmla="*/ 736270 h 1710047"/>
                    <a:gd name="connsiteX9" fmla="*/ 42032 w 255788"/>
                    <a:gd name="connsiteY9" fmla="*/ 558140 h 1710047"/>
                    <a:gd name="connsiteX10" fmla="*/ 77658 w 255788"/>
                    <a:gd name="connsiteY10" fmla="*/ 403761 h 1710047"/>
                    <a:gd name="connsiteX11" fmla="*/ 131097 w 255788"/>
                    <a:gd name="connsiteY11" fmla="*/ 267195 h 1710047"/>
                    <a:gd name="connsiteX12" fmla="*/ 255788 w 255788"/>
                    <a:gd name="connsiteY12" fmla="*/ 0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788" h="1710047">
                      <a:moveTo>
                        <a:pt x="232037" y="1710047"/>
                      </a:moveTo>
                      <a:lnTo>
                        <a:pt x="184536" y="1620982"/>
                      </a:lnTo>
                      <a:cubicBezTo>
                        <a:pt x="169692" y="1593273"/>
                        <a:pt x="158806" y="1578428"/>
                        <a:pt x="142972" y="1543792"/>
                      </a:cubicBezTo>
                      <a:cubicBezTo>
                        <a:pt x="127138" y="1509156"/>
                        <a:pt x="103387" y="1451759"/>
                        <a:pt x="89533" y="1413164"/>
                      </a:cubicBezTo>
                      <a:cubicBezTo>
                        <a:pt x="75679" y="1374569"/>
                        <a:pt x="67762" y="1342901"/>
                        <a:pt x="59845" y="1312223"/>
                      </a:cubicBezTo>
                      <a:cubicBezTo>
                        <a:pt x="51928" y="1281545"/>
                        <a:pt x="42032" y="1229096"/>
                        <a:pt x="42032" y="1229096"/>
                      </a:cubicBezTo>
                      <a:cubicBezTo>
                        <a:pt x="33126" y="1187532"/>
                        <a:pt x="13333" y="1112321"/>
                        <a:pt x="6406" y="1062841"/>
                      </a:cubicBezTo>
                      <a:cubicBezTo>
                        <a:pt x="-521" y="1013361"/>
                        <a:pt x="-522" y="986641"/>
                        <a:pt x="468" y="932213"/>
                      </a:cubicBezTo>
                      <a:cubicBezTo>
                        <a:pt x="1458" y="877785"/>
                        <a:pt x="5417" y="798615"/>
                        <a:pt x="12344" y="736270"/>
                      </a:cubicBezTo>
                      <a:cubicBezTo>
                        <a:pt x="19271" y="673925"/>
                        <a:pt x="31146" y="613558"/>
                        <a:pt x="42032" y="558140"/>
                      </a:cubicBezTo>
                      <a:cubicBezTo>
                        <a:pt x="52918" y="502722"/>
                        <a:pt x="62814" y="452252"/>
                        <a:pt x="77658" y="403761"/>
                      </a:cubicBezTo>
                      <a:cubicBezTo>
                        <a:pt x="92502" y="355270"/>
                        <a:pt x="101409" y="334488"/>
                        <a:pt x="131097" y="267195"/>
                      </a:cubicBezTo>
                      <a:cubicBezTo>
                        <a:pt x="160785" y="199902"/>
                        <a:pt x="208286" y="99951"/>
                        <a:pt x="255788"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2" name="Freeform 31"/>
                <p:cNvSpPr/>
                <p:nvPr/>
              </p:nvSpPr>
              <p:spPr>
                <a:xfrm>
                  <a:off x="5129797" y="1935678"/>
                  <a:ext cx="202224" cy="1692234"/>
                </a:xfrm>
                <a:custGeom>
                  <a:avLst/>
                  <a:gdLst>
                    <a:gd name="connsiteX0" fmla="*/ 184411 w 202224"/>
                    <a:gd name="connsiteY0" fmla="*/ 1692234 h 1692234"/>
                    <a:gd name="connsiteX1" fmla="*/ 113159 w 202224"/>
                    <a:gd name="connsiteY1" fmla="*/ 1520041 h 1692234"/>
                    <a:gd name="connsiteX2" fmla="*/ 59720 w 202224"/>
                    <a:gd name="connsiteY2" fmla="*/ 1324099 h 1692234"/>
                    <a:gd name="connsiteX3" fmla="*/ 24094 w 202224"/>
                    <a:gd name="connsiteY3" fmla="*/ 1116280 h 1692234"/>
                    <a:gd name="connsiteX4" fmla="*/ 343 w 202224"/>
                    <a:gd name="connsiteY4" fmla="*/ 908462 h 1692234"/>
                    <a:gd name="connsiteX5" fmla="*/ 12219 w 202224"/>
                    <a:gd name="connsiteY5" fmla="*/ 712519 h 1692234"/>
                    <a:gd name="connsiteX6" fmla="*/ 41907 w 202224"/>
                    <a:gd name="connsiteY6" fmla="*/ 475013 h 1692234"/>
                    <a:gd name="connsiteX7" fmla="*/ 95346 w 202224"/>
                    <a:gd name="connsiteY7" fmla="*/ 273132 h 1692234"/>
                    <a:gd name="connsiteX8" fmla="*/ 202224 w 202224"/>
                    <a:gd name="connsiteY8"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4" h="1692234">
                      <a:moveTo>
                        <a:pt x="184411" y="1692234"/>
                      </a:moveTo>
                      <a:cubicBezTo>
                        <a:pt x="159176" y="1636815"/>
                        <a:pt x="133941" y="1581397"/>
                        <a:pt x="113159" y="1520041"/>
                      </a:cubicBezTo>
                      <a:cubicBezTo>
                        <a:pt x="92377" y="1458685"/>
                        <a:pt x="74564" y="1391392"/>
                        <a:pt x="59720" y="1324099"/>
                      </a:cubicBezTo>
                      <a:cubicBezTo>
                        <a:pt x="44876" y="1256806"/>
                        <a:pt x="33990" y="1185553"/>
                        <a:pt x="24094" y="1116280"/>
                      </a:cubicBezTo>
                      <a:cubicBezTo>
                        <a:pt x="14198" y="1047007"/>
                        <a:pt x="2322" y="975755"/>
                        <a:pt x="343" y="908462"/>
                      </a:cubicBezTo>
                      <a:cubicBezTo>
                        <a:pt x="-1636" y="841169"/>
                        <a:pt x="5292" y="784760"/>
                        <a:pt x="12219" y="712519"/>
                      </a:cubicBezTo>
                      <a:cubicBezTo>
                        <a:pt x="19146" y="640278"/>
                        <a:pt x="28053" y="548244"/>
                        <a:pt x="41907" y="475013"/>
                      </a:cubicBezTo>
                      <a:cubicBezTo>
                        <a:pt x="55761" y="401782"/>
                        <a:pt x="68626" y="352301"/>
                        <a:pt x="95346" y="273132"/>
                      </a:cubicBezTo>
                      <a:cubicBezTo>
                        <a:pt x="122065" y="193963"/>
                        <a:pt x="162144" y="96981"/>
                        <a:pt x="202224"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3" name="Freeform 32"/>
                <p:cNvSpPr/>
                <p:nvPr/>
              </p:nvSpPr>
              <p:spPr>
                <a:xfrm>
                  <a:off x="4735119" y="1935678"/>
                  <a:ext cx="163452" cy="1686296"/>
                </a:xfrm>
                <a:custGeom>
                  <a:avLst/>
                  <a:gdLst>
                    <a:gd name="connsiteX0" fmla="*/ 139702 w 163452"/>
                    <a:gd name="connsiteY0" fmla="*/ 1686296 h 1686296"/>
                    <a:gd name="connsiteX1" fmla="*/ 74387 w 163452"/>
                    <a:gd name="connsiteY1" fmla="*/ 1472540 h 1686296"/>
                    <a:gd name="connsiteX2" fmla="*/ 15011 w 163452"/>
                    <a:gd name="connsiteY2" fmla="*/ 1169719 h 1686296"/>
                    <a:gd name="connsiteX3" fmla="*/ 3136 w 163452"/>
                    <a:gd name="connsiteY3" fmla="*/ 920338 h 1686296"/>
                    <a:gd name="connsiteX4" fmla="*/ 3136 w 163452"/>
                    <a:gd name="connsiteY4" fmla="*/ 688769 h 1686296"/>
                    <a:gd name="connsiteX5" fmla="*/ 38762 w 163452"/>
                    <a:gd name="connsiteY5" fmla="*/ 463138 h 1686296"/>
                    <a:gd name="connsiteX6" fmla="*/ 92200 w 163452"/>
                    <a:gd name="connsiteY6" fmla="*/ 231569 h 1686296"/>
                    <a:gd name="connsiteX7" fmla="*/ 163452 w 163452"/>
                    <a:gd name="connsiteY7"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2" h="1686296">
                      <a:moveTo>
                        <a:pt x="139702" y="1686296"/>
                      </a:moveTo>
                      <a:cubicBezTo>
                        <a:pt x="117435" y="1622466"/>
                        <a:pt x="95169" y="1558636"/>
                        <a:pt x="74387" y="1472540"/>
                      </a:cubicBezTo>
                      <a:cubicBezTo>
                        <a:pt x="53605" y="1386444"/>
                        <a:pt x="26886" y="1261753"/>
                        <a:pt x="15011" y="1169719"/>
                      </a:cubicBezTo>
                      <a:cubicBezTo>
                        <a:pt x="3136" y="1077685"/>
                        <a:pt x="5115" y="1000496"/>
                        <a:pt x="3136" y="920338"/>
                      </a:cubicBezTo>
                      <a:cubicBezTo>
                        <a:pt x="1157" y="840180"/>
                        <a:pt x="-2802" y="764969"/>
                        <a:pt x="3136" y="688769"/>
                      </a:cubicBezTo>
                      <a:cubicBezTo>
                        <a:pt x="9074" y="612569"/>
                        <a:pt x="23918" y="539338"/>
                        <a:pt x="38762" y="463138"/>
                      </a:cubicBezTo>
                      <a:cubicBezTo>
                        <a:pt x="53606" y="386938"/>
                        <a:pt x="71418" y="308759"/>
                        <a:pt x="92200" y="231569"/>
                      </a:cubicBezTo>
                      <a:cubicBezTo>
                        <a:pt x="112982" y="154379"/>
                        <a:pt x="138217" y="77189"/>
                        <a:pt x="163452"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4" name="Freeform 33"/>
                <p:cNvSpPr/>
                <p:nvPr/>
              </p:nvSpPr>
              <p:spPr>
                <a:xfrm>
                  <a:off x="4328448" y="1923803"/>
                  <a:ext cx="136674" cy="1698171"/>
                </a:xfrm>
                <a:custGeom>
                  <a:avLst/>
                  <a:gdLst>
                    <a:gd name="connsiteX0" fmla="*/ 118861 w 136674"/>
                    <a:gd name="connsiteY0" fmla="*/ 1698171 h 1698171"/>
                    <a:gd name="connsiteX1" fmla="*/ 59484 w 136674"/>
                    <a:gd name="connsiteY1" fmla="*/ 1454727 h 1698171"/>
                    <a:gd name="connsiteX2" fmla="*/ 17921 w 136674"/>
                    <a:gd name="connsiteY2" fmla="*/ 1157844 h 1698171"/>
                    <a:gd name="connsiteX3" fmla="*/ 108 w 136674"/>
                    <a:gd name="connsiteY3" fmla="*/ 890649 h 1698171"/>
                    <a:gd name="connsiteX4" fmla="*/ 11983 w 136674"/>
                    <a:gd name="connsiteY4" fmla="*/ 653142 h 1698171"/>
                    <a:gd name="connsiteX5" fmla="*/ 41671 w 136674"/>
                    <a:gd name="connsiteY5" fmla="*/ 427511 h 1698171"/>
                    <a:gd name="connsiteX6" fmla="*/ 83235 w 136674"/>
                    <a:gd name="connsiteY6" fmla="*/ 219693 h 1698171"/>
                    <a:gd name="connsiteX7" fmla="*/ 136674 w 136674"/>
                    <a:gd name="connsiteY7"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674" h="1698171">
                      <a:moveTo>
                        <a:pt x="118861" y="1698171"/>
                      </a:moveTo>
                      <a:cubicBezTo>
                        <a:pt x="97584" y="1621476"/>
                        <a:pt x="76307" y="1544782"/>
                        <a:pt x="59484" y="1454727"/>
                      </a:cubicBezTo>
                      <a:cubicBezTo>
                        <a:pt x="42661" y="1364672"/>
                        <a:pt x="27817" y="1251857"/>
                        <a:pt x="17921" y="1157844"/>
                      </a:cubicBezTo>
                      <a:cubicBezTo>
                        <a:pt x="8025" y="1063831"/>
                        <a:pt x="1098" y="974766"/>
                        <a:pt x="108" y="890649"/>
                      </a:cubicBezTo>
                      <a:cubicBezTo>
                        <a:pt x="-882" y="806532"/>
                        <a:pt x="5056" y="730332"/>
                        <a:pt x="11983" y="653142"/>
                      </a:cubicBezTo>
                      <a:cubicBezTo>
                        <a:pt x="18910" y="575952"/>
                        <a:pt x="29796" y="499752"/>
                        <a:pt x="41671" y="427511"/>
                      </a:cubicBezTo>
                      <a:cubicBezTo>
                        <a:pt x="53546" y="355269"/>
                        <a:pt x="67401" y="290945"/>
                        <a:pt x="83235" y="219693"/>
                      </a:cubicBezTo>
                      <a:cubicBezTo>
                        <a:pt x="99069" y="148441"/>
                        <a:pt x="117871" y="74220"/>
                        <a:pt x="136674"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5" name="Freeform 34"/>
                <p:cNvSpPr/>
                <p:nvPr/>
              </p:nvSpPr>
              <p:spPr>
                <a:xfrm>
                  <a:off x="3928447" y="1935678"/>
                  <a:ext cx="121039" cy="1692234"/>
                </a:xfrm>
                <a:custGeom>
                  <a:avLst/>
                  <a:gdLst>
                    <a:gd name="connsiteX0" fmla="*/ 97288 w 121039"/>
                    <a:gd name="connsiteY0" fmla="*/ 1692234 h 1692234"/>
                    <a:gd name="connsiteX1" fmla="*/ 55724 w 121039"/>
                    <a:gd name="connsiteY1" fmla="*/ 1466603 h 1692234"/>
                    <a:gd name="connsiteX2" fmla="*/ 14161 w 121039"/>
                    <a:gd name="connsiteY2" fmla="*/ 1205345 h 1692234"/>
                    <a:gd name="connsiteX3" fmla="*/ 2285 w 121039"/>
                    <a:gd name="connsiteY3" fmla="*/ 914400 h 1692234"/>
                    <a:gd name="connsiteX4" fmla="*/ 2285 w 121039"/>
                    <a:gd name="connsiteY4" fmla="*/ 694706 h 1692234"/>
                    <a:gd name="connsiteX5" fmla="*/ 26036 w 121039"/>
                    <a:gd name="connsiteY5" fmla="*/ 469075 h 1692234"/>
                    <a:gd name="connsiteX6" fmla="*/ 55724 w 121039"/>
                    <a:gd name="connsiteY6" fmla="*/ 249382 h 1692234"/>
                    <a:gd name="connsiteX7" fmla="*/ 121039 w 121039"/>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39" h="1692234">
                      <a:moveTo>
                        <a:pt x="97288" y="1692234"/>
                      </a:moveTo>
                      <a:cubicBezTo>
                        <a:pt x="83433" y="1619992"/>
                        <a:pt x="69578" y="1547751"/>
                        <a:pt x="55724" y="1466603"/>
                      </a:cubicBezTo>
                      <a:cubicBezTo>
                        <a:pt x="41869" y="1385455"/>
                        <a:pt x="23067" y="1297379"/>
                        <a:pt x="14161" y="1205345"/>
                      </a:cubicBezTo>
                      <a:cubicBezTo>
                        <a:pt x="5254" y="1113311"/>
                        <a:pt x="4264" y="999506"/>
                        <a:pt x="2285" y="914400"/>
                      </a:cubicBezTo>
                      <a:cubicBezTo>
                        <a:pt x="306" y="829294"/>
                        <a:pt x="-1673" y="768927"/>
                        <a:pt x="2285" y="694706"/>
                      </a:cubicBezTo>
                      <a:cubicBezTo>
                        <a:pt x="6243" y="620485"/>
                        <a:pt x="17130" y="543296"/>
                        <a:pt x="26036" y="469075"/>
                      </a:cubicBezTo>
                      <a:cubicBezTo>
                        <a:pt x="34942" y="394854"/>
                        <a:pt x="39890" y="327561"/>
                        <a:pt x="55724" y="249382"/>
                      </a:cubicBezTo>
                      <a:cubicBezTo>
                        <a:pt x="71558" y="171203"/>
                        <a:pt x="96298" y="85601"/>
                        <a:pt x="121039"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6" name="Freeform 35"/>
                <p:cNvSpPr/>
                <p:nvPr/>
              </p:nvSpPr>
              <p:spPr>
                <a:xfrm>
                  <a:off x="3517606" y="1929740"/>
                  <a:ext cx="110306" cy="1692234"/>
                </a:xfrm>
                <a:custGeom>
                  <a:avLst/>
                  <a:gdLst>
                    <a:gd name="connsiteX0" fmla="*/ 92493 w 110306"/>
                    <a:gd name="connsiteY0" fmla="*/ 1692234 h 1692234"/>
                    <a:gd name="connsiteX1" fmla="*/ 39054 w 110306"/>
                    <a:gd name="connsiteY1" fmla="*/ 1383476 h 1692234"/>
                    <a:gd name="connsiteX2" fmla="*/ 3428 w 110306"/>
                    <a:gd name="connsiteY2" fmla="*/ 1092530 h 1692234"/>
                    <a:gd name="connsiteX3" fmla="*/ 3428 w 110306"/>
                    <a:gd name="connsiteY3" fmla="*/ 825335 h 1692234"/>
                    <a:gd name="connsiteX4" fmla="*/ 21241 w 110306"/>
                    <a:gd name="connsiteY4" fmla="*/ 552203 h 1692234"/>
                    <a:gd name="connsiteX5" fmla="*/ 50929 w 110306"/>
                    <a:gd name="connsiteY5" fmla="*/ 314696 h 1692234"/>
                    <a:gd name="connsiteX6" fmla="*/ 110306 w 110306"/>
                    <a:gd name="connsiteY6" fmla="*/ 0 h 1692234"/>
                    <a:gd name="connsiteX7" fmla="*/ 110306 w 110306"/>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6" h="1692234">
                      <a:moveTo>
                        <a:pt x="92493" y="1692234"/>
                      </a:moveTo>
                      <a:cubicBezTo>
                        <a:pt x="73195" y="1587830"/>
                        <a:pt x="53898" y="1483427"/>
                        <a:pt x="39054" y="1383476"/>
                      </a:cubicBezTo>
                      <a:cubicBezTo>
                        <a:pt x="24210" y="1283525"/>
                        <a:pt x="9366" y="1185553"/>
                        <a:pt x="3428" y="1092530"/>
                      </a:cubicBezTo>
                      <a:cubicBezTo>
                        <a:pt x="-2510" y="999507"/>
                        <a:pt x="459" y="915389"/>
                        <a:pt x="3428" y="825335"/>
                      </a:cubicBezTo>
                      <a:cubicBezTo>
                        <a:pt x="6397" y="735281"/>
                        <a:pt x="13324" y="637309"/>
                        <a:pt x="21241" y="552203"/>
                      </a:cubicBezTo>
                      <a:cubicBezTo>
                        <a:pt x="29158" y="467096"/>
                        <a:pt x="36085" y="406730"/>
                        <a:pt x="50929" y="314696"/>
                      </a:cubicBezTo>
                      <a:cubicBezTo>
                        <a:pt x="65773" y="222662"/>
                        <a:pt x="110306" y="0"/>
                        <a:pt x="110306" y="0"/>
                      </a:cubicBezTo>
                      <a:lnTo>
                        <a:pt x="110306" y="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7" name="Freeform 36"/>
                <p:cNvSpPr/>
                <p:nvPr/>
              </p:nvSpPr>
              <p:spPr>
                <a:xfrm>
                  <a:off x="3121210" y="1935678"/>
                  <a:ext cx="97003" cy="1686296"/>
                </a:xfrm>
                <a:custGeom>
                  <a:avLst/>
                  <a:gdLst>
                    <a:gd name="connsiteX0" fmla="*/ 79190 w 97003"/>
                    <a:gd name="connsiteY0" fmla="*/ 1686296 h 1686296"/>
                    <a:gd name="connsiteX1" fmla="*/ 25751 w 97003"/>
                    <a:gd name="connsiteY1" fmla="*/ 1359725 h 1686296"/>
                    <a:gd name="connsiteX2" fmla="*/ 2000 w 97003"/>
                    <a:gd name="connsiteY2" fmla="*/ 1074717 h 1686296"/>
                    <a:gd name="connsiteX3" fmla="*/ 2000 w 97003"/>
                    <a:gd name="connsiteY3" fmla="*/ 825335 h 1686296"/>
                    <a:gd name="connsiteX4" fmla="*/ 7938 w 97003"/>
                    <a:gd name="connsiteY4" fmla="*/ 587828 h 1686296"/>
                    <a:gd name="connsiteX5" fmla="*/ 25751 w 97003"/>
                    <a:gd name="connsiteY5" fmla="*/ 344384 h 1686296"/>
                    <a:gd name="connsiteX6" fmla="*/ 61377 w 97003"/>
                    <a:gd name="connsiteY6" fmla="*/ 207818 h 1686296"/>
                    <a:gd name="connsiteX7" fmla="*/ 97003 w 97003"/>
                    <a:gd name="connsiteY7" fmla="*/ 0 h 1686296"/>
                    <a:gd name="connsiteX8" fmla="*/ 97003 w 97003"/>
                    <a:gd name="connsiteY8" fmla="*/ 0 h 1686296"/>
                    <a:gd name="connsiteX9" fmla="*/ 97003 w 97003"/>
                    <a:gd name="connsiteY9" fmla="*/ 0 h 1686296"/>
                    <a:gd name="connsiteX10" fmla="*/ 97003 w 97003"/>
                    <a:gd name="connsiteY10"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03" h="1686296">
                      <a:moveTo>
                        <a:pt x="79190" y="1686296"/>
                      </a:moveTo>
                      <a:cubicBezTo>
                        <a:pt x="58903" y="1573975"/>
                        <a:pt x="38616" y="1461655"/>
                        <a:pt x="25751" y="1359725"/>
                      </a:cubicBezTo>
                      <a:cubicBezTo>
                        <a:pt x="12886" y="1257795"/>
                        <a:pt x="5958" y="1163782"/>
                        <a:pt x="2000" y="1074717"/>
                      </a:cubicBezTo>
                      <a:cubicBezTo>
                        <a:pt x="-1959" y="985652"/>
                        <a:pt x="1010" y="906483"/>
                        <a:pt x="2000" y="825335"/>
                      </a:cubicBezTo>
                      <a:cubicBezTo>
                        <a:pt x="2990" y="744187"/>
                        <a:pt x="3980" y="667986"/>
                        <a:pt x="7938" y="587828"/>
                      </a:cubicBezTo>
                      <a:cubicBezTo>
                        <a:pt x="11896" y="507670"/>
                        <a:pt x="16845" y="407719"/>
                        <a:pt x="25751" y="344384"/>
                      </a:cubicBezTo>
                      <a:cubicBezTo>
                        <a:pt x="34657" y="281049"/>
                        <a:pt x="49502" y="265215"/>
                        <a:pt x="61377" y="207818"/>
                      </a:cubicBezTo>
                      <a:cubicBezTo>
                        <a:pt x="73252" y="150421"/>
                        <a:pt x="97003" y="0"/>
                        <a:pt x="97003" y="0"/>
                      </a:cubicBezTo>
                      <a:lnTo>
                        <a:pt x="97003" y="0"/>
                      </a:lnTo>
                      <a:lnTo>
                        <a:pt x="97003" y="0"/>
                      </a:lnTo>
                      <a:lnTo>
                        <a:pt x="97003" y="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8" name="Freeform 37"/>
                <p:cNvSpPr/>
                <p:nvPr/>
              </p:nvSpPr>
              <p:spPr>
                <a:xfrm>
                  <a:off x="2710499" y="1929740"/>
                  <a:ext cx="98015" cy="1698172"/>
                </a:xfrm>
                <a:custGeom>
                  <a:avLst/>
                  <a:gdLst>
                    <a:gd name="connsiteX0" fmla="*/ 86140 w 98015"/>
                    <a:gd name="connsiteY0" fmla="*/ 1698172 h 1698172"/>
                    <a:gd name="connsiteX1" fmla="*/ 32701 w 98015"/>
                    <a:gd name="connsiteY1" fmla="*/ 1425039 h 1698172"/>
                    <a:gd name="connsiteX2" fmla="*/ 3013 w 98015"/>
                    <a:gd name="connsiteY2" fmla="*/ 1086592 h 1698172"/>
                    <a:gd name="connsiteX3" fmla="*/ 3013 w 98015"/>
                    <a:gd name="connsiteY3" fmla="*/ 831273 h 1698172"/>
                    <a:gd name="connsiteX4" fmla="*/ 20826 w 98015"/>
                    <a:gd name="connsiteY4" fmla="*/ 587829 h 1698172"/>
                    <a:gd name="connsiteX5" fmla="*/ 38639 w 98015"/>
                    <a:gd name="connsiteY5" fmla="*/ 243444 h 1698172"/>
                    <a:gd name="connsiteX6" fmla="*/ 98015 w 98015"/>
                    <a:gd name="connsiteY6" fmla="*/ 0 h 169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5" h="1698172">
                      <a:moveTo>
                        <a:pt x="86140" y="1698172"/>
                      </a:moveTo>
                      <a:cubicBezTo>
                        <a:pt x="66347" y="1612570"/>
                        <a:pt x="46555" y="1526969"/>
                        <a:pt x="32701" y="1425039"/>
                      </a:cubicBezTo>
                      <a:cubicBezTo>
                        <a:pt x="18847" y="1323109"/>
                        <a:pt x="7961" y="1185553"/>
                        <a:pt x="3013" y="1086592"/>
                      </a:cubicBezTo>
                      <a:cubicBezTo>
                        <a:pt x="-1935" y="987631"/>
                        <a:pt x="44" y="914400"/>
                        <a:pt x="3013" y="831273"/>
                      </a:cubicBezTo>
                      <a:cubicBezTo>
                        <a:pt x="5982" y="748146"/>
                        <a:pt x="14888" y="685800"/>
                        <a:pt x="20826" y="587829"/>
                      </a:cubicBezTo>
                      <a:cubicBezTo>
                        <a:pt x="26764" y="489858"/>
                        <a:pt x="25774" y="341415"/>
                        <a:pt x="38639" y="243444"/>
                      </a:cubicBezTo>
                      <a:cubicBezTo>
                        <a:pt x="51504" y="145473"/>
                        <a:pt x="74759" y="72736"/>
                        <a:pt x="98015"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grpSp>
      </p:grpSp>
      <p:sp>
        <p:nvSpPr>
          <p:cNvPr id="64"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The Distance of Sound</a:t>
            </a:r>
            <a:endParaRPr kumimoji="0" lang="en-US" sz="38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6752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96196" y="4057936"/>
            <a:ext cx="6335325" cy="400110"/>
          </a:xfrm>
          <a:prstGeom prst="rect">
            <a:avLst/>
          </a:prstGeom>
          <a:noFill/>
        </p:spPr>
        <p:txBody>
          <a:bodyPr wrap="none" rtlCol="0">
            <a:spAutoFit/>
          </a:bodyPr>
          <a:lstStyle/>
          <a:p>
            <a:pPr algn="ctr"/>
            <a:r>
              <a:rPr lang="en-US" sz="2000" b="1" dirty="0" smtClean="0">
                <a:latin typeface="+mj-lt"/>
              </a:rPr>
              <a:t>Distance to the object </a:t>
            </a:r>
            <a:r>
              <a:rPr lang="en-US" sz="2000" b="1" dirty="0" smtClean="0">
                <a:latin typeface="+mj-lt"/>
              </a:rPr>
              <a:t> =  0.5  * </a:t>
            </a:r>
            <a:r>
              <a:rPr lang="en-US" sz="2000" b="1" dirty="0" smtClean="0">
                <a:latin typeface="+mj-lt"/>
              </a:rPr>
              <a:t>Distance that sound travels</a:t>
            </a:r>
          </a:p>
        </p:txBody>
      </p:sp>
      <p:sp>
        <p:nvSpPr>
          <p:cNvPr id="21" name="TextBox 20"/>
          <p:cNvSpPr txBox="1"/>
          <p:nvPr/>
        </p:nvSpPr>
        <p:spPr>
          <a:xfrm>
            <a:off x="294114" y="4479880"/>
            <a:ext cx="7591182" cy="400110"/>
          </a:xfrm>
          <a:prstGeom prst="rect">
            <a:avLst/>
          </a:prstGeom>
          <a:noFill/>
        </p:spPr>
        <p:txBody>
          <a:bodyPr wrap="none" rtlCol="0">
            <a:spAutoFit/>
          </a:bodyPr>
          <a:lstStyle/>
          <a:p>
            <a:pPr algn="ctr"/>
            <a:r>
              <a:rPr lang="en-US" sz="2000" b="1" dirty="0" smtClean="0">
                <a:latin typeface="+mj-lt"/>
              </a:rPr>
              <a:t>Time for sound to travel to the </a:t>
            </a:r>
            <a:r>
              <a:rPr lang="en-US" sz="2000" b="1" dirty="0" smtClean="0">
                <a:latin typeface="+mj-lt"/>
              </a:rPr>
              <a:t>object  </a:t>
            </a:r>
            <a:r>
              <a:rPr lang="en-US" sz="2000" b="1" dirty="0" smtClean="0">
                <a:latin typeface="+mj-lt"/>
              </a:rPr>
              <a:t>= </a:t>
            </a:r>
            <a:r>
              <a:rPr lang="en-US" sz="2000" b="1" dirty="0" smtClean="0">
                <a:latin typeface="+mj-lt"/>
              </a:rPr>
              <a:t> 0.5  </a:t>
            </a:r>
            <a:r>
              <a:rPr lang="en-US" sz="2000" b="1" dirty="0" smtClean="0">
                <a:latin typeface="+mj-lt"/>
              </a:rPr>
              <a:t>* Time that sound travels</a:t>
            </a:r>
          </a:p>
        </p:txBody>
      </p:sp>
      <p:sp>
        <p:nvSpPr>
          <p:cNvPr id="22" name="TextBox 21"/>
          <p:cNvSpPr txBox="1"/>
          <p:nvPr/>
        </p:nvSpPr>
        <p:spPr>
          <a:xfrm>
            <a:off x="3432432" y="5840104"/>
            <a:ext cx="3874330" cy="400110"/>
          </a:xfrm>
          <a:prstGeom prst="rect">
            <a:avLst/>
          </a:prstGeom>
          <a:noFill/>
        </p:spPr>
        <p:txBody>
          <a:bodyPr wrap="none" rtlCol="0">
            <a:spAutoFit/>
          </a:bodyPr>
          <a:lstStyle/>
          <a:p>
            <a:r>
              <a:rPr lang="en-US" sz="2000" b="1" dirty="0" smtClean="0">
                <a:latin typeface="+mj-lt"/>
              </a:rPr>
              <a:t>0.14 (m) =  343.6 (m/s) * 0.0004 (s)</a:t>
            </a:r>
          </a:p>
        </p:txBody>
      </p:sp>
      <p:sp>
        <p:nvSpPr>
          <p:cNvPr id="23" name="TextBox 22"/>
          <p:cNvSpPr txBox="1"/>
          <p:nvPr/>
        </p:nvSpPr>
        <p:spPr>
          <a:xfrm>
            <a:off x="2032676" y="4888176"/>
            <a:ext cx="3733972" cy="400110"/>
          </a:xfrm>
          <a:prstGeom prst="rect">
            <a:avLst/>
          </a:prstGeom>
          <a:noFill/>
        </p:spPr>
        <p:txBody>
          <a:bodyPr wrap="none" rtlCol="0">
            <a:spAutoFit/>
          </a:bodyPr>
          <a:lstStyle/>
          <a:p>
            <a:pPr algn="ctr"/>
            <a:r>
              <a:rPr lang="en-US" sz="2000" b="1" dirty="0" smtClean="0">
                <a:latin typeface="+mj-lt"/>
              </a:rPr>
              <a:t>Speed of sound in </a:t>
            </a:r>
            <a:r>
              <a:rPr lang="en-US" sz="2000" b="1" dirty="0" smtClean="0">
                <a:latin typeface="+mj-lt"/>
              </a:rPr>
              <a:t>air  </a:t>
            </a:r>
            <a:r>
              <a:rPr lang="en-US" sz="2000" b="1" dirty="0" smtClean="0">
                <a:latin typeface="+mj-lt"/>
              </a:rPr>
              <a:t>= </a:t>
            </a:r>
            <a:r>
              <a:rPr lang="en-US" sz="2000" b="1" dirty="0" smtClean="0">
                <a:latin typeface="+mj-lt"/>
              </a:rPr>
              <a:t> Constant</a:t>
            </a:r>
            <a:endParaRPr lang="en-US" sz="2000" b="1" dirty="0" smtClean="0">
              <a:latin typeface="+mj-lt"/>
            </a:endParaRPr>
          </a:p>
        </p:txBody>
      </p:sp>
      <p:sp>
        <p:nvSpPr>
          <p:cNvPr id="24" name="TextBox 23"/>
          <p:cNvSpPr txBox="1"/>
          <p:nvPr/>
        </p:nvSpPr>
        <p:spPr>
          <a:xfrm>
            <a:off x="1978928" y="5343104"/>
            <a:ext cx="5464509" cy="400110"/>
          </a:xfrm>
          <a:prstGeom prst="rect">
            <a:avLst/>
          </a:prstGeom>
          <a:noFill/>
        </p:spPr>
        <p:txBody>
          <a:bodyPr wrap="none" rtlCol="0">
            <a:spAutoFit/>
          </a:bodyPr>
          <a:lstStyle/>
          <a:p>
            <a:r>
              <a:rPr lang="en-US" sz="2000" dirty="0" smtClean="0">
                <a:latin typeface="+mj-lt"/>
              </a:rPr>
              <a:t>     </a:t>
            </a:r>
            <a:r>
              <a:rPr lang="en-US" sz="2000" b="1" dirty="0" smtClean="0">
                <a:latin typeface="+mj-lt"/>
              </a:rPr>
              <a:t>0.14 (m) + 0.14 (m) </a:t>
            </a:r>
            <a:r>
              <a:rPr lang="en-US" sz="2000" b="1" dirty="0" smtClean="0">
                <a:latin typeface="+mj-lt"/>
              </a:rPr>
              <a:t> =  </a:t>
            </a:r>
            <a:r>
              <a:rPr lang="en-US" sz="2000" b="1" dirty="0" smtClean="0">
                <a:latin typeface="+mj-lt"/>
              </a:rPr>
              <a:t>343.6 (m/s) </a:t>
            </a:r>
            <a:r>
              <a:rPr lang="en-US" sz="2000" b="1" dirty="0" smtClean="0">
                <a:latin typeface="+mj-lt"/>
              </a:rPr>
              <a:t> *  </a:t>
            </a:r>
            <a:r>
              <a:rPr lang="en-US" sz="2000" b="1" dirty="0" smtClean="0">
                <a:latin typeface="+mj-lt"/>
              </a:rPr>
              <a:t>0.0008 (s)</a:t>
            </a:r>
          </a:p>
        </p:txBody>
      </p:sp>
      <p:sp>
        <p:nvSpPr>
          <p:cNvPr id="32" name="Rectangle 31"/>
          <p:cNvSpPr/>
          <p:nvPr/>
        </p:nvSpPr>
        <p:spPr>
          <a:xfrm>
            <a:off x="3284560" y="5840104"/>
            <a:ext cx="4114800" cy="4095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101134" y="1371600"/>
            <a:ext cx="7065732" cy="2362200"/>
            <a:chOff x="1083967" y="1600200"/>
            <a:chExt cx="7065732" cy="2362200"/>
          </a:xfrm>
        </p:grpSpPr>
        <p:grpSp>
          <p:nvGrpSpPr>
            <p:cNvPr id="70" name="Group 69"/>
            <p:cNvGrpSpPr/>
            <p:nvPr/>
          </p:nvGrpSpPr>
          <p:grpSpPr>
            <a:xfrm>
              <a:off x="1083967" y="1600200"/>
              <a:ext cx="7065732" cy="2362200"/>
              <a:chOff x="1066800" y="1600200"/>
              <a:chExt cx="7065732" cy="2362200"/>
            </a:xfrm>
          </p:grpSpPr>
          <p:grpSp>
            <p:nvGrpSpPr>
              <p:cNvPr id="97" name="Group 96"/>
              <p:cNvGrpSpPr/>
              <p:nvPr/>
            </p:nvGrpSpPr>
            <p:grpSpPr>
              <a:xfrm>
                <a:off x="1066800" y="1987605"/>
                <a:ext cx="7065732" cy="1787470"/>
                <a:chOff x="1066800" y="1987605"/>
                <a:chExt cx="7065732" cy="1787470"/>
              </a:xfrm>
            </p:grpSpPr>
            <p:pic>
              <p:nvPicPr>
                <p:cNvPr id="100" name="Picture 6" descr="C:\Users\Irina Igel\Desktop\Untitled.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38" t="1292" r="79981" b="86755"/>
                <a:stretch/>
              </p:blipFill>
              <p:spPr bwMode="auto">
                <a:xfrm>
                  <a:off x="1066800" y="1987605"/>
                  <a:ext cx="1749972" cy="178747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1" name="Group 100"/>
                <p:cNvGrpSpPr/>
                <p:nvPr/>
              </p:nvGrpSpPr>
              <p:grpSpPr>
                <a:xfrm>
                  <a:off x="6840833" y="2396657"/>
                  <a:ext cx="1291699" cy="838200"/>
                  <a:chOff x="6840833" y="2396657"/>
                  <a:chExt cx="1291699" cy="838200"/>
                </a:xfrm>
              </p:grpSpPr>
              <p:grpSp>
                <p:nvGrpSpPr>
                  <p:cNvPr id="104" name="Group 103"/>
                  <p:cNvGrpSpPr/>
                  <p:nvPr/>
                </p:nvGrpSpPr>
                <p:grpSpPr>
                  <a:xfrm rot="10800000">
                    <a:off x="6840833" y="2396657"/>
                    <a:ext cx="381000" cy="838200"/>
                    <a:chOff x="550567" y="2286000"/>
                    <a:chExt cx="381000" cy="838200"/>
                  </a:xfrm>
                </p:grpSpPr>
                <p:sp>
                  <p:nvSpPr>
                    <p:cNvPr id="107" name="Rectangle 106"/>
                    <p:cNvSpPr/>
                    <p:nvPr/>
                  </p:nvSpPr>
                  <p:spPr>
                    <a:xfrm>
                      <a:off x="550567" y="2286000"/>
                      <a:ext cx="228600" cy="838200"/>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8" name="Flowchart: Direct Access Storage 107"/>
                    <p:cNvSpPr/>
                    <p:nvPr/>
                  </p:nvSpPr>
                  <p:spPr>
                    <a:xfrm>
                      <a:off x="626767" y="2362200"/>
                      <a:ext cx="304800" cy="304800"/>
                    </a:xfrm>
                    <a:prstGeom prst="flowChartMagneticDrum">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9" name="Flowchart: Direct Access Storage 108"/>
                    <p:cNvSpPr/>
                    <p:nvPr/>
                  </p:nvSpPr>
                  <p:spPr>
                    <a:xfrm>
                      <a:off x="626767" y="2743200"/>
                      <a:ext cx="304800" cy="304800"/>
                    </a:xfrm>
                    <a:prstGeom prst="flowChartMagneticDrum">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05" name="TextBox 104"/>
                  <p:cNvSpPr txBox="1"/>
                  <p:nvPr/>
                </p:nvSpPr>
                <p:spPr>
                  <a:xfrm>
                    <a:off x="7221833" y="2895600"/>
                    <a:ext cx="782587" cy="338554"/>
                  </a:xfrm>
                  <a:prstGeom prst="rect">
                    <a:avLst/>
                  </a:prstGeom>
                  <a:noFill/>
                </p:spPr>
                <p:txBody>
                  <a:bodyPr wrap="none" rtlCol="0">
                    <a:spAutoFit/>
                  </a:bodyPr>
                  <a:lstStyle/>
                  <a:p>
                    <a:r>
                      <a:rPr lang="en-US" sz="1600" b="1" dirty="0" smtClean="0">
                        <a:latin typeface="+mj-lt"/>
                      </a:rPr>
                      <a:t>Sender</a:t>
                    </a:r>
                    <a:endParaRPr lang="en-US" sz="1600" b="1" dirty="0">
                      <a:latin typeface="+mj-lt"/>
                    </a:endParaRPr>
                  </a:p>
                </p:txBody>
              </p:sp>
              <p:sp>
                <p:nvSpPr>
                  <p:cNvPr id="106" name="TextBox 105"/>
                  <p:cNvSpPr txBox="1"/>
                  <p:nvPr/>
                </p:nvSpPr>
                <p:spPr>
                  <a:xfrm>
                    <a:off x="7221833" y="2477203"/>
                    <a:ext cx="910699" cy="338554"/>
                  </a:xfrm>
                  <a:prstGeom prst="rect">
                    <a:avLst/>
                  </a:prstGeom>
                  <a:noFill/>
                </p:spPr>
                <p:txBody>
                  <a:bodyPr wrap="none" rtlCol="0">
                    <a:spAutoFit/>
                  </a:bodyPr>
                  <a:lstStyle/>
                  <a:p>
                    <a:r>
                      <a:rPr lang="en-US" sz="1600" b="1" dirty="0" smtClean="0">
                        <a:latin typeface="+mj-lt"/>
                      </a:rPr>
                      <a:t>Receiver</a:t>
                    </a:r>
                    <a:endParaRPr lang="en-US" sz="1600" b="1" dirty="0">
                      <a:latin typeface="+mj-lt"/>
                    </a:endParaRPr>
                  </a:p>
                </p:txBody>
              </p:sp>
            </p:grpSp>
            <p:cxnSp>
              <p:nvCxnSpPr>
                <p:cNvPr id="102" name="Straight Arrow Connector 101"/>
                <p:cNvCxnSpPr/>
                <p:nvPr/>
              </p:nvCxnSpPr>
              <p:spPr>
                <a:xfrm>
                  <a:off x="2689477" y="2819400"/>
                  <a:ext cx="4247636" cy="0"/>
                </a:xfrm>
                <a:prstGeom prst="straightConnector1">
                  <a:avLst/>
                </a:prstGeom>
                <a:ln w="31750">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4616000" y="2819400"/>
                  <a:ext cx="700833" cy="369332"/>
                </a:xfrm>
                <a:prstGeom prst="rect">
                  <a:avLst/>
                </a:prstGeom>
                <a:noFill/>
              </p:spPr>
              <p:txBody>
                <a:bodyPr wrap="none" rtlCol="0">
                  <a:spAutoFit/>
                </a:bodyPr>
                <a:lstStyle/>
                <a:p>
                  <a:r>
                    <a:rPr lang="en-US" b="1" dirty="0" smtClean="0">
                      <a:latin typeface="+mj-lt"/>
                    </a:rPr>
                    <a:t>14cm</a:t>
                  </a:r>
                  <a:endParaRPr lang="en-US" b="1" dirty="0">
                    <a:latin typeface="+mj-lt"/>
                  </a:endParaRPr>
                </a:p>
              </p:txBody>
            </p:sp>
          </p:grpSp>
          <p:sp>
            <p:nvSpPr>
              <p:cNvPr id="98" name="Right Arrow 97"/>
              <p:cNvSpPr/>
              <p:nvPr/>
            </p:nvSpPr>
            <p:spPr>
              <a:xfrm>
                <a:off x="3132826" y="1600200"/>
                <a:ext cx="3048000" cy="3048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tx1"/>
                    </a:solidFill>
                  </a:rPr>
                  <a:t>Reflected wave</a:t>
                </a:r>
                <a:endParaRPr lang="en-US" b="1" dirty="0">
                  <a:solidFill>
                    <a:schemeClr val="tx1"/>
                  </a:solidFill>
                </a:endParaRPr>
              </a:p>
            </p:txBody>
          </p:sp>
          <p:sp>
            <p:nvSpPr>
              <p:cNvPr id="99" name="Right Arrow 98"/>
              <p:cNvSpPr/>
              <p:nvPr/>
            </p:nvSpPr>
            <p:spPr>
              <a:xfrm flipH="1">
                <a:off x="3048000" y="3657600"/>
                <a:ext cx="3048000" cy="304800"/>
              </a:xfrm>
              <a:prstGeom prst="rightArrow">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Original wave</a:t>
                </a:r>
                <a:endParaRPr lang="en-US" b="1" dirty="0">
                  <a:solidFill>
                    <a:schemeClr val="bg1"/>
                  </a:solidFill>
                </a:endParaRPr>
              </a:p>
            </p:txBody>
          </p:sp>
        </p:grpSp>
        <p:grpSp>
          <p:nvGrpSpPr>
            <p:cNvPr id="71" name="Group 70"/>
            <p:cNvGrpSpPr/>
            <p:nvPr/>
          </p:nvGrpSpPr>
          <p:grpSpPr>
            <a:xfrm>
              <a:off x="2710499" y="1917865"/>
              <a:ext cx="4233765" cy="1710047"/>
              <a:chOff x="2710499" y="1917865"/>
              <a:chExt cx="4233765" cy="1710047"/>
            </a:xfrm>
          </p:grpSpPr>
          <p:sp>
            <p:nvSpPr>
              <p:cNvPr id="85" name="Freeform 84"/>
              <p:cNvSpPr/>
              <p:nvPr/>
            </p:nvSpPr>
            <p:spPr>
              <a:xfrm>
                <a:off x="6745139" y="2475781"/>
                <a:ext cx="199125" cy="681487"/>
              </a:xfrm>
              <a:custGeom>
                <a:avLst/>
                <a:gdLst>
                  <a:gd name="connsiteX0" fmla="*/ 199125 w 199125"/>
                  <a:gd name="connsiteY0" fmla="*/ 681487 h 681487"/>
                  <a:gd name="connsiteX1" fmla="*/ 86982 w 199125"/>
                  <a:gd name="connsiteY1" fmla="*/ 586596 h 681487"/>
                  <a:gd name="connsiteX2" fmla="*/ 17970 w 199125"/>
                  <a:gd name="connsiteY2" fmla="*/ 457200 h 681487"/>
                  <a:gd name="connsiteX3" fmla="*/ 718 w 199125"/>
                  <a:gd name="connsiteY3" fmla="*/ 319177 h 681487"/>
                  <a:gd name="connsiteX4" fmla="*/ 35223 w 199125"/>
                  <a:gd name="connsiteY4" fmla="*/ 189781 h 681487"/>
                  <a:gd name="connsiteX5" fmla="*/ 69729 w 199125"/>
                  <a:gd name="connsiteY5" fmla="*/ 120770 h 681487"/>
                  <a:gd name="connsiteX6" fmla="*/ 112861 w 199125"/>
                  <a:gd name="connsiteY6" fmla="*/ 69011 h 681487"/>
                  <a:gd name="connsiteX7" fmla="*/ 199125 w 199125"/>
                  <a:gd name="connsiteY7"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125" h="681487">
                    <a:moveTo>
                      <a:pt x="199125" y="681487"/>
                    </a:moveTo>
                    <a:cubicBezTo>
                      <a:pt x="158149" y="652732"/>
                      <a:pt x="117174" y="623977"/>
                      <a:pt x="86982" y="586596"/>
                    </a:cubicBezTo>
                    <a:cubicBezTo>
                      <a:pt x="56790" y="549215"/>
                      <a:pt x="32347" y="501770"/>
                      <a:pt x="17970" y="457200"/>
                    </a:cubicBezTo>
                    <a:cubicBezTo>
                      <a:pt x="3593" y="412630"/>
                      <a:pt x="-2157" y="363747"/>
                      <a:pt x="718" y="319177"/>
                    </a:cubicBezTo>
                    <a:cubicBezTo>
                      <a:pt x="3593" y="274607"/>
                      <a:pt x="23721" y="222849"/>
                      <a:pt x="35223" y="189781"/>
                    </a:cubicBezTo>
                    <a:cubicBezTo>
                      <a:pt x="46725" y="156713"/>
                      <a:pt x="56789" y="140898"/>
                      <a:pt x="69729" y="120770"/>
                    </a:cubicBezTo>
                    <a:cubicBezTo>
                      <a:pt x="82669" y="100642"/>
                      <a:pt x="91295" y="89139"/>
                      <a:pt x="112861" y="69011"/>
                    </a:cubicBezTo>
                    <a:cubicBezTo>
                      <a:pt x="134427" y="48883"/>
                      <a:pt x="166776" y="24441"/>
                      <a:pt x="199125"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nvGrpSpPr>
              <p:cNvPr id="86" name="Group 85"/>
              <p:cNvGrpSpPr/>
              <p:nvPr/>
            </p:nvGrpSpPr>
            <p:grpSpPr>
              <a:xfrm>
                <a:off x="2710499" y="1917865"/>
                <a:ext cx="4040623" cy="1710047"/>
                <a:chOff x="2710499" y="1917865"/>
                <a:chExt cx="4040623" cy="1710047"/>
              </a:xfrm>
            </p:grpSpPr>
            <p:sp>
              <p:nvSpPr>
                <p:cNvPr id="87" name="Freeform 86"/>
                <p:cNvSpPr/>
                <p:nvPr/>
              </p:nvSpPr>
              <p:spPr>
                <a:xfrm>
                  <a:off x="6346921" y="2101932"/>
                  <a:ext cx="404201" cy="1407226"/>
                </a:xfrm>
                <a:custGeom>
                  <a:avLst/>
                  <a:gdLst>
                    <a:gd name="connsiteX0" fmla="*/ 404201 w 404201"/>
                    <a:gd name="connsiteY0" fmla="*/ 1407226 h 1407226"/>
                    <a:gd name="connsiteX1" fmla="*/ 350762 w 404201"/>
                    <a:gd name="connsiteY1" fmla="*/ 1365663 h 1407226"/>
                    <a:gd name="connsiteX2" fmla="*/ 321074 w 404201"/>
                    <a:gd name="connsiteY2" fmla="*/ 1347850 h 1407226"/>
                    <a:gd name="connsiteX3" fmla="*/ 291385 w 404201"/>
                    <a:gd name="connsiteY3" fmla="*/ 1324099 h 1407226"/>
                    <a:gd name="connsiteX4" fmla="*/ 267635 w 404201"/>
                    <a:gd name="connsiteY4" fmla="*/ 1300349 h 1407226"/>
                    <a:gd name="connsiteX5" fmla="*/ 237947 w 404201"/>
                    <a:gd name="connsiteY5" fmla="*/ 1270660 h 1407226"/>
                    <a:gd name="connsiteX6" fmla="*/ 220134 w 404201"/>
                    <a:gd name="connsiteY6" fmla="*/ 1258785 h 1407226"/>
                    <a:gd name="connsiteX7" fmla="*/ 202321 w 404201"/>
                    <a:gd name="connsiteY7" fmla="*/ 1240972 h 1407226"/>
                    <a:gd name="connsiteX8" fmla="*/ 184508 w 404201"/>
                    <a:gd name="connsiteY8" fmla="*/ 1223159 h 1407226"/>
                    <a:gd name="connsiteX9" fmla="*/ 166695 w 404201"/>
                    <a:gd name="connsiteY9" fmla="*/ 1205346 h 1407226"/>
                    <a:gd name="connsiteX10" fmla="*/ 154819 w 404201"/>
                    <a:gd name="connsiteY10" fmla="*/ 1181595 h 1407226"/>
                    <a:gd name="connsiteX11" fmla="*/ 137006 w 404201"/>
                    <a:gd name="connsiteY11" fmla="*/ 1151907 h 1407226"/>
                    <a:gd name="connsiteX12" fmla="*/ 113256 w 404201"/>
                    <a:gd name="connsiteY12" fmla="*/ 1110343 h 1407226"/>
                    <a:gd name="connsiteX13" fmla="*/ 101380 w 404201"/>
                    <a:gd name="connsiteY13" fmla="*/ 1098468 h 1407226"/>
                    <a:gd name="connsiteX14" fmla="*/ 83567 w 404201"/>
                    <a:gd name="connsiteY14" fmla="*/ 1074717 h 1407226"/>
                    <a:gd name="connsiteX15" fmla="*/ 71692 w 404201"/>
                    <a:gd name="connsiteY15" fmla="*/ 1050967 h 1407226"/>
                    <a:gd name="connsiteX16" fmla="*/ 59817 w 404201"/>
                    <a:gd name="connsiteY16" fmla="*/ 1027216 h 1407226"/>
                    <a:gd name="connsiteX17" fmla="*/ 42004 w 404201"/>
                    <a:gd name="connsiteY17" fmla="*/ 985652 h 1407226"/>
                    <a:gd name="connsiteX18" fmla="*/ 36066 w 404201"/>
                    <a:gd name="connsiteY18" fmla="*/ 967839 h 1407226"/>
                    <a:gd name="connsiteX19" fmla="*/ 24191 w 404201"/>
                    <a:gd name="connsiteY19" fmla="*/ 938151 h 1407226"/>
                    <a:gd name="connsiteX20" fmla="*/ 18253 w 404201"/>
                    <a:gd name="connsiteY20" fmla="*/ 902525 h 1407226"/>
                    <a:gd name="connsiteX21" fmla="*/ 18253 w 404201"/>
                    <a:gd name="connsiteY21" fmla="*/ 872837 h 1407226"/>
                    <a:gd name="connsiteX22" fmla="*/ 12315 w 404201"/>
                    <a:gd name="connsiteY22" fmla="*/ 831273 h 1407226"/>
                    <a:gd name="connsiteX23" fmla="*/ 6378 w 404201"/>
                    <a:gd name="connsiteY23" fmla="*/ 777834 h 1407226"/>
                    <a:gd name="connsiteX24" fmla="*/ 440 w 404201"/>
                    <a:gd name="connsiteY24" fmla="*/ 742208 h 1407226"/>
                    <a:gd name="connsiteX25" fmla="*/ 440 w 404201"/>
                    <a:gd name="connsiteY25" fmla="*/ 688769 h 1407226"/>
                    <a:gd name="connsiteX26" fmla="*/ 440 w 404201"/>
                    <a:gd name="connsiteY26" fmla="*/ 647206 h 1407226"/>
                    <a:gd name="connsiteX27" fmla="*/ 6378 w 404201"/>
                    <a:gd name="connsiteY27" fmla="*/ 611580 h 1407226"/>
                    <a:gd name="connsiteX28" fmla="*/ 12315 w 404201"/>
                    <a:gd name="connsiteY28" fmla="*/ 581891 h 1407226"/>
                    <a:gd name="connsiteX29" fmla="*/ 18253 w 404201"/>
                    <a:gd name="connsiteY29" fmla="*/ 534390 h 1407226"/>
                    <a:gd name="connsiteX30" fmla="*/ 30128 w 404201"/>
                    <a:gd name="connsiteY30" fmla="*/ 486889 h 1407226"/>
                    <a:gd name="connsiteX31" fmla="*/ 47941 w 404201"/>
                    <a:gd name="connsiteY31" fmla="*/ 439387 h 1407226"/>
                    <a:gd name="connsiteX32" fmla="*/ 59817 w 404201"/>
                    <a:gd name="connsiteY32" fmla="*/ 391886 h 1407226"/>
                    <a:gd name="connsiteX33" fmla="*/ 71692 w 404201"/>
                    <a:gd name="connsiteY33" fmla="*/ 350323 h 1407226"/>
                    <a:gd name="connsiteX34" fmla="*/ 95443 w 404201"/>
                    <a:gd name="connsiteY34" fmla="*/ 320634 h 1407226"/>
                    <a:gd name="connsiteX35" fmla="*/ 107318 w 404201"/>
                    <a:gd name="connsiteY35" fmla="*/ 290946 h 1407226"/>
                    <a:gd name="connsiteX36" fmla="*/ 125131 w 404201"/>
                    <a:gd name="connsiteY36" fmla="*/ 255320 h 1407226"/>
                    <a:gd name="connsiteX37" fmla="*/ 148882 w 404201"/>
                    <a:gd name="connsiteY37" fmla="*/ 219694 h 1407226"/>
                    <a:gd name="connsiteX38" fmla="*/ 178570 w 404201"/>
                    <a:gd name="connsiteY38" fmla="*/ 178130 h 1407226"/>
                    <a:gd name="connsiteX39" fmla="*/ 214196 w 404201"/>
                    <a:gd name="connsiteY39" fmla="*/ 136567 h 1407226"/>
                    <a:gd name="connsiteX40" fmla="*/ 255760 w 404201"/>
                    <a:gd name="connsiteY40" fmla="*/ 95003 h 1407226"/>
                    <a:gd name="connsiteX41" fmla="*/ 291385 w 404201"/>
                    <a:gd name="connsiteY41" fmla="*/ 71252 h 1407226"/>
                    <a:gd name="connsiteX42" fmla="*/ 327011 w 404201"/>
                    <a:gd name="connsiteY42" fmla="*/ 35626 h 1407226"/>
                    <a:gd name="connsiteX43" fmla="*/ 356700 w 404201"/>
                    <a:gd name="connsiteY43" fmla="*/ 17813 h 1407226"/>
                    <a:gd name="connsiteX44" fmla="*/ 392326 w 404201"/>
                    <a:gd name="connsiteY44" fmla="*/ 0 h 140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4201" h="1407226">
                      <a:moveTo>
                        <a:pt x="404201" y="1407226"/>
                      </a:moveTo>
                      <a:cubicBezTo>
                        <a:pt x="384408" y="1391392"/>
                        <a:pt x="364616" y="1375559"/>
                        <a:pt x="350762" y="1365663"/>
                      </a:cubicBezTo>
                      <a:cubicBezTo>
                        <a:pt x="336907" y="1355767"/>
                        <a:pt x="330970" y="1354777"/>
                        <a:pt x="321074" y="1347850"/>
                      </a:cubicBezTo>
                      <a:cubicBezTo>
                        <a:pt x="311178" y="1340923"/>
                        <a:pt x="300291" y="1332016"/>
                        <a:pt x="291385" y="1324099"/>
                      </a:cubicBezTo>
                      <a:cubicBezTo>
                        <a:pt x="282479" y="1316182"/>
                        <a:pt x="267635" y="1300349"/>
                        <a:pt x="267635" y="1300349"/>
                      </a:cubicBezTo>
                      <a:cubicBezTo>
                        <a:pt x="258729" y="1291442"/>
                        <a:pt x="245864" y="1277587"/>
                        <a:pt x="237947" y="1270660"/>
                      </a:cubicBezTo>
                      <a:cubicBezTo>
                        <a:pt x="230030" y="1263733"/>
                        <a:pt x="226072" y="1263733"/>
                        <a:pt x="220134" y="1258785"/>
                      </a:cubicBezTo>
                      <a:cubicBezTo>
                        <a:pt x="214196" y="1253837"/>
                        <a:pt x="202321" y="1240972"/>
                        <a:pt x="202321" y="1240972"/>
                      </a:cubicBezTo>
                      <a:lnTo>
                        <a:pt x="184508" y="1223159"/>
                      </a:lnTo>
                      <a:cubicBezTo>
                        <a:pt x="178570" y="1217221"/>
                        <a:pt x="171643" y="1212273"/>
                        <a:pt x="166695" y="1205346"/>
                      </a:cubicBezTo>
                      <a:cubicBezTo>
                        <a:pt x="161747" y="1198419"/>
                        <a:pt x="159767" y="1190501"/>
                        <a:pt x="154819" y="1181595"/>
                      </a:cubicBezTo>
                      <a:cubicBezTo>
                        <a:pt x="149871" y="1172689"/>
                        <a:pt x="143933" y="1163782"/>
                        <a:pt x="137006" y="1151907"/>
                      </a:cubicBezTo>
                      <a:cubicBezTo>
                        <a:pt x="130079" y="1140032"/>
                        <a:pt x="119194" y="1119249"/>
                        <a:pt x="113256" y="1110343"/>
                      </a:cubicBezTo>
                      <a:cubicBezTo>
                        <a:pt x="107318" y="1101437"/>
                        <a:pt x="106328" y="1104406"/>
                        <a:pt x="101380" y="1098468"/>
                      </a:cubicBezTo>
                      <a:cubicBezTo>
                        <a:pt x="96432" y="1092530"/>
                        <a:pt x="88515" y="1082634"/>
                        <a:pt x="83567" y="1074717"/>
                      </a:cubicBezTo>
                      <a:cubicBezTo>
                        <a:pt x="78619" y="1066800"/>
                        <a:pt x="71692" y="1050967"/>
                        <a:pt x="71692" y="1050967"/>
                      </a:cubicBezTo>
                      <a:cubicBezTo>
                        <a:pt x="67734" y="1043050"/>
                        <a:pt x="64765" y="1038102"/>
                        <a:pt x="59817" y="1027216"/>
                      </a:cubicBezTo>
                      <a:cubicBezTo>
                        <a:pt x="54869" y="1016330"/>
                        <a:pt x="45962" y="995548"/>
                        <a:pt x="42004" y="985652"/>
                      </a:cubicBezTo>
                      <a:cubicBezTo>
                        <a:pt x="38046" y="975756"/>
                        <a:pt x="39035" y="975756"/>
                        <a:pt x="36066" y="967839"/>
                      </a:cubicBezTo>
                      <a:cubicBezTo>
                        <a:pt x="33097" y="959922"/>
                        <a:pt x="27160" y="949037"/>
                        <a:pt x="24191" y="938151"/>
                      </a:cubicBezTo>
                      <a:cubicBezTo>
                        <a:pt x="21222" y="927265"/>
                        <a:pt x="19243" y="913411"/>
                        <a:pt x="18253" y="902525"/>
                      </a:cubicBezTo>
                      <a:cubicBezTo>
                        <a:pt x="17263" y="891639"/>
                        <a:pt x="19243" y="884712"/>
                        <a:pt x="18253" y="872837"/>
                      </a:cubicBezTo>
                      <a:cubicBezTo>
                        <a:pt x="17263" y="860962"/>
                        <a:pt x="14294" y="847107"/>
                        <a:pt x="12315" y="831273"/>
                      </a:cubicBezTo>
                      <a:cubicBezTo>
                        <a:pt x="10336" y="815439"/>
                        <a:pt x="8357" y="792678"/>
                        <a:pt x="6378" y="777834"/>
                      </a:cubicBezTo>
                      <a:cubicBezTo>
                        <a:pt x="4399" y="762990"/>
                        <a:pt x="1430" y="757052"/>
                        <a:pt x="440" y="742208"/>
                      </a:cubicBezTo>
                      <a:cubicBezTo>
                        <a:pt x="-550" y="727364"/>
                        <a:pt x="440" y="688769"/>
                        <a:pt x="440" y="688769"/>
                      </a:cubicBezTo>
                      <a:cubicBezTo>
                        <a:pt x="440" y="672935"/>
                        <a:pt x="-550" y="660071"/>
                        <a:pt x="440" y="647206"/>
                      </a:cubicBezTo>
                      <a:cubicBezTo>
                        <a:pt x="1430" y="634341"/>
                        <a:pt x="4399" y="622466"/>
                        <a:pt x="6378" y="611580"/>
                      </a:cubicBezTo>
                      <a:cubicBezTo>
                        <a:pt x="8357" y="600694"/>
                        <a:pt x="10336" y="594756"/>
                        <a:pt x="12315" y="581891"/>
                      </a:cubicBezTo>
                      <a:cubicBezTo>
                        <a:pt x="14294" y="569026"/>
                        <a:pt x="15284" y="550224"/>
                        <a:pt x="18253" y="534390"/>
                      </a:cubicBezTo>
                      <a:cubicBezTo>
                        <a:pt x="21222" y="518556"/>
                        <a:pt x="25180" y="502723"/>
                        <a:pt x="30128" y="486889"/>
                      </a:cubicBezTo>
                      <a:cubicBezTo>
                        <a:pt x="35076" y="471055"/>
                        <a:pt x="42993" y="455221"/>
                        <a:pt x="47941" y="439387"/>
                      </a:cubicBezTo>
                      <a:cubicBezTo>
                        <a:pt x="52889" y="423553"/>
                        <a:pt x="55858" y="406730"/>
                        <a:pt x="59817" y="391886"/>
                      </a:cubicBezTo>
                      <a:cubicBezTo>
                        <a:pt x="63775" y="377042"/>
                        <a:pt x="65754" y="362198"/>
                        <a:pt x="71692" y="350323"/>
                      </a:cubicBezTo>
                      <a:cubicBezTo>
                        <a:pt x="77630" y="338448"/>
                        <a:pt x="89505" y="330530"/>
                        <a:pt x="95443" y="320634"/>
                      </a:cubicBezTo>
                      <a:cubicBezTo>
                        <a:pt x="101381" y="310738"/>
                        <a:pt x="102370" y="301832"/>
                        <a:pt x="107318" y="290946"/>
                      </a:cubicBezTo>
                      <a:cubicBezTo>
                        <a:pt x="112266" y="280060"/>
                        <a:pt x="118204" y="267195"/>
                        <a:pt x="125131" y="255320"/>
                      </a:cubicBezTo>
                      <a:cubicBezTo>
                        <a:pt x="132058" y="243445"/>
                        <a:pt x="139975" y="232559"/>
                        <a:pt x="148882" y="219694"/>
                      </a:cubicBezTo>
                      <a:cubicBezTo>
                        <a:pt x="157788" y="206829"/>
                        <a:pt x="167684" y="191984"/>
                        <a:pt x="178570" y="178130"/>
                      </a:cubicBezTo>
                      <a:cubicBezTo>
                        <a:pt x="189456" y="164276"/>
                        <a:pt x="201331" y="150421"/>
                        <a:pt x="214196" y="136567"/>
                      </a:cubicBezTo>
                      <a:cubicBezTo>
                        <a:pt x="227061" y="122712"/>
                        <a:pt x="242895" y="105889"/>
                        <a:pt x="255760" y="95003"/>
                      </a:cubicBezTo>
                      <a:cubicBezTo>
                        <a:pt x="268625" y="84117"/>
                        <a:pt x="279510" y="81148"/>
                        <a:pt x="291385" y="71252"/>
                      </a:cubicBezTo>
                      <a:cubicBezTo>
                        <a:pt x="303260" y="61356"/>
                        <a:pt x="316125" y="44532"/>
                        <a:pt x="327011" y="35626"/>
                      </a:cubicBezTo>
                      <a:cubicBezTo>
                        <a:pt x="337897" y="26720"/>
                        <a:pt x="345814" y="23751"/>
                        <a:pt x="356700" y="17813"/>
                      </a:cubicBezTo>
                      <a:cubicBezTo>
                        <a:pt x="367586" y="11875"/>
                        <a:pt x="379956" y="5937"/>
                        <a:pt x="392326"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88" name="Freeform 87"/>
                <p:cNvSpPr/>
                <p:nvPr/>
              </p:nvSpPr>
              <p:spPr>
                <a:xfrm>
                  <a:off x="5940951" y="1923803"/>
                  <a:ext cx="382659" cy="1704109"/>
                </a:xfrm>
                <a:custGeom>
                  <a:avLst/>
                  <a:gdLst>
                    <a:gd name="connsiteX0" fmla="*/ 311407 w 382659"/>
                    <a:gd name="connsiteY0" fmla="*/ 1704109 h 1704109"/>
                    <a:gd name="connsiteX1" fmla="*/ 240155 w 382659"/>
                    <a:gd name="connsiteY1" fmla="*/ 1603168 h 1704109"/>
                    <a:gd name="connsiteX2" fmla="*/ 139215 w 382659"/>
                    <a:gd name="connsiteY2" fmla="*/ 1442852 h 1704109"/>
                    <a:gd name="connsiteX3" fmla="*/ 44213 w 382659"/>
                    <a:gd name="connsiteY3" fmla="*/ 1205345 h 1704109"/>
                    <a:gd name="connsiteX4" fmla="*/ 2649 w 382659"/>
                    <a:gd name="connsiteY4" fmla="*/ 967839 h 1704109"/>
                    <a:gd name="connsiteX5" fmla="*/ 8587 w 382659"/>
                    <a:gd name="connsiteY5" fmla="*/ 777833 h 1704109"/>
                    <a:gd name="connsiteX6" fmla="*/ 44213 w 382659"/>
                    <a:gd name="connsiteY6" fmla="*/ 570015 h 1704109"/>
                    <a:gd name="connsiteX7" fmla="*/ 97652 w 382659"/>
                    <a:gd name="connsiteY7" fmla="*/ 421574 h 1704109"/>
                    <a:gd name="connsiteX8" fmla="*/ 162966 w 382659"/>
                    <a:gd name="connsiteY8" fmla="*/ 285007 h 1704109"/>
                    <a:gd name="connsiteX9" fmla="*/ 234218 w 382659"/>
                    <a:gd name="connsiteY9" fmla="*/ 160316 h 1704109"/>
                    <a:gd name="connsiteX10" fmla="*/ 299532 w 382659"/>
                    <a:gd name="connsiteY10" fmla="*/ 89065 h 1704109"/>
                    <a:gd name="connsiteX11" fmla="*/ 382659 w 382659"/>
                    <a:gd name="connsiteY11"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659" h="1704109">
                      <a:moveTo>
                        <a:pt x="311407" y="1704109"/>
                      </a:moveTo>
                      <a:cubicBezTo>
                        <a:pt x="290130" y="1675410"/>
                        <a:pt x="268854" y="1646711"/>
                        <a:pt x="240155" y="1603168"/>
                      </a:cubicBezTo>
                      <a:cubicBezTo>
                        <a:pt x="211456" y="1559625"/>
                        <a:pt x="171872" y="1509156"/>
                        <a:pt x="139215" y="1442852"/>
                      </a:cubicBezTo>
                      <a:cubicBezTo>
                        <a:pt x="106558" y="1376548"/>
                        <a:pt x="66974" y="1284514"/>
                        <a:pt x="44213" y="1205345"/>
                      </a:cubicBezTo>
                      <a:cubicBezTo>
                        <a:pt x="21452" y="1126176"/>
                        <a:pt x="8587" y="1039091"/>
                        <a:pt x="2649" y="967839"/>
                      </a:cubicBezTo>
                      <a:cubicBezTo>
                        <a:pt x="-3289" y="896587"/>
                        <a:pt x="1660" y="844137"/>
                        <a:pt x="8587" y="777833"/>
                      </a:cubicBezTo>
                      <a:cubicBezTo>
                        <a:pt x="15514" y="711529"/>
                        <a:pt x="29369" y="629391"/>
                        <a:pt x="44213" y="570015"/>
                      </a:cubicBezTo>
                      <a:cubicBezTo>
                        <a:pt x="59057" y="510638"/>
                        <a:pt x="77860" y="469075"/>
                        <a:pt x="97652" y="421574"/>
                      </a:cubicBezTo>
                      <a:cubicBezTo>
                        <a:pt x="117444" y="374073"/>
                        <a:pt x="140205" y="328550"/>
                        <a:pt x="162966" y="285007"/>
                      </a:cubicBezTo>
                      <a:cubicBezTo>
                        <a:pt x="185727" y="241464"/>
                        <a:pt x="211457" y="192973"/>
                        <a:pt x="234218" y="160316"/>
                      </a:cubicBezTo>
                      <a:cubicBezTo>
                        <a:pt x="256979" y="127659"/>
                        <a:pt x="299532" y="89065"/>
                        <a:pt x="299532" y="89065"/>
                      </a:cubicBezTo>
                      <a:lnTo>
                        <a:pt x="382659" y="0"/>
                      </a:ln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89" name="Freeform 88"/>
                <p:cNvSpPr/>
                <p:nvPr/>
              </p:nvSpPr>
              <p:spPr>
                <a:xfrm>
                  <a:off x="5533433" y="1917865"/>
                  <a:ext cx="255788" cy="1710047"/>
                </a:xfrm>
                <a:custGeom>
                  <a:avLst/>
                  <a:gdLst>
                    <a:gd name="connsiteX0" fmla="*/ 232037 w 255788"/>
                    <a:gd name="connsiteY0" fmla="*/ 1710047 h 1710047"/>
                    <a:gd name="connsiteX1" fmla="*/ 184536 w 255788"/>
                    <a:gd name="connsiteY1" fmla="*/ 1620982 h 1710047"/>
                    <a:gd name="connsiteX2" fmla="*/ 142972 w 255788"/>
                    <a:gd name="connsiteY2" fmla="*/ 1543792 h 1710047"/>
                    <a:gd name="connsiteX3" fmla="*/ 89533 w 255788"/>
                    <a:gd name="connsiteY3" fmla="*/ 1413164 h 1710047"/>
                    <a:gd name="connsiteX4" fmla="*/ 59845 w 255788"/>
                    <a:gd name="connsiteY4" fmla="*/ 1312223 h 1710047"/>
                    <a:gd name="connsiteX5" fmla="*/ 42032 w 255788"/>
                    <a:gd name="connsiteY5" fmla="*/ 1229096 h 1710047"/>
                    <a:gd name="connsiteX6" fmla="*/ 6406 w 255788"/>
                    <a:gd name="connsiteY6" fmla="*/ 1062841 h 1710047"/>
                    <a:gd name="connsiteX7" fmla="*/ 468 w 255788"/>
                    <a:gd name="connsiteY7" fmla="*/ 932213 h 1710047"/>
                    <a:gd name="connsiteX8" fmla="*/ 12344 w 255788"/>
                    <a:gd name="connsiteY8" fmla="*/ 736270 h 1710047"/>
                    <a:gd name="connsiteX9" fmla="*/ 42032 w 255788"/>
                    <a:gd name="connsiteY9" fmla="*/ 558140 h 1710047"/>
                    <a:gd name="connsiteX10" fmla="*/ 77658 w 255788"/>
                    <a:gd name="connsiteY10" fmla="*/ 403761 h 1710047"/>
                    <a:gd name="connsiteX11" fmla="*/ 131097 w 255788"/>
                    <a:gd name="connsiteY11" fmla="*/ 267195 h 1710047"/>
                    <a:gd name="connsiteX12" fmla="*/ 255788 w 255788"/>
                    <a:gd name="connsiteY12" fmla="*/ 0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788" h="1710047">
                      <a:moveTo>
                        <a:pt x="232037" y="1710047"/>
                      </a:moveTo>
                      <a:lnTo>
                        <a:pt x="184536" y="1620982"/>
                      </a:lnTo>
                      <a:cubicBezTo>
                        <a:pt x="169692" y="1593273"/>
                        <a:pt x="158806" y="1578428"/>
                        <a:pt x="142972" y="1543792"/>
                      </a:cubicBezTo>
                      <a:cubicBezTo>
                        <a:pt x="127138" y="1509156"/>
                        <a:pt x="103387" y="1451759"/>
                        <a:pt x="89533" y="1413164"/>
                      </a:cubicBezTo>
                      <a:cubicBezTo>
                        <a:pt x="75679" y="1374569"/>
                        <a:pt x="67762" y="1342901"/>
                        <a:pt x="59845" y="1312223"/>
                      </a:cubicBezTo>
                      <a:cubicBezTo>
                        <a:pt x="51928" y="1281545"/>
                        <a:pt x="42032" y="1229096"/>
                        <a:pt x="42032" y="1229096"/>
                      </a:cubicBezTo>
                      <a:cubicBezTo>
                        <a:pt x="33126" y="1187532"/>
                        <a:pt x="13333" y="1112321"/>
                        <a:pt x="6406" y="1062841"/>
                      </a:cubicBezTo>
                      <a:cubicBezTo>
                        <a:pt x="-521" y="1013361"/>
                        <a:pt x="-522" y="986641"/>
                        <a:pt x="468" y="932213"/>
                      </a:cubicBezTo>
                      <a:cubicBezTo>
                        <a:pt x="1458" y="877785"/>
                        <a:pt x="5417" y="798615"/>
                        <a:pt x="12344" y="736270"/>
                      </a:cubicBezTo>
                      <a:cubicBezTo>
                        <a:pt x="19271" y="673925"/>
                        <a:pt x="31146" y="613558"/>
                        <a:pt x="42032" y="558140"/>
                      </a:cubicBezTo>
                      <a:cubicBezTo>
                        <a:pt x="52918" y="502722"/>
                        <a:pt x="62814" y="452252"/>
                        <a:pt x="77658" y="403761"/>
                      </a:cubicBezTo>
                      <a:cubicBezTo>
                        <a:pt x="92502" y="355270"/>
                        <a:pt x="101409" y="334488"/>
                        <a:pt x="131097" y="267195"/>
                      </a:cubicBezTo>
                      <a:cubicBezTo>
                        <a:pt x="160785" y="199902"/>
                        <a:pt x="208286" y="99951"/>
                        <a:pt x="255788"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0" name="Freeform 89"/>
                <p:cNvSpPr/>
                <p:nvPr/>
              </p:nvSpPr>
              <p:spPr>
                <a:xfrm>
                  <a:off x="5129797" y="1935678"/>
                  <a:ext cx="202224" cy="1692234"/>
                </a:xfrm>
                <a:custGeom>
                  <a:avLst/>
                  <a:gdLst>
                    <a:gd name="connsiteX0" fmla="*/ 184411 w 202224"/>
                    <a:gd name="connsiteY0" fmla="*/ 1692234 h 1692234"/>
                    <a:gd name="connsiteX1" fmla="*/ 113159 w 202224"/>
                    <a:gd name="connsiteY1" fmla="*/ 1520041 h 1692234"/>
                    <a:gd name="connsiteX2" fmla="*/ 59720 w 202224"/>
                    <a:gd name="connsiteY2" fmla="*/ 1324099 h 1692234"/>
                    <a:gd name="connsiteX3" fmla="*/ 24094 w 202224"/>
                    <a:gd name="connsiteY3" fmla="*/ 1116280 h 1692234"/>
                    <a:gd name="connsiteX4" fmla="*/ 343 w 202224"/>
                    <a:gd name="connsiteY4" fmla="*/ 908462 h 1692234"/>
                    <a:gd name="connsiteX5" fmla="*/ 12219 w 202224"/>
                    <a:gd name="connsiteY5" fmla="*/ 712519 h 1692234"/>
                    <a:gd name="connsiteX6" fmla="*/ 41907 w 202224"/>
                    <a:gd name="connsiteY6" fmla="*/ 475013 h 1692234"/>
                    <a:gd name="connsiteX7" fmla="*/ 95346 w 202224"/>
                    <a:gd name="connsiteY7" fmla="*/ 273132 h 1692234"/>
                    <a:gd name="connsiteX8" fmla="*/ 202224 w 202224"/>
                    <a:gd name="connsiteY8"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4" h="1692234">
                      <a:moveTo>
                        <a:pt x="184411" y="1692234"/>
                      </a:moveTo>
                      <a:cubicBezTo>
                        <a:pt x="159176" y="1636815"/>
                        <a:pt x="133941" y="1581397"/>
                        <a:pt x="113159" y="1520041"/>
                      </a:cubicBezTo>
                      <a:cubicBezTo>
                        <a:pt x="92377" y="1458685"/>
                        <a:pt x="74564" y="1391392"/>
                        <a:pt x="59720" y="1324099"/>
                      </a:cubicBezTo>
                      <a:cubicBezTo>
                        <a:pt x="44876" y="1256806"/>
                        <a:pt x="33990" y="1185553"/>
                        <a:pt x="24094" y="1116280"/>
                      </a:cubicBezTo>
                      <a:cubicBezTo>
                        <a:pt x="14198" y="1047007"/>
                        <a:pt x="2322" y="975755"/>
                        <a:pt x="343" y="908462"/>
                      </a:cubicBezTo>
                      <a:cubicBezTo>
                        <a:pt x="-1636" y="841169"/>
                        <a:pt x="5292" y="784760"/>
                        <a:pt x="12219" y="712519"/>
                      </a:cubicBezTo>
                      <a:cubicBezTo>
                        <a:pt x="19146" y="640278"/>
                        <a:pt x="28053" y="548244"/>
                        <a:pt x="41907" y="475013"/>
                      </a:cubicBezTo>
                      <a:cubicBezTo>
                        <a:pt x="55761" y="401782"/>
                        <a:pt x="68626" y="352301"/>
                        <a:pt x="95346" y="273132"/>
                      </a:cubicBezTo>
                      <a:cubicBezTo>
                        <a:pt x="122065" y="193963"/>
                        <a:pt x="162144" y="96981"/>
                        <a:pt x="202224"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1" name="Freeform 90"/>
                <p:cNvSpPr/>
                <p:nvPr/>
              </p:nvSpPr>
              <p:spPr>
                <a:xfrm>
                  <a:off x="4735119" y="1935678"/>
                  <a:ext cx="163452" cy="1686296"/>
                </a:xfrm>
                <a:custGeom>
                  <a:avLst/>
                  <a:gdLst>
                    <a:gd name="connsiteX0" fmla="*/ 139702 w 163452"/>
                    <a:gd name="connsiteY0" fmla="*/ 1686296 h 1686296"/>
                    <a:gd name="connsiteX1" fmla="*/ 74387 w 163452"/>
                    <a:gd name="connsiteY1" fmla="*/ 1472540 h 1686296"/>
                    <a:gd name="connsiteX2" fmla="*/ 15011 w 163452"/>
                    <a:gd name="connsiteY2" fmla="*/ 1169719 h 1686296"/>
                    <a:gd name="connsiteX3" fmla="*/ 3136 w 163452"/>
                    <a:gd name="connsiteY3" fmla="*/ 920338 h 1686296"/>
                    <a:gd name="connsiteX4" fmla="*/ 3136 w 163452"/>
                    <a:gd name="connsiteY4" fmla="*/ 688769 h 1686296"/>
                    <a:gd name="connsiteX5" fmla="*/ 38762 w 163452"/>
                    <a:gd name="connsiteY5" fmla="*/ 463138 h 1686296"/>
                    <a:gd name="connsiteX6" fmla="*/ 92200 w 163452"/>
                    <a:gd name="connsiteY6" fmla="*/ 231569 h 1686296"/>
                    <a:gd name="connsiteX7" fmla="*/ 163452 w 163452"/>
                    <a:gd name="connsiteY7"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2" h="1686296">
                      <a:moveTo>
                        <a:pt x="139702" y="1686296"/>
                      </a:moveTo>
                      <a:cubicBezTo>
                        <a:pt x="117435" y="1622466"/>
                        <a:pt x="95169" y="1558636"/>
                        <a:pt x="74387" y="1472540"/>
                      </a:cubicBezTo>
                      <a:cubicBezTo>
                        <a:pt x="53605" y="1386444"/>
                        <a:pt x="26886" y="1261753"/>
                        <a:pt x="15011" y="1169719"/>
                      </a:cubicBezTo>
                      <a:cubicBezTo>
                        <a:pt x="3136" y="1077685"/>
                        <a:pt x="5115" y="1000496"/>
                        <a:pt x="3136" y="920338"/>
                      </a:cubicBezTo>
                      <a:cubicBezTo>
                        <a:pt x="1157" y="840180"/>
                        <a:pt x="-2802" y="764969"/>
                        <a:pt x="3136" y="688769"/>
                      </a:cubicBezTo>
                      <a:cubicBezTo>
                        <a:pt x="9074" y="612569"/>
                        <a:pt x="23918" y="539338"/>
                        <a:pt x="38762" y="463138"/>
                      </a:cubicBezTo>
                      <a:cubicBezTo>
                        <a:pt x="53606" y="386938"/>
                        <a:pt x="71418" y="308759"/>
                        <a:pt x="92200" y="231569"/>
                      </a:cubicBezTo>
                      <a:cubicBezTo>
                        <a:pt x="112982" y="154379"/>
                        <a:pt x="138217" y="77189"/>
                        <a:pt x="163452"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2" name="Freeform 91"/>
                <p:cNvSpPr/>
                <p:nvPr/>
              </p:nvSpPr>
              <p:spPr>
                <a:xfrm>
                  <a:off x="4328448" y="1923803"/>
                  <a:ext cx="136674" cy="1698171"/>
                </a:xfrm>
                <a:custGeom>
                  <a:avLst/>
                  <a:gdLst>
                    <a:gd name="connsiteX0" fmla="*/ 118861 w 136674"/>
                    <a:gd name="connsiteY0" fmla="*/ 1698171 h 1698171"/>
                    <a:gd name="connsiteX1" fmla="*/ 59484 w 136674"/>
                    <a:gd name="connsiteY1" fmla="*/ 1454727 h 1698171"/>
                    <a:gd name="connsiteX2" fmla="*/ 17921 w 136674"/>
                    <a:gd name="connsiteY2" fmla="*/ 1157844 h 1698171"/>
                    <a:gd name="connsiteX3" fmla="*/ 108 w 136674"/>
                    <a:gd name="connsiteY3" fmla="*/ 890649 h 1698171"/>
                    <a:gd name="connsiteX4" fmla="*/ 11983 w 136674"/>
                    <a:gd name="connsiteY4" fmla="*/ 653142 h 1698171"/>
                    <a:gd name="connsiteX5" fmla="*/ 41671 w 136674"/>
                    <a:gd name="connsiteY5" fmla="*/ 427511 h 1698171"/>
                    <a:gd name="connsiteX6" fmla="*/ 83235 w 136674"/>
                    <a:gd name="connsiteY6" fmla="*/ 219693 h 1698171"/>
                    <a:gd name="connsiteX7" fmla="*/ 136674 w 136674"/>
                    <a:gd name="connsiteY7"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674" h="1698171">
                      <a:moveTo>
                        <a:pt x="118861" y="1698171"/>
                      </a:moveTo>
                      <a:cubicBezTo>
                        <a:pt x="97584" y="1621476"/>
                        <a:pt x="76307" y="1544782"/>
                        <a:pt x="59484" y="1454727"/>
                      </a:cubicBezTo>
                      <a:cubicBezTo>
                        <a:pt x="42661" y="1364672"/>
                        <a:pt x="27817" y="1251857"/>
                        <a:pt x="17921" y="1157844"/>
                      </a:cubicBezTo>
                      <a:cubicBezTo>
                        <a:pt x="8025" y="1063831"/>
                        <a:pt x="1098" y="974766"/>
                        <a:pt x="108" y="890649"/>
                      </a:cubicBezTo>
                      <a:cubicBezTo>
                        <a:pt x="-882" y="806532"/>
                        <a:pt x="5056" y="730332"/>
                        <a:pt x="11983" y="653142"/>
                      </a:cubicBezTo>
                      <a:cubicBezTo>
                        <a:pt x="18910" y="575952"/>
                        <a:pt x="29796" y="499752"/>
                        <a:pt x="41671" y="427511"/>
                      </a:cubicBezTo>
                      <a:cubicBezTo>
                        <a:pt x="53546" y="355269"/>
                        <a:pt x="67401" y="290945"/>
                        <a:pt x="83235" y="219693"/>
                      </a:cubicBezTo>
                      <a:cubicBezTo>
                        <a:pt x="99069" y="148441"/>
                        <a:pt x="117871" y="74220"/>
                        <a:pt x="136674"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3" name="Freeform 92"/>
                <p:cNvSpPr/>
                <p:nvPr/>
              </p:nvSpPr>
              <p:spPr>
                <a:xfrm>
                  <a:off x="3928447" y="1935678"/>
                  <a:ext cx="121039" cy="1692234"/>
                </a:xfrm>
                <a:custGeom>
                  <a:avLst/>
                  <a:gdLst>
                    <a:gd name="connsiteX0" fmla="*/ 97288 w 121039"/>
                    <a:gd name="connsiteY0" fmla="*/ 1692234 h 1692234"/>
                    <a:gd name="connsiteX1" fmla="*/ 55724 w 121039"/>
                    <a:gd name="connsiteY1" fmla="*/ 1466603 h 1692234"/>
                    <a:gd name="connsiteX2" fmla="*/ 14161 w 121039"/>
                    <a:gd name="connsiteY2" fmla="*/ 1205345 h 1692234"/>
                    <a:gd name="connsiteX3" fmla="*/ 2285 w 121039"/>
                    <a:gd name="connsiteY3" fmla="*/ 914400 h 1692234"/>
                    <a:gd name="connsiteX4" fmla="*/ 2285 w 121039"/>
                    <a:gd name="connsiteY4" fmla="*/ 694706 h 1692234"/>
                    <a:gd name="connsiteX5" fmla="*/ 26036 w 121039"/>
                    <a:gd name="connsiteY5" fmla="*/ 469075 h 1692234"/>
                    <a:gd name="connsiteX6" fmla="*/ 55724 w 121039"/>
                    <a:gd name="connsiteY6" fmla="*/ 249382 h 1692234"/>
                    <a:gd name="connsiteX7" fmla="*/ 121039 w 121039"/>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39" h="1692234">
                      <a:moveTo>
                        <a:pt x="97288" y="1692234"/>
                      </a:moveTo>
                      <a:cubicBezTo>
                        <a:pt x="83433" y="1619992"/>
                        <a:pt x="69578" y="1547751"/>
                        <a:pt x="55724" y="1466603"/>
                      </a:cubicBezTo>
                      <a:cubicBezTo>
                        <a:pt x="41869" y="1385455"/>
                        <a:pt x="23067" y="1297379"/>
                        <a:pt x="14161" y="1205345"/>
                      </a:cubicBezTo>
                      <a:cubicBezTo>
                        <a:pt x="5254" y="1113311"/>
                        <a:pt x="4264" y="999506"/>
                        <a:pt x="2285" y="914400"/>
                      </a:cubicBezTo>
                      <a:cubicBezTo>
                        <a:pt x="306" y="829294"/>
                        <a:pt x="-1673" y="768927"/>
                        <a:pt x="2285" y="694706"/>
                      </a:cubicBezTo>
                      <a:cubicBezTo>
                        <a:pt x="6243" y="620485"/>
                        <a:pt x="17130" y="543296"/>
                        <a:pt x="26036" y="469075"/>
                      </a:cubicBezTo>
                      <a:cubicBezTo>
                        <a:pt x="34942" y="394854"/>
                        <a:pt x="39890" y="327561"/>
                        <a:pt x="55724" y="249382"/>
                      </a:cubicBezTo>
                      <a:cubicBezTo>
                        <a:pt x="71558" y="171203"/>
                        <a:pt x="96298" y="85601"/>
                        <a:pt x="121039"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4" name="Freeform 93"/>
                <p:cNvSpPr/>
                <p:nvPr/>
              </p:nvSpPr>
              <p:spPr>
                <a:xfrm>
                  <a:off x="3517606" y="1929740"/>
                  <a:ext cx="110306" cy="1692234"/>
                </a:xfrm>
                <a:custGeom>
                  <a:avLst/>
                  <a:gdLst>
                    <a:gd name="connsiteX0" fmla="*/ 92493 w 110306"/>
                    <a:gd name="connsiteY0" fmla="*/ 1692234 h 1692234"/>
                    <a:gd name="connsiteX1" fmla="*/ 39054 w 110306"/>
                    <a:gd name="connsiteY1" fmla="*/ 1383476 h 1692234"/>
                    <a:gd name="connsiteX2" fmla="*/ 3428 w 110306"/>
                    <a:gd name="connsiteY2" fmla="*/ 1092530 h 1692234"/>
                    <a:gd name="connsiteX3" fmla="*/ 3428 w 110306"/>
                    <a:gd name="connsiteY3" fmla="*/ 825335 h 1692234"/>
                    <a:gd name="connsiteX4" fmla="*/ 21241 w 110306"/>
                    <a:gd name="connsiteY4" fmla="*/ 552203 h 1692234"/>
                    <a:gd name="connsiteX5" fmla="*/ 50929 w 110306"/>
                    <a:gd name="connsiteY5" fmla="*/ 314696 h 1692234"/>
                    <a:gd name="connsiteX6" fmla="*/ 110306 w 110306"/>
                    <a:gd name="connsiteY6" fmla="*/ 0 h 1692234"/>
                    <a:gd name="connsiteX7" fmla="*/ 110306 w 110306"/>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6" h="1692234">
                      <a:moveTo>
                        <a:pt x="92493" y="1692234"/>
                      </a:moveTo>
                      <a:cubicBezTo>
                        <a:pt x="73195" y="1587830"/>
                        <a:pt x="53898" y="1483427"/>
                        <a:pt x="39054" y="1383476"/>
                      </a:cubicBezTo>
                      <a:cubicBezTo>
                        <a:pt x="24210" y="1283525"/>
                        <a:pt x="9366" y="1185553"/>
                        <a:pt x="3428" y="1092530"/>
                      </a:cubicBezTo>
                      <a:cubicBezTo>
                        <a:pt x="-2510" y="999507"/>
                        <a:pt x="459" y="915389"/>
                        <a:pt x="3428" y="825335"/>
                      </a:cubicBezTo>
                      <a:cubicBezTo>
                        <a:pt x="6397" y="735281"/>
                        <a:pt x="13324" y="637309"/>
                        <a:pt x="21241" y="552203"/>
                      </a:cubicBezTo>
                      <a:cubicBezTo>
                        <a:pt x="29158" y="467096"/>
                        <a:pt x="36085" y="406730"/>
                        <a:pt x="50929" y="314696"/>
                      </a:cubicBezTo>
                      <a:cubicBezTo>
                        <a:pt x="65773" y="222662"/>
                        <a:pt x="110306" y="0"/>
                        <a:pt x="110306" y="0"/>
                      </a:cubicBezTo>
                      <a:lnTo>
                        <a:pt x="110306" y="0"/>
                      </a:ln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5" name="Freeform 94"/>
                <p:cNvSpPr/>
                <p:nvPr/>
              </p:nvSpPr>
              <p:spPr>
                <a:xfrm>
                  <a:off x="3121210" y="1935678"/>
                  <a:ext cx="97003" cy="1686296"/>
                </a:xfrm>
                <a:custGeom>
                  <a:avLst/>
                  <a:gdLst>
                    <a:gd name="connsiteX0" fmla="*/ 79190 w 97003"/>
                    <a:gd name="connsiteY0" fmla="*/ 1686296 h 1686296"/>
                    <a:gd name="connsiteX1" fmla="*/ 25751 w 97003"/>
                    <a:gd name="connsiteY1" fmla="*/ 1359725 h 1686296"/>
                    <a:gd name="connsiteX2" fmla="*/ 2000 w 97003"/>
                    <a:gd name="connsiteY2" fmla="*/ 1074717 h 1686296"/>
                    <a:gd name="connsiteX3" fmla="*/ 2000 w 97003"/>
                    <a:gd name="connsiteY3" fmla="*/ 825335 h 1686296"/>
                    <a:gd name="connsiteX4" fmla="*/ 7938 w 97003"/>
                    <a:gd name="connsiteY4" fmla="*/ 587828 h 1686296"/>
                    <a:gd name="connsiteX5" fmla="*/ 25751 w 97003"/>
                    <a:gd name="connsiteY5" fmla="*/ 344384 h 1686296"/>
                    <a:gd name="connsiteX6" fmla="*/ 61377 w 97003"/>
                    <a:gd name="connsiteY6" fmla="*/ 207818 h 1686296"/>
                    <a:gd name="connsiteX7" fmla="*/ 97003 w 97003"/>
                    <a:gd name="connsiteY7" fmla="*/ 0 h 1686296"/>
                    <a:gd name="connsiteX8" fmla="*/ 97003 w 97003"/>
                    <a:gd name="connsiteY8" fmla="*/ 0 h 1686296"/>
                    <a:gd name="connsiteX9" fmla="*/ 97003 w 97003"/>
                    <a:gd name="connsiteY9" fmla="*/ 0 h 1686296"/>
                    <a:gd name="connsiteX10" fmla="*/ 97003 w 97003"/>
                    <a:gd name="connsiteY10"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03" h="1686296">
                      <a:moveTo>
                        <a:pt x="79190" y="1686296"/>
                      </a:moveTo>
                      <a:cubicBezTo>
                        <a:pt x="58903" y="1573975"/>
                        <a:pt x="38616" y="1461655"/>
                        <a:pt x="25751" y="1359725"/>
                      </a:cubicBezTo>
                      <a:cubicBezTo>
                        <a:pt x="12886" y="1257795"/>
                        <a:pt x="5958" y="1163782"/>
                        <a:pt x="2000" y="1074717"/>
                      </a:cubicBezTo>
                      <a:cubicBezTo>
                        <a:pt x="-1959" y="985652"/>
                        <a:pt x="1010" y="906483"/>
                        <a:pt x="2000" y="825335"/>
                      </a:cubicBezTo>
                      <a:cubicBezTo>
                        <a:pt x="2990" y="744187"/>
                        <a:pt x="3980" y="667986"/>
                        <a:pt x="7938" y="587828"/>
                      </a:cubicBezTo>
                      <a:cubicBezTo>
                        <a:pt x="11896" y="507670"/>
                        <a:pt x="16845" y="407719"/>
                        <a:pt x="25751" y="344384"/>
                      </a:cubicBezTo>
                      <a:cubicBezTo>
                        <a:pt x="34657" y="281049"/>
                        <a:pt x="49502" y="265215"/>
                        <a:pt x="61377" y="207818"/>
                      </a:cubicBezTo>
                      <a:cubicBezTo>
                        <a:pt x="73252" y="150421"/>
                        <a:pt x="97003" y="0"/>
                        <a:pt x="97003" y="0"/>
                      </a:cubicBezTo>
                      <a:lnTo>
                        <a:pt x="97003" y="0"/>
                      </a:lnTo>
                      <a:lnTo>
                        <a:pt x="97003" y="0"/>
                      </a:lnTo>
                      <a:lnTo>
                        <a:pt x="97003" y="0"/>
                      </a:ln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96" name="Freeform 95"/>
                <p:cNvSpPr/>
                <p:nvPr/>
              </p:nvSpPr>
              <p:spPr>
                <a:xfrm>
                  <a:off x="2710499" y="1929740"/>
                  <a:ext cx="98015" cy="1698172"/>
                </a:xfrm>
                <a:custGeom>
                  <a:avLst/>
                  <a:gdLst>
                    <a:gd name="connsiteX0" fmla="*/ 86140 w 98015"/>
                    <a:gd name="connsiteY0" fmla="*/ 1698172 h 1698172"/>
                    <a:gd name="connsiteX1" fmla="*/ 32701 w 98015"/>
                    <a:gd name="connsiteY1" fmla="*/ 1425039 h 1698172"/>
                    <a:gd name="connsiteX2" fmla="*/ 3013 w 98015"/>
                    <a:gd name="connsiteY2" fmla="*/ 1086592 h 1698172"/>
                    <a:gd name="connsiteX3" fmla="*/ 3013 w 98015"/>
                    <a:gd name="connsiteY3" fmla="*/ 831273 h 1698172"/>
                    <a:gd name="connsiteX4" fmla="*/ 20826 w 98015"/>
                    <a:gd name="connsiteY4" fmla="*/ 587829 h 1698172"/>
                    <a:gd name="connsiteX5" fmla="*/ 38639 w 98015"/>
                    <a:gd name="connsiteY5" fmla="*/ 243444 h 1698172"/>
                    <a:gd name="connsiteX6" fmla="*/ 98015 w 98015"/>
                    <a:gd name="connsiteY6" fmla="*/ 0 h 169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5" h="1698172">
                      <a:moveTo>
                        <a:pt x="86140" y="1698172"/>
                      </a:moveTo>
                      <a:cubicBezTo>
                        <a:pt x="66347" y="1612570"/>
                        <a:pt x="46555" y="1526969"/>
                        <a:pt x="32701" y="1425039"/>
                      </a:cubicBezTo>
                      <a:cubicBezTo>
                        <a:pt x="18847" y="1323109"/>
                        <a:pt x="7961" y="1185553"/>
                        <a:pt x="3013" y="1086592"/>
                      </a:cubicBezTo>
                      <a:cubicBezTo>
                        <a:pt x="-1935" y="987631"/>
                        <a:pt x="44" y="914400"/>
                        <a:pt x="3013" y="831273"/>
                      </a:cubicBezTo>
                      <a:cubicBezTo>
                        <a:pt x="5982" y="748146"/>
                        <a:pt x="14888" y="685800"/>
                        <a:pt x="20826" y="587829"/>
                      </a:cubicBezTo>
                      <a:cubicBezTo>
                        <a:pt x="26764" y="489858"/>
                        <a:pt x="25774" y="341415"/>
                        <a:pt x="38639" y="243444"/>
                      </a:cubicBezTo>
                      <a:cubicBezTo>
                        <a:pt x="51504" y="145473"/>
                        <a:pt x="74759" y="72736"/>
                        <a:pt x="98015"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grpSp>
          <p:nvGrpSpPr>
            <p:cNvPr id="72" name="Group 71"/>
            <p:cNvGrpSpPr/>
            <p:nvPr/>
          </p:nvGrpSpPr>
          <p:grpSpPr>
            <a:xfrm rot="10800000">
              <a:off x="2743200" y="1981200"/>
              <a:ext cx="4233765" cy="1710047"/>
              <a:chOff x="2710499" y="1917865"/>
              <a:chExt cx="4233765" cy="1710047"/>
            </a:xfrm>
          </p:grpSpPr>
          <p:sp>
            <p:nvSpPr>
              <p:cNvPr id="73" name="Freeform 72"/>
              <p:cNvSpPr/>
              <p:nvPr/>
            </p:nvSpPr>
            <p:spPr>
              <a:xfrm>
                <a:off x="6745139" y="2475781"/>
                <a:ext cx="199125" cy="681487"/>
              </a:xfrm>
              <a:custGeom>
                <a:avLst/>
                <a:gdLst>
                  <a:gd name="connsiteX0" fmla="*/ 199125 w 199125"/>
                  <a:gd name="connsiteY0" fmla="*/ 681487 h 681487"/>
                  <a:gd name="connsiteX1" fmla="*/ 86982 w 199125"/>
                  <a:gd name="connsiteY1" fmla="*/ 586596 h 681487"/>
                  <a:gd name="connsiteX2" fmla="*/ 17970 w 199125"/>
                  <a:gd name="connsiteY2" fmla="*/ 457200 h 681487"/>
                  <a:gd name="connsiteX3" fmla="*/ 718 w 199125"/>
                  <a:gd name="connsiteY3" fmla="*/ 319177 h 681487"/>
                  <a:gd name="connsiteX4" fmla="*/ 35223 w 199125"/>
                  <a:gd name="connsiteY4" fmla="*/ 189781 h 681487"/>
                  <a:gd name="connsiteX5" fmla="*/ 69729 w 199125"/>
                  <a:gd name="connsiteY5" fmla="*/ 120770 h 681487"/>
                  <a:gd name="connsiteX6" fmla="*/ 112861 w 199125"/>
                  <a:gd name="connsiteY6" fmla="*/ 69011 h 681487"/>
                  <a:gd name="connsiteX7" fmla="*/ 199125 w 199125"/>
                  <a:gd name="connsiteY7"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125" h="681487">
                    <a:moveTo>
                      <a:pt x="199125" y="681487"/>
                    </a:moveTo>
                    <a:cubicBezTo>
                      <a:pt x="158149" y="652732"/>
                      <a:pt x="117174" y="623977"/>
                      <a:pt x="86982" y="586596"/>
                    </a:cubicBezTo>
                    <a:cubicBezTo>
                      <a:pt x="56790" y="549215"/>
                      <a:pt x="32347" y="501770"/>
                      <a:pt x="17970" y="457200"/>
                    </a:cubicBezTo>
                    <a:cubicBezTo>
                      <a:pt x="3593" y="412630"/>
                      <a:pt x="-2157" y="363747"/>
                      <a:pt x="718" y="319177"/>
                    </a:cubicBezTo>
                    <a:cubicBezTo>
                      <a:pt x="3593" y="274607"/>
                      <a:pt x="23721" y="222849"/>
                      <a:pt x="35223" y="189781"/>
                    </a:cubicBezTo>
                    <a:cubicBezTo>
                      <a:pt x="46725" y="156713"/>
                      <a:pt x="56789" y="140898"/>
                      <a:pt x="69729" y="120770"/>
                    </a:cubicBezTo>
                    <a:cubicBezTo>
                      <a:pt x="82669" y="100642"/>
                      <a:pt x="91295" y="89139"/>
                      <a:pt x="112861" y="69011"/>
                    </a:cubicBezTo>
                    <a:cubicBezTo>
                      <a:pt x="134427" y="48883"/>
                      <a:pt x="166776" y="24441"/>
                      <a:pt x="199125"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nvGrpSpPr>
              <p:cNvPr id="74" name="Group 73"/>
              <p:cNvGrpSpPr/>
              <p:nvPr/>
            </p:nvGrpSpPr>
            <p:grpSpPr>
              <a:xfrm>
                <a:off x="2710499" y="1917865"/>
                <a:ext cx="4040623" cy="1710047"/>
                <a:chOff x="2710499" y="1917865"/>
                <a:chExt cx="4040623" cy="1710047"/>
              </a:xfrm>
            </p:grpSpPr>
            <p:sp>
              <p:nvSpPr>
                <p:cNvPr id="75" name="Freeform 74"/>
                <p:cNvSpPr/>
                <p:nvPr/>
              </p:nvSpPr>
              <p:spPr>
                <a:xfrm>
                  <a:off x="6346921" y="2101932"/>
                  <a:ext cx="404201" cy="1407226"/>
                </a:xfrm>
                <a:custGeom>
                  <a:avLst/>
                  <a:gdLst>
                    <a:gd name="connsiteX0" fmla="*/ 404201 w 404201"/>
                    <a:gd name="connsiteY0" fmla="*/ 1407226 h 1407226"/>
                    <a:gd name="connsiteX1" fmla="*/ 350762 w 404201"/>
                    <a:gd name="connsiteY1" fmla="*/ 1365663 h 1407226"/>
                    <a:gd name="connsiteX2" fmla="*/ 321074 w 404201"/>
                    <a:gd name="connsiteY2" fmla="*/ 1347850 h 1407226"/>
                    <a:gd name="connsiteX3" fmla="*/ 291385 w 404201"/>
                    <a:gd name="connsiteY3" fmla="*/ 1324099 h 1407226"/>
                    <a:gd name="connsiteX4" fmla="*/ 267635 w 404201"/>
                    <a:gd name="connsiteY4" fmla="*/ 1300349 h 1407226"/>
                    <a:gd name="connsiteX5" fmla="*/ 237947 w 404201"/>
                    <a:gd name="connsiteY5" fmla="*/ 1270660 h 1407226"/>
                    <a:gd name="connsiteX6" fmla="*/ 220134 w 404201"/>
                    <a:gd name="connsiteY6" fmla="*/ 1258785 h 1407226"/>
                    <a:gd name="connsiteX7" fmla="*/ 202321 w 404201"/>
                    <a:gd name="connsiteY7" fmla="*/ 1240972 h 1407226"/>
                    <a:gd name="connsiteX8" fmla="*/ 184508 w 404201"/>
                    <a:gd name="connsiteY8" fmla="*/ 1223159 h 1407226"/>
                    <a:gd name="connsiteX9" fmla="*/ 166695 w 404201"/>
                    <a:gd name="connsiteY9" fmla="*/ 1205346 h 1407226"/>
                    <a:gd name="connsiteX10" fmla="*/ 154819 w 404201"/>
                    <a:gd name="connsiteY10" fmla="*/ 1181595 h 1407226"/>
                    <a:gd name="connsiteX11" fmla="*/ 137006 w 404201"/>
                    <a:gd name="connsiteY11" fmla="*/ 1151907 h 1407226"/>
                    <a:gd name="connsiteX12" fmla="*/ 113256 w 404201"/>
                    <a:gd name="connsiteY12" fmla="*/ 1110343 h 1407226"/>
                    <a:gd name="connsiteX13" fmla="*/ 101380 w 404201"/>
                    <a:gd name="connsiteY13" fmla="*/ 1098468 h 1407226"/>
                    <a:gd name="connsiteX14" fmla="*/ 83567 w 404201"/>
                    <a:gd name="connsiteY14" fmla="*/ 1074717 h 1407226"/>
                    <a:gd name="connsiteX15" fmla="*/ 71692 w 404201"/>
                    <a:gd name="connsiteY15" fmla="*/ 1050967 h 1407226"/>
                    <a:gd name="connsiteX16" fmla="*/ 59817 w 404201"/>
                    <a:gd name="connsiteY16" fmla="*/ 1027216 h 1407226"/>
                    <a:gd name="connsiteX17" fmla="*/ 42004 w 404201"/>
                    <a:gd name="connsiteY17" fmla="*/ 985652 h 1407226"/>
                    <a:gd name="connsiteX18" fmla="*/ 36066 w 404201"/>
                    <a:gd name="connsiteY18" fmla="*/ 967839 h 1407226"/>
                    <a:gd name="connsiteX19" fmla="*/ 24191 w 404201"/>
                    <a:gd name="connsiteY19" fmla="*/ 938151 h 1407226"/>
                    <a:gd name="connsiteX20" fmla="*/ 18253 w 404201"/>
                    <a:gd name="connsiteY20" fmla="*/ 902525 h 1407226"/>
                    <a:gd name="connsiteX21" fmla="*/ 18253 w 404201"/>
                    <a:gd name="connsiteY21" fmla="*/ 872837 h 1407226"/>
                    <a:gd name="connsiteX22" fmla="*/ 12315 w 404201"/>
                    <a:gd name="connsiteY22" fmla="*/ 831273 h 1407226"/>
                    <a:gd name="connsiteX23" fmla="*/ 6378 w 404201"/>
                    <a:gd name="connsiteY23" fmla="*/ 777834 h 1407226"/>
                    <a:gd name="connsiteX24" fmla="*/ 440 w 404201"/>
                    <a:gd name="connsiteY24" fmla="*/ 742208 h 1407226"/>
                    <a:gd name="connsiteX25" fmla="*/ 440 w 404201"/>
                    <a:gd name="connsiteY25" fmla="*/ 688769 h 1407226"/>
                    <a:gd name="connsiteX26" fmla="*/ 440 w 404201"/>
                    <a:gd name="connsiteY26" fmla="*/ 647206 h 1407226"/>
                    <a:gd name="connsiteX27" fmla="*/ 6378 w 404201"/>
                    <a:gd name="connsiteY27" fmla="*/ 611580 h 1407226"/>
                    <a:gd name="connsiteX28" fmla="*/ 12315 w 404201"/>
                    <a:gd name="connsiteY28" fmla="*/ 581891 h 1407226"/>
                    <a:gd name="connsiteX29" fmla="*/ 18253 w 404201"/>
                    <a:gd name="connsiteY29" fmla="*/ 534390 h 1407226"/>
                    <a:gd name="connsiteX30" fmla="*/ 30128 w 404201"/>
                    <a:gd name="connsiteY30" fmla="*/ 486889 h 1407226"/>
                    <a:gd name="connsiteX31" fmla="*/ 47941 w 404201"/>
                    <a:gd name="connsiteY31" fmla="*/ 439387 h 1407226"/>
                    <a:gd name="connsiteX32" fmla="*/ 59817 w 404201"/>
                    <a:gd name="connsiteY32" fmla="*/ 391886 h 1407226"/>
                    <a:gd name="connsiteX33" fmla="*/ 71692 w 404201"/>
                    <a:gd name="connsiteY33" fmla="*/ 350323 h 1407226"/>
                    <a:gd name="connsiteX34" fmla="*/ 95443 w 404201"/>
                    <a:gd name="connsiteY34" fmla="*/ 320634 h 1407226"/>
                    <a:gd name="connsiteX35" fmla="*/ 107318 w 404201"/>
                    <a:gd name="connsiteY35" fmla="*/ 290946 h 1407226"/>
                    <a:gd name="connsiteX36" fmla="*/ 125131 w 404201"/>
                    <a:gd name="connsiteY36" fmla="*/ 255320 h 1407226"/>
                    <a:gd name="connsiteX37" fmla="*/ 148882 w 404201"/>
                    <a:gd name="connsiteY37" fmla="*/ 219694 h 1407226"/>
                    <a:gd name="connsiteX38" fmla="*/ 178570 w 404201"/>
                    <a:gd name="connsiteY38" fmla="*/ 178130 h 1407226"/>
                    <a:gd name="connsiteX39" fmla="*/ 214196 w 404201"/>
                    <a:gd name="connsiteY39" fmla="*/ 136567 h 1407226"/>
                    <a:gd name="connsiteX40" fmla="*/ 255760 w 404201"/>
                    <a:gd name="connsiteY40" fmla="*/ 95003 h 1407226"/>
                    <a:gd name="connsiteX41" fmla="*/ 291385 w 404201"/>
                    <a:gd name="connsiteY41" fmla="*/ 71252 h 1407226"/>
                    <a:gd name="connsiteX42" fmla="*/ 327011 w 404201"/>
                    <a:gd name="connsiteY42" fmla="*/ 35626 h 1407226"/>
                    <a:gd name="connsiteX43" fmla="*/ 356700 w 404201"/>
                    <a:gd name="connsiteY43" fmla="*/ 17813 h 1407226"/>
                    <a:gd name="connsiteX44" fmla="*/ 392326 w 404201"/>
                    <a:gd name="connsiteY44" fmla="*/ 0 h 140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4201" h="1407226">
                      <a:moveTo>
                        <a:pt x="404201" y="1407226"/>
                      </a:moveTo>
                      <a:cubicBezTo>
                        <a:pt x="384408" y="1391392"/>
                        <a:pt x="364616" y="1375559"/>
                        <a:pt x="350762" y="1365663"/>
                      </a:cubicBezTo>
                      <a:cubicBezTo>
                        <a:pt x="336907" y="1355767"/>
                        <a:pt x="330970" y="1354777"/>
                        <a:pt x="321074" y="1347850"/>
                      </a:cubicBezTo>
                      <a:cubicBezTo>
                        <a:pt x="311178" y="1340923"/>
                        <a:pt x="300291" y="1332016"/>
                        <a:pt x="291385" y="1324099"/>
                      </a:cubicBezTo>
                      <a:cubicBezTo>
                        <a:pt x="282479" y="1316182"/>
                        <a:pt x="267635" y="1300349"/>
                        <a:pt x="267635" y="1300349"/>
                      </a:cubicBezTo>
                      <a:cubicBezTo>
                        <a:pt x="258729" y="1291442"/>
                        <a:pt x="245864" y="1277587"/>
                        <a:pt x="237947" y="1270660"/>
                      </a:cubicBezTo>
                      <a:cubicBezTo>
                        <a:pt x="230030" y="1263733"/>
                        <a:pt x="226072" y="1263733"/>
                        <a:pt x="220134" y="1258785"/>
                      </a:cubicBezTo>
                      <a:cubicBezTo>
                        <a:pt x="214196" y="1253837"/>
                        <a:pt x="202321" y="1240972"/>
                        <a:pt x="202321" y="1240972"/>
                      </a:cubicBezTo>
                      <a:lnTo>
                        <a:pt x="184508" y="1223159"/>
                      </a:lnTo>
                      <a:cubicBezTo>
                        <a:pt x="178570" y="1217221"/>
                        <a:pt x="171643" y="1212273"/>
                        <a:pt x="166695" y="1205346"/>
                      </a:cubicBezTo>
                      <a:cubicBezTo>
                        <a:pt x="161747" y="1198419"/>
                        <a:pt x="159767" y="1190501"/>
                        <a:pt x="154819" y="1181595"/>
                      </a:cubicBezTo>
                      <a:cubicBezTo>
                        <a:pt x="149871" y="1172689"/>
                        <a:pt x="143933" y="1163782"/>
                        <a:pt x="137006" y="1151907"/>
                      </a:cubicBezTo>
                      <a:cubicBezTo>
                        <a:pt x="130079" y="1140032"/>
                        <a:pt x="119194" y="1119249"/>
                        <a:pt x="113256" y="1110343"/>
                      </a:cubicBezTo>
                      <a:cubicBezTo>
                        <a:pt x="107318" y="1101437"/>
                        <a:pt x="106328" y="1104406"/>
                        <a:pt x="101380" y="1098468"/>
                      </a:cubicBezTo>
                      <a:cubicBezTo>
                        <a:pt x="96432" y="1092530"/>
                        <a:pt x="88515" y="1082634"/>
                        <a:pt x="83567" y="1074717"/>
                      </a:cubicBezTo>
                      <a:cubicBezTo>
                        <a:pt x="78619" y="1066800"/>
                        <a:pt x="71692" y="1050967"/>
                        <a:pt x="71692" y="1050967"/>
                      </a:cubicBezTo>
                      <a:cubicBezTo>
                        <a:pt x="67734" y="1043050"/>
                        <a:pt x="64765" y="1038102"/>
                        <a:pt x="59817" y="1027216"/>
                      </a:cubicBezTo>
                      <a:cubicBezTo>
                        <a:pt x="54869" y="1016330"/>
                        <a:pt x="45962" y="995548"/>
                        <a:pt x="42004" y="985652"/>
                      </a:cubicBezTo>
                      <a:cubicBezTo>
                        <a:pt x="38046" y="975756"/>
                        <a:pt x="39035" y="975756"/>
                        <a:pt x="36066" y="967839"/>
                      </a:cubicBezTo>
                      <a:cubicBezTo>
                        <a:pt x="33097" y="959922"/>
                        <a:pt x="27160" y="949037"/>
                        <a:pt x="24191" y="938151"/>
                      </a:cubicBezTo>
                      <a:cubicBezTo>
                        <a:pt x="21222" y="927265"/>
                        <a:pt x="19243" y="913411"/>
                        <a:pt x="18253" y="902525"/>
                      </a:cubicBezTo>
                      <a:cubicBezTo>
                        <a:pt x="17263" y="891639"/>
                        <a:pt x="19243" y="884712"/>
                        <a:pt x="18253" y="872837"/>
                      </a:cubicBezTo>
                      <a:cubicBezTo>
                        <a:pt x="17263" y="860962"/>
                        <a:pt x="14294" y="847107"/>
                        <a:pt x="12315" y="831273"/>
                      </a:cubicBezTo>
                      <a:cubicBezTo>
                        <a:pt x="10336" y="815439"/>
                        <a:pt x="8357" y="792678"/>
                        <a:pt x="6378" y="777834"/>
                      </a:cubicBezTo>
                      <a:cubicBezTo>
                        <a:pt x="4399" y="762990"/>
                        <a:pt x="1430" y="757052"/>
                        <a:pt x="440" y="742208"/>
                      </a:cubicBezTo>
                      <a:cubicBezTo>
                        <a:pt x="-550" y="727364"/>
                        <a:pt x="440" y="688769"/>
                        <a:pt x="440" y="688769"/>
                      </a:cubicBezTo>
                      <a:cubicBezTo>
                        <a:pt x="440" y="672935"/>
                        <a:pt x="-550" y="660071"/>
                        <a:pt x="440" y="647206"/>
                      </a:cubicBezTo>
                      <a:cubicBezTo>
                        <a:pt x="1430" y="634341"/>
                        <a:pt x="4399" y="622466"/>
                        <a:pt x="6378" y="611580"/>
                      </a:cubicBezTo>
                      <a:cubicBezTo>
                        <a:pt x="8357" y="600694"/>
                        <a:pt x="10336" y="594756"/>
                        <a:pt x="12315" y="581891"/>
                      </a:cubicBezTo>
                      <a:cubicBezTo>
                        <a:pt x="14294" y="569026"/>
                        <a:pt x="15284" y="550224"/>
                        <a:pt x="18253" y="534390"/>
                      </a:cubicBezTo>
                      <a:cubicBezTo>
                        <a:pt x="21222" y="518556"/>
                        <a:pt x="25180" y="502723"/>
                        <a:pt x="30128" y="486889"/>
                      </a:cubicBezTo>
                      <a:cubicBezTo>
                        <a:pt x="35076" y="471055"/>
                        <a:pt x="42993" y="455221"/>
                        <a:pt x="47941" y="439387"/>
                      </a:cubicBezTo>
                      <a:cubicBezTo>
                        <a:pt x="52889" y="423553"/>
                        <a:pt x="55858" y="406730"/>
                        <a:pt x="59817" y="391886"/>
                      </a:cubicBezTo>
                      <a:cubicBezTo>
                        <a:pt x="63775" y="377042"/>
                        <a:pt x="65754" y="362198"/>
                        <a:pt x="71692" y="350323"/>
                      </a:cubicBezTo>
                      <a:cubicBezTo>
                        <a:pt x="77630" y="338448"/>
                        <a:pt x="89505" y="330530"/>
                        <a:pt x="95443" y="320634"/>
                      </a:cubicBezTo>
                      <a:cubicBezTo>
                        <a:pt x="101381" y="310738"/>
                        <a:pt x="102370" y="301832"/>
                        <a:pt x="107318" y="290946"/>
                      </a:cubicBezTo>
                      <a:cubicBezTo>
                        <a:pt x="112266" y="280060"/>
                        <a:pt x="118204" y="267195"/>
                        <a:pt x="125131" y="255320"/>
                      </a:cubicBezTo>
                      <a:cubicBezTo>
                        <a:pt x="132058" y="243445"/>
                        <a:pt x="139975" y="232559"/>
                        <a:pt x="148882" y="219694"/>
                      </a:cubicBezTo>
                      <a:cubicBezTo>
                        <a:pt x="157788" y="206829"/>
                        <a:pt x="167684" y="191984"/>
                        <a:pt x="178570" y="178130"/>
                      </a:cubicBezTo>
                      <a:cubicBezTo>
                        <a:pt x="189456" y="164276"/>
                        <a:pt x="201331" y="150421"/>
                        <a:pt x="214196" y="136567"/>
                      </a:cubicBezTo>
                      <a:cubicBezTo>
                        <a:pt x="227061" y="122712"/>
                        <a:pt x="242895" y="105889"/>
                        <a:pt x="255760" y="95003"/>
                      </a:cubicBezTo>
                      <a:cubicBezTo>
                        <a:pt x="268625" y="84117"/>
                        <a:pt x="279510" y="81148"/>
                        <a:pt x="291385" y="71252"/>
                      </a:cubicBezTo>
                      <a:cubicBezTo>
                        <a:pt x="303260" y="61356"/>
                        <a:pt x="316125" y="44532"/>
                        <a:pt x="327011" y="35626"/>
                      </a:cubicBezTo>
                      <a:cubicBezTo>
                        <a:pt x="337897" y="26720"/>
                        <a:pt x="345814" y="23751"/>
                        <a:pt x="356700" y="17813"/>
                      </a:cubicBezTo>
                      <a:cubicBezTo>
                        <a:pt x="367586" y="11875"/>
                        <a:pt x="379956" y="5937"/>
                        <a:pt x="392326"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6" name="Freeform 75"/>
                <p:cNvSpPr/>
                <p:nvPr/>
              </p:nvSpPr>
              <p:spPr>
                <a:xfrm>
                  <a:off x="5940951" y="1923803"/>
                  <a:ext cx="382659" cy="1704109"/>
                </a:xfrm>
                <a:custGeom>
                  <a:avLst/>
                  <a:gdLst>
                    <a:gd name="connsiteX0" fmla="*/ 311407 w 382659"/>
                    <a:gd name="connsiteY0" fmla="*/ 1704109 h 1704109"/>
                    <a:gd name="connsiteX1" fmla="*/ 240155 w 382659"/>
                    <a:gd name="connsiteY1" fmla="*/ 1603168 h 1704109"/>
                    <a:gd name="connsiteX2" fmla="*/ 139215 w 382659"/>
                    <a:gd name="connsiteY2" fmla="*/ 1442852 h 1704109"/>
                    <a:gd name="connsiteX3" fmla="*/ 44213 w 382659"/>
                    <a:gd name="connsiteY3" fmla="*/ 1205345 h 1704109"/>
                    <a:gd name="connsiteX4" fmla="*/ 2649 w 382659"/>
                    <a:gd name="connsiteY4" fmla="*/ 967839 h 1704109"/>
                    <a:gd name="connsiteX5" fmla="*/ 8587 w 382659"/>
                    <a:gd name="connsiteY5" fmla="*/ 777833 h 1704109"/>
                    <a:gd name="connsiteX6" fmla="*/ 44213 w 382659"/>
                    <a:gd name="connsiteY6" fmla="*/ 570015 h 1704109"/>
                    <a:gd name="connsiteX7" fmla="*/ 97652 w 382659"/>
                    <a:gd name="connsiteY7" fmla="*/ 421574 h 1704109"/>
                    <a:gd name="connsiteX8" fmla="*/ 162966 w 382659"/>
                    <a:gd name="connsiteY8" fmla="*/ 285007 h 1704109"/>
                    <a:gd name="connsiteX9" fmla="*/ 234218 w 382659"/>
                    <a:gd name="connsiteY9" fmla="*/ 160316 h 1704109"/>
                    <a:gd name="connsiteX10" fmla="*/ 299532 w 382659"/>
                    <a:gd name="connsiteY10" fmla="*/ 89065 h 1704109"/>
                    <a:gd name="connsiteX11" fmla="*/ 382659 w 382659"/>
                    <a:gd name="connsiteY11"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659" h="1704109">
                      <a:moveTo>
                        <a:pt x="311407" y="1704109"/>
                      </a:moveTo>
                      <a:cubicBezTo>
                        <a:pt x="290130" y="1675410"/>
                        <a:pt x="268854" y="1646711"/>
                        <a:pt x="240155" y="1603168"/>
                      </a:cubicBezTo>
                      <a:cubicBezTo>
                        <a:pt x="211456" y="1559625"/>
                        <a:pt x="171872" y="1509156"/>
                        <a:pt x="139215" y="1442852"/>
                      </a:cubicBezTo>
                      <a:cubicBezTo>
                        <a:pt x="106558" y="1376548"/>
                        <a:pt x="66974" y="1284514"/>
                        <a:pt x="44213" y="1205345"/>
                      </a:cubicBezTo>
                      <a:cubicBezTo>
                        <a:pt x="21452" y="1126176"/>
                        <a:pt x="8587" y="1039091"/>
                        <a:pt x="2649" y="967839"/>
                      </a:cubicBezTo>
                      <a:cubicBezTo>
                        <a:pt x="-3289" y="896587"/>
                        <a:pt x="1660" y="844137"/>
                        <a:pt x="8587" y="777833"/>
                      </a:cubicBezTo>
                      <a:cubicBezTo>
                        <a:pt x="15514" y="711529"/>
                        <a:pt x="29369" y="629391"/>
                        <a:pt x="44213" y="570015"/>
                      </a:cubicBezTo>
                      <a:cubicBezTo>
                        <a:pt x="59057" y="510638"/>
                        <a:pt x="77860" y="469075"/>
                        <a:pt x="97652" y="421574"/>
                      </a:cubicBezTo>
                      <a:cubicBezTo>
                        <a:pt x="117444" y="374073"/>
                        <a:pt x="140205" y="328550"/>
                        <a:pt x="162966" y="285007"/>
                      </a:cubicBezTo>
                      <a:cubicBezTo>
                        <a:pt x="185727" y="241464"/>
                        <a:pt x="211457" y="192973"/>
                        <a:pt x="234218" y="160316"/>
                      </a:cubicBezTo>
                      <a:cubicBezTo>
                        <a:pt x="256979" y="127659"/>
                        <a:pt x="299532" y="89065"/>
                        <a:pt x="299532" y="89065"/>
                      </a:cubicBezTo>
                      <a:lnTo>
                        <a:pt x="382659" y="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7" name="Freeform 76"/>
                <p:cNvSpPr/>
                <p:nvPr/>
              </p:nvSpPr>
              <p:spPr>
                <a:xfrm>
                  <a:off x="5533433" y="1917865"/>
                  <a:ext cx="255788" cy="1710047"/>
                </a:xfrm>
                <a:custGeom>
                  <a:avLst/>
                  <a:gdLst>
                    <a:gd name="connsiteX0" fmla="*/ 232037 w 255788"/>
                    <a:gd name="connsiteY0" fmla="*/ 1710047 h 1710047"/>
                    <a:gd name="connsiteX1" fmla="*/ 184536 w 255788"/>
                    <a:gd name="connsiteY1" fmla="*/ 1620982 h 1710047"/>
                    <a:gd name="connsiteX2" fmla="*/ 142972 w 255788"/>
                    <a:gd name="connsiteY2" fmla="*/ 1543792 h 1710047"/>
                    <a:gd name="connsiteX3" fmla="*/ 89533 w 255788"/>
                    <a:gd name="connsiteY3" fmla="*/ 1413164 h 1710047"/>
                    <a:gd name="connsiteX4" fmla="*/ 59845 w 255788"/>
                    <a:gd name="connsiteY4" fmla="*/ 1312223 h 1710047"/>
                    <a:gd name="connsiteX5" fmla="*/ 42032 w 255788"/>
                    <a:gd name="connsiteY5" fmla="*/ 1229096 h 1710047"/>
                    <a:gd name="connsiteX6" fmla="*/ 6406 w 255788"/>
                    <a:gd name="connsiteY6" fmla="*/ 1062841 h 1710047"/>
                    <a:gd name="connsiteX7" fmla="*/ 468 w 255788"/>
                    <a:gd name="connsiteY7" fmla="*/ 932213 h 1710047"/>
                    <a:gd name="connsiteX8" fmla="*/ 12344 w 255788"/>
                    <a:gd name="connsiteY8" fmla="*/ 736270 h 1710047"/>
                    <a:gd name="connsiteX9" fmla="*/ 42032 w 255788"/>
                    <a:gd name="connsiteY9" fmla="*/ 558140 h 1710047"/>
                    <a:gd name="connsiteX10" fmla="*/ 77658 w 255788"/>
                    <a:gd name="connsiteY10" fmla="*/ 403761 h 1710047"/>
                    <a:gd name="connsiteX11" fmla="*/ 131097 w 255788"/>
                    <a:gd name="connsiteY11" fmla="*/ 267195 h 1710047"/>
                    <a:gd name="connsiteX12" fmla="*/ 255788 w 255788"/>
                    <a:gd name="connsiteY12" fmla="*/ 0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788" h="1710047">
                      <a:moveTo>
                        <a:pt x="232037" y="1710047"/>
                      </a:moveTo>
                      <a:lnTo>
                        <a:pt x="184536" y="1620982"/>
                      </a:lnTo>
                      <a:cubicBezTo>
                        <a:pt x="169692" y="1593273"/>
                        <a:pt x="158806" y="1578428"/>
                        <a:pt x="142972" y="1543792"/>
                      </a:cubicBezTo>
                      <a:cubicBezTo>
                        <a:pt x="127138" y="1509156"/>
                        <a:pt x="103387" y="1451759"/>
                        <a:pt x="89533" y="1413164"/>
                      </a:cubicBezTo>
                      <a:cubicBezTo>
                        <a:pt x="75679" y="1374569"/>
                        <a:pt x="67762" y="1342901"/>
                        <a:pt x="59845" y="1312223"/>
                      </a:cubicBezTo>
                      <a:cubicBezTo>
                        <a:pt x="51928" y="1281545"/>
                        <a:pt x="42032" y="1229096"/>
                        <a:pt x="42032" y="1229096"/>
                      </a:cubicBezTo>
                      <a:cubicBezTo>
                        <a:pt x="33126" y="1187532"/>
                        <a:pt x="13333" y="1112321"/>
                        <a:pt x="6406" y="1062841"/>
                      </a:cubicBezTo>
                      <a:cubicBezTo>
                        <a:pt x="-521" y="1013361"/>
                        <a:pt x="-522" y="986641"/>
                        <a:pt x="468" y="932213"/>
                      </a:cubicBezTo>
                      <a:cubicBezTo>
                        <a:pt x="1458" y="877785"/>
                        <a:pt x="5417" y="798615"/>
                        <a:pt x="12344" y="736270"/>
                      </a:cubicBezTo>
                      <a:cubicBezTo>
                        <a:pt x="19271" y="673925"/>
                        <a:pt x="31146" y="613558"/>
                        <a:pt x="42032" y="558140"/>
                      </a:cubicBezTo>
                      <a:cubicBezTo>
                        <a:pt x="52918" y="502722"/>
                        <a:pt x="62814" y="452252"/>
                        <a:pt x="77658" y="403761"/>
                      </a:cubicBezTo>
                      <a:cubicBezTo>
                        <a:pt x="92502" y="355270"/>
                        <a:pt x="101409" y="334488"/>
                        <a:pt x="131097" y="267195"/>
                      </a:cubicBezTo>
                      <a:cubicBezTo>
                        <a:pt x="160785" y="199902"/>
                        <a:pt x="208286" y="99951"/>
                        <a:pt x="255788"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8" name="Freeform 77"/>
                <p:cNvSpPr/>
                <p:nvPr/>
              </p:nvSpPr>
              <p:spPr>
                <a:xfrm>
                  <a:off x="5129797" y="1935678"/>
                  <a:ext cx="202224" cy="1692234"/>
                </a:xfrm>
                <a:custGeom>
                  <a:avLst/>
                  <a:gdLst>
                    <a:gd name="connsiteX0" fmla="*/ 184411 w 202224"/>
                    <a:gd name="connsiteY0" fmla="*/ 1692234 h 1692234"/>
                    <a:gd name="connsiteX1" fmla="*/ 113159 w 202224"/>
                    <a:gd name="connsiteY1" fmla="*/ 1520041 h 1692234"/>
                    <a:gd name="connsiteX2" fmla="*/ 59720 w 202224"/>
                    <a:gd name="connsiteY2" fmla="*/ 1324099 h 1692234"/>
                    <a:gd name="connsiteX3" fmla="*/ 24094 w 202224"/>
                    <a:gd name="connsiteY3" fmla="*/ 1116280 h 1692234"/>
                    <a:gd name="connsiteX4" fmla="*/ 343 w 202224"/>
                    <a:gd name="connsiteY4" fmla="*/ 908462 h 1692234"/>
                    <a:gd name="connsiteX5" fmla="*/ 12219 w 202224"/>
                    <a:gd name="connsiteY5" fmla="*/ 712519 h 1692234"/>
                    <a:gd name="connsiteX6" fmla="*/ 41907 w 202224"/>
                    <a:gd name="connsiteY6" fmla="*/ 475013 h 1692234"/>
                    <a:gd name="connsiteX7" fmla="*/ 95346 w 202224"/>
                    <a:gd name="connsiteY7" fmla="*/ 273132 h 1692234"/>
                    <a:gd name="connsiteX8" fmla="*/ 202224 w 202224"/>
                    <a:gd name="connsiteY8"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4" h="1692234">
                      <a:moveTo>
                        <a:pt x="184411" y="1692234"/>
                      </a:moveTo>
                      <a:cubicBezTo>
                        <a:pt x="159176" y="1636815"/>
                        <a:pt x="133941" y="1581397"/>
                        <a:pt x="113159" y="1520041"/>
                      </a:cubicBezTo>
                      <a:cubicBezTo>
                        <a:pt x="92377" y="1458685"/>
                        <a:pt x="74564" y="1391392"/>
                        <a:pt x="59720" y="1324099"/>
                      </a:cubicBezTo>
                      <a:cubicBezTo>
                        <a:pt x="44876" y="1256806"/>
                        <a:pt x="33990" y="1185553"/>
                        <a:pt x="24094" y="1116280"/>
                      </a:cubicBezTo>
                      <a:cubicBezTo>
                        <a:pt x="14198" y="1047007"/>
                        <a:pt x="2322" y="975755"/>
                        <a:pt x="343" y="908462"/>
                      </a:cubicBezTo>
                      <a:cubicBezTo>
                        <a:pt x="-1636" y="841169"/>
                        <a:pt x="5292" y="784760"/>
                        <a:pt x="12219" y="712519"/>
                      </a:cubicBezTo>
                      <a:cubicBezTo>
                        <a:pt x="19146" y="640278"/>
                        <a:pt x="28053" y="548244"/>
                        <a:pt x="41907" y="475013"/>
                      </a:cubicBezTo>
                      <a:cubicBezTo>
                        <a:pt x="55761" y="401782"/>
                        <a:pt x="68626" y="352301"/>
                        <a:pt x="95346" y="273132"/>
                      </a:cubicBezTo>
                      <a:cubicBezTo>
                        <a:pt x="122065" y="193963"/>
                        <a:pt x="162144" y="96981"/>
                        <a:pt x="202224"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9" name="Freeform 78"/>
                <p:cNvSpPr/>
                <p:nvPr/>
              </p:nvSpPr>
              <p:spPr>
                <a:xfrm>
                  <a:off x="4735119" y="1935678"/>
                  <a:ext cx="163452" cy="1686296"/>
                </a:xfrm>
                <a:custGeom>
                  <a:avLst/>
                  <a:gdLst>
                    <a:gd name="connsiteX0" fmla="*/ 139702 w 163452"/>
                    <a:gd name="connsiteY0" fmla="*/ 1686296 h 1686296"/>
                    <a:gd name="connsiteX1" fmla="*/ 74387 w 163452"/>
                    <a:gd name="connsiteY1" fmla="*/ 1472540 h 1686296"/>
                    <a:gd name="connsiteX2" fmla="*/ 15011 w 163452"/>
                    <a:gd name="connsiteY2" fmla="*/ 1169719 h 1686296"/>
                    <a:gd name="connsiteX3" fmla="*/ 3136 w 163452"/>
                    <a:gd name="connsiteY3" fmla="*/ 920338 h 1686296"/>
                    <a:gd name="connsiteX4" fmla="*/ 3136 w 163452"/>
                    <a:gd name="connsiteY4" fmla="*/ 688769 h 1686296"/>
                    <a:gd name="connsiteX5" fmla="*/ 38762 w 163452"/>
                    <a:gd name="connsiteY5" fmla="*/ 463138 h 1686296"/>
                    <a:gd name="connsiteX6" fmla="*/ 92200 w 163452"/>
                    <a:gd name="connsiteY6" fmla="*/ 231569 h 1686296"/>
                    <a:gd name="connsiteX7" fmla="*/ 163452 w 163452"/>
                    <a:gd name="connsiteY7"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2" h="1686296">
                      <a:moveTo>
                        <a:pt x="139702" y="1686296"/>
                      </a:moveTo>
                      <a:cubicBezTo>
                        <a:pt x="117435" y="1622466"/>
                        <a:pt x="95169" y="1558636"/>
                        <a:pt x="74387" y="1472540"/>
                      </a:cubicBezTo>
                      <a:cubicBezTo>
                        <a:pt x="53605" y="1386444"/>
                        <a:pt x="26886" y="1261753"/>
                        <a:pt x="15011" y="1169719"/>
                      </a:cubicBezTo>
                      <a:cubicBezTo>
                        <a:pt x="3136" y="1077685"/>
                        <a:pt x="5115" y="1000496"/>
                        <a:pt x="3136" y="920338"/>
                      </a:cubicBezTo>
                      <a:cubicBezTo>
                        <a:pt x="1157" y="840180"/>
                        <a:pt x="-2802" y="764969"/>
                        <a:pt x="3136" y="688769"/>
                      </a:cubicBezTo>
                      <a:cubicBezTo>
                        <a:pt x="9074" y="612569"/>
                        <a:pt x="23918" y="539338"/>
                        <a:pt x="38762" y="463138"/>
                      </a:cubicBezTo>
                      <a:cubicBezTo>
                        <a:pt x="53606" y="386938"/>
                        <a:pt x="71418" y="308759"/>
                        <a:pt x="92200" y="231569"/>
                      </a:cubicBezTo>
                      <a:cubicBezTo>
                        <a:pt x="112982" y="154379"/>
                        <a:pt x="138217" y="77189"/>
                        <a:pt x="163452"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0" name="Freeform 79"/>
                <p:cNvSpPr/>
                <p:nvPr/>
              </p:nvSpPr>
              <p:spPr>
                <a:xfrm>
                  <a:off x="4328448" y="1923803"/>
                  <a:ext cx="136674" cy="1698171"/>
                </a:xfrm>
                <a:custGeom>
                  <a:avLst/>
                  <a:gdLst>
                    <a:gd name="connsiteX0" fmla="*/ 118861 w 136674"/>
                    <a:gd name="connsiteY0" fmla="*/ 1698171 h 1698171"/>
                    <a:gd name="connsiteX1" fmla="*/ 59484 w 136674"/>
                    <a:gd name="connsiteY1" fmla="*/ 1454727 h 1698171"/>
                    <a:gd name="connsiteX2" fmla="*/ 17921 w 136674"/>
                    <a:gd name="connsiteY2" fmla="*/ 1157844 h 1698171"/>
                    <a:gd name="connsiteX3" fmla="*/ 108 w 136674"/>
                    <a:gd name="connsiteY3" fmla="*/ 890649 h 1698171"/>
                    <a:gd name="connsiteX4" fmla="*/ 11983 w 136674"/>
                    <a:gd name="connsiteY4" fmla="*/ 653142 h 1698171"/>
                    <a:gd name="connsiteX5" fmla="*/ 41671 w 136674"/>
                    <a:gd name="connsiteY5" fmla="*/ 427511 h 1698171"/>
                    <a:gd name="connsiteX6" fmla="*/ 83235 w 136674"/>
                    <a:gd name="connsiteY6" fmla="*/ 219693 h 1698171"/>
                    <a:gd name="connsiteX7" fmla="*/ 136674 w 136674"/>
                    <a:gd name="connsiteY7"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674" h="1698171">
                      <a:moveTo>
                        <a:pt x="118861" y="1698171"/>
                      </a:moveTo>
                      <a:cubicBezTo>
                        <a:pt x="97584" y="1621476"/>
                        <a:pt x="76307" y="1544782"/>
                        <a:pt x="59484" y="1454727"/>
                      </a:cubicBezTo>
                      <a:cubicBezTo>
                        <a:pt x="42661" y="1364672"/>
                        <a:pt x="27817" y="1251857"/>
                        <a:pt x="17921" y="1157844"/>
                      </a:cubicBezTo>
                      <a:cubicBezTo>
                        <a:pt x="8025" y="1063831"/>
                        <a:pt x="1098" y="974766"/>
                        <a:pt x="108" y="890649"/>
                      </a:cubicBezTo>
                      <a:cubicBezTo>
                        <a:pt x="-882" y="806532"/>
                        <a:pt x="5056" y="730332"/>
                        <a:pt x="11983" y="653142"/>
                      </a:cubicBezTo>
                      <a:cubicBezTo>
                        <a:pt x="18910" y="575952"/>
                        <a:pt x="29796" y="499752"/>
                        <a:pt x="41671" y="427511"/>
                      </a:cubicBezTo>
                      <a:cubicBezTo>
                        <a:pt x="53546" y="355269"/>
                        <a:pt x="67401" y="290945"/>
                        <a:pt x="83235" y="219693"/>
                      </a:cubicBezTo>
                      <a:cubicBezTo>
                        <a:pt x="99069" y="148441"/>
                        <a:pt x="117871" y="74220"/>
                        <a:pt x="136674"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1" name="Freeform 80"/>
                <p:cNvSpPr/>
                <p:nvPr/>
              </p:nvSpPr>
              <p:spPr>
                <a:xfrm>
                  <a:off x="3928447" y="1935678"/>
                  <a:ext cx="121039" cy="1692234"/>
                </a:xfrm>
                <a:custGeom>
                  <a:avLst/>
                  <a:gdLst>
                    <a:gd name="connsiteX0" fmla="*/ 97288 w 121039"/>
                    <a:gd name="connsiteY0" fmla="*/ 1692234 h 1692234"/>
                    <a:gd name="connsiteX1" fmla="*/ 55724 w 121039"/>
                    <a:gd name="connsiteY1" fmla="*/ 1466603 h 1692234"/>
                    <a:gd name="connsiteX2" fmla="*/ 14161 w 121039"/>
                    <a:gd name="connsiteY2" fmla="*/ 1205345 h 1692234"/>
                    <a:gd name="connsiteX3" fmla="*/ 2285 w 121039"/>
                    <a:gd name="connsiteY3" fmla="*/ 914400 h 1692234"/>
                    <a:gd name="connsiteX4" fmla="*/ 2285 w 121039"/>
                    <a:gd name="connsiteY4" fmla="*/ 694706 h 1692234"/>
                    <a:gd name="connsiteX5" fmla="*/ 26036 w 121039"/>
                    <a:gd name="connsiteY5" fmla="*/ 469075 h 1692234"/>
                    <a:gd name="connsiteX6" fmla="*/ 55724 w 121039"/>
                    <a:gd name="connsiteY6" fmla="*/ 249382 h 1692234"/>
                    <a:gd name="connsiteX7" fmla="*/ 121039 w 121039"/>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39" h="1692234">
                      <a:moveTo>
                        <a:pt x="97288" y="1692234"/>
                      </a:moveTo>
                      <a:cubicBezTo>
                        <a:pt x="83433" y="1619992"/>
                        <a:pt x="69578" y="1547751"/>
                        <a:pt x="55724" y="1466603"/>
                      </a:cubicBezTo>
                      <a:cubicBezTo>
                        <a:pt x="41869" y="1385455"/>
                        <a:pt x="23067" y="1297379"/>
                        <a:pt x="14161" y="1205345"/>
                      </a:cubicBezTo>
                      <a:cubicBezTo>
                        <a:pt x="5254" y="1113311"/>
                        <a:pt x="4264" y="999506"/>
                        <a:pt x="2285" y="914400"/>
                      </a:cubicBezTo>
                      <a:cubicBezTo>
                        <a:pt x="306" y="829294"/>
                        <a:pt x="-1673" y="768927"/>
                        <a:pt x="2285" y="694706"/>
                      </a:cubicBezTo>
                      <a:cubicBezTo>
                        <a:pt x="6243" y="620485"/>
                        <a:pt x="17130" y="543296"/>
                        <a:pt x="26036" y="469075"/>
                      </a:cubicBezTo>
                      <a:cubicBezTo>
                        <a:pt x="34942" y="394854"/>
                        <a:pt x="39890" y="327561"/>
                        <a:pt x="55724" y="249382"/>
                      </a:cubicBezTo>
                      <a:cubicBezTo>
                        <a:pt x="71558" y="171203"/>
                        <a:pt x="96298" y="85601"/>
                        <a:pt x="121039"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2" name="Freeform 81"/>
                <p:cNvSpPr/>
                <p:nvPr/>
              </p:nvSpPr>
              <p:spPr>
                <a:xfrm>
                  <a:off x="3517606" y="1929740"/>
                  <a:ext cx="110306" cy="1692234"/>
                </a:xfrm>
                <a:custGeom>
                  <a:avLst/>
                  <a:gdLst>
                    <a:gd name="connsiteX0" fmla="*/ 92493 w 110306"/>
                    <a:gd name="connsiteY0" fmla="*/ 1692234 h 1692234"/>
                    <a:gd name="connsiteX1" fmla="*/ 39054 w 110306"/>
                    <a:gd name="connsiteY1" fmla="*/ 1383476 h 1692234"/>
                    <a:gd name="connsiteX2" fmla="*/ 3428 w 110306"/>
                    <a:gd name="connsiteY2" fmla="*/ 1092530 h 1692234"/>
                    <a:gd name="connsiteX3" fmla="*/ 3428 w 110306"/>
                    <a:gd name="connsiteY3" fmla="*/ 825335 h 1692234"/>
                    <a:gd name="connsiteX4" fmla="*/ 21241 w 110306"/>
                    <a:gd name="connsiteY4" fmla="*/ 552203 h 1692234"/>
                    <a:gd name="connsiteX5" fmla="*/ 50929 w 110306"/>
                    <a:gd name="connsiteY5" fmla="*/ 314696 h 1692234"/>
                    <a:gd name="connsiteX6" fmla="*/ 110306 w 110306"/>
                    <a:gd name="connsiteY6" fmla="*/ 0 h 1692234"/>
                    <a:gd name="connsiteX7" fmla="*/ 110306 w 110306"/>
                    <a:gd name="connsiteY7" fmla="*/ 0 h 169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6" h="1692234">
                      <a:moveTo>
                        <a:pt x="92493" y="1692234"/>
                      </a:moveTo>
                      <a:cubicBezTo>
                        <a:pt x="73195" y="1587830"/>
                        <a:pt x="53898" y="1483427"/>
                        <a:pt x="39054" y="1383476"/>
                      </a:cubicBezTo>
                      <a:cubicBezTo>
                        <a:pt x="24210" y="1283525"/>
                        <a:pt x="9366" y="1185553"/>
                        <a:pt x="3428" y="1092530"/>
                      </a:cubicBezTo>
                      <a:cubicBezTo>
                        <a:pt x="-2510" y="999507"/>
                        <a:pt x="459" y="915389"/>
                        <a:pt x="3428" y="825335"/>
                      </a:cubicBezTo>
                      <a:cubicBezTo>
                        <a:pt x="6397" y="735281"/>
                        <a:pt x="13324" y="637309"/>
                        <a:pt x="21241" y="552203"/>
                      </a:cubicBezTo>
                      <a:cubicBezTo>
                        <a:pt x="29158" y="467096"/>
                        <a:pt x="36085" y="406730"/>
                        <a:pt x="50929" y="314696"/>
                      </a:cubicBezTo>
                      <a:cubicBezTo>
                        <a:pt x="65773" y="222662"/>
                        <a:pt x="110306" y="0"/>
                        <a:pt x="110306" y="0"/>
                      </a:cubicBezTo>
                      <a:lnTo>
                        <a:pt x="110306" y="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3" name="Freeform 82"/>
                <p:cNvSpPr/>
                <p:nvPr/>
              </p:nvSpPr>
              <p:spPr>
                <a:xfrm>
                  <a:off x="3121210" y="1935678"/>
                  <a:ext cx="97003" cy="1686296"/>
                </a:xfrm>
                <a:custGeom>
                  <a:avLst/>
                  <a:gdLst>
                    <a:gd name="connsiteX0" fmla="*/ 79190 w 97003"/>
                    <a:gd name="connsiteY0" fmla="*/ 1686296 h 1686296"/>
                    <a:gd name="connsiteX1" fmla="*/ 25751 w 97003"/>
                    <a:gd name="connsiteY1" fmla="*/ 1359725 h 1686296"/>
                    <a:gd name="connsiteX2" fmla="*/ 2000 w 97003"/>
                    <a:gd name="connsiteY2" fmla="*/ 1074717 h 1686296"/>
                    <a:gd name="connsiteX3" fmla="*/ 2000 w 97003"/>
                    <a:gd name="connsiteY3" fmla="*/ 825335 h 1686296"/>
                    <a:gd name="connsiteX4" fmla="*/ 7938 w 97003"/>
                    <a:gd name="connsiteY4" fmla="*/ 587828 h 1686296"/>
                    <a:gd name="connsiteX5" fmla="*/ 25751 w 97003"/>
                    <a:gd name="connsiteY5" fmla="*/ 344384 h 1686296"/>
                    <a:gd name="connsiteX6" fmla="*/ 61377 w 97003"/>
                    <a:gd name="connsiteY6" fmla="*/ 207818 h 1686296"/>
                    <a:gd name="connsiteX7" fmla="*/ 97003 w 97003"/>
                    <a:gd name="connsiteY7" fmla="*/ 0 h 1686296"/>
                    <a:gd name="connsiteX8" fmla="*/ 97003 w 97003"/>
                    <a:gd name="connsiteY8" fmla="*/ 0 h 1686296"/>
                    <a:gd name="connsiteX9" fmla="*/ 97003 w 97003"/>
                    <a:gd name="connsiteY9" fmla="*/ 0 h 1686296"/>
                    <a:gd name="connsiteX10" fmla="*/ 97003 w 97003"/>
                    <a:gd name="connsiteY10" fmla="*/ 0 h 16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03" h="1686296">
                      <a:moveTo>
                        <a:pt x="79190" y="1686296"/>
                      </a:moveTo>
                      <a:cubicBezTo>
                        <a:pt x="58903" y="1573975"/>
                        <a:pt x="38616" y="1461655"/>
                        <a:pt x="25751" y="1359725"/>
                      </a:cubicBezTo>
                      <a:cubicBezTo>
                        <a:pt x="12886" y="1257795"/>
                        <a:pt x="5958" y="1163782"/>
                        <a:pt x="2000" y="1074717"/>
                      </a:cubicBezTo>
                      <a:cubicBezTo>
                        <a:pt x="-1959" y="985652"/>
                        <a:pt x="1010" y="906483"/>
                        <a:pt x="2000" y="825335"/>
                      </a:cubicBezTo>
                      <a:cubicBezTo>
                        <a:pt x="2990" y="744187"/>
                        <a:pt x="3980" y="667986"/>
                        <a:pt x="7938" y="587828"/>
                      </a:cubicBezTo>
                      <a:cubicBezTo>
                        <a:pt x="11896" y="507670"/>
                        <a:pt x="16845" y="407719"/>
                        <a:pt x="25751" y="344384"/>
                      </a:cubicBezTo>
                      <a:cubicBezTo>
                        <a:pt x="34657" y="281049"/>
                        <a:pt x="49502" y="265215"/>
                        <a:pt x="61377" y="207818"/>
                      </a:cubicBezTo>
                      <a:cubicBezTo>
                        <a:pt x="73252" y="150421"/>
                        <a:pt x="97003" y="0"/>
                        <a:pt x="97003" y="0"/>
                      </a:cubicBezTo>
                      <a:lnTo>
                        <a:pt x="97003" y="0"/>
                      </a:lnTo>
                      <a:lnTo>
                        <a:pt x="97003" y="0"/>
                      </a:lnTo>
                      <a:lnTo>
                        <a:pt x="97003" y="0"/>
                      </a:ln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4" name="Freeform 83"/>
                <p:cNvSpPr/>
                <p:nvPr/>
              </p:nvSpPr>
              <p:spPr>
                <a:xfrm>
                  <a:off x="2710499" y="1929740"/>
                  <a:ext cx="98015" cy="1698172"/>
                </a:xfrm>
                <a:custGeom>
                  <a:avLst/>
                  <a:gdLst>
                    <a:gd name="connsiteX0" fmla="*/ 86140 w 98015"/>
                    <a:gd name="connsiteY0" fmla="*/ 1698172 h 1698172"/>
                    <a:gd name="connsiteX1" fmla="*/ 32701 w 98015"/>
                    <a:gd name="connsiteY1" fmla="*/ 1425039 h 1698172"/>
                    <a:gd name="connsiteX2" fmla="*/ 3013 w 98015"/>
                    <a:gd name="connsiteY2" fmla="*/ 1086592 h 1698172"/>
                    <a:gd name="connsiteX3" fmla="*/ 3013 w 98015"/>
                    <a:gd name="connsiteY3" fmla="*/ 831273 h 1698172"/>
                    <a:gd name="connsiteX4" fmla="*/ 20826 w 98015"/>
                    <a:gd name="connsiteY4" fmla="*/ 587829 h 1698172"/>
                    <a:gd name="connsiteX5" fmla="*/ 38639 w 98015"/>
                    <a:gd name="connsiteY5" fmla="*/ 243444 h 1698172"/>
                    <a:gd name="connsiteX6" fmla="*/ 98015 w 98015"/>
                    <a:gd name="connsiteY6" fmla="*/ 0 h 169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5" h="1698172">
                      <a:moveTo>
                        <a:pt x="86140" y="1698172"/>
                      </a:moveTo>
                      <a:cubicBezTo>
                        <a:pt x="66347" y="1612570"/>
                        <a:pt x="46555" y="1526969"/>
                        <a:pt x="32701" y="1425039"/>
                      </a:cubicBezTo>
                      <a:cubicBezTo>
                        <a:pt x="18847" y="1323109"/>
                        <a:pt x="7961" y="1185553"/>
                        <a:pt x="3013" y="1086592"/>
                      </a:cubicBezTo>
                      <a:cubicBezTo>
                        <a:pt x="-1935" y="987631"/>
                        <a:pt x="44" y="914400"/>
                        <a:pt x="3013" y="831273"/>
                      </a:cubicBezTo>
                      <a:cubicBezTo>
                        <a:pt x="5982" y="748146"/>
                        <a:pt x="14888" y="685800"/>
                        <a:pt x="20826" y="587829"/>
                      </a:cubicBezTo>
                      <a:cubicBezTo>
                        <a:pt x="26764" y="489858"/>
                        <a:pt x="25774" y="341415"/>
                        <a:pt x="38639" y="243444"/>
                      </a:cubicBezTo>
                      <a:cubicBezTo>
                        <a:pt x="51504" y="145473"/>
                        <a:pt x="74759" y="72736"/>
                        <a:pt x="98015" y="0"/>
                      </a:cubicBezTo>
                    </a:path>
                  </a:pathLst>
                </a:cu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grpSp>
      </p:grpSp>
      <p:sp>
        <p:nvSpPr>
          <p:cNvPr id="51"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Distance Between</a:t>
            </a:r>
            <a:r>
              <a:rPr kumimoji="0" lang="en-US" sz="3600" b="0" i="0" u="none" strike="noStrike" kern="1200" cap="none" spc="0" normalizeH="0" noProof="0" dirty="0" smtClean="0">
                <a:ln>
                  <a:noFill/>
                </a:ln>
                <a:solidFill>
                  <a:schemeClr val="bg1"/>
                </a:solidFill>
                <a:effectLst/>
                <a:uLnTx/>
                <a:uFillTx/>
                <a:latin typeface="Aharoni" pitchFamily="2" charset="-79"/>
                <a:ea typeface="+mj-ea"/>
                <a:cs typeface="Aharoni" pitchFamily="2" charset="-79"/>
              </a:rPr>
              <a:t> Sensor and Object</a:t>
            </a:r>
            <a:endParaRPr kumimoji="0" lang="en-US" sz="36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52" name="Curved Right Arrow 51"/>
          <p:cNvSpPr/>
          <p:nvPr/>
        </p:nvSpPr>
        <p:spPr>
          <a:xfrm>
            <a:off x="1371600" y="5486400"/>
            <a:ext cx="838200" cy="8382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7346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Irina Igel\Dropbox\Teach Engineering Activities\The ultrasound and its high frequency - Copy\The ultrasound and its high frequency\The ultrasound and its high frequency\TE_img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981200"/>
            <a:ext cx="8229600" cy="24366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381000" y="4876800"/>
            <a:ext cx="8382000" cy="9906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mj-lt"/>
                <a:cs typeface="Arial" charset="0"/>
              </a:rPr>
              <a:t>0 </a:t>
            </a:r>
            <a:r>
              <a:rPr lang="en-US" sz="2800" b="1" dirty="0" smtClean="0">
                <a:solidFill>
                  <a:schemeClr val="tx1"/>
                </a:solidFill>
                <a:latin typeface="+mj-lt"/>
                <a:cs typeface="Arial" charset="0"/>
              </a:rPr>
              <a:t>(in cm) &lt; outputs an integer ( in cm</a:t>
            </a:r>
            <a:r>
              <a:rPr lang="en-US" sz="2800" b="1" dirty="0">
                <a:solidFill>
                  <a:schemeClr val="tx1"/>
                </a:solidFill>
                <a:latin typeface="+mj-lt"/>
                <a:cs typeface="Arial" charset="0"/>
              </a:rPr>
              <a:t>) &lt;  </a:t>
            </a:r>
            <a:r>
              <a:rPr lang="en-US" sz="2800" b="1" dirty="0" smtClean="0">
                <a:solidFill>
                  <a:schemeClr val="tx1"/>
                </a:solidFill>
                <a:latin typeface="+mj-lt"/>
                <a:cs typeface="Arial" charset="0"/>
              </a:rPr>
              <a:t>255±3 (in cm)</a:t>
            </a:r>
            <a:endParaRPr lang="en-US" sz="2800" b="1" dirty="0">
              <a:solidFill>
                <a:schemeClr val="tx1"/>
              </a:solidFill>
              <a:latin typeface="+mj-lt"/>
              <a:cs typeface="Arial" charset="0"/>
            </a:endParaRPr>
          </a:p>
        </p:txBody>
      </p:sp>
      <p:sp>
        <p:nvSpPr>
          <p:cNvPr id="2" name="Left Arrow 1"/>
          <p:cNvSpPr/>
          <p:nvPr/>
        </p:nvSpPr>
        <p:spPr>
          <a:xfrm rot="1872845">
            <a:off x="6748179" y="3107347"/>
            <a:ext cx="322277" cy="33379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 name="TextBox 2"/>
          <p:cNvSpPr txBox="1"/>
          <p:nvPr/>
        </p:nvSpPr>
        <p:spPr>
          <a:xfrm>
            <a:off x="6999067" y="3209126"/>
            <a:ext cx="1219245" cy="369332"/>
          </a:xfrm>
          <a:prstGeom prst="rect">
            <a:avLst/>
          </a:prstGeom>
          <a:noFill/>
        </p:spPr>
        <p:txBody>
          <a:bodyPr wrap="none" rtlCol="0">
            <a:spAutoFit/>
          </a:bodyPr>
          <a:lstStyle/>
          <a:p>
            <a:r>
              <a:rPr lang="en-US" dirty="0" smtClean="0">
                <a:solidFill>
                  <a:schemeClr val="bg1"/>
                </a:solidFill>
              </a:rPr>
              <a:t>NXT Brick</a:t>
            </a:r>
            <a:endParaRPr lang="en-US" dirty="0">
              <a:solidFill>
                <a:schemeClr val="bg1"/>
              </a:solidFill>
            </a:endParaRPr>
          </a:p>
        </p:txBody>
      </p:sp>
      <p:sp>
        <p:nvSpPr>
          <p:cNvPr id="11" name="Left Arrow 10"/>
          <p:cNvSpPr/>
          <p:nvPr/>
        </p:nvSpPr>
        <p:spPr>
          <a:xfrm rot="8629046">
            <a:off x="2172960" y="1595155"/>
            <a:ext cx="335313" cy="38912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2" name="TextBox 11"/>
          <p:cNvSpPr txBox="1"/>
          <p:nvPr/>
        </p:nvSpPr>
        <p:spPr>
          <a:xfrm>
            <a:off x="585122" y="1861065"/>
            <a:ext cx="2005677" cy="369332"/>
          </a:xfrm>
          <a:prstGeom prst="rect">
            <a:avLst/>
          </a:prstGeom>
          <a:noFill/>
        </p:spPr>
        <p:txBody>
          <a:bodyPr wrap="none" rtlCol="0">
            <a:spAutoFit/>
          </a:bodyPr>
          <a:lstStyle/>
          <a:p>
            <a:r>
              <a:rPr lang="en-US" dirty="0" smtClean="0">
                <a:solidFill>
                  <a:schemeClr val="bg1"/>
                </a:solidFill>
              </a:rPr>
              <a:t>Ultrasonic Sensor</a:t>
            </a:r>
            <a:endParaRPr lang="en-US" dirty="0">
              <a:solidFill>
                <a:schemeClr val="bg1"/>
              </a:solidFill>
            </a:endParaRPr>
          </a:p>
        </p:txBody>
      </p:sp>
      <p:sp>
        <p:nvSpPr>
          <p:cNvPr id="13" name="Left Arrow 12"/>
          <p:cNvSpPr/>
          <p:nvPr/>
        </p:nvSpPr>
        <p:spPr>
          <a:xfrm rot="16200000">
            <a:off x="2330064" y="3777864"/>
            <a:ext cx="2362201" cy="292873"/>
          </a:xfrm>
          <a:prstGeom prst="leftArrow">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ysClr val="windowText" lastClr="000000"/>
              </a:solidFill>
            </a:endParaRPr>
          </a:p>
        </p:txBody>
      </p:sp>
      <p:sp>
        <p:nvSpPr>
          <p:cNvPr id="10"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LEGO® MINDSTORMS® Ultrasonic Sensor – Limitations</a:t>
            </a:r>
            <a:endParaRPr kumimoji="0" lang="en-US" sz="36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276837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Irina Igel\Dropbox\Teach Engineering Activities\The ultrasound and its high frequency - Copy\The ultrasound and its high frequency\The ultrasound and its high frequency\TE_img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064" y="2819400"/>
            <a:ext cx="8915400" cy="262865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Using LEGO® MINDSTORMS® Ultrasonic Sensor to Measure Distance</a:t>
            </a:r>
            <a:endParaRPr kumimoji="0" lang="en-US" sz="36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6" name="Rectangle 5"/>
          <p:cNvSpPr/>
          <p:nvPr/>
        </p:nvSpPr>
        <p:spPr>
          <a:xfrm>
            <a:off x="685800" y="1676400"/>
            <a:ext cx="8458200" cy="954107"/>
          </a:xfrm>
          <a:prstGeom prst="rect">
            <a:avLst/>
          </a:prstGeom>
        </p:spPr>
        <p:txBody>
          <a:bodyPr wrap="square">
            <a:spAutoFit/>
          </a:bodyPr>
          <a:lstStyle/>
          <a:p>
            <a:r>
              <a:rPr lang="en-US" sz="2800" b="1" dirty="0" smtClean="0">
                <a:latin typeface="+mj-lt"/>
              </a:rPr>
              <a:t>Use the following steps to obtain ultrasonic measurements using inbuilt NXT </a:t>
            </a:r>
            <a:r>
              <a:rPr lang="en-US" sz="2800" b="1" dirty="0" smtClean="0">
                <a:latin typeface="+mj-lt"/>
              </a:rPr>
              <a:t>function.</a:t>
            </a:r>
            <a:endParaRPr lang="en-US" sz="2800" b="1" dirty="0" smtClean="0">
              <a:latin typeface="+mj-lt"/>
            </a:endParaRPr>
          </a:p>
        </p:txBody>
      </p:sp>
      <p:grpSp>
        <p:nvGrpSpPr>
          <p:cNvPr id="10" name="Group 9"/>
          <p:cNvGrpSpPr/>
          <p:nvPr/>
        </p:nvGrpSpPr>
        <p:grpSpPr>
          <a:xfrm>
            <a:off x="762000" y="5486400"/>
            <a:ext cx="914400" cy="609600"/>
            <a:chOff x="762000" y="5486400"/>
            <a:chExt cx="914400" cy="609600"/>
          </a:xfrm>
        </p:grpSpPr>
        <p:sp>
          <p:nvSpPr>
            <p:cNvPr id="8" name="Oval 7"/>
            <p:cNvSpPr/>
            <p:nvPr/>
          </p:nvSpPr>
          <p:spPr>
            <a:xfrm>
              <a:off x="762000" y="5486400"/>
              <a:ext cx="762000" cy="609600"/>
            </a:xfrm>
            <a:prstGeom prst="ellipse">
              <a:avLst/>
            </a:prstGeom>
            <a:solidFill>
              <a:srgbClr val="C00000">
                <a:alpha val="8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5605046"/>
              <a:ext cx="914400" cy="338554"/>
            </a:xfrm>
            <a:prstGeom prst="rect">
              <a:avLst/>
            </a:prstGeom>
            <a:noFill/>
          </p:spPr>
          <p:txBody>
            <a:bodyPr wrap="square" rtlCol="0">
              <a:spAutoFit/>
            </a:bodyPr>
            <a:lstStyle/>
            <a:p>
              <a:r>
                <a:rPr lang="en-US" sz="1600" b="1" dirty="0" smtClean="0">
                  <a:solidFill>
                    <a:schemeClr val="bg1"/>
                  </a:solidFill>
                  <a:latin typeface="+mn-lt"/>
                </a:rPr>
                <a:t>Step 1</a:t>
              </a:r>
              <a:endParaRPr lang="en-US" sz="1600" b="1" dirty="0">
                <a:solidFill>
                  <a:schemeClr val="bg1"/>
                </a:solidFill>
                <a:latin typeface="+mn-lt"/>
              </a:endParaRPr>
            </a:p>
          </p:txBody>
        </p:sp>
      </p:grpSp>
      <p:grpSp>
        <p:nvGrpSpPr>
          <p:cNvPr id="11" name="Group 10"/>
          <p:cNvGrpSpPr/>
          <p:nvPr/>
        </p:nvGrpSpPr>
        <p:grpSpPr>
          <a:xfrm>
            <a:off x="2438400" y="5486400"/>
            <a:ext cx="914400" cy="609600"/>
            <a:chOff x="762000" y="5486400"/>
            <a:chExt cx="914400" cy="609600"/>
          </a:xfrm>
        </p:grpSpPr>
        <p:sp>
          <p:nvSpPr>
            <p:cNvPr id="12" name="Oval 11"/>
            <p:cNvSpPr/>
            <p:nvPr/>
          </p:nvSpPr>
          <p:spPr>
            <a:xfrm>
              <a:off x="762000" y="5486400"/>
              <a:ext cx="762000" cy="609600"/>
            </a:xfrm>
            <a:prstGeom prst="ellipse">
              <a:avLst/>
            </a:prstGeom>
            <a:solidFill>
              <a:srgbClr val="C00000">
                <a:alpha val="8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5605046"/>
              <a:ext cx="914400" cy="338554"/>
            </a:xfrm>
            <a:prstGeom prst="rect">
              <a:avLst/>
            </a:prstGeom>
            <a:noFill/>
          </p:spPr>
          <p:txBody>
            <a:bodyPr wrap="square" rtlCol="0">
              <a:spAutoFit/>
            </a:bodyPr>
            <a:lstStyle/>
            <a:p>
              <a:r>
                <a:rPr lang="en-US" sz="1600" b="1" dirty="0" smtClean="0">
                  <a:solidFill>
                    <a:schemeClr val="bg1"/>
                  </a:solidFill>
                  <a:latin typeface="+mn-lt"/>
                </a:rPr>
                <a:t>Step 2</a:t>
              </a:r>
              <a:endParaRPr lang="en-US" sz="1600" b="1" dirty="0">
                <a:solidFill>
                  <a:schemeClr val="bg1"/>
                </a:solidFill>
                <a:latin typeface="+mn-lt"/>
              </a:endParaRPr>
            </a:p>
          </p:txBody>
        </p:sp>
      </p:grpSp>
      <p:grpSp>
        <p:nvGrpSpPr>
          <p:cNvPr id="14" name="Group 13"/>
          <p:cNvGrpSpPr/>
          <p:nvPr/>
        </p:nvGrpSpPr>
        <p:grpSpPr>
          <a:xfrm>
            <a:off x="4191000" y="5486400"/>
            <a:ext cx="914400" cy="609600"/>
            <a:chOff x="762000" y="5486400"/>
            <a:chExt cx="914400" cy="609600"/>
          </a:xfrm>
        </p:grpSpPr>
        <p:sp>
          <p:nvSpPr>
            <p:cNvPr id="15" name="Oval 14"/>
            <p:cNvSpPr/>
            <p:nvPr/>
          </p:nvSpPr>
          <p:spPr>
            <a:xfrm>
              <a:off x="762000" y="5486400"/>
              <a:ext cx="762000" cy="609600"/>
            </a:xfrm>
            <a:prstGeom prst="ellipse">
              <a:avLst/>
            </a:prstGeom>
            <a:solidFill>
              <a:srgbClr val="C00000">
                <a:alpha val="8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5605046"/>
              <a:ext cx="914400" cy="338554"/>
            </a:xfrm>
            <a:prstGeom prst="rect">
              <a:avLst/>
            </a:prstGeom>
            <a:noFill/>
          </p:spPr>
          <p:txBody>
            <a:bodyPr wrap="square" rtlCol="0">
              <a:spAutoFit/>
            </a:bodyPr>
            <a:lstStyle/>
            <a:p>
              <a:r>
                <a:rPr lang="en-US" sz="1600" b="1" dirty="0" smtClean="0">
                  <a:solidFill>
                    <a:schemeClr val="bg1"/>
                  </a:solidFill>
                  <a:latin typeface="+mn-lt"/>
                </a:rPr>
                <a:t>Step 3</a:t>
              </a:r>
              <a:endParaRPr lang="en-US" sz="1600" b="1" dirty="0">
                <a:solidFill>
                  <a:schemeClr val="bg1"/>
                </a:solidFill>
                <a:latin typeface="+mn-lt"/>
              </a:endParaRPr>
            </a:p>
          </p:txBody>
        </p:sp>
      </p:grpSp>
      <p:grpSp>
        <p:nvGrpSpPr>
          <p:cNvPr id="17" name="Group 16"/>
          <p:cNvGrpSpPr/>
          <p:nvPr/>
        </p:nvGrpSpPr>
        <p:grpSpPr>
          <a:xfrm>
            <a:off x="5943600" y="5486400"/>
            <a:ext cx="914400" cy="609600"/>
            <a:chOff x="762000" y="5486400"/>
            <a:chExt cx="914400" cy="609600"/>
          </a:xfrm>
        </p:grpSpPr>
        <p:sp>
          <p:nvSpPr>
            <p:cNvPr id="18" name="Oval 17"/>
            <p:cNvSpPr/>
            <p:nvPr/>
          </p:nvSpPr>
          <p:spPr>
            <a:xfrm>
              <a:off x="762000" y="5486400"/>
              <a:ext cx="762000" cy="609600"/>
            </a:xfrm>
            <a:prstGeom prst="ellipse">
              <a:avLst/>
            </a:prstGeom>
            <a:solidFill>
              <a:srgbClr val="C00000">
                <a:alpha val="8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2000" y="5605046"/>
              <a:ext cx="914400" cy="338554"/>
            </a:xfrm>
            <a:prstGeom prst="rect">
              <a:avLst/>
            </a:prstGeom>
            <a:noFill/>
          </p:spPr>
          <p:txBody>
            <a:bodyPr wrap="square" rtlCol="0">
              <a:spAutoFit/>
            </a:bodyPr>
            <a:lstStyle/>
            <a:p>
              <a:r>
                <a:rPr lang="en-US" sz="1600" b="1" dirty="0" smtClean="0">
                  <a:solidFill>
                    <a:schemeClr val="bg1"/>
                  </a:solidFill>
                  <a:latin typeface="+mn-lt"/>
                </a:rPr>
                <a:t>Step 4</a:t>
              </a:r>
              <a:endParaRPr lang="en-US" sz="1600" b="1" dirty="0">
                <a:solidFill>
                  <a:schemeClr val="bg1"/>
                </a:solidFill>
                <a:latin typeface="+mn-lt"/>
              </a:endParaRPr>
            </a:p>
          </p:txBody>
        </p:sp>
      </p:grpSp>
      <p:grpSp>
        <p:nvGrpSpPr>
          <p:cNvPr id="20" name="Group 19"/>
          <p:cNvGrpSpPr/>
          <p:nvPr/>
        </p:nvGrpSpPr>
        <p:grpSpPr>
          <a:xfrm>
            <a:off x="7696200" y="5486400"/>
            <a:ext cx="914400" cy="609600"/>
            <a:chOff x="762000" y="5486400"/>
            <a:chExt cx="914400" cy="609600"/>
          </a:xfrm>
        </p:grpSpPr>
        <p:sp>
          <p:nvSpPr>
            <p:cNvPr id="21" name="Oval 20"/>
            <p:cNvSpPr/>
            <p:nvPr/>
          </p:nvSpPr>
          <p:spPr>
            <a:xfrm>
              <a:off x="762000" y="5486400"/>
              <a:ext cx="762000" cy="609600"/>
            </a:xfrm>
            <a:prstGeom prst="ellipse">
              <a:avLst/>
            </a:prstGeom>
            <a:solidFill>
              <a:srgbClr val="C00000">
                <a:alpha val="8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62000" y="5605046"/>
              <a:ext cx="914400" cy="338554"/>
            </a:xfrm>
            <a:prstGeom prst="rect">
              <a:avLst/>
            </a:prstGeom>
            <a:noFill/>
          </p:spPr>
          <p:txBody>
            <a:bodyPr wrap="square" rtlCol="0">
              <a:spAutoFit/>
            </a:bodyPr>
            <a:lstStyle/>
            <a:p>
              <a:r>
                <a:rPr lang="en-US" sz="1600" b="1" dirty="0" smtClean="0">
                  <a:solidFill>
                    <a:schemeClr val="bg1"/>
                  </a:solidFill>
                  <a:latin typeface="+mn-lt"/>
                </a:rPr>
                <a:t>Step 5</a:t>
              </a:r>
              <a:endParaRPr lang="en-US" sz="1600" b="1" dirty="0">
                <a:solidFill>
                  <a:schemeClr val="bg1"/>
                </a:solidFill>
                <a:latin typeface="+mn-lt"/>
              </a:endParaRPr>
            </a:p>
          </p:txBody>
        </p:sp>
      </p:grpSp>
      <p:sp>
        <p:nvSpPr>
          <p:cNvPr id="24" name="Striped Right Arrow 23"/>
          <p:cNvSpPr/>
          <p:nvPr/>
        </p:nvSpPr>
        <p:spPr>
          <a:xfrm>
            <a:off x="1600200" y="5638800"/>
            <a:ext cx="762000" cy="381000"/>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a:off x="3352800" y="5638800"/>
            <a:ext cx="762000" cy="381000"/>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riped Right Arrow 25"/>
          <p:cNvSpPr/>
          <p:nvPr/>
        </p:nvSpPr>
        <p:spPr>
          <a:xfrm>
            <a:off x="5105400" y="5638800"/>
            <a:ext cx="762000" cy="381000"/>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iped Right Arrow 26"/>
          <p:cNvSpPr/>
          <p:nvPr/>
        </p:nvSpPr>
        <p:spPr>
          <a:xfrm>
            <a:off x="6858000" y="5638800"/>
            <a:ext cx="762000" cy="381000"/>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98782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Irina Igel\Pictures\Pictures\2009\rafting\IMG_08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2362200"/>
            <a:ext cx="2895600"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auto">
          <a:xfrm>
            <a:off x="0" y="228600"/>
            <a:ext cx="9144000" cy="19050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463550" lvl="0">
              <a:defRPr/>
            </a:pPr>
            <a:r>
              <a:rPr kumimoji="0" lang="en-US" sz="3000" b="0" i="1"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Activity: </a:t>
            </a:r>
            <a:r>
              <a:rPr lang="en-US" sz="3000" dirty="0" smtClean="0">
                <a:solidFill>
                  <a:schemeClr val="bg1"/>
                </a:solidFill>
                <a:latin typeface="Aharoni" pitchFamily="2" charset="-79"/>
                <a:ea typeface="+mj-ea"/>
                <a:cs typeface="Aharoni" pitchFamily="2" charset="-79"/>
              </a:rPr>
              <a:t>Look around and choose an object that you can measure the distance to using </a:t>
            </a:r>
            <a:r>
              <a:rPr lang="en-US" sz="3000" dirty="0" smtClean="0">
                <a:solidFill>
                  <a:schemeClr val="bg1"/>
                </a:solidFill>
                <a:latin typeface="Aharoni" pitchFamily="2" charset="-79"/>
                <a:ea typeface="+mj-ea"/>
                <a:cs typeface="Aharoni" pitchFamily="2" charset="-79"/>
              </a:rPr>
              <a:t>the </a:t>
            </a:r>
            <a:r>
              <a:rPr kumimoji="0" lang="en-US" sz="3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LEGO® MINDSTORMS® Ultrasonic Sensor</a:t>
            </a:r>
            <a:endParaRPr kumimoji="0" lang="en-US" sz="3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9" name="Explosion 1 8"/>
          <p:cNvSpPr/>
          <p:nvPr/>
        </p:nvSpPr>
        <p:spPr>
          <a:xfrm>
            <a:off x="228600" y="2667000"/>
            <a:ext cx="2971800" cy="2590800"/>
          </a:xfrm>
          <a:prstGeom prst="irregularSeal1">
            <a:avLst/>
          </a:prstGeom>
          <a:solidFill>
            <a:srgbClr val="92D050"/>
          </a:solidFill>
          <a:ln>
            <a:solidFill>
              <a:srgbClr val="80C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0459076">
            <a:off x="621123" y="3471367"/>
            <a:ext cx="2133600" cy="942694"/>
          </a:xfrm>
          <a:prstGeom prst="rect">
            <a:avLst/>
          </a:prstGeom>
          <a:noFill/>
        </p:spPr>
        <p:txBody>
          <a:bodyPr wrap="square" rtlCol="0">
            <a:spAutoFit/>
          </a:bodyPr>
          <a:lstStyle/>
          <a:p>
            <a:pPr algn="ctr">
              <a:lnSpc>
                <a:spcPts val="2200"/>
              </a:lnSpc>
            </a:pPr>
            <a:r>
              <a:rPr lang="en-US" sz="2200" b="1" dirty="0" smtClean="0">
                <a:solidFill>
                  <a:schemeClr val="bg1"/>
                </a:solidFill>
                <a:effectLst>
                  <a:outerShdw blurRad="38100" dist="38100" dir="2700000" algn="tl">
                    <a:srgbClr val="000000">
                      <a:alpha val="43137"/>
                    </a:srgbClr>
                  </a:outerShdw>
                </a:effectLst>
                <a:latin typeface="+mn-lt"/>
              </a:rPr>
              <a:t>Be creative and use your imagination!</a:t>
            </a:r>
            <a:endParaRPr lang="en-US" sz="2200" b="1" dirty="0">
              <a:solidFill>
                <a:schemeClr val="bg1"/>
              </a:solidFill>
              <a:effectLst>
                <a:outerShdw blurRad="38100" dist="38100" dir="2700000" algn="tl">
                  <a:srgbClr val="000000">
                    <a:alpha val="43137"/>
                  </a:srgbClr>
                </a:outerShdw>
              </a:effectLst>
              <a:latin typeface="+mn-lt"/>
            </a:endParaRPr>
          </a:p>
        </p:txBody>
      </p:sp>
      <p:sp>
        <p:nvSpPr>
          <p:cNvPr id="11" name="Explosion 1 10"/>
          <p:cNvSpPr/>
          <p:nvPr/>
        </p:nvSpPr>
        <p:spPr>
          <a:xfrm rot="11803732">
            <a:off x="6598541" y="4166114"/>
            <a:ext cx="2357664" cy="2204596"/>
          </a:xfrm>
          <a:prstGeom prst="irregularSeal1">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439132">
            <a:off x="6730234" y="5010569"/>
            <a:ext cx="21336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mn-lt"/>
              </a:rPr>
              <a:t>Have fun!</a:t>
            </a:r>
            <a:endParaRPr lang="en-US" sz="28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 xmlns:p14="http://schemas.microsoft.com/office/powerpoint/2010/main" val="3543831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5364480" cy="5334000"/>
          </a:xfrm>
        </p:spPr>
        <p:txBody>
          <a:bodyPr rtlCol="0">
            <a:noAutofit/>
          </a:bodyPr>
          <a:lstStyle/>
          <a:p>
            <a:pPr algn="l" fontAlgn="auto">
              <a:spcAft>
                <a:spcPts val="0"/>
              </a:spcAft>
              <a:defRPr/>
            </a:pPr>
            <a:r>
              <a:rPr lang="en-US" sz="2800" b="1" dirty="0" smtClean="0">
                <a:cs typeface="Times New Roman" pitchFamily="18" charset="0"/>
              </a:rPr>
              <a:t>You are driving and need to determine the distance between your car and the car in front of you.                     </a:t>
            </a:r>
            <a:r>
              <a:rPr lang="en-US" sz="2400" dirty="0" smtClean="0">
                <a:cs typeface="Times New Roman" pitchFamily="18" charset="0"/>
              </a:rPr>
              <a:t/>
            </a:r>
            <a:br>
              <a:rPr lang="en-US" sz="2400" dirty="0" smtClean="0">
                <a:cs typeface="Times New Roman" pitchFamily="18" charset="0"/>
              </a:rPr>
            </a:br>
            <a:r>
              <a:rPr lang="en-US" sz="2400" dirty="0">
                <a:cs typeface="Times New Roman" pitchFamily="18" charset="0"/>
              </a:rPr>
              <a:t/>
            </a:r>
            <a:br>
              <a:rPr lang="en-US" sz="2400" dirty="0">
                <a:cs typeface="Times New Roman" pitchFamily="18" charset="0"/>
              </a:rPr>
            </a:br>
            <a:r>
              <a:rPr lang="en-US" sz="2400" dirty="0" smtClean="0">
                <a:cs typeface="Times New Roman" pitchFamily="18" charset="0"/>
              </a:rPr>
              <a:t/>
            </a:r>
            <a:br>
              <a:rPr lang="en-US" sz="2400" dirty="0" smtClean="0">
                <a:cs typeface="Times New Roman" pitchFamily="18" charset="0"/>
              </a:rPr>
            </a:br>
            <a:r>
              <a:rPr lang="en-US" sz="2400" dirty="0" smtClean="0">
                <a:cs typeface="Times New Roman" pitchFamily="18" charset="0"/>
              </a:rPr>
              <a:t>Come up with a way to determine the distance between vehicles without you leaving your car. </a:t>
            </a:r>
            <a:r>
              <a:rPr lang="en-US" sz="2400" i="1" dirty="0" smtClean="0">
                <a:cs typeface="Times New Roman" pitchFamily="18" charset="0"/>
              </a:rPr>
              <a:t>Note: you </a:t>
            </a:r>
            <a:r>
              <a:rPr lang="en-US" sz="2400" i="1" dirty="0" smtClean="0">
                <a:cs typeface="Times New Roman" pitchFamily="18" charset="0"/>
              </a:rPr>
              <a:t>cannot use a ruler or a tape measure.</a:t>
            </a:r>
            <a:r>
              <a:rPr lang="en-US" sz="2400" dirty="0" smtClean="0">
                <a:cs typeface="Times New Roman" pitchFamily="18" charset="0"/>
              </a:rPr>
              <a:t/>
            </a:r>
            <a:br>
              <a:rPr lang="en-US" sz="2400" dirty="0" smtClean="0">
                <a:cs typeface="Times New Roman" pitchFamily="18" charset="0"/>
              </a:rPr>
            </a:br>
            <a:endParaRPr lang="en-US" sz="2400" dirty="0" smtClean="0">
              <a:cs typeface="Times New Roman" pitchFamily="18" charset="0"/>
            </a:endParaRPr>
          </a:p>
        </p:txBody>
      </p:sp>
      <p:pic>
        <p:nvPicPr>
          <p:cNvPr id="2052" name="Picture 4" descr="C:\Users\Irina Igel\Pictures\Pictures\2009\rafting\IMG_08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78880" y="1749972"/>
            <a:ext cx="2255520" cy="33832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To </a:t>
            </a:r>
            <a:r>
              <a:rPr lang="en-US" sz="4000" dirty="0" smtClean="0">
                <a:solidFill>
                  <a:schemeClr val="bg1"/>
                </a:solidFill>
                <a:latin typeface="Aharoni" pitchFamily="2" charset="-79"/>
                <a:ea typeface="+mj-ea"/>
                <a:cs typeface="Aharoni" pitchFamily="2" charset="-79"/>
              </a:rPr>
              <a:t>Do Now…</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0" y="4953000"/>
            <a:ext cx="2362200" cy="914400"/>
          </a:xfrm>
          <a:prstGeom prst="rect">
            <a:avLst/>
          </a:prstGeom>
        </p:spPr>
        <p:txBody>
          <a:bodyPr anchor="ctr">
            <a:normAutofit/>
          </a:bodyPr>
          <a:lstStyle/>
          <a:p>
            <a:pPr fontAlgn="auto">
              <a:spcAft>
                <a:spcPts val="0"/>
              </a:spcAft>
              <a:defRPr/>
            </a:pPr>
            <a:r>
              <a:rPr lang="en-US" sz="3600" b="1" dirty="0">
                <a:latin typeface="+mj-lt"/>
                <a:ea typeface="+mj-ea"/>
                <a:cs typeface="+mj-cs"/>
              </a:rPr>
              <a:t>1 Hz = 1/s</a:t>
            </a:r>
          </a:p>
        </p:txBody>
      </p:sp>
      <p:sp>
        <p:nvSpPr>
          <p:cNvPr id="5" name="Title 1"/>
          <p:cNvSpPr txBox="1">
            <a:spLocks/>
          </p:cNvSpPr>
          <p:nvPr/>
        </p:nvSpPr>
        <p:spPr>
          <a:xfrm>
            <a:off x="549166" y="3352800"/>
            <a:ext cx="8245366" cy="1143000"/>
          </a:xfrm>
          <a:prstGeom prst="rect">
            <a:avLst/>
          </a:prstGeom>
        </p:spPr>
        <p:txBody>
          <a:bodyPr anchor="ctr">
            <a:noAutofit/>
          </a:bodyPr>
          <a:lstStyle/>
          <a:p>
            <a:pPr fontAlgn="auto">
              <a:spcAft>
                <a:spcPts val="0"/>
              </a:spcAft>
              <a:tabLst>
                <a:tab pos="1487488" algn="l"/>
              </a:tabLst>
              <a:defRPr/>
            </a:pPr>
            <a:r>
              <a:rPr lang="en-US" sz="2800" b="1" dirty="0">
                <a:solidFill>
                  <a:srgbClr val="C00000"/>
                </a:solidFill>
                <a:latin typeface="+mj-lt"/>
                <a:ea typeface="+mj-ea"/>
                <a:cs typeface="+mj-cs"/>
              </a:rPr>
              <a:t>Hz (hertz</a:t>
            </a:r>
            <a:r>
              <a:rPr lang="en-US" sz="2800" b="1" dirty="0" smtClean="0">
                <a:solidFill>
                  <a:srgbClr val="C00000"/>
                </a:solidFill>
                <a:latin typeface="+mj-lt"/>
                <a:ea typeface="+mj-ea"/>
                <a:cs typeface="+mj-cs"/>
              </a:rPr>
              <a:t>)	</a:t>
            </a:r>
            <a:r>
              <a:rPr lang="en-US" sz="2800" b="1" dirty="0" smtClean="0">
                <a:latin typeface="+mj-lt"/>
                <a:ea typeface="+mj-ea"/>
                <a:cs typeface="+mj-cs"/>
              </a:rPr>
              <a:t>― is </a:t>
            </a:r>
            <a:r>
              <a:rPr lang="en-US" sz="2800" b="1" dirty="0">
                <a:latin typeface="+mj-lt"/>
                <a:ea typeface="+mj-ea"/>
                <a:cs typeface="+mj-cs"/>
              </a:rPr>
              <a:t>a SI unit of </a:t>
            </a:r>
            <a:r>
              <a:rPr lang="en-US" sz="2800" b="1" dirty="0" smtClean="0">
                <a:latin typeface="+mj-lt"/>
                <a:ea typeface="+mj-ea"/>
                <a:cs typeface="+mj-cs"/>
              </a:rPr>
              <a:t>frequency</a:t>
            </a:r>
          </a:p>
          <a:p>
            <a:pPr fontAlgn="auto">
              <a:spcAft>
                <a:spcPts val="0"/>
              </a:spcAft>
              <a:tabLst>
                <a:tab pos="1487488" algn="l"/>
              </a:tabLst>
              <a:defRPr/>
            </a:pPr>
            <a:r>
              <a:rPr lang="en-US" sz="2800" b="1" dirty="0" smtClean="0">
                <a:latin typeface="+mj-lt"/>
                <a:ea typeface="+mj-ea"/>
                <a:cs typeface="+mj-cs"/>
              </a:rPr>
              <a:t>	</a:t>
            </a:r>
            <a:r>
              <a:rPr lang="en-US" sz="2800" b="1" dirty="0" smtClean="0">
                <a:latin typeface="+mj-lt"/>
                <a:ea typeface="+mj-ea"/>
                <a:cs typeface="+mj-cs"/>
              </a:rPr>
              <a:t>― defined </a:t>
            </a:r>
            <a:r>
              <a:rPr lang="en-US" sz="2800" b="1" dirty="0">
                <a:latin typeface="+mj-lt"/>
                <a:ea typeface="+mj-ea"/>
                <a:cs typeface="+mj-cs"/>
              </a:rPr>
              <a:t>as cycles per second</a:t>
            </a:r>
          </a:p>
        </p:txBody>
      </p:sp>
      <p:sp>
        <p:nvSpPr>
          <p:cNvPr id="7" name="Rectangle 6"/>
          <p:cNvSpPr/>
          <p:nvPr/>
        </p:nvSpPr>
        <p:spPr>
          <a:xfrm>
            <a:off x="2895601" y="5029200"/>
            <a:ext cx="2362200" cy="838200"/>
          </a:xfrm>
          <a:prstGeom prst="rect">
            <a:avLst/>
          </a:prstGeom>
          <a:no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
          <p:cNvSpPr/>
          <p:nvPr/>
        </p:nvSpPr>
        <p:spPr>
          <a:xfrm>
            <a:off x="609600" y="1600200"/>
            <a:ext cx="8245366" cy="954107"/>
          </a:xfrm>
          <a:prstGeom prst="rect">
            <a:avLst/>
          </a:prstGeom>
        </p:spPr>
        <p:txBody>
          <a:bodyPr wrap="square">
            <a:spAutoFit/>
          </a:bodyPr>
          <a:lstStyle/>
          <a:p>
            <a:r>
              <a:rPr lang="en-US" sz="2800" b="1" dirty="0">
                <a:latin typeface="+mj-lt"/>
              </a:rPr>
              <a:t>The </a:t>
            </a:r>
            <a:r>
              <a:rPr lang="en-US" sz="2800" b="1" dirty="0">
                <a:solidFill>
                  <a:srgbClr val="C00000"/>
                </a:solidFill>
                <a:latin typeface="+mj-lt"/>
              </a:rPr>
              <a:t>frequency</a:t>
            </a:r>
            <a:r>
              <a:rPr lang="en-US" sz="2800" b="1" dirty="0">
                <a:latin typeface="+mj-lt"/>
              </a:rPr>
              <a:t> of a wave is defined as number of cycles </a:t>
            </a:r>
            <a:r>
              <a:rPr lang="en-US" sz="2800" b="1" dirty="0" smtClean="0">
                <a:latin typeface="+mj-lt"/>
              </a:rPr>
              <a:t>the </a:t>
            </a:r>
            <a:r>
              <a:rPr lang="en-US" sz="2800" b="1" dirty="0">
                <a:latin typeface="+mj-lt"/>
              </a:rPr>
              <a:t>wave completes in </a:t>
            </a:r>
            <a:r>
              <a:rPr lang="en-US" sz="2800" b="1" dirty="0" smtClean="0">
                <a:latin typeface="+mj-lt"/>
              </a:rPr>
              <a:t>a second. </a:t>
            </a:r>
            <a:endParaRPr lang="en-US" sz="2800" b="1" dirty="0">
              <a:latin typeface="+mj-lt"/>
            </a:endParaRPr>
          </a:p>
        </p:txBody>
      </p:sp>
      <p:sp>
        <p:nvSpPr>
          <p:cNvPr id="9"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What is Frequency?</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4688" t="26805" r="34375" b="54861"/>
          <a:stretch>
            <a:fillRect/>
          </a:stretch>
        </p:blipFill>
        <p:spPr bwMode="auto">
          <a:xfrm>
            <a:off x="4528777" y="4790090"/>
            <a:ext cx="4386623" cy="2067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4492" t="27083" r="34375" b="54948"/>
          <a:stretch>
            <a:fillRect/>
          </a:stretch>
        </p:blipFill>
        <p:spPr bwMode="auto">
          <a:xfrm>
            <a:off x="0" y="1344048"/>
            <a:ext cx="4258048" cy="193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4492" t="26563" r="34814" b="55208"/>
          <a:stretch>
            <a:fillRect/>
          </a:stretch>
        </p:blipFill>
        <p:spPr bwMode="auto">
          <a:xfrm>
            <a:off x="2133600" y="3200400"/>
            <a:ext cx="4132013"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Frequency of a Sine Wave</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29"/>
          <p:cNvGrpSpPr>
            <a:grpSpLocks/>
          </p:cNvGrpSpPr>
          <p:nvPr/>
        </p:nvGrpSpPr>
        <p:grpSpPr bwMode="auto">
          <a:xfrm>
            <a:off x="914400" y="2819400"/>
            <a:ext cx="7467600" cy="2008188"/>
            <a:chOff x="838200" y="3505182"/>
            <a:chExt cx="7467600" cy="2008650"/>
          </a:xfrm>
        </p:grpSpPr>
        <p:grpSp>
          <p:nvGrpSpPr>
            <p:cNvPr id="6148" name="Group 36"/>
            <p:cNvGrpSpPr>
              <a:grpSpLocks/>
            </p:cNvGrpSpPr>
            <p:nvPr/>
          </p:nvGrpSpPr>
          <p:grpSpPr bwMode="auto">
            <a:xfrm>
              <a:off x="838200" y="4294632"/>
              <a:ext cx="7467600" cy="1219200"/>
              <a:chOff x="838200" y="4953000"/>
              <a:chExt cx="7467600" cy="1219200"/>
            </a:xfrm>
          </p:grpSpPr>
          <p:sp>
            <p:nvSpPr>
              <p:cNvPr id="33" name="Rounded Rectangle 32"/>
              <p:cNvSpPr/>
              <p:nvPr/>
            </p:nvSpPr>
            <p:spPr>
              <a:xfrm>
                <a:off x="838200" y="4953000"/>
                <a:ext cx="9906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Infrasound</a:t>
                </a:r>
              </a:p>
            </p:txBody>
          </p:sp>
          <p:sp>
            <p:nvSpPr>
              <p:cNvPr id="31" name="Rounded Rectangle 30"/>
              <p:cNvSpPr/>
              <p:nvPr/>
            </p:nvSpPr>
            <p:spPr>
              <a:xfrm>
                <a:off x="3657600" y="4953000"/>
                <a:ext cx="44958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Ultrasound</a:t>
                </a:r>
                <a:endParaRPr lang="en-US" sz="1100" dirty="0">
                  <a:solidFill>
                    <a:schemeClr val="tx1"/>
                  </a:solidFill>
                </a:endParaRPr>
              </a:p>
            </p:txBody>
          </p:sp>
          <p:sp>
            <p:nvSpPr>
              <p:cNvPr id="9" name="Rounded Rectangle 8"/>
              <p:cNvSpPr/>
              <p:nvPr/>
            </p:nvSpPr>
            <p:spPr>
              <a:xfrm>
                <a:off x="1752600" y="4953000"/>
                <a:ext cx="1981200" cy="762000"/>
              </a:xfrm>
              <a:prstGeom prst="roundRect">
                <a:avLst/>
              </a:prstGeom>
              <a:solidFill>
                <a:schemeClr val="accent1">
                  <a:lumMod val="60000"/>
                  <a:lumOff val="40000"/>
                  <a:tint val="66000"/>
                  <a:satMod val="160000"/>
                </a:schemeClr>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Audible</a:t>
                </a:r>
                <a:r>
                  <a:rPr lang="en-US" sz="1400" dirty="0">
                    <a:solidFill>
                      <a:schemeClr val="tx1"/>
                    </a:solidFill>
                  </a:rPr>
                  <a:t> </a:t>
                </a:r>
                <a:r>
                  <a:rPr lang="en-US" sz="1200" dirty="0">
                    <a:solidFill>
                      <a:schemeClr val="tx1"/>
                    </a:solidFill>
                  </a:rPr>
                  <a:t>frequencies</a:t>
                </a:r>
                <a:endParaRPr lang="en-US" sz="1400" dirty="0">
                  <a:solidFill>
                    <a:schemeClr val="tx1"/>
                  </a:solidFill>
                </a:endParaRPr>
              </a:p>
            </p:txBody>
          </p:sp>
          <p:grpSp>
            <p:nvGrpSpPr>
              <p:cNvPr id="6163" name="Group 9"/>
              <p:cNvGrpSpPr>
                <a:grpSpLocks/>
              </p:cNvGrpSpPr>
              <p:nvPr/>
            </p:nvGrpSpPr>
            <p:grpSpPr bwMode="auto">
              <a:xfrm>
                <a:off x="838200" y="5638800"/>
                <a:ext cx="7467600" cy="533400"/>
                <a:chOff x="838200" y="5334000"/>
                <a:chExt cx="7467600" cy="533400"/>
              </a:xfrm>
            </p:grpSpPr>
            <p:grpSp>
              <p:nvGrpSpPr>
                <p:cNvPr id="6164" name="Group 21"/>
                <p:cNvGrpSpPr>
                  <a:grpSpLocks/>
                </p:cNvGrpSpPr>
                <p:nvPr/>
              </p:nvGrpSpPr>
              <p:grpSpPr bwMode="auto">
                <a:xfrm>
                  <a:off x="838200" y="5334000"/>
                  <a:ext cx="7467600" cy="152400"/>
                  <a:chOff x="838200" y="5181600"/>
                  <a:chExt cx="7467600" cy="152400"/>
                </a:xfrm>
              </p:grpSpPr>
              <p:grpSp>
                <p:nvGrpSpPr>
                  <p:cNvPr id="6169" name="Group 11"/>
                  <p:cNvGrpSpPr>
                    <a:grpSpLocks/>
                  </p:cNvGrpSpPr>
                  <p:nvPr/>
                </p:nvGrpSpPr>
                <p:grpSpPr bwMode="auto">
                  <a:xfrm>
                    <a:off x="838200" y="5181600"/>
                    <a:ext cx="7315200" cy="152400"/>
                    <a:chOff x="1371600" y="5257800"/>
                    <a:chExt cx="7315200" cy="152400"/>
                  </a:xfrm>
                </p:grpSpPr>
                <p:cxnSp>
                  <p:nvCxnSpPr>
                    <p:cNvPr id="25" name="Straight Connector 8"/>
                    <p:cNvCxnSpPr/>
                    <p:nvPr/>
                  </p:nvCxnSpPr>
                  <p:spPr>
                    <a:xfrm>
                      <a:off x="1447800" y="5333894"/>
                      <a:ext cx="7239000" cy="0"/>
                    </a:xfrm>
                    <a:prstGeom prst="line">
                      <a:avLst/>
                    </a:prstGeom>
                  </p:spPr>
                  <p:style>
                    <a:lnRef idx="3">
                      <a:schemeClr val="accent1"/>
                    </a:lnRef>
                    <a:fillRef idx="0">
                      <a:schemeClr val="accent1"/>
                    </a:fillRef>
                    <a:effectRef idx="2">
                      <a:schemeClr val="accent1"/>
                    </a:effectRef>
                    <a:fontRef idx="minor">
                      <a:schemeClr val="tx1"/>
                    </a:fontRef>
                  </p:style>
                </p:cxnSp>
                <p:sp>
                  <p:nvSpPr>
                    <p:cNvPr id="26" name="Isosceles Triangle 25"/>
                    <p:cNvSpPr/>
                    <p:nvPr/>
                  </p:nvSpPr>
                  <p:spPr>
                    <a:xfrm rot="16200000">
                      <a:off x="1371582" y="52576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7" name="Oval 16"/>
                  <p:cNvSpPr/>
                  <p:nvPr/>
                </p:nvSpPr>
                <p:spPr>
                  <a:xfrm>
                    <a:off x="1752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a:xfrm>
                    <a:off x="2667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a:xfrm>
                    <a:off x="35814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a:xfrm>
                    <a:off x="44958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54102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Oval 21"/>
                  <p:cNvSpPr/>
                  <p:nvPr/>
                </p:nvSpPr>
                <p:spPr>
                  <a:xfrm>
                    <a:off x="6324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p:cNvSpPr/>
                  <p:nvPr/>
                </p:nvSpPr>
                <p:spPr>
                  <a:xfrm>
                    <a:off x="7239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Isosceles Triangle 23"/>
                  <p:cNvSpPr/>
                  <p:nvPr/>
                </p:nvSpPr>
                <p:spPr>
                  <a:xfrm rot="5400000">
                    <a:off x="8153382" y="51814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165" name="TextBox 11"/>
                <p:cNvSpPr txBox="1">
                  <a:spLocks noChangeArrowheads="1"/>
                </p:cNvSpPr>
                <p:nvPr/>
              </p:nvSpPr>
              <p:spPr bwMode="auto">
                <a:xfrm>
                  <a:off x="6803865" y="5498068"/>
                  <a:ext cx="9685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200MHz</a:t>
                  </a:r>
                </a:p>
              </p:txBody>
            </p:sp>
            <p:sp>
              <p:nvSpPr>
                <p:cNvPr id="6166" name="TextBox 12"/>
                <p:cNvSpPr txBox="1">
                  <a:spLocks noChangeArrowheads="1"/>
                </p:cNvSpPr>
                <p:nvPr/>
              </p:nvSpPr>
              <p:spPr bwMode="auto">
                <a:xfrm>
                  <a:off x="5105400" y="5486400"/>
                  <a:ext cx="734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2MHz</a:t>
                  </a:r>
                </a:p>
              </p:txBody>
            </p:sp>
            <p:sp>
              <p:nvSpPr>
                <p:cNvPr id="6167" name="TextBox 13"/>
                <p:cNvSpPr txBox="1">
                  <a:spLocks noChangeArrowheads="1"/>
                </p:cNvSpPr>
                <p:nvPr/>
              </p:nvSpPr>
              <p:spPr bwMode="auto">
                <a:xfrm>
                  <a:off x="1524000" y="5486400"/>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20Hz</a:t>
                  </a:r>
                </a:p>
              </p:txBody>
            </p:sp>
            <p:sp>
              <p:nvSpPr>
                <p:cNvPr id="6168" name="TextBox 14"/>
                <p:cNvSpPr txBox="1">
                  <a:spLocks noChangeArrowheads="1"/>
                </p:cNvSpPr>
                <p:nvPr/>
              </p:nvSpPr>
              <p:spPr bwMode="auto">
                <a:xfrm>
                  <a:off x="3276600" y="5498068"/>
                  <a:ext cx="7745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20KHz</a:t>
                  </a:r>
                </a:p>
              </p:txBody>
            </p:sp>
          </p:grpSp>
        </p:grpSp>
        <p:pic>
          <p:nvPicPr>
            <p:cNvPr id="6149" name="Picture 3" descr="C:\Users\Irina Igel\Desktop\sound_rang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4167" t="50366" r="72917" b="11356"/>
            <a:stretch>
              <a:fillRect/>
            </a:stretch>
          </p:blipFill>
          <p:spPr bwMode="auto">
            <a:xfrm>
              <a:off x="990600" y="3505183"/>
              <a:ext cx="8382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3" descr="C:\Users\Irina Igel\Desktop\sound_rang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72917" t="50366" b="11356"/>
            <a:stretch>
              <a:fillRect/>
            </a:stretch>
          </p:blipFill>
          <p:spPr bwMode="auto">
            <a:xfrm>
              <a:off x="4114800" y="3581400"/>
              <a:ext cx="9906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3" descr="C:\Users\Irina Igel\Desktop\sound_rang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41667" t="50366" r="37500" b="11356"/>
            <a:stretch>
              <a:fillRect/>
            </a:stretch>
          </p:blipFill>
          <p:spPr bwMode="auto">
            <a:xfrm>
              <a:off x="2209800" y="3505182"/>
              <a:ext cx="7620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Sound comes in many frequencies</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34" name="Title 1"/>
          <p:cNvSpPr txBox="1">
            <a:spLocks/>
          </p:cNvSpPr>
          <p:nvPr/>
        </p:nvSpPr>
        <p:spPr bwMode="auto">
          <a:xfrm>
            <a:off x="685800" y="1676400"/>
            <a:ext cx="7772400"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ea typeface="+mn-ea"/>
                <a:cs typeface="Arial" charset="0"/>
              </a:rPr>
              <a:t>Can humans </a:t>
            </a:r>
            <a:r>
              <a:rPr lang="en-US" sz="2800" b="1" dirty="0" smtClean="0">
                <a:ea typeface="+mn-ea"/>
                <a:cs typeface="Arial" charset="0"/>
              </a:rPr>
              <a:t>hear </a:t>
            </a:r>
            <a:r>
              <a:rPr lang="en-US" sz="2800" b="1" i="1" dirty="0" smtClean="0">
                <a:ea typeface="+mn-ea"/>
                <a:cs typeface="Arial" charset="0"/>
              </a:rPr>
              <a:t>all</a:t>
            </a:r>
            <a:r>
              <a:rPr lang="en-US" sz="2800" b="1" dirty="0" smtClean="0">
                <a:ea typeface="+mn-ea"/>
                <a:cs typeface="Arial" charset="0"/>
              </a:rPr>
              <a:t> </a:t>
            </a:r>
            <a:r>
              <a:rPr lang="en-US" sz="2800" b="1" dirty="0" smtClean="0">
                <a:ea typeface="+mn-ea"/>
                <a:cs typeface="Arial" charset="0"/>
              </a:rPr>
              <a:t>types </a:t>
            </a:r>
            <a:r>
              <a:rPr lang="en-US" sz="2800" b="1" dirty="0" smtClean="0">
                <a:ea typeface="+mn-ea"/>
                <a:cs typeface="Arial" charset="0"/>
              </a:rPr>
              <a:t>of </a:t>
            </a:r>
            <a:r>
              <a:rPr lang="en-US" sz="2800" b="1" dirty="0" smtClean="0">
                <a:ea typeface="+mn-ea"/>
                <a:cs typeface="Arial" charset="0"/>
              </a:rPr>
              <a:t>sounds?</a:t>
            </a:r>
            <a:endParaRPr lang="en-US" sz="2800" b="1" dirty="0" smtClean="0">
              <a:ea typeface="+mn-ea"/>
              <a:cs typeface="Arial" charset="0"/>
            </a:endParaRPr>
          </a:p>
        </p:txBody>
      </p:sp>
      <p:sp>
        <p:nvSpPr>
          <p:cNvPr id="37" name="Title 1"/>
          <p:cNvSpPr txBox="1">
            <a:spLocks/>
          </p:cNvSpPr>
          <p:nvPr/>
        </p:nvSpPr>
        <p:spPr bwMode="auto">
          <a:xfrm>
            <a:off x="685800" y="5029200"/>
            <a:ext cx="7772400"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ea typeface="+mn-ea"/>
                <a:cs typeface="Arial" charset="0"/>
              </a:rPr>
              <a:t>No, audible frequencies are what we can detect.</a:t>
            </a:r>
            <a:endParaRPr lang="en-US" sz="2800" b="1" dirty="0" smtClean="0">
              <a:ea typeface="+mn-ea"/>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p:cNvGrpSpPr>
            <a:grpSpLocks/>
          </p:cNvGrpSpPr>
          <p:nvPr/>
        </p:nvGrpSpPr>
        <p:grpSpPr bwMode="auto">
          <a:xfrm>
            <a:off x="685800" y="4114800"/>
            <a:ext cx="7467600" cy="1931988"/>
            <a:chOff x="838200" y="3581400"/>
            <a:chExt cx="7467600" cy="1932432"/>
          </a:xfrm>
        </p:grpSpPr>
        <p:grpSp>
          <p:nvGrpSpPr>
            <p:cNvPr id="7" name="Group 36"/>
            <p:cNvGrpSpPr>
              <a:grpSpLocks/>
            </p:cNvGrpSpPr>
            <p:nvPr/>
          </p:nvGrpSpPr>
          <p:grpSpPr bwMode="auto">
            <a:xfrm>
              <a:off x="838200" y="4294632"/>
              <a:ext cx="7467600" cy="1219200"/>
              <a:chOff x="838200" y="4953000"/>
              <a:chExt cx="7467600" cy="1219200"/>
            </a:xfrm>
          </p:grpSpPr>
          <p:sp>
            <p:nvSpPr>
              <p:cNvPr id="12" name="Rounded Rectangle 11"/>
              <p:cNvSpPr/>
              <p:nvPr/>
            </p:nvSpPr>
            <p:spPr>
              <a:xfrm>
                <a:off x="838200" y="4953000"/>
                <a:ext cx="9906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Infrasound</a:t>
                </a:r>
              </a:p>
            </p:txBody>
          </p:sp>
          <p:sp>
            <p:nvSpPr>
              <p:cNvPr id="14" name="Rounded Rectangle 13"/>
              <p:cNvSpPr/>
              <p:nvPr/>
            </p:nvSpPr>
            <p:spPr>
              <a:xfrm>
                <a:off x="3657600" y="4953000"/>
                <a:ext cx="44958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Ultrasound</a:t>
                </a:r>
                <a:endParaRPr lang="en-US" sz="1100" dirty="0">
                  <a:solidFill>
                    <a:schemeClr val="tx1"/>
                  </a:solidFill>
                </a:endParaRPr>
              </a:p>
            </p:txBody>
          </p:sp>
          <p:sp>
            <p:nvSpPr>
              <p:cNvPr id="16" name="Rounded Rectangle 15"/>
              <p:cNvSpPr/>
              <p:nvPr/>
            </p:nvSpPr>
            <p:spPr>
              <a:xfrm>
                <a:off x="1752600" y="4953000"/>
                <a:ext cx="1981200" cy="762000"/>
              </a:xfrm>
              <a:prstGeom prst="roundRect">
                <a:avLst/>
              </a:prstGeom>
              <a:solidFill>
                <a:schemeClr val="accent1">
                  <a:lumMod val="60000"/>
                  <a:lumOff val="40000"/>
                  <a:tint val="66000"/>
                  <a:satMod val="160000"/>
                </a:schemeClr>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Audible</a:t>
                </a:r>
                <a:r>
                  <a:rPr lang="en-US" sz="1400" dirty="0">
                    <a:solidFill>
                      <a:schemeClr val="tx1"/>
                    </a:solidFill>
                  </a:rPr>
                  <a:t> </a:t>
                </a:r>
                <a:r>
                  <a:rPr lang="en-US" sz="1200" dirty="0">
                    <a:solidFill>
                      <a:schemeClr val="tx1"/>
                    </a:solidFill>
                  </a:rPr>
                  <a:t>frequencies</a:t>
                </a:r>
                <a:endParaRPr lang="en-US" sz="1400" dirty="0">
                  <a:solidFill>
                    <a:schemeClr val="tx1"/>
                  </a:solidFill>
                </a:endParaRPr>
              </a:p>
            </p:txBody>
          </p:sp>
          <p:grpSp>
            <p:nvGrpSpPr>
              <p:cNvPr id="17" name="Group 9"/>
              <p:cNvGrpSpPr>
                <a:grpSpLocks/>
              </p:cNvGrpSpPr>
              <p:nvPr/>
            </p:nvGrpSpPr>
            <p:grpSpPr bwMode="auto">
              <a:xfrm>
                <a:off x="838200" y="5638800"/>
                <a:ext cx="7467600" cy="533400"/>
                <a:chOff x="838200" y="5334000"/>
                <a:chExt cx="7467600" cy="533400"/>
              </a:xfrm>
            </p:grpSpPr>
            <p:grpSp>
              <p:nvGrpSpPr>
                <p:cNvPr id="18" name="Group 21"/>
                <p:cNvGrpSpPr>
                  <a:grpSpLocks/>
                </p:cNvGrpSpPr>
                <p:nvPr/>
              </p:nvGrpSpPr>
              <p:grpSpPr bwMode="auto">
                <a:xfrm>
                  <a:off x="838200" y="5334000"/>
                  <a:ext cx="7467600" cy="152400"/>
                  <a:chOff x="838200" y="5181600"/>
                  <a:chExt cx="7467600" cy="152400"/>
                </a:xfrm>
              </p:grpSpPr>
              <p:grpSp>
                <p:nvGrpSpPr>
                  <p:cNvPr id="23" name="Group 11"/>
                  <p:cNvGrpSpPr>
                    <a:grpSpLocks/>
                  </p:cNvGrpSpPr>
                  <p:nvPr/>
                </p:nvGrpSpPr>
                <p:grpSpPr bwMode="auto">
                  <a:xfrm>
                    <a:off x="838200" y="5181600"/>
                    <a:ext cx="7315200" cy="152400"/>
                    <a:chOff x="1371600" y="5257800"/>
                    <a:chExt cx="7315200" cy="152400"/>
                  </a:xfrm>
                </p:grpSpPr>
                <p:cxnSp>
                  <p:nvCxnSpPr>
                    <p:cNvPr id="32" name="Straight Connector 8"/>
                    <p:cNvCxnSpPr/>
                    <p:nvPr/>
                  </p:nvCxnSpPr>
                  <p:spPr>
                    <a:xfrm>
                      <a:off x="1447800" y="5333894"/>
                      <a:ext cx="7239000"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Isosceles Triangle 32"/>
                    <p:cNvSpPr/>
                    <p:nvPr/>
                  </p:nvSpPr>
                  <p:spPr>
                    <a:xfrm rot="16200000">
                      <a:off x="1371582" y="52576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4" name="Oval 23"/>
                  <p:cNvSpPr/>
                  <p:nvPr/>
                </p:nvSpPr>
                <p:spPr>
                  <a:xfrm>
                    <a:off x="1752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p:cNvSpPr/>
                  <p:nvPr/>
                </p:nvSpPr>
                <p:spPr>
                  <a:xfrm>
                    <a:off x="2667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35814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44958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54102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6324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p:cNvSpPr/>
                  <p:nvPr/>
                </p:nvSpPr>
                <p:spPr>
                  <a:xfrm>
                    <a:off x="7239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Isosceles Triangle 30"/>
                  <p:cNvSpPr/>
                  <p:nvPr/>
                </p:nvSpPr>
                <p:spPr>
                  <a:xfrm rot="5400000">
                    <a:off x="8153382" y="51814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9" name="TextBox 11"/>
                <p:cNvSpPr txBox="1">
                  <a:spLocks noChangeArrowheads="1"/>
                </p:cNvSpPr>
                <p:nvPr/>
              </p:nvSpPr>
              <p:spPr bwMode="auto">
                <a:xfrm>
                  <a:off x="6803865" y="5498068"/>
                  <a:ext cx="9685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200MHz</a:t>
                  </a:r>
                </a:p>
              </p:txBody>
            </p:sp>
            <p:sp>
              <p:nvSpPr>
                <p:cNvPr id="20" name="TextBox 12"/>
                <p:cNvSpPr txBox="1">
                  <a:spLocks noChangeArrowheads="1"/>
                </p:cNvSpPr>
                <p:nvPr/>
              </p:nvSpPr>
              <p:spPr bwMode="auto">
                <a:xfrm>
                  <a:off x="5105400" y="5486400"/>
                  <a:ext cx="734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2MHz</a:t>
                  </a:r>
                </a:p>
              </p:txBody>
            </p:sp>
            <p:sp>
              <p:nvSpPr>
                <p:cNvPr id="21" name="TextBox 13"/>
                <p:cNvSpPr txBox="1">
                  <a:spLocks noChangeArrowheads="1"/>
                </p:cNvSpPr>
                <p:nvPr/>
              </p:nvSpPr>
              <p:spPr bwMode="auto">
                <a:xfrm>
                  <a:off x="1524000" y="5486400"/>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20Hz</a:t>
                  </a:r>
                </a:p>
              </p:txBody>
            </p:sp>
            <p:sp>
              <p:nvSpPr>
                <p:cNvPr id="22" name="TextBox 14"/>
                <p:cNvSpPr txBox="1">
                  <a:spLocks noChangeArrowheads="1"/>
                </p:cNvSpPr>
                <p:nvPr/>
              </p:nvSpPr>
              <p:spPr bwMode="auto">
                <a:xfrm>
                  <a:off x="3276600" y="5498068"/>
                  <a:ext cx="7745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20KHz</a:t>
                  </a:r>
                </a:p>
              </p:txBody>
            </p:sp>
          </p:grpSp>
        </p:grpSp>
        <p:pic>
          <p:nvPicPr>
            <p:cNvPr id="11" name="Picture 3" descr="C:\Users\Irina Igel\Desktop\sound_rang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41667" t="50366" r="37500" b="11356"/>
            <a:stretch>
              <a:fillRect/>
            </a:stretch>
          </p:blipFill>
          <p:spPr bwMode="auto">
            <a:xfrm>
              <a:off x="2209800" y="3581400"/>
              <a:ext cx="7620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Up Arrow 2"/>
          <p:cNvSpPr/>
          <p:nvPr/>
        </p:nvSpPr>
        <p:spPr>
          <a:xfrm rot="3223945">
            <a:off x="2925321" y="3081726"/>
            <a:ext cx="172831" cy="12954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txBox="1">
            <a:spLocks/>
          </p:cNvSpPr>
          <p:nvPr/>
        </p:nvSpPr>
        <p:spPr bwMode="auto">
          <a:xfrm>
            <a:off x="609600" y="304800"/>
            <a:ext cx="7772400"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solidFill>
                  <a:srgbClr val="C00000"/>
                </a:solidFill>
                <a:ea typeface="+mn-ea"/>
                <a:cs typeface="Arial" charset="0"/>
              </a:rPr>
              <a:t>Because of our ear’s construction, we </a:t>
            </a:r>
            <a:r>
              <a:rPr lang="en-US" sz="2800" b="1" dirty="0" smtClean="0">
                <a:solidFill>
                  <a:srgbClr val="C00000"/>
                </a:solidFill>
                <a:ea typeface="+mn-ea"/>
                <a:cs typeface="Arial" charset="0"/>
              </a:rPr>
              <a:t>can </a:t>
            </a:r>
            <a:r>
              <a:rPr lang="en-US" sz="2800" b="1" dirty="0" smtClean="0">
                <a:solidFill>
                  <a:srgbClr val="C00000"/>
                </a:solidFill>
                <a:ea typeface="+mn-ea"/>
                <a:cs typeface="Arial" charset="0"/>
              </a:rPr>
              <a:t>generally only </a:t>
            </a:r>
            <a:r>
              <a:rPr lang="en-US" sz="2800" b="1" dirty="0" smtClean="0">
                <a:solidFill>
                  <a:srgbClr val="C00000"/>
                </a:solidFill>
                <a:ea typeface="+mn-ea"/>
                <a:cs typeface="Arial" charset="0"/>
              </a:rPr>
              <a:t>hear a limited </a:t>
            </a:r>
            <a:r>
              <a:rPr lang="en-US" sz="2800" b="1" dirty="0" smtClean="0">
                <a:solidFill>
                  <a:srgbClr val="C00000"/>
                </a:solidFill>
                <a:ea typeface="+mn-ea"/>
                <a:cs typeface="Arial" charset="0"/>
              </a:rPr>
              <a:t>range of sounds.</a:t>
            </a:r>
            <a:endParaRPr lang="en-US" sz="2800" b="1" dirty="0" smtClean="0">
              <a:solidFill>
                <a:srgbClr val="C00000"/>
              </a:solidFill>
              <a:ea typeface="+mn-ea"/>
              <a:cs typeface="Arial" charset="0"/>
            </a:endParaRPr>
          </a:p>
        </p:txBody>
      </p:sp>
      <p:pic>
        <p:nvPicPr>
          <p:cNvPr id="9220" name="Picture 4" descr="C:\Users\Irina Igel\Desktop\humanear_anatom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7600" y="1600200"/>
            <a:ext cx="3535699" cy="29063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408093"/>
            <a:ext cx="8105663" cy="954107"/>
          </a:xfrm>
          <a:prstGeom prst="rect">
            <a:avLst/>
          </a:prstGeom>
          <a:noFill/>
        </p:spPr>
        <p:txBody>
          <a:bodyPr wrap="square" rtlCol="0">
            <a:spAutoFit/>
          </a:bodyPr>
          <a:lstStyle/>
          <a:p>
            <a:r>
              <a:rPr lang="en-US" sz="2800" b="1" dirty="0" smtClean="0">
                <a:latin typeface="+mj-lt"/>
              </a:rPr>
              <a:t>Elephants and whales</a:t>
            </a:r>
            <a:r>
              <a:rPr lang="en-US" sz="2800" b="1" dirty="0" smtClean="0">
                <a:latin typeface="+mj-lt"/>
              </a:rPr>
              <a:t>, </a:t>
            </a:r>
            <a:r>
              <a:rPr lang="en-US" sz="2800" b="1" dirty="0" smtClean="0">
                <a:latin typeface="+mj-lt"/>
              </a:rPr>
              <a:t> along with other </a:t>
            </a:r>
            <a:r>
              <a:rPr lang="en-US" sz="2800" b="1" dirty="0" smtClean="0">
                <a:latin typeface="+mj-lt"/>
              </a:rPr>
              <a:t>animals use infrasound </a:t>
            </a:r>
            <a:r>
              <a:rPr lang="en-US" sz="2800" b="1" dirty="0" smtClean="0">
                <a:latin typeface="+mj-lt"/>
              </a:rPr>
              <a:t>to communicate</a:t>
            </a:r>
            <a:r>
              <a:rPr lang="en-US" sz="2800" dirty="0" smtClean="0">
                <a:latin typeface="+mj-lt"/>
              </a:rPr>
              <a:t>.</a:t>
            </a:r>
            <a:endParaRPr lang="en-US" sz="2800" dirty="0">
              <a:latin typeface="+mj-lt"/>
            </a:endParaRPr>
          </a:p>
        </p:txBody>
      </p:sp>
      <p:grpSp>
        <p:nvGrpSpPr>
          <p:cNvPr id="7" name="Group 29"/>
          <p:cNvGrpSpPr>
            <a:grpSpLocks/>
          </p:cNvGrpSpPr>
          <p:nvPr/>
        </p:nvGrpSpPr>
        <p:grpSpPr bwMode="auto">
          <a:xfrm>
            <a:off x="762000" y="4648768"/>
            <a:ext cx="7467600" cy="1980632"/>
            <a:chOff x="838200" y="3532745"/>
            <a:chExt cx="7467600" cy="1981087"/>
          </a:xfrm>
        </p:grpSpPr>
        <p:grpSp>
          <p:nvGrpSpPr>
            <p:cNvPr id="8" name="Group 36"/>
            <p:cNvGrpSpPr>
              <a:grpSpLocks/>
            </p:cNvGrpSpPr>
            <p:nvPr/>
          </p:nvGrpSpPr>
          <p:grpSpPr bwMode="auto">
            <a:xfrm>
              <a:off x="838200" y="4294632"/>
              <a:ext cx="7467600" cy="1219200"/>
              <a:chOff x="838200" y="4953000"/>
              <a:chExt cx="7467600" cy="1219200"/>
            </a:xfrm>
          </p:grpSpPr>
          <p:sp>
            <p:nvSpPr>
              <p:cNvPr id="12" name="Rounded Rectangle 11"/>
              <p:cNvSpPr/>
              <p:nvPr/>
            </p:nvSpPr>
            <p:spPr>
              <a:xfrm>
                <a:off x="838200" y="4953000"/>
                <a:ext cx="9906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Infrasound</a:t>
                </a:r>
              </a:p>
            </p:txBody>
          </p:sp>
          <p:sp>
            <p:nvSpPr>
              <p:cNvPr id="14" name="Rounded Rectangle 13"/>
              <p:cNvSpPr/>
              <p:nvPr/>
            </p:nvSpPr>
            <p:spPr>
              <a:xfrm>
                <a:off x="3657600" y="4953000"/>
                <a:ext cx="44958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Ultrasound</a:t>
                </a:r>
                <a:endParaRPr lang="en-US" sz="1100" dirty="0">
                  <a:solidFill>
                    <a:schemeClr val="tx1"/>
                  </a:solidFill>
                </a:endParaRPr>
              </a:p>
            </p:txBody>
          </p:sp>
          <p:sp>
            <p:nvSpPr>
              <p:cNvPr id="16" name="Rounded Rectangle 15"/>
              <p:cNvSpPr/>
              <p:nvPr/>
            </p:nvSpPr>
            <p:spPr>
              <a:xfrm>
                <a:off x="1752600" y="4953000"/>
                <a:ext cx="1981200" cy="762000"/>
              </a:xfrm>
              <a:prstGeom prst="roundRect">
                <a:avLst/>
              </a:prstGeom>
              <a:solidFill>
                <a:schemeClr val="accent1">
                  <a:lumMod val="60000"/>
                  <a:lumOff val="40000"/>
                  <a:tint val="66000"/>
                  <a:satMod val="160000"/>
                </a:schemeClr>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smtClean="0">
                    <a:solidFill>
                      <a:schemeClr val="tx1"/>
                    </a:solidFill>
                  </a:rPr>
                  <a:t>Audible</a:t>
                </a:r>
                <a:r>
                  <a:rPr lang="en-US" sz="1400" dirty="0" smtClean="0">
                    <a:solidFill>
                      <a:schemeClr val="tx1"/>
                    </a:solidFill>
                  </a:rPr>
                  <a:t> </a:t>
                </a:r>
                <a:r>
                  <a:rPr lang="en-US" sz="1200" dirty="0" smtClean="0">
                    <a:solidFill>
                      <a:schemeClr val="tx1"/>
                    </a:solidFill>
                  </a:rPr>
                  <a:t>frequencies</a:t>
                </a:r>
                <a:endParaRPr lang="en-US" sz="1400" dirty="0">
                  <a:solidFill>
                    <a:schemeClr val="tx1"/>
                  </a:solidFill>
                </a:endParaRPr>
              </a:p>
            </p:txBody>
          </p:sp>
          <p:grpSp>
            <p:nvGrpSpPr>
              <p:cNvPr id="17" name="Group 9"/>
              <p:cNvGrpSpPr>
                <a:grpSpLocks/>
              </p:cNvGrpSpPr>
              <p:nvPr/>
            </p:nvGrpSpPr>
            <p:grpSpPr bwMode="auto">
              <a:xfrm>
                <a:off x="838200" y="5638800"/>
                <a:ext cx="7467600" cy="533400"/>
                <a:chOff x="838200" y="5334000"/>
                <a:chExt cx="7467600" cy="533400"/>
              </a:xfrm>
            </p:grpSpPr>
            <p:grpSp>
              <p:nvGrpSpPr>
                <p:cNvPr id="18" name="Group 21"/>
                <p:cNvGrpSpPr>
                  <a:grpSpLocks/>
                </p:cNvGrpSpPr>
                <p:nvPr/>
              </p:nvGrpSpPr>
              <p:grpSpPr bwMode="auto">
                <a:xfrm>
                  <a:off x="838200" y="5334000"/>
                  <a:ext cx="7467600" cy="152400"/>
                  <a:chOff x="838200" y="5181600"/>
                  <a:chExt cx="7467600" cy="152400"/>
                </a:xfrm>
              </p:grpSpPr>
              <p:grpSp>
                <p:nvGrpSpPr>
                  <p:cNvPr id="23" name="Group 11"/>
                  <p:cNvGrpSpPr>
                    <a:grpSpLocks/>
                  </p:cNvGrpSpPr>
                  <p:nvPr/>
                </p:nvGrpSpPr>
                <p:grpSpPr bwMode="auto">
                  <a:xfrm>
                    <a:off x="838200" y="5181600"/>
                    <a:ext cx="7315200" cy="152400"/>
                    <a:chOff x="1371600" y="5257800"/>
                    <a:chExt cx="7315200" cy="152400"/>
                  </a:xfrm>
                </p:grpSpPr>
                <p:cxnSp>
                  <p:nvCxnSpPr>
                    <p:cNvPr id="32" name="Straight Connector 8"/>
                    <p:cNvCxnSpPr/>
                    <p:nvPr/>
                  </p:nvCxnSpPr>
                  <p:spPr>
                    <a:xfrm>
                      <a:off x="1447800" y="5333894"/>
                      <a:ext cx="7239000" cy="0"/>
                    </a:xfrm>
                    <a:prstGeom prst="line">
                      <a:avLst/>
                    </a:prstGeom>
                  </p:spPr>
                  <p:style>
                    <a:lnRef idx="3">
                      <a:schemeClr val="accent1"/>
                    </a:lnRef>
                    <a:fillRef idx="0">
                      <a:schemeClr val="accent1"/>
                    </a:fillRef>
                    <a:effectRef idx="2">
                      <a:schemeClr val="accent1"/>
                    </a:effectRef>
                    <a:fontRef idx="minor">
                      <a:schemeClr val="tx1"/>
                    </a:fontRef>
                  </p:style>
                </p:cxnSp>
                <p:sp>
                  <p:nvSpPr>
                    <p:cNvPr id="33" name="Isosceles Triangle 32"/>
                    <p:cNvSpPr/>
                    <p:nvPr/>
                  </p:nvSpPr>
                  <p:spPr>
                    <a:xfrm rot="16200000">
                      <a:off x="1371582" y="52576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4" name="Oval 23"/>
                  <p:cNvSpPr/>
                  <p:nvPr/>
                </p:nvSpPr>
                <p:spPr>
                  <a:xfrm>
                    <a:off x="1752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p:cNvSpPr/>
                  <p:nvPr/>
                </p:nvSpPr>
                <p:spPr>
                  <a:xfrm>
                    <a:off x="2667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35814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44958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54102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6324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p:cNvSpPr/>
                  <p:nvPr/>
                </p:nvSpPr>
                <p:spPr>
                  <a:xfrm>
                    <a:off x="7239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Isosceles Triangle 30"/>
                  <p:cNvSpPr/>
                  <p:nvPr/>
                </p:nvSpPr>
                <p:spPr>
                  <a:xfrm rot="5400000">
                    <a:off x="8153382" y="51814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9" name="TextBox 11"/>
                <p:cNvSpPr txBox="1">
                  <a:spLocks noChangeArrowheads="1"/>
                </p:cNvSpPr>
                <p:nvPr/>
              </p:nvSpPr>
              <p:spPr bwMode="auto">
                <a:xfrm>
                  <a:off x="6803865" y="5498068"/>
                  <a:ext cx="9685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200MHz</a:t>
                  </a:r>
                </a:p>
              </p:txBody>
            </p:sp>
            <p:sp>
              <p:nvSpPr>
                <p:cNvPr id="20" name="TextBox 12"/>
                <p:cNvSpPr txBox="1">
                  <a:spLocks noChangeArrowheads="1"/>
                </p:cNvSpPr>
                <p:nvPr/>
              </p:nvSpPr>
              <p:spPr bwMode="auto">
                <a:xfrm>
                  <a:off x="5105400" y="5486400"/>
                  <a:ext cx="734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2MHz</a:t>
                  </a:r>
                </a:p>
              </p:txBody>
            </p:sp>
            <p:sp>
              <p:nvSpPr>
                <p:cNvPr id="21" name="TextBox 13"/>
                <p:cNvSpPr txBox="1">
                  <a:spLocks noChangeArrowheads="1"/>
                </p:cNvSpPr>
                <p:nvPr/>
              </p:nvSpPr>
              <p:spPr bwMode="auto">
                <a:xfrm>
                  <a:off x="1524000" y="5486400"/>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20Hz</a:t>
                  </a:r>
                </a:p>
              </p:txBody>
            </p:sp>
            <p:sp>
              <p:nvSpPr>
                <p:cNvPr id="22" name="TextBox 14"/>
                <p:cNvSpPr txBox="1">
                  <a:spLocks noChangeArrowheads="1"/>
                </p:cNvSpPr>
                <p:nvPr/>
              </p:nvSpPr>
              <p:spPr bwMode="auto">
                <a:xfrm>
                  <a:off x="3276600" y="5498068"/>
                  <a:ext cx="7745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20KHz</a:t>
                  </a:r>
                </a:p>
              </p:txBody>
            </p:sp>
          </p:grpSp>
        </p:grpSp>
        <p:pic>
          <p:nvPicPr>
            <p:cNvPr id="9" name="Picture 3" descr="C:\Users\Irina Igel\Desktop\sound_rang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4167" t="50366" r="72917" b="11356"/>
            <a:stretch>
              <a:fillRect/>
            </a:stretch>
          </p:blipFill>
          <p:spPr bwMode="auto">
            <a:xfrm>
              <a:off x="990600" y="3532745"/>
              <a:ext cx="8382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6626" name="Picture 2" descr="C:\Users\Irina Igel\Desktop\800px-Humpback_stellwagen_edit.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798" r="23347"/>
          <a:stretch/>
        </p:blipFill>
        <p:spPr bwMode="auto">
          <a:xfrm>
            <a:off x="3447393" y="2590800"/>
            <a:ext cx="180393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6627" name="Picture 3" descr="C:\Users\Irina Igel\Desktop\400px-African_Bush_Elephant.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 y="2590800"/>
            <a:ext cx="12192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6628" name="Picture 4" descr="C:\Users\Irina Igel\Desktop\474px-Giraffe_Mikumi_National_Park.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899822" y="2590800"/>
            <a:ext cx="144462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6629" name="Picture 5" descr="C:\Users\Irina Igel\Desktop\800px-Nijlpaard.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25564" y="2590800"/>
            <a:ext cx="308008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4"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Infrasound</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3053012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1524000"/>
            <a:ext cx="8434332"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smtClean="0">
                <a:ea typeface="+mn-ea"/>
                <a:cs typeface="Arial" charset="0"/>
              </a:rPr>
              <a:t>Infrasound can be generated by </a:t>
            </a:r>
            <a:r>
              <a:rPr lang="en-US" sz="2800" b="1" dirty="0" smtClean="0">
                <a:ea typeface="+mn-ea"/>
                <a:cs typeface="Arial" charset="0"/>
              </a:rPr>
              <a:t/>
            </a:r>
            <a:br>
              <a:rPr lang="en-US" sz="2800" b="1" dirty="0" smtClean="0">
                <a:ea typeface="+mn-ea"/>
                <a:cs typeface="Arial" charset="0"/>
              </a:rPr>
            </a:br>
            <a:r>
              <a:rPr lang="en-US" sz="2800" b="1" dirty="0" smtClean="0">
                <a:ea typeface="+mn-ea"/>
                <a:cs typeface="Arial" charset="0"/>
              </a:rPr>
              <a:t>many of our Earth’s natural </a:t>
            </a:r>
            <a:r>
              <a:rPr lang="en-US" sz="2800" b="1" dirty="0" smtClean="0">
                <a:ea typeface="+mn-ea"/>
                <a:cs typeface="Arial" charset="0"/>
              </a:rPr>
              <a:t>events. </a:t>
            </a:r>
          </a:p>
        </p:txBody>
      </p:sp>
      <p:sp>
        <p:nvSpPr>
          <p:cNvPr id="3" name="TextBox 2"/>
          <p:cNvSpPr txBox="1"/>
          <p:nvPr/>
        </p:nvSpPr>
        <p:spPr>
          <a:xfrm>
            <a:off x="609600" y="2590800"/>
            <a:ext cx="8105663" cy="3903504"/>
          </a:xfrm>
          <a:prstGeom prst="rect">
            <a:avLst/>
          </a:prstGeom>
          <a:noFill/>
        </p:spPr>
        <p:txBody>
          <a:bodyPr wrap="square" rtlCol="0">
            <a:spAutoFit/>
          </a:bodyPr>
          <a:lstStyle/>
          <a:p>
            <a:pPr marL="457200" indent="-457200">
              <a:lnSpc>
                <a:spcPct val="150000"/>
              </a:lnSpc>
              <a:buFont typeface="Arial" pitchFamily="34" charset="0"/>
              <a:buChar char="•"/>
            </a:pPr>
            <a:r>
              <a:rPr lang="en-US" sz="2800" dirty="0" smtClean="0">
                <a:latin typeface="+mj-lt"/>
              </a:rPr>
              <a:t>Thunder</a:t>
            </a:r>
          </a:p>
          <a:p>
            <a:pPr marL="457200" indent="-457200">
              <a:lnSpc>
                <a:spcPct val="150000"/>
              </a:lnSpc>
              <a:buFont typeface="Arial" pitchFamily="34" charset="0"/>
              <a:buChar char="•"/>
            </a:pPr>
            <a:r>
              <a:rPr lang="en-US" sz="2800" dirty="0" smtClean="0">
                <a:latin typeface="+mj-lt"/>
              </a:rPr>
              <a:t>Wind</a:t>
            </a:r>
            <a:endParaRPr lang="en-US" sz="2800" dirty="0" smtClean="0">
              <a:latin typeface="+mj-lt"/>
            </a:endParaRPr>
          </a:p>
          <a:p>
            <a:pPr marL="457200" indent="-457200">
              <a:lnSpc>
                <a:spcPct val="150000"/>
              </a:lnSpc>
              <a:buFont typeface="Arial" pitchFamily="34" charset="0"/>
              <a:buChar char="•"/>
            </a:pPr>
            <a:r>
              <a:rPr lang="en-US" sz="2800" dirty="0" smtClean="0">
                <a:latin typeface="+mj-lt"/>
              </a:rPr>
              <a:t>Volcanic </a:t>
            </a:r>
            <a:r>
              <a:rPr lang="en-US" sz="2800" dirty="0" smtClean="0">
                <a:latin typeface="+mj-lt"/>
              </a:rPr>
              <a:t>activity</a:t>
            </a:r>
          </a:p>
          <a:p>
            <a:pPr marL="457200" indent="-457200">
              <a:lnSpc>
                <a:spcPct val="150000"/>
              </a:lnSpc>
              <a:buFont typeface="Arial" pitchFamily="34" charset="0"/>
              <a:buChar char="•"/>
            </a:pPr>
            <a:r>
              <a:rPr lang="en-US" sz="2800" dirty="0" smtClean="0">
                <a:latin typeface="+mj-lt"/>
              </a:rPr>
              <a:t>Large </a:t>
            </a:r>
            <a:r>
              <a:rPr lang="en-US" sz="2800" dirty="0" smtClean="0">
                <a:latin typeface="+mj-lt"/>
              </a:rPr>
              <a:t>waterfalls</a:t>
            </a:r>
          </a:p>
          <a:p>
            <a:pPr marL="457200" indent="-457200">
              <a:lnSpc>
                <a:spcPct val="150000"/>
              </a:lnSpc>
              <a:buFont typeface="Arial" pitchFamily="34" charset="0"/>
              <a:buChar char="•"/>
            </a:pPr>
            <a:r>
              <a:rPr lang="en-US" sz="2800" dirty="0" smtClean="0">
                <a:latin typeface="+mj-lt"/>
              </a:rPr>
              <a:t>Ocean wave impact</a:t>
            </a:r>
            <a:endParaRPr lang="en-US" sz="2800" dirty="0" smtClean="0">
              <a:latin typeface="+mj-lt"/>
            </a:endParaRPr>
          </a:p>
          <a:p>
            <a:pPr marL="457200" indent="-457200">
              <a:lnSpc>
                <a:spcPct val="150000"/>
              </a:lnSpc>
              <a:buFont typeface="Arial" pitchFamily="34" charset="0"/>
              <a:buChar char="•"/>
            </a:pPr>
            <a:r>
              <a:rPr lang="en-US" sz="2800" dirty="0" smtClean="0">
                <a:latin typeface="+mj-lt"/>
              </a:rPr>
              <a:t>Earthquakes</a:t>
            </a:r>
            <a:endParaRPr lang="en-US" sz="2800" dirty="0">
              <a:latin typeface="+mj-lt"/>
            </a:endParaRPr>
          </a:p>
        </p:txBody>
      </p:sp>
      <p:pic>
        <p:nvPicPr>
          <p:cNvPr id="27650" name="Picture 2" descr="C:\Users\Irina Igel\Desktop\800px-Lightning_14.07.2009_20-42-3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03254" y="1295400"/>
            <a:ext cx="2404872" cy="134672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7651" name="Picture 3" descr="C:\Users\Irina Igel\Desktop\800px-DenglerSW-Stromboli-20040928-1230x800.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1934" b="7381"/>
          <a:stretch/>
        </p:blipFill>
        <p:spPr bwMode="auto">
          <a:xfrm>
            <a:off x="6019800" y="2743200"/>
            <a:ext cx="2404872" cy="126124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7652" name="Picture 4" descr="C:\Users\Irina Igel\Desktop\Tsunami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31172" y="5638800"/>
            <a:ext cx="2405734" cy="10972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7653" name="Picture 5" descr="C:\Users\Irina Igel\Desktop\800px-Salto_Angel_from_Raton.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8922" b="11536"/>
          <a:stretch/>
        </p:blipFill>
        <p:spPr bwMode="auto">
          <a:xfrm>
            <a:off x="6031172" y="4114800"/>
            <a:ext cx="2404872" cy="14346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Impact of Nature on Infrasound</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Tree>
    <p:extLst>
      <p:ext uri="{BB962C8B-B14F-4D97-AF65-F5344CB8AC3E}">
        <p14:creationId xmlns="" xmlns:p14="http://schemas.microsoft.com/office/powerpoint/2010/main" val="3185529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9"/>
          <p:cNvGrpSpPr>
            <a:grpSpLocks/>
          </p:cNvGrpSpPr>
          <p:nvPr/>
        </p:nvGrpSpPr>
        <p:grpSpPr bwMode="auto">
          <a:xfrm>
            <a:off x="876300" y="4547394"/>
            <a:ext cx="7467600" cy="1931988"/>
            <a:chOff x="838200" y="3581400"/>
            <a:chExt cx="7467600" cy="1932432"/>
          </a:xfrm>
        </p:grpSpPr>
        <p:grpSp>
          <p:nvGrpSpPr>
            <p:cNvPr id="9" name="Group 36"/>
            <p:cNvGrpSpPr>
              <a:grpSpLocks/>
            </p:cNvGrpSpPr>
            <p:nvPr/>
          </p:nvGrpSpPr>
          <p:grpSpPr bwMode="auto">
            <a:xfrm>
              <a:off x="838200" y="4294632"/>
              <a:ext cx="7467600" cy="1219200"/>
              <a:chOff x="838200" y="4953000"/>
              <a:chExt cx="7467600" cy="1219200"/>
            </a:xfrm>
          </p:grpSpPr>
          <p:sp>
            <p:nvSpPr>
              <p:cNvPr id="13" name="Rounded Rectangle 12"/>
              <p:cNvSpPr/>
              <p:nvPr/>
            </p:nvSpPr>
            <p:spPr>
              <a:xfrm>
                <a:off x="838200" y="4953000"/>
                <a:ext cx="9906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Infrasound</a:t>
                </a:r>
              </a:p>
            </p:txBody>
          </p:sp>
          <p:sp>
            <p:nvSpPr>
              <p:cNvPr id="15" name="Rounded Rectangle 14"/>
              <p:cNvSpPr/>
              <p:nvPr/>
            </p:nvSpPr>
            <p:spPr>
              <a:xfrm>
                <a:off x="3657600" y="4953000"/>
                <a:ext cx="4495800" cy="762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Ultrasound</a:t>
                </a:r>
                <a:endParaRPr lang="en-US" sz="1100" dirty="0">
                  <a:solidFill>
                    <a:schemeClr val="tx1"/>
                  </a:solidFill>
                </a:endParaRPr>
              </a:p>
            </p:txBody>
          </p:sp>
          <p:sp>
            <p:nvSpPr>
              <p:cNvPr id="17" name="Rounded Rectangle 16"/>
              <p:cNvSpPr/>
              <p:nvPr/>
            </p:nvSpPr>
            <p:spPr>
              <a:xfrm>
                <a:off x="1752600" y="4953000"/>
                <a:ext cx="1981200" cy="762000"/>
              </a:xfrm>
              <a:prstGeom prst="roundRect">
                <a:avLst/>
              </a:prstGeom>
              <a:solidFill>
                <a:schemeClr val="accent1">
                  <a:lumMod val="60000"/>
                  <a:lumOff val="40000"/>
                  <a:tint val="66000"/>
                  <a:satMod val="160000"/>
                </a:schemeClr>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200" dirty="0">
                    <a:solidFill>
                      <a:schemeClr val="tx1"/>
                    </a:solidFill>
                  </a:rPr>
                  <a:t>Audible</a:t>
                </a:r>
                <a:r>
                  <a:rPr lang="en-US" sz="1400" dirty="0">
                    <a:solidFill>
                      <a:schemeClr val="tx1"/>
                    </a:solidFill>
                  </a:rPr>
                  <a:t> </a:t>
                </a:r>
                <a:r>
                  <a:rPr lang="en-US" sz="1200" dirty="0">
                    <a:solidFill>
                      <a:schemeClr val="tx1"/>
                    </a:solidFill>
                  </a:rPr>
                  <a:t>frequencies</a:t>
                </a:r>
                <a:endParaRPr lang="en-US" sz="1400" dirty="0">
                  <a:solidFill>
                    <a:schemeClr val="tx1"/>
                  </a:solidFill>
                </a:endParaRPr>
              </a:p>
            </p:txBody>
          </p:sp>
          <p:grpSp>
            <p:nvGrpSpPr>
              <p:cNvPr id="18" name="Group 9"/>
              <p:cNvGrpSpPr>
                <a:grpSpLocks/>
              </p:cNvGrpSpPr>
              <p:nvPr/>
            </p:nvGrpSpPr>
            <p:grpSpPr bwMode="auto">
              <a:xfrm>
                <a:off x="838200" y="5638800"/>
                <a:ext cx="7467600" cy="533400"/>
                <a:chOff x="838200" y="5334000"/>
                <a:chExt cx="7467600" cy="533400"/>
              </a:xfrm>
            </p:grpSpPr>
            <p:grpSp>
              <p:nvGrpSpPr>
                <p:cNvPr id="19" name="Group 21"/>
                <p:cNvGrpSpPr>
                  <a:grpSpLocks/>
                </p:cNvGrpSpPr>
                <p:nvPr/>
              </p:nvGrpSpPr>
              <p:grpSpPr bwMode="auto">
                <a:xfrm>
                  <a:off x="838200" y="5334000"/>
                  <a:ext cx="7467600" cy="152400"/>
                  <a:chOff x="838200" y="5181600"/>
                  <a:chExt cx="7467600" cy="152400"/>
                </a:xfrm>
              </p:grpSpPr>
              <p:grpSp>
                <p:nvGrpSpPr>
                  <p:cNvPr id="24" name="Group 11"/>
                  <p:cNvGrpSpPr>
                    <a:grpSpLocks/>
                  </p:cNvGrpSpPr>
                  <p:nvPr/>
                </p:nvGrpSpPr>
                <p:grpSpPr bwMode="auto">
                  <a:xfrm>
                    <a:off x="838200" y="5181600"/>
                    <a:ext cx="7315200" cy="152400"/>
                    <a:chOff x="1371600" y="5257800"/>
                    <a:chExt cx="7315200" cy="152400"/>
                  </a:xfrm>
                </p:grpSpPr>
                <p:cxnSp>
                  <p:nvCxnSpPr>
                    <p:cNvPr id="33" name="Straight Connector 8"/>
                    <p:cNvCxnSpPr/>
                    <p:nvPr/>
                  </p:nvCxnSpPr>
                  <p:spPr>
                    <a:xfrm>
                      <a:off x="1447800" y="5333894"/>
                      <a:ext cx="7239000"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Isosceles Triangle 33"/>
                    <p:cNvSpPr/>
                    <p:nvPr/>
                  </p:nvSpPr>
                  <p:spPr>
                    <a:xfrm rot="16200000">
                      <a:off x="1371582" y="52576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5" name="Oval 24"/>
                  <p:cNvSpPr/>
                  <p:nvPr/>
                </p:nvSpPr>
                <p:spPr>
                  <a:xfrm>
                    <a:off x="1752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2667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p:cNvSpPr/>
                  <p:nvPr/>
                </p:nvSpPr>
                <p:spPr>
                  <a:xfrm>
                    <a:off x="35814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p:cNvSpPr/>
                  <p:nvPr/>
                </p:nvSpPr>
                <p:spPr>
                  <a:xfrm>
                    <a:off x="44958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54102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p:cNvSpPr/>
                  <p:nvPr/>
                </p:nvSpPr>
                <p:spPr>
                  <a:xfrm>
                    <a:off x="63246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Oval 30"/>
                  <p:cNvSpPr/>
                  <p:nvPr/>
                </p:nvSpPr>
                <p:spPr>
                  <a:xfrm>
                    <a:off x="7239000" y="5181477"/>
                    <a:ext cx="152400" cy="152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Isosceles Triangle 31"/>
                  <p:cNvSpPr/>
                  <p:nvPr/>
                </p:nvSpPr>
                <p:spPr>
                  <a:xfrm rot="5400000">
                    <a:off x="8153382" y="5181494"/>
                    <a:ext cx="152435"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extBox 11"/>
                <p:cNvSpPr txBox="1">
                  <a:spLocks noChangeArrowheads="1"/>
                </p:cNvSpPr>
                <p:nvPr/>
              </p:nvSpPr>
              <p:spPr bwMode="auto">
                <a:xfrm>
                  <a:off x="6803865" y="5498068"/>
                  <a:ext cx="9685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200MHz</a:t>
                  </a:r>
                </a:p>
              </p:txBody>
            </p:sp>
            <p:sp>
              <p:nvSpPr>
                <p:cNvPr id="21" name="TextBox 12"/>
                <p:cNvSpPr txBox="1">
                  <a:spLocks noChangeArrowheads="1"/>
                </p:cNvSpPr>
                <p:nvPr/>
              </p:nvSpPr>
              <p:spPr bwMode="auto">
                <a:xfrm>
                  <a:off x="5105400" y="5486400"/>
                  <a:ext cx="734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2MHz</a:t>
                  </a:r>
                </a:p>
              </p:txBody>
            </p:sp>
            <p:sp>
              <p:nvSpPr>
                <p:cNvPr id="22" name="TextBox 13"/>
                <p:cNvSpPr txBox="1">
                  <a:spLocks noChangeArrowheads="1"/>
                </p:cNvSpPr>
                <p:nvPr/>
              </p:nvSpPr>
              <p:spPr bwMode="auto">
                <a:xfrm>
                  <a:off x="1524000" y="5486400"/>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20Hz</a:t>
                  </a:r>
                </a:p>
              </p:txBody>
            </p:sp>
            <p:sp>
              <p:nvSpPr>
                <p:cNvPr id="23" name="TextBox 14"/>
                <p:cNvSpPr txBox="1">
                  <a:spLocks noChangeArrowheads="1"/>
                </p:cNvSpPr>
                <p:nvPr/>
              </p:nvSpPr>
              <p:spPr bwMode="auto">
                <a:xfrm>
                  <a:off x="3276600" y="5498068"/>
                  <a:ext cx="7745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20KHz</a:t>
                  </a:r>
                </a:p>
              </p:txBody>
            </p:sp>
          </p:grpSp>
        </p:grpSp>
        <p:pic>
          <p:nvPicPr>
            <p:cNvPr id="11" name="Picture 3" descr="C:\Users\Irina Igel\Desktop\sound_rang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72917" t="50366" b="11356"/>
            <a:stretch>
              <a:fillRect/>
            </a:stretch>
          </p:blipFill>
          <p:spPr bwMode="auto">
            <a:xfrm>
              <a:off x="4114800" y="3581400"/>
              <a:ext cx="990600" cy="63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246" name="Picture 6" descr="C:\Users\Irina Igel\Desktop\800px-Dolphins_gesture_languag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2514600"/>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47" name="Picture 7" descr="C:\Users\Irina Igel\Desktop\Golden_crowned_fruit_bat.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19400" y="2517228"/>
            <a:ext cx="114748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48" name="Picture 8" descr="C:\Users\Irina Igel\Desktop\WhiteCat.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38600" y="2517228"/>
            <a:ext cx="1951499"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49" name="Picture 9" descr="C:\Users\Irina Igel\Desktop\800px-Fancy_mice.jp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3536"/>
          <a:stretch/>
        </p:blipFill>
        <p:spPr bwMode="auto">
          <a:xfrm>
            <a:off x="6066299" y="2517228"/>
            <a:ext cx="284910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5" name="Title 1"/>
          <p:cNvSpPr txBox="1">
            <a:spLocks/>
          </p:cNvSpPr>
          <p:nvPr/>
        </p:nvSpPr>
        <p:spPr bwMode="auto">
          <a:xfrm>
            <a:off x="0" y="228600"/>
            <a:ext cx="9144000" cy="990600"/>
          </a:xfrm>
          <a:prstGeom prst="rect">
            <a:avLst/>
          </a:prstGeom>
          <a:solidFill>
            <a:srgbClr val="C00000">
              <a:alpha val="83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7063" marR="0" lvl="0" defTabSz="914400" rtl="0" eaLnBrk="1" fontAlgn="base" latinLnBrk="0" hangingPunct="1">
              <a:lnSpc>
                <a:spcPct val="100000"/>
              </a:lnSpc>
              <a:spcBef>
                <a:spcPct val="0"/>
              </a:spcBef>
              <a:spcAft>
                <a:spcPct val="0"/>
              </a:spcAft>
              <a:buClrTx/>
              <a:buSzTx/>
              <a:buFontTx/>
              <a:buNone/>
              <a:tabLst/>
              <a:defRPr/>
            </a:pPr>
            <a:r>
              <a:rPr lang="en-US" sz="4000" dirty="0" smtClean="0">
                <a:solidFill>
                  <a:schemeClr val="bg1"/>
                </a:solidFill>
                <a:latin typeface="Aharoni" pitchFamily="2" charset="-79"/>
                <a:ea typeface="+mj-ea"/>
                <a:cs typeface="Aharoni" pitchFamily="2" charset="-79"/>
              </a:rPr>
              <a:t>Ultrasound</a:t>
            </a:r>
            <a:endParaRPr kumimoji="0" lang="en-US" sz="40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endParaRPr>
          </a:p>
        </p:txBody>
      </p:sp>
      <p:sp>
        <p:nvSpPr>
          <p:cNvPr id="36" name="TextBox 35"/>
          <p:cNvSpPr txBox="1"/>
          <p:nvPr/>
        </p:nvSpPr>
        <p:spPr>
          <a:xfrm>
            <a:off x="609600" y="1408093"/>
            <a:ext cx="8105663" cy="954107"/>
          </a:xfrm>
          <a:prstGeom prst="rect">
            <a:avLst/>
          </a:prstGeom>
          <a:noFill/>
        </p:spPr>
        <p:txBody>
          <a:bodyPr wrap="square" rtlCol="0">
            <a:spAutoFit/>
          </a:bodyPr>
          <a:lstStyle/>
          <a:p>
            <a:r>
              <a:rPr lang="en-US" sz="2800" b="1" dirty="0" smtClean="0">
                <a:latin typeface="+mj-lt"/>
              </a:rPr>
              <a:t>Many other small animals (cats, dogs, dolphins, bats and mice) can hear ultrasound</a:t>
            </a:r>
            <a:r>
              <a:rPr lang="en-US" sz="2800" dirty="0" smtClean="0">
                <a:latin typeface="+mj-lt"/>
              </a:rPr>
              <a:t>.</a:t>
            </a:r>
            <a:endParaRPr lang="en-US" sz="28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8479</TotalTime>
  <Words>1571</Words>
  <Application>Microsoft Office PowerPoint</Application>
  <PresentationFormat>On-screen Show (4:3)</PresentationFormat>
  <Paragraphs>210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You are driving and need to determine the distance between your car and the car in front of you.                        Come up with a way to determine the distance between vehicles without you leaving your car. Note: you cannot use a ruler or a tape measure. </vt:lpstr>
      <vt:lpstr>Slide 3</vt:lpstr>
      <vt:lpstr>Slide 4</vt:lpstr>
      <vt:lpstr>Slide 5</vt:lpstr>
      <vt:lpstr>Slide 6</vt:lpstr>
      <vt:lpstr>Slide 7</vt:lpstr>
      <vt:lpstr>Slide 8</vt:lpstr>
      <vt:lpstr>Slide 9</vt:lpstr>
      <vt:lpstr>Slide 10</vt:lpstr>
      <vt:lpstr>Slide 11</vt:lpstr>
      <vt:lpstr>SONAR (SOund Navigation And Ranging)</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Irina Igel</dc:creator>
  <cp:lastModifiedBy>Janet Yowell</cp:lastModifiedBy>
  <cp:revision>283</cp:revision>
  <dcterms:created xsi:type="dcterms:W3CDTF">2006-08-16T00:00:00Z</dcterms:created>
  <dcterms:modified xsi:type="dcterms:W3CDTF">2012-08-23T17:48:43Z</dcterms:modified>
</cp:coreProperties>
</file>