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57" r:id="rId2"/>
    <p:sldId id="259" r:id="rId3"/>
    <p:sldId id="270" r:id="rId4"/>
    <p:sldId id="260" r:id="rId5"/>
    <p:sldId id="266" r:id="rId6"/>
    <p:sldId id="262" r:id="rId7"/>
    <p:sldId id="261" r:id="rId8"/>
    <p:sldId id="267" r:id="rId9"/>
    <p:sldId id="271" r:id="rId10"/>
    <p:sldId id="268" r:id="rId11"/>
    <p:sldId id="26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66" autoAdjust="0"/>
    <p:restoredTop sz="90988" autoAdjust="0"/>
  </p:normalViewPr>
  <p:slideViewPr>
    <p:cSldViewPr>
      <p:cViewPr varScale="1">
        <p:scale>
          <a:sx n="69" d="100"/>
          <a:sy n="69" d="100"/>
        </p:scale>
        <p:origin x="-37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62F92-EB74-409C-AF95-C5C27D6847AC}" type="datetimeFigureOut">
              <a:rPr lang="en-US" smtClean="0"/>
              <a:t>1/23/2013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39997A-95B2-41A9-97A5-FB93607092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9077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sf.gov/news/news_images.jsp?cntn_id=117083&amp;org=NSF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Blood Clots, Polymers and Strokes Presentation, part of the Blood</a:t>
            </a:r>
            <a:r>
              <a:rPr lang="en-US" baseline="0" dirty="0" smtClean="0"/>
              <a:t> Clots, Polymers and Strokes lesson, TeachEngineering.org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39997A-95B2-41A9-97A5-FB93607092C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5345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Teacher: Insert the device image found at this source: 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stroke.ahajournals.org/content/43/1/280/F2.large.jpg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Show 1:23-minute video clip of Penumbra System at YouTube: </a:t>
            </a:r>
            <a:r>
              <a:rPr lang="en-US" sz="1400" dirty="0" smtClean="0"/>
              <a:t>http://www.youtube.com/watch?v=_-irwhRes90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39997A-95B2-41A9-97A5-FB93607092C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8557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Image source:</a:t>
            </a:r>
            <a:r>
              <a:rPr lang="en-US" baseline="0" dirty="0" smtClean="0"/>
              <a:t> ADAM, Florida Health Finder, http://www.floridahealthfinder.gov/healthencyclopedia/health%20illustrated%20encyclopedia/2/9326.aspx </a:t>
            </a:r>
            <a:endParaRPr lang="en-US" sz="8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39997A-95B2-41A9-97A5-FB93607092C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1191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Embolism = Object (blood clot, plaque) that travels through a vessel and blocks blood flow.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Thrombosis = Abnormal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lood clot formation within a vessel.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39997A-95B2-41A9-97A5-FB93607092C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9427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 hemorrhagic stroke occurs when a blood vessel bursts within the brain,</a:t>
            </a:r>
            <a:r>
              <a:rPr lang="en-US" baseline="0" dirty="0" smtClean="0"/>
              <a:t> causing bleeding inside or around brain tissue</a:t>
            </a:r>
            <a:r>
              <a:rPr lang="en-US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An ischemic stroke occurs when a blood clot blocks the blood</a:t>
            </a:r>
            <a:r>
              <a:rPr lang="en-US" baseline="0" dirty="0" smtClean="0"/>
              <a:t> flow in an artery of the brain.</a:t>
            </a: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Image source: Centers for Disease Control and Prevention, 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http://www.cdc.gov/stroke/types_of_stroke.htm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39997A-95B2-41A9-97A5-FB93607092C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6070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Image source: 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womenshealth.gov,</a:t>
            </a:r>
            <a:r>
              <a:rPr lang="en-US" sz="1200" baseline="0" dirty="0" smtClean="0">
                <a:solidFill>
                  <a:schemeClr val="bg1">
                    <a:lumMod val="50000"/>
                  </a:schemeClr>
                </a:solidFill>
              </a:rPr>
              <a:t> http://womenshealth.gov/publications/our-publications/fact-sheet/stroke.cfm</a:t>
            </a:r>
            <a:endParaRPr lang="en-US" sz="12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39997A-95B2-41A9-97A5-FB93607092C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5522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Image source (ischemic</a:t>
            </a:r>
            <a:r>
              <a:rPr lang="en-US" baseline="0" dirty="0" smtClean="0"/>
              <a:t> stroke medical illustration showing location of brain tissue death)</a:t>
            </a:r>
            <a:r>
              <a:rPr lang="en-US" dirty="0" smtClean="0"/>
              <a:t>:</a:t>
            </a:r>
            <a:r>
              <a:rPr lang="en-US" baseline="0" dirty="0" smtClean="0"/>
              <a:t> National Heart, Lung and Blood Institute, http://www.nhlbi.nih.gov/health/health-topics/topics/stroke/printall-index.html</a:t>
            </a: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Image</a:t>
            </a:r>
            <a:r>
              <a:rPr lang="en-US" baseline="0" dirty="0" smtClean="0"/>
              <a:t> source (act in time): </a:t>
            </a:r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South Dakota Dept. of Health,</a:t>
            </a:r>
            <a:r>
              <a:rPr lang="en-US" sz="800" baseline="0" dirty="0" smtClean="0">
                <a:solidFill>
                  <a:schemeClr val="bg1">
                    <a:lumMod val="50000"/>
                  </a:schemeClr>
                </a:solidFill>
              </a:rPr>
              <a:t> http://doh.sd.gov/HDS/stroke.aspx</a:t>
            </a:r>
            <a:endParaRPr lang="en-US" sz="8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39997A-95B2-41A9-97A5-FB93607092C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7384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Image source (brain drawing): 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womenshealth.gov,</a:t>
            </a:r>
            <a:r>
              <a:rPr lang="en-US" sz="1200" baseline="0" dirty="0" smtClean="0">
                <a:solidFill>
                  <a:schemeClr val="bg1">
                    <a:lumMod val="50000"/>
                  </a:schemeClr>
                </a:solidFill>
              </a:rPr>
              <a:t> http://womenshealth.gov/publications/our-publications/fact-sheet/stroke.cfm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Image source</a:t>
            </a:r>
            <a:r>
              <a:rPr lang="en-US" sz="1200" baseline="0" dirty="0" smtClean="0">
                <a:solidFill>
                  <a:schemeClr val="bg1">
                    <a:lumMod val="50000"/>
                  </a:schemeClr>
                </a:solidFill>
              </a:rPr>
              <a:t> (woman/cerebellum drawing): ADAM, </a:t>
            </a:r>
            <a:r>
              <a:rPr lang="en-US" sz="1200" baseline="0" dirty="0" err="1" smtClean="0">
                <a:solidFill>
                  <a:schemeClr val="bg1">
                    <a:lumMod val="50000"/>
                  </a:schemeClr>
                </a:solidFill>
              </a:rPr>
              <a:t>MedLine</a:t>
            </a:r>
            <a:r>
              <a:rPr lang="en-US" sz="1200" baseline="0" dirty="0" smtClean="0">
                <a:solidFill>
                  <a:schemeClr val="bg1">
                    <a:lumMod val="50000"/>
                  </a:schemeClr>
                </a:solidFill>
              </a:rPr>
              <a:t> Plus, http://m.medlineplus.gov/ency/imagepages/18008.htm</a:t>
            </a:r>
            <a:endParaRPr lang="en-US" sz="12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39997A-95B2-41A9-97A5-FB93607092C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8225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Image source:</a:t>
            </a:r>
            <a:r>
              <a:rPr lang="en-US" baseline="0" dirty="0" smtClean="0"/>
              <a:t>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National Science Foundation </a:t>
            </a:r>
            <a:r>
              <a:rPr lang="en-US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http://www.nsf.gov/news/news_images.jsp?cntn_id=117083&amp;org=NSF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39997A-95B2-41A9-97A5-FB93607092C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7099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Image source:</a:t>
            </a:r>
            <a:r>
              <a:rPr lang="en-US" baseline="0" dirty="0" smtClean="0"/>
              <a:t> Lawrence Livermore National Laboratory, 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https://www.llnl.gov/str/MayJune08/images/ane8.jpg</a:t>
            </a:r>
          </a:p>
          <a:p>
            <a:r>
              <a:rPr lang="en-US" baseline="0" dirty="0" smtClean="0"/>
              <a:t>Show 2:14-minute video clip of Merci Retrieval System at YouTube: http://www.youtube.com/watch?v=99x_APzvD1c</a:t>
            </a:r>
          </a:p>
          <a:p>
            <a:r>
              <a:rPr lang="en-US" baseline="0" dirty="0" smtClean="0"/>
              <a:t>Show students a photo of the Merci and Penumbra devices at: Annals of Internal Medicine, February 15, 2011, Vol. 154, No. 4, https://annals.org/article.aspx?articleid=746808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39997A-95B2-41A9-97A5-FB93607092C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7099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00491-4C69-4E47-AF87-11A2B0720CFD}" type="datetimeFigureOut">
              <a:rPr lang="en-US" smtClean="0"/>
              <a:t>1/23/2013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9D5FD-577E-4FF8-8D07-34F0E4823C3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00491-4C69-4E47-AF87-11A2B0720CFD}" type="datetimeFigureOut">
              <a:rPr lang="en-US" smtClean="0"/>
              <a:t>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9D5FD-577E-4FF8-8D07-34F0E4823C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00491-4C69-4E47-AF87-11A2B0720CFD}" type="datetimeFigureOut">
              <a:rPr lang="en-US" smtClean="0"/>
              <a:t>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9D5FD-577E-4FF8-8D07-34F0E4823C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00491-4C69-4E47-AF87-11A2B0720CFD}" type="datetimeFigureOut">
              <a:rPr lang="en-US" smtClean="0"/>
              <a:t>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9D5FD-577E-4FF8-8D07-34F0E4823C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00491-4C69-4E47-AF87-11A2B0720CFD}" type="datetimeFigureOut">
              <a:rPr lang="en-US" smtClean="0"/>
              <a:t>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9D5FD-577E-4FF8-8D07-34F0E4823C3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00491-4C69-4E47-AF87-11A2B0720CFD}" type="datetimeFigureOut">
              <a:rPr lang="en-US" smtClean="0"/>
              <a:t>1/23/2013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9D5FD-577E-4FF8-8D07-34F0E4823C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00491-4C69-4E47-AF87-11A2B0720CFD}" type="datetimeFigureOut">
              <a:rPr lang="en-US" smtClean="0"/>
              <a:t>1/23/2013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9D5FD-577E-4FF8-8D07-34F0E4823C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00491-4C69-4E47-AF87-11A2B0720CFD}" type="datetimeFigureOut">
              <a:rPr lang="en-US" smtClean="0"/>
              <a:t>1/23/2013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9D5FD-577E-4FF8-8D07-34F0E4823C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00491-4C69-4E47-AF87-11A2B0720CFD}" type="datetimeFigureOut">
              <a:rPr lang="en-US" smtClean="0"/>
              <a:t>1/23/2013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9D5FD-577E-4FF8-8D07-34F0E4823C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00491-4C69-4E47-AF87-11A2B0720CFD}" type="datetimeFigureOut">
              <a:rPr lang="en-US" smtClean="0"/>
              <a:t>1/23/2013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9D5FD-577E-4FF8-8D07-34F0E4823C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00491-4C69-4E47-AF87-11A2B0720CFD}" type="datetimeFigureOut">
              <a:rPr lang="en-US" smtClean="0"/>
              <a:t>1/23/2013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F59D5FD-577E-4FF8-8D07-34F0E4823C3C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D200491-4C69-4E47-AF87-11A2B0720CFD}" type="datetimeFigureOut">
              <a:rPr lang="en-US" smtClean="0"/>
              <a:t>1/23/2013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F59D5FD-577E-4FF8-8D07-34F0E4823C3C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09600" y="2362200"/>
            <a:ext cx="7851648" cy="3505200"/>
          </a:xfrm>
        </p:spPr>
        <p:txBody>
          <a:bodyPr>
            <a:noAutofit/>
          </a:bodyPr>
          <a:lstStyle/>
          <a:p>
            <a:pPr algn="ctr"/>
            <a:r>
              <a:rPr lang="en-US" sz="7200" dirty="0" smtClean="0"/>
              <a:t>Blood Clots, </a:t>
            </a:r>
            <a:br>
              <a:rPr lang="en-US" sz="7200" dirty="0" smtClean="0"/>
            </a:br>
            <a:r>
              <a:rPr lang="en-US" sz="7200" dirty="0" smtClean="0"/>
              <a:t>Polymers </a:t>
            </a:r>
            <a:br>
              <a:rPr lang="en-US" sz="7200" dirty="0" smtClean="0"/>
            </a:br>
            <a:r>
              <a:rPr lang="en-US" sz="7200" dirty="0" smtClean="0"/>
              <a:t>and Strokes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141460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Example Biomedical Device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0"/>
            <a:ext cx="4876800" cy="3200400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 smtClean="0">
                <a:solidFill>
                  <a:schemeClr val="accent2"/>
                </a:solidFill>
              </a:rPr>
              <a:t>Merci </a:t>
            </a:r>
            <a:r>
              <a:rPr lang="en-US" sz="2800" b="1" dirty="0" smtClean="0">
                <a:solidFill>
                  <a:schemeClr val="accent2"/>
                </a:solidFill>
              </a:rPr>
              <a:t>Retrieval System</a:t>
            </a:r>
          </a:p>
          <a:p>
            <a:pPr marL="182880" lvl="1" indent="-182880"/>
            <a:r>
              <a:rPr lang="en-US" dirty="0" smtClean="0"/>
              <a:t>A cork-screw </a:t>
            </a:r>
            <a:r>
              <a:rPr lang="en-US" dirty="0" smtClean="0"/>
              <a:t>device </a:t>
            </a:r>
            <a:r>
              <a:rPr lang="en-US" dirty="0" smtClean="0"/>
              <a:t>is inserted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through </a:t>
            </a:r>
            <a:r>
              <a:rPr lang="en-US" dirty="0" smtClean="0"/>
              <a:t>the femoral artery in the groin and travels to the site </a:t>
            </a:r>
            <a:r>
              <a:rPr lang="en-US" dirty="0" smtClean="0"/>
              <a:t>of </a:t>
            </a:r>
            <a:r>
              <a:rPr lang="en-US" dirty="0" smtClean="0"/>
              <a:t>the blood clot in the brain.</a:t>
            </a:r>
            <a:endParaRPr lang="en-US" dirty="0" smtClean="0"/>
          </a:p>
          <a:p>
            <a:pPr marL="182880" lvl="1" indent="-182880"/>
            <a:r>
              <a:rPr lang="en-US" dirty="0" smtClean="0"/>
              <a:t>The </a:t>
            </a:r>
            <a:r>
              <a:rPr lang="en-US" dirty="0"/>
              <a:t>tool</a:t>
            </a:r>
            <a:r>
              <a:rPr lang="en-US" dirty="0" smtClean="0"/>
              <a:t> grabs the clot and pulls it out thr</a:t>
            </a:r>
            <a:r>
              <a:rPr lang="en-US" dirty="0" smtClean="0"/>
              <a:t>ough </a:t>
            </a:r>
            <a:r>
              <a:rPr lang="en-US" dirty="0" smtClean="0"/>
              <a:t>the </a:t>
            </a:r>
            <a:r>
              <a:rPr lang="en-US" dirty="0" smtClean="0"/>
              <a:t>artery.</a:t>
            </a:r>
            <a:endParaRPr lang="en-US" dirty="0" smtClean="0"/>
          </a:p>
        </p:txBody>
      </p:sp>
      <p:pic>
        <p:nvPicPr>
          <p:cNvPr id="4" name="Picture 2" descr="https://www.llnl.gov/str/MayJune08/images/ane8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1981200"/>
            <a:ext cx="3675476" cy="449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8366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Example Biomedical Device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19507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 smtClean="0">
                <a:solidFill>
                  <a:schemeClr val="accent2"/>
                </a:solidFill>
              </a:rPr>
              <a:t>Penumbra System</a:t>
            </a:r>
          </a:p>
          <a:p>
            <a:pPr marL="182880" lvl="1" indent="-182880"/>
            <a:r>
              <a:rPr lang="en-US" dirty="0" smtClean="0"/>
              <a:t>A thin device is i</a:t>
            </a:r>
            <a:r>
              <a:rPr lang="en-US" dirty="0" smtClean="0"/>
              <a:t>nserted </a:t>
            </a:r>
            <a:r>
              <a:rPr lang="en-US" dirty="0" smtClean="0"/>
              <a:t>through </a:t>
            </a:r>
            <a:r>
              <a:rPr lang="en-US" dirty="0" smtClean="0"/>
              <a:t>the femoral </a:t>
            </a:r>
            <a:r>
              <a:rPr lang="en-US" dirty="0" smtClean="0"/>
              <a:t>artery </a:t>
            </a:r>
            <a:r>
              <a:rPr lang="en-US" dirty="0" smtClean="0"/>
              <a:t>in the groin area and travels to the site of the clot in the brain.</a:t>
            </a:r>
            <a:endParaRPr lang="en-US" dirty="0" smtClean="0"/>
          </a:p>
          <a:p>
            <a:pPr marL="182880" lvl="1" indent="-182880"/>
            <a:r>
              <a:rPr lang="en-US" dirty="0" smtClean="0"/>
              <a:t>The tool sucks </a:t>
            </a:r>
            <a:r>
              <a:rPr lang="en-US" dirty="0" smtClean="0"/>
              <a:t>up </a:t>
            </a:r>
            <a:r>
              <a:rPr lang="en-US" dirty="0" smtClean="0"/>
              <a:t>the blood clot </a:t>
            </a:r>
            <a:r>
              <a:rPr lang="en-US" dirty="0" smtClean="0"/>
              <a:t>to restore blood </a:t>
            </a:r>
            <a:r>
              <a:rPr lang="en-US" dirty="0" smtClean="0"/>
              <a:t>flow.</a:t>
            </a:r>
            <a:endParaRPr lang="en-US" dirty="0" smtClean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524000" y="3886200"/>
            <a:ext cx="5486400" cy="25908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  <a:prstDash val="lgDash"/>
          </a:ln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sz="2800" dirty="0" smtClean="0"/>
          </a:p>
          <a:p>
            <a:pPr marL="0" indent="0" algn="ctr">
              <a:buNone/>
            </a:pPr>
            <a:r>
              <a:rPr lang="en-US" sz="2800" dirty="0" smtClean="0"/>
              <a:t>Teacher: insert image found at: </a:t>
            </a:r>
            <a:r>
              <a:rPr lang="en-US" sz="2400" u="sng" dirty="0" smtClean="0">
                <a:solidFill>
                  <a:srgbClr val="0000FF"/>
                </a:solidFill>
              </a:rPr>
              <a:t>stroke.ahajournals.org/content/43/1/280/F2.large.jpg</a:t>
            </a:r>
            <a:endParaRPr lang="en-US" sz="2400" u="sng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4221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Polymers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2484120"/>
          </a:xfrm>
        </p:spPr>
        <p:txBody>
          <a:bodyPr/>
          <a:lstStyle/>
          <a:p>
            <a:r>
              <a:rPr lang="en-US" b="1" dirty="0" smtClean="0">
                <a:solidFill>
                  <a:schemeClr val="accent2"/>
                </a:solidFill>
              </a:rPr>
              <a:t>Polymers</a:t>
            </a:r>
            <a:r>
              <a:rPr lang="en-US" dirty="0" smtClean="0"/>
              <a:t> are large molecules made </a:t>
            </a:r>
            <a:r>
              <a:rPr lang="en-US" dirty="0" smtClean="0"/>
              <a:t>of </a:t>
            </a:r>
            <a:r>
              <a:rPr lang="en-US" dirty="0" smtClean="0"/>
              <a:t>a repeating series of smaller molecule </a:t>
            </a:r>
            <a:r>
              <a:rPr lang="en-US" dirty="0" smtClean="0"/>
              <a:t>units.</a:t>
            </a:r>
            <a:endParaRPr lang="en-US" dirty="0" smtClean="0"/>
          </a:p>
          <a:p>
            <a:r>
              <a:rPr lang="en-US" dirty="0" smtClean="0"/>
              <a:t>The small units are called </a:t>
            </a:r>
            <a:r>
              <a:rPr lang="en-US" b="1" dirty="0" smtClean="0">
                <a:solidFill>
                  <a:schemeClr val="accent2"/>
                </a:solidFill>
              </a:rPr>
              <a:t>monomers.</a:t>
            </a:r>
            <a:endParaRPr lang="en-US" b="1" dirty="0" smtClean="0">
              <a:solidFill>
                <a:schemeClr val="accent2"/>
              </a:solidFill>
            </a:endParaRPr>
          </a:p>
          <a:p>
            <a:r>
              <a:rPr lang="en-US" b="1" dirty="0" smtClean="0">
                <a:solidFill>
                  <a:schemeClr val="accent2"/>
                </a:solidFill>
              </a:rPr>
              <a:t>Polymerization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smtClean="0"/>
              <a:t>is the process of linking together monomers to form a larger </a:t>
            </a:r>
            <a:r>
              <a:rPr lang="en-US" dirty="0" smtClean="0"/>
              <a:t>polymer.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14400" y="5410200"/>
            <a:ext cx="838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752600" y="5410200"/>
            <a:ext cx="838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590800" y="5410200"/>
            <a:ext cx="838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429000" y="5410200"/>
            <a:ext cx="838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267200" y="5410200"/>
            <a:ext cx="838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105400" y="5410200"/>
            <a:ext cx="838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937142" y="5410200"/>
            <a:ext cx="838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775342" y="5410200"/>
            <a:ext cx="838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590940" y="5410200"/>
            <a:ext cx="838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609600" y="48006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monomer</a:t>
            </a:r>
            <a:endParaRPr lang="en-US" b="1" dirty="0"/>
          </a:p>
        </p:txBody>
      </p:sp>
      <p:sp>
        <p:nvSpPr>
          <p:cNvPr id="15" name="Right Brace 14"/>
          <p:cNvSpPr/>
          <p:nvPr/>
        </p:nvSpPr>
        <p:spPr>
          <a:xfrm rot="5400000" flipH="1">
            <a:off x="1219200" y="4972050"/>
            <a:ext cx="228600" cy="6477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4076700" y="6055282"/>
            <a:ext cx="1257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polymer</a:t>
            </a:r>
            <a:endParaRPr lang="en-US" b="1" dirty="0"/>
          </a:p>
        </p:txBody>
      </p:sp>
      <p:sp>
        <p:nvSpPr>
          <p:cNvPr id="17" name="Right Brace 16"/>
          <p:cNvSpPr/>
          <p:nvPr/>
        </p:nvSpPr>
        <p:spPr>
          <a:xfrm rot="5400000">
            <a:off x="4562475" y="2276474"/>
            <a:ext cx="229892" cy="7256758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080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500"/>
                            </p:stCondLst>
                            <p:childTnLst>
                              <p:par>
                                <p:cTn id="4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000"/>
                            </p:stCondLst>
                            <p:childTnLst>
                              <p:par>
                                <p:cTn id="4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500"/>
                            </p:stCondLst>
                            <p:childTnLst>
                              <p:par>
                                <p:cTn id="5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0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/>
      <p:bldP spid="15" grpId="0" animBg="1"/>
      <p:bldP spid="16" grpId="0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/>
          <a:lstStyle/>
          <a:p>
            <a:r>
              <a:rPr lang="en-US" b="1" dirty="0" smtClean="0"/>
              <a:t>What is a Blood Clot?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686800" cy="5029200"/>
          </a:xfrm>
        </p:spPr>
        <p:txBody>
          <a:bodyPr>
            <a:noAutofit/>
          </a:bodyPr>
          <a:lstStyle/>
          <a:p>
            <a:r>
              <a:rPr lang="en-US" dirty="0" smtClean="0"/>
              <a:t>When damage occurs to a blood</a:t>
            </a:r>
            <a:br>
              <a:rPr lang="en-US" dirty="0" smtClean="0"/>
            </a:br>
            <a:r>
              <a:rPr lang="en-US" dirty="0" smtClean="0"/>
              <a:t>vessel, the body creates a blood</a:t>
            </a:r>
            <a:br>
              <a:rPr lang="en-US" dirty="0" smtClean="0"/>
            </a:br>
            <a:r>
              <a:rPr lang="en-US" dirty="0" smtClean="0"/>
              <a:t>clot to </a:t>
            </a:r>
            <a:r>
              <a:rPr lang="en-US" dirty="0" smtClean="0"/>
              <a:t>prevent </a:t>
            </a:r>
            <a:r>
              <a:rPr lang="en-US" dirty="0" smtClean="0"/>
              <a:t>blood loss. </a:t>
            </a:r>
            <a:r>
              <a:rPr lang="en-US" dirty="0" smtClean="0">
                <a:sym typeface="Wingdings" pitchFamily="2" charset="2"/>
              </a:rPr>
              <a:t></a:t>
            </a:r>
            <a:endParaRPr lang="en-US" dirty="0" smtClean="0"/>
          </a:p>
          <a:p>
            <a:r>
              <a:rPr lang="en-US" dirty="0" smtClean="0"/>
              <a:t>Damaged vessels release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proteins causing a </a:t>
            </a:r>
            <a:r>
              <a:rPr lang="en-US" dirty="0" smtClean="0"/>
              <a:t>cascade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leading </a:t>
            </a:r>
            <a:r>
              <a:rPr lang="en-US" dirty="0" smtClean="0"/>
              <a:t>to </a:t>
            </a:r>
            <a:r>
              <a:rPr lang="en-US" b="1" dirty="0" smtClean="0">
                <a:solidFill>
                  <a:schemeClr val="accent2"/>
                </a:solidFill>
              </a:rPr>
              <a:t>coagulation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smtClean="0"/>
              <a:t>and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creation </a:t>
            </a:r>
            <a:r>
              <a:rPr lang="en-US" dirty="0" smtClean="0"/>
              <a:t>of a </a:t>
            </a:r>
            <a:r>
              <a:rPr lang="en-US" dirty="0" smtClean="0"/>
              <a:t>clot:</a:t>
            </a:r>
            <a:endParaRPr lang="en-US" dirty="0" smtClean="0"/>
          </a:p>
          <a:p>
            <a:pPr marL="850392" lvl="1" indent="-457200">
              <a:buFont typeface="+mj-lt"/>
              <a:buAutoNum type="arabicPeriod"/>
            </a:pPr>
            <a:r>
              <a:rPr lang="en-US" sz="2000" dirty="0" smtClean="0"/>
              <a:t>platelets </a:t>
            </a:r>
            <a:r>
              <a:rPr lang="en-US" sz="2000" dirty="0" smtClean="0"/>
              <a:t>bind to the damaged </a:t>
            </a:r>
            <a:r>
              <a:rPr lang="en-US" sz="2000" dirty="0" smtClean="0"/>
              <a:t>tissue</a:t>
            </a:r>
            <a:endParaRPr lang="en-US" sz="2000" dirty="0" smtClean="0"/>
          </a:p>
          <a:p>
            <a:pPr marL="850392" lvl="1" indent="-457200">
              <a:buFont typeface="+mj-lt"/>
              <a:buAutoNum type="arabicPeriod"/>
            </a:pPr>
            <a:r>
              <a:rPr lang="en-US" sz="2000" dirty="0" smtClean="0"/>
              <a:t>fibrinogen </a:t>
            </a:r>
            <a:r>
              <a:rPr lang="en-US" sz="2000" dirty="0" smtClean="0"/>
              <a:t>(a protein) is recruited to the </a:t>
            </a:r>
            <a:r>
              <a:rPr lang="en-US" sz="2000" dirty="0" smtClean="0"/>
              <a:t>site and </a:t>
            </a:r>
            <a:r>
              <a:rPr lang="en-US" sz="2000" dirty="0" smtClean="0"/>
              <a:t>is </a:t>
            </a:r>
            <a:r>
              <a:rPr lang="en-US" sz="2000" dirty="0" smtClean="0"/>
              <a:t>converted </a:t>
            </a:r>
            <a:r>
              <a:rPr lang="en-US" sz="2000" dirty="0" smtClean="0"/>
              <a:t>to fibrin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sz="2000" dirty="0" smtClean="0"/>
              <a:t>fibrin </a:t>
            </a:r>
            <a:r>
              <a:rPr lang="en-US" sz="2000" dirty="0" smtClean="0"/>
              <a:t>is </a:t>
            </a:r>
            <a:r>
              <a:rPr lang="en-US" sz="2000" b="1" dirty="0" smtClean="0">
                <a:solidFill>
                  <a:schemeClr val="accent2"/>
                </a:solidFill>
              </a:rPr>
              <a:t>polymerized</a:t>
            </a:r>
            <a:r>
              <a:rPr lang="en-US" sz="2000" dirty="0" smtClean="0">
                <a:solidFill>
                  <a:schemeClr val="accent2"/>
                </a:solidFill>
              </a:rPr>
              <a:t> </a:t>
            </a:r>
            <a:r>
              <a:rPr lang="en-US" sz="2000" dirty="0" smtClean="0"/>
              <a:t>and creates a mesh </a:t>
            </a:r>
            <a:r>
              <a:rPr lang="en-US" sz="2000" dirty="0" smtClean="0"/>
              <a:t>that, </a:t>
            </a:r>
            <a:r>
              <a:rPr lang="en-US" sz="2000" dirty="0" smtClean="0"/>
              <a:t>when combined with the platelets, </a:t>
            </a:r>
            <a:r>
              <a:rPr lang="en-US" sz="2000" dirty="0" smtClean="0"/>
              <a:t>creates a </a:t>
            </a:r>
            <a:r>
              <a:rPr lang="en-US" sz="2000" dirty="0" smtClean="0"/>
              <a:t>blood clot</a:t>
            </a:r>
          </a:p>
          <a:p>
            <a:r>
              <a:rPr lang="en-US" dirty="0" smtClean="0"/>
              <a:t>When the vessel is healed, the </a:t>
            </a:r>
            <a:r>
              <a:rPr lang="en-US" dirty="0"/>
              <a:t> </a:t>
            </a:r>
            <a:r>
              <a:rPr lang="en-US" dirty="0" smtClean="0"/>
              <a:t>body dissolves the </a:t>
            </a:r>
            <a:r>
              <a:rPr lang="en-US" dirty="0" smtClean="0"/>
              <a:t>clot.</a:t>
            </a:r>
            <a:endParaRPr lang="en-US" dirty="0" smtClean="0"/>
          </a:p>
        </p:txBody>
      </p:sp>
      <p:pic>
        <p:nvPicPr>
          <p:cNvPr id="1026" name="Picture 2" descr="Blood clot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1" y="1600200"/>
            <a:ext cx="3733800" cy="2987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0273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990600"/>
            <a:ext cx="8229600" cy="819912"/>
          </a:xfrm>
        </p:spPr>
        <p:txBody>
          <a:bodyPr/>
          <a:lstStyle/>
          <a:p>
            <a:r>
              <a:rPr lang="en-US" b="1" dirty="0" smtClean="0"/>
              <a:t>Vessel Blockage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267200"/>
          </a:xfrm>
        </p:spPr>
        <p:txBody>
          <a:bodyPr>
            <a:noAutofit/>
          </a:bodyPr>
          <a:lstStyle/>
          <a:p>
            <a:r>
              <a:rPr lang="en-US" sz="2800" dirty="0" smtClean="0"/>
              <a:t>An </a:t>
            </a:r>
            <a:r>
              <a:rPr lang="en-US" sz="2800" b="1" dirty="0" smtClean="0">
                <a:solidFill>
                  <a:schemeClr val="accent2"/>
                </a:solidFill>
              </a:rPr>
              <a:t>embolism</a:t>
            </a:r>
            <a:r>
              <a:rPr lang="en-US" sz="2800" dirty="0" smtClean="0"/>
              <a:t> is an object </a:t>
            </a:r>
            <a:r>
              <a:rPr lang="en-US" sz="2800" dirty="0" smtClean="0"/>
              <a:t>(blood </a:t>
            </a:r>
            <a:r>
              <a:rPr lang="en-US" sz="2800" dirty="0" smtClean="0"/>
              <a:t>clot, plaque) that travels through vessels, gets </a:t>
            </a:r>
            <a:r>
              <a:rPr lang="en-US" sz="2800" dirty="0" smtClean="0"/>
              <a:t>stuck </a:t>
            </a:r>
            <a:r>
              <a:rPr lang="en-US" sz="2800" dirty="0" smtClean="0"/>
              <a:t>and blocks blood </a:t>
            </a:r>
            <a:r>
              <a:rPr lang="en-US" sz="2800" dirty="0" smtClean="0"/>
              <a:t>flow. It can be created from:</a:t>
            </a:r>
            <a:endParaRPr lang="en-US" sz="2800" dirty="0" smtClean="0"/>
          </a:p>
          <a:p>
            <a:pPr lvl="1"/>
            <a:r>
              <a:rPr lang="en-US" dirty="0" smtClean="0"/>
              <a:t>the </a:t>
            </a:r>
            <a:r>
              <a:rPr lang="en-US" dirty="0" smtClean="0"/>
              <a:t>failure </a:t>
            </a:r>
            <a:r>
              <a:rPr lang="en-US" dirty="0" smtClean="0"/>
              <a:t>of </a:t>
            </a:r>
            <a:r>
              <a:rPr lang="en-US" dirty="0" smtClean="0"/>
              <a:t>the body to break-down a </a:t>
            </a:r>
            <a:r>
              <a:rPr lang="en-US" dirty="0" smtClean="0"/>
              <a:t>clot </a:t>
            </a:r>
            <a:br>
              <a:rPr lang="en-US" dirty="0" smtClean="0"/>
            </a:br>
            <a:r>
              <a:rPr lang="en-US" dirty="0" smtClean="0"/>
              <a:t>or </a:t>
            </a:r>
            <a:r>
              <a:rPr lang="en-US" dirty="0" smtClean="0"/>
              <a:t>a</a:t>
            </a:r>
            <a:r>
              <a:rPr lang="en-US" dirty="0" smtClean="0"/>
              <a:t> </a:t>
            </a:r>
            <a:r>
              <a:rPr lang="en-US" dirty="0" smtClean="0"/>
              <a:t>clot that breaks off the vessel </a:t>
            </a:r>
            <a:r>
              <a:rPr lang="en-US" dirty="0" smtClean="0"/>
              <a:t>wall</a:t>
            </a:r>
          </a:p>
          <a:p>
            <a:pPr lvl="1"/>
            <a:r>
              <a:rPr lang="en-US" dirty="0" smtClean="0"/>
              <a:t>excessive </a:t>
            </a:r>
            <a:r>
              <a:rPr lang="en-US" dirty="0"/>
              <a:t>plaque </a:t>
            </a:r>
            <a:r>
              <a:rPr lang="en-US" dirty="0" smtClean="0"/>
              <a:t>build-up </a:t>
            </a:r>
            <a:r>
              <a:rPr lang="en-US" dirty="0"/>
              <a:t>in </a:t>
            </a:r>
            <a:r>
              <a:rPr lang="en-US" dirty="0" smtClean="0"/>
              <a:t>vessel walls</a:t>
            </a:r>
          </a:p>
          <a:p>
            <a:r>
              <a:rPr lang="en-US" sz="2800" dirty="0" smtClean="0"/>
              <a:t>A </a:t>
            </a:r>
            <a:r>
              <a:rPr lang="en-US" sz="2800" b="1" dirty="0" smtClean="0">
                <a:solidFill>
                  <a:schemeClr val="accent2"/>
                </a:solidFill>
              </a:rPr>
              <a:t>thrombosis</a:t>
            </a:r>
            <a:r>
              <a:rPr lang="en-US" sz="2800" dirty="0" smtClean="0">
                <a:solidFill>
                  <a:schemeClr val="accent2"/>
                </a:solidFill>
              </a:rPr>
              <a:t> </a:t>
            </a:r>
            <a:r>
              <a:rPr lang="en-US" sz="2800" dirty="0" smtClean="0"/>
              <a:t>is a blood clot that grows abnormally in a vessel and cuts of blood </a:t>
            </a:r>
            <a:r>
              <a:rPr lang="en-US" sz="2800" dirty="0" smtClean="0"/>
              <a:t>flow.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922465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048512"/>
          </a:xfrm>
        </p:spPr>
        <p:txBody>
          <a:bodyPr/>
          <a:lstStyle/>
          <a:p>
            <a:r>
              <a:rPr lang="en-US" b="1" dirty="0" smtClean="0"/>
              <a:t>Stroke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357467"/>
            <a:ext cx="1897026" cy="1981200"/>
          </a:xfrm>
        </p:spPr>
        <p:txBody>
          <a:bodyPr>
            <a:noAutofit/>
          </a:bodyPr>
          <a:lstStyle/>
          <a:p>
            <a:pPr marL="27432" indent="0">
              <a:spcBef>
                <a:spcPts val="0"/>
              </a:spcBef>
              <a:buNone/>
            </a:pPr>
            <a:r>
              <a:rPr lang="en-US" sz="2000" b="1" dirty="0" smtClean="0">
                <a:solidFill>
                  <a:schemeClr val="accent2"/>
                </a:solidFill>
              </a:rPr>
              <a:t>hemorrhagic </a:t>
            </a:r>
            <a:r>
              <a:rPr lang="en-US" sz="2000" b="1" dirty="0" smtClean="0">
                <a:solidFill>
                  <a:schemeClr val="accent2"/>
                </a:solidFill>
              </a:rPr>
              <a:t>strokes </a:t>
            </a:r>
            <a:r>
              <a:rPr lang="en-US" sz="2000" dirty="0" smtClean="0"/>
              <a:t>are caused by a </a:t>
            </a:r>
            <a:r>
              <a:rPr lang="en-US" sz="2000" dirty="0" smtClean="0"/>
              <a:t>hemorrhages (bleeding) in </a:t>
            </a:r>
            <a:r>
              <a:rPr lang="en-US" sz="2000" dirty="0" smtClean="0"/>
              <a:t>the </a:t>
            </a:r>
            <a:r>
              <a:rPr lang="en-US" sz="2000" dirty="0" smtClean="0"/>
              <a:t>brain. </a:t>
            </a:r>
            <a:r>
              <a:rPr lang="en-US" sz="2000" dirty="0" smtClean="0">
                <a:sym typeface="Wingdings" pitchFamily="2" charset="2"/>
              </a:rPr>
              <a:t></a:t>
            </a:r>
            <a:endParaRPr lang="en-US" sz="2000" dirty="0" smtClean="0"/>
          </a:p>
          <a:p>
            <a:pPr marL="0" indent="0">
              <a:spcBef>
                <a:spcPts val="0"/>
              </a:spcBef>
              <a:buNone/>
            </a:pPr>
            <a:endParaRPr lang="en-US" sz="2000" dirty="0"/>
          </a:p>
        </p:txBody>
      </p:sp>
      <p:pic>
        <p:nvPicPr>
          <p:cNvPr id="2050" name="Picture 2" descr="An illustration showing how a blood vessel can burst within the brain causing a hemorrhagic stroke, and how a blood clot within an artery of the brain can cause an ischemic stroke.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5" t="3305" r="9059" b="14092"/>
          <a:stretch/>
        </p:blipFill>
        <p:spPr bwMode="auto">
          <a:xfrm>
            <a:off x="2162140" y="2895600"/>
            <a:ext cx="4314860" cy="3228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676400"/>
            <a:ext cx="8382000" cy="1066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 smtClean="0"/>
              <a:t>A stroke is a loss of brain function due to an interruption of the blood supply to the brain.</a:t>
            </a:r>
            <a:endParaRPr lang="en-US" sz="2400" dirty="0" smtClean="0"/>
          </a:p>
          <a:p>
            <a:pPr marL="0" indent="0">
              <a:buFont typeface="Wingdings 2"/>
              <a:buNone/>
            </a:pP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432281" y="4191000"/>
            <a:ext cx="2514600" cy="2057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" indent="0">
              <a:spcBef>
                <a:spcPts val="0"/>
              </a:spcBef>
              <a:buFont typeface="Wingdings 2"/>
              <a:buNone/>
            </a:pPr>
            <a:r>
              <a:rPr lang="en-US" sz="2000" dirty="0" smtClean="0">
                <a:sym typeface="Wingdings" pitchFamily="2" charset="2"/>
              </a:rPr>
              <a:t></a:t>
            </a:r>
            <a:r>
              <a:rPr lang="en-US" sz="2000" b="1" dirty="0">
                <a:solidFill>
                  <a:schemeClr val="accent2"/>
                </a:solidFill>
                <a:sym typeface="Wingdings" pitchFamily="2" charset="2"/>
              </a:rPr>
              <a:t>i</a:t>
            </a:r>
            <a:r>
              <a:rPr lang="en-US" sz="2000" b="1" dirty="0" smtClean="0">
                <a:solidFill>
                  <a:schemeClr val="accent2"/>
                </a:solidFill>
              </a:rPr>
              <a:t>schemic strokes </a:t>
            </a:r>
            <a:r>
              <a:rPr lang="en-US" sz="2000" dirty="0" smtClean="0"/>
              <a:t>are caused by blood clots that block blood flow to areas</a:t>
            </a:r>
            <a:br>
              <a:rPr lang="en-US" sz="2000" dirty="0" smtClean="0"/>
            </a:br>
            <a:r>
              <a:rPr lang="en-US" sz="2000" dirty="0" smtClean="0"/>
              <a:t>of the brain. </a:t>
            </a:r>
            <a:br>
              <a:rPr lang="en-US" sz="2000" dirty="0" smtClean="0"/>
            </a:br>
            <a:r>
              <a:rPr lang="en-US" sz="2000" dirty="0" smtClean="0">
                <a:solidFill>
                  <a:schemeClr val="accent2"/>
                </a:solidFill>
              </a:rPr>
              <a:t>(87% of strokes)</a:t>
            </a:r>
            <a:endParaRPr lang="en-US" sz="20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4033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72312"/>
          </a:xfrm>
        </p:spPr>
        <p:txBody>
          <a:bodyPr/>
          <a:lstStyle/>
          <a:p>
            <a:r>
              <a:rPr lang="en-US" b="1" dirty="0" smtClean="0"/>
              <a:t>The Brain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Different parts of the brain have different </a:t>
            </a:r>
            <a:r>
              <a:rPr lang="en-US" dirty="0" smtClean="0"/>
              <a:t>functions.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275385" y="2581870"/>
            <a:ext cx="2971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2"/>
                </a:solidFill>
              </a:rPr>
              <a:t>cerebrum</a:t>
            </a:r>
            <a:r>
              <a:rPr lang="en-US" sz="2000" dirty="0" smtClean="0"/>
              <a:t>:  </a:t>
            </a:r>
            <a:endParaRPr lang="en-US" sz="2000" dirty="0" smtClean="0"/>
          </a:p>
          <a:p>
            <a:r>
              <a:rPr lang="en-US" dirty="0" smtClean="0"/>
              <a:t>controls </a:t>
            </a:r>
            <a:r>
              <a:rPr lang="en-US" dirty="0" smtClean="0"/>
              <a:t>higher thought, speech, </a:t>
            </a:r>
            <a:r>
              <a:rPr lang="en-US" dirty="0" smtClean="0"/>
              <a:t>motion</a:t>
            </a:r>
            <a:r>
              <a:rPr lang="en-US" dirty="0"/>
              <a:t> </a:t>
            </a:r>
            <a:r>
              <a:rPr lang="en-US" dirty="0" smtClean="0"/>
              <a:t>and</a:t>
            </a:r>
            <a:r>
              <a:rPr lang="en-US" dirty="0" smtClean="0"/>
              <a:t> </a:t>
            </a:r>
            <a:r>
              <a:rPr lang="en-US" dirty="0" smtClean="0"/>
              <a:t>vision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34000" y="4868204"/>
            <a:ext cx="29718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2"/>
                </a:solidFill>
              </a:rPr>
              <a:t>brain stem</a:t>
            </a:r>
            <a:r>
              <a:rPr lang="en-US" sz="2000" dirty="0" smtClean="0"/>
              <a:t>:</a:t>
            </a:r>
          </a:p>
          <a:p>
            <a:r>
              <a:rPr lang="en-US" dirty="0" smtClean="0"/>
              <a:t>controls vital life functions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313484" y="3694093"/>
            <a:ext cx="27637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2"/>
                </a:solidFill>
              </a:rPr>
              <a:t>cerebellum</a:t>
            </a:r>
            <a:r>
              <a:rPr lang="en-US" sz="2000" dirty="0" smtClean="0"/>
              <a:t>:</a:t>
            </a:r>
          </a:p>
          <a:p>
            <a:r>
              <a:rPr lang="en-US" dirty="0" smtClean="0"/>
              <a:t>controls </a:t>
            </a:r>
            <a:r>
              <a:rPr lang="en-US" dirty="0" smtClean="0"/>
              <a:t>balance and fine motor </a:t>
            </a:r>
            <a:r>
              <a:rPr lang="en-US" dirty="0" smtClean="0"/>
              <a:t>skills</a:t>
            </a:r>
            <a:endParaRPr lang="en-US" dirty="0"/>
          </a:p>
        </p:txBody>
      </p:sp>
      <p:pic>
        <p:nvPicPr>
          <p:cNvPr id="4098" name="Picture 2" descr="Diagram of brain showing brain stem, cerebellum, right and left hemisphere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68" t="14618" r="18515" b="5103"/>
          <a:stretch/>
        </p:blipFill>
        <p:spPr bwMode="auto">
          <a:xfrm>
            <a:off x="838200" y="2235297"/>
            <a:ext cx="3381522" cy="4338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Straight Arrow Connector 6"/>
          <p:cNvCxnSpPr/>
          <p:nvPr/>
        </p:nvCxnSpPr>
        <p:spPr>
          <a:xfrm flipH="1">
            <a:off x="3276600" y="2811194"/>
            <a:ext cx="1981200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 flipV="1">
            <a:off x="3229122" y="3535977"/>
            <a:ext cx="1981200" cy="350223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 flipV="1">
            <a:off x="3037450" y="3886200"/>
            <a:ext cx="2172872" cy="114300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8642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Effects </a:t>
            </a:r>
            <a:r>
              <a:rPr lang="en-US" b="1" dirty="0" smtClean="0"/>
              <a:t>of a Stroke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79"/>
            <a:ext cx="8229600" cy="4697865"/>
          </a:xfrm>
        </p:spPr>
        <p:txBody>
          <a:bodyPr>
            <a:noAutofit/>
          </a:bodyPr>
          <a:lstStyle/>
          <a:p>
            <a:r>
              <a:rPr lang="en-US" sz="2800" dirty="0"/>
              <a:t>When a tissue is cut off from its blood </a:t>
            </a:r>
            <a:r>
              <a:rPr lang="en-US" sz="2800" dirty="0" smtClean="0"/>
              <a:t>supply</a:t>
            </a:r>
            <a:r>
              <a:rPr lang="en-US" sz="2800" dirty="0"/>
              <a:t>, it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has </a:t>
            </a:r>
            <a:r>
              <a:rPr lang="en-US" sz="2800" dirty="0"/>
              <a:t>no oxygen or nutrients and begins to </a:t>
            </a:r>
            <a:r>
              <a:rPr lang="en-US" sz="2800" dirty="0" smtClean="0"/>
              <a:t>die.</a:t>
            </a:r>
            <a:endParaRPr lang="en-US" sz="2800" dirty="0"/>
          </a:p>
          <a:p>
            <a:r>
              <a:rPr lang="en-US" sz="2800" dirty="0" smtClean="0"/>
              <a:t>The </a:t>
            </a:r>
            <a:r>
              <a:rPr lang="en-US" sz="2800" dirty="0" smtClean="0"/>
              <a:t>effects depend </a:t>
            </a:r>
            <a:br>
              <a:rPr lang="en-US" sz="2800" dirty="0" smtClean="0"/>
            </a:br>
            <a:r>
              <a:rPr lang="en-US" sz="2800" dirty="0" smtClean="0"/>
              <a:t>largely </a:t>
            </a:r>
            <a:r>
              <a:rPr lang="en-US" sz="2800" dirty="0" smtClean="0"/>
              <a:t>on </a:t>
            </a:r>
            <a:r>
              <a:rPr lang="en-US" sz="2800" b="1" dirty="0" smtClean="0">
                <a:solidFill>
                  <a:schemeClr val="accent2"/>
                </a:solidFill>
              </a:rPr>
              <a:t>where</a:t>
            </a:r>
            <a:r>
              <a:rPr lang="en-US" sz="2800" dirty="0" smtClean="0">
                <a:solidFill>
                  <a:schemeClr val="accent2"/>
                </a:solidFill>
              </a:rPr>
              <a:t> </a:t>
            </a:r>
            <a:r>
              <a:rPr lang="en-US" sz="2800" dirty="0" smtClean="0"/>
              <a:t>in </a:t>
            </a:r>
            <a:br>
              <a:rPr lang="en-US" sz="2800" dirty="0" smtClean="0"/>
            </a:br>
            <a:r>
              <a:rPr lang="en-US" sz="2800" dirty="0" smtClean="0"/>
              <a:t>the </a:t>
            </a:r>
            <a:r>
              <a:rPr lang="en-US" sz="2800" dirty="0" smtClean="0"/>
              <a:t>brain it </a:t>
            </a:r>
            <a:r>
              <a:rPr lang="en-US" sz="2800" dirty="0" smtClean="0"/>
              <a:t>occurs</a:t>
            </a:r>
            <a:r>
              <a:rPr lang="en-US" sz="2800" dirty="0" smtClean="0"/>
              <a:t>,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b="1" dirty="0" smtClean="0">
                <a:solidFill>
                  <a:schemeClr val="accent2"/>
                </a:solidFill>
              </a:rPr>
              <a:t>how </a:t>
            </a:r>
            <a:r>
              <a:rPr lang="en-US" sz="2800" b="1" dirty="0" smtClean="0">
                <a:solidFill>
                  <a:schemeClr val="accent2"/>
                </a:solidFill>
              </a:rPr>
              <a:t>large </a:t>
            </a:r>
            <a:r>
              <a:rPr lang="en-US" sz="2800" dirty="0" smtClean="0"/>
              <a:t>of </a:t>
            </a:r>
            <a:r>
              <a:rPr lang="en-US" sz="2800" dirty="0" smtClean="0"/>
              <a:t>an </a:t>
            </a:r>
            <a:r>
              <a:rPr lang="en-US" sz="2800" dirty="0" smtClean="0"/>
              <a:t>area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is affected</a:t>
            </a:r>
            <a:r>
              <a:rPr lang="en-US" sz="2800" dirty="0" smtClean="0"/>
              <a:t>, </a:t>
            </a:r>
            <a:r>
              <a:rPr lang="en-US" sz="2800" dirty="0"/>
              <a:t> </a:t>
            </a:r>
            <a:r>
              <a:rPr lang="en-US" sz="2800" dirty="0" smtClean="0"/>
              <a:t>and </a:t>
            </a:r>
            <a:br>
              <a:rPr lang="en-US" sz="2800" dirty="0" smtClean="0"/>
            </a:br>
            <a:r>
              <a:rPr lang="en-US" sz="2800" b="1" dirty="0" smtClean="0">
                <a:solidFill>
                  <a:schemeClr val="accent2"/>
                </a:solidFill>
              </a:rPr>
              <a:t>how </a:t>
            </a:r>
            <a:r>
              <a:rPr lang="en-US" sz="2800" b="1" dirty="0" smtClean="0">
                <a:solidFill>
                  <a:schemeClr val="accent2"/>
                </a:solidFill>
              </a:rPr>
              <a:t>long </a:t>
            </a:r>
            <a:r>
              <a:rPr lang="en-US" sz="2800" dirty="0" smtClean="0"/>
              <a:t>the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tissue </a:t>
            </a:r>
            <a:r>
              <a:rPr lang="en-US" sz="2800" dirty="0" smtClean="0"/>
              <a:t>is deprived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of blood.</a:t>
            </a:r>
            <a:endParaRPr lang="en-US" sz="2800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5132" name="Picture 12" descr="The illustration shows how an ischemic stroke can occur in the brain. If a blood clot breaks away from plaque buildup in a carotid (neck) artery, it can travel to and lodge in an artery in the brain. The clot can block blood flow to part of the brain, causing brain tissue death. 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3004320"/>
            <a:ext cx="4524375" cy="3629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4" name="Picture 14" descr="stroke lo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3045" y="5791200"/>
            <a:ext cx="205093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8394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Stroke Locations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304800" y="2286000"/>
            <a:ext cx="19050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2"/>
                </a:solidFill>
              </a:rPr>
              <a:t>cerebrum </a:t>
            </a:r>
            <a:r>
              <a:rPr lang="en-US" sz="2000" b="1" dirty="0" smtClean="0">
                <a:solidFill>
                  <a:schemeClr val="accent2"/>
                </a:solidFill>
                <a:sym typeface="Wingdings"/>
              </a:rPr>
              <a:t></a:t>
            </a:r>
            <a:r>
              <a:rPr lang="en-US" dirty="0" smtClean="0"/>
              <a:t> 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 </a:t>
            </a:r>
            <a:r>
              <a:rPr lang="en-US" dirty="0" smtClean="0"/>
              <a:t>stroke here </a:t>
            </a:r>
            <a:r>
              <a:rPr lang="en-US" dirty="0" smtClean="0"/>
              <a:t>causes </a:t>
            </a:r>
            <a:r>
              <a:rPr lang="en-US" dirty="0" smtClean="0"/>
              <a:t>difficulty thinking and </a:t>
            </a:r>
            <a:r>
              <a:rPr lang="en-US" dirty="0" smtClean="0"/>
              <a:t>speaking.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16928" y="4927614"/>
            <a:ext cx="19050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2"/>
                </a:solidFill>
              </a:rPr>
              <a:t>brain stem </a:t>
            </a:r>
            <a:r>
              <a:rPr lang="en-US" sz="2000" b="1" dirty="0">
                <a:solidFill>
                  <a:schemeClr val="accent2"/>
                </a:solidFill>
                <a:sym typeface="Wingdings" pitchFamily="2" charset="2"/>
              </a:rPr>
              <a:t></a:t>
            </a:r>
            <a:endParaRPr lang="en-US" dirty="0" smtClean="0"/>
          </a:p>
          <a:p>
            <a:r>
              <a:rPr lang="en-US" dirty="0" smtClean="0"/>
              <a:t>A stroke here would likely be </a:t>
            </a:r>
            <a:r>
              <a:rPr lang="en-US" dirty="0" smtClean="0"/>
              <a:t>lethal.</a:t>
            </a:r>
            <a:endParaRPr lang="en-US" dirty="0"/>
          </a:p>
        </p:txBody>
      </p:sp>
      <p:pic>
        <p:nvPicPr>
          <p:cNvPr id="12" name="Picture 2" descr="Diagram of brain showing brain stem, cerebellum, right and left hemisphere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82" t="14618" r="18515" b="49440"/>
          <a:stretch/>
        </p:blipFill>
        <p:spPr bwMode="auto">
          <a:xfrm>
            <a:off x="2004976" y="2737015"/>
            <a:ext cx="5208137" cy="4044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0" name="Picture 2" descr="Cerebellum - functio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76199"/>
            <a:ext cx="3810000" cy="304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Straight Arrow Connector 6"/>
          <p:cNvCxnSpPr/>
          <p:nvPr/>
        </p:nvCxnSpPr>
        <p:spPr>
          <a:xfrm>
            <a:off x="1981200" y="2590800"/>
            <a:ext cx="1676400" cy="993293"/>
          </a:xfrm>
          <a:prstGeom prst="straightConnector1">
            <a:avLst/>
          </a:prstGeom>
          <a:ln w="28575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715000" y="5245894"/>
            <a:ext cx="3175245" cy="123110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2"/>
                </a:solidFill>
                <a:sym typeface="Wingdings" pitchFamily="2" charset="2"/>
              </a:rPr>
              <a:t></a:t>
            </a:r>
            <a:r>
              <a:rPr lang="en-US" sz="2000" b="1" dirty="0" smtClean="0">
                <a:solidFill>
                  <a:schemeClr val="accent2"/>
                </a:solidFill>
              </a:rPr>
              <a:t>cerebellum</a:t>
            </a:r>
            <a:endParaRPr lang="en-US" dirty="0" smtClean="0"/>
          </a:p>
          <a:p>
            <a:r>
              <a:rPr lang="en-US" dirty="0" smtClean="0"/>
              <a:t>A stroke here </a:t>
            </a:r>
            <a:r>
              <a:rPr lang="en-US" dirty="0" smtClean="0"/>
              <a:t>causes </a:t>
            </a:r>
            <a:r>
              <a:rPr lang="en-US" dirty="0" smtClean="0"/>
              <a:t>dizziness and difficulty controlling fine motor </a:t>
            </a:r>
            <a:r>
              <a:rPr lang="en-US" dirty="0" smtClean="0"/>
              <a:t>skills.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7697542" y="2855386"/>
            <a:ext cx="134644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8893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048512"/>
          </a:xfrm>
        </p:spPr>
        <p:txBody>
          <a:bodyPr/>
          <a:lstStyle/>
          <a:p>
            <a:r>
              <a:rPr lang="en-US" b="1" dirty="0" smtClean="0"/>
              <a:t>Restoring Blood Flow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52600"/>
            <a:ext cx="8610600" cy="4572000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chemeClr val="accent2"/>
                </a:solidFill>
              </a:rPr>
              <a:t>Biomedical engineers </a:t>
            </a:r>
            <a:r>
              <a:rPr lang="en-US" dirty="0" smtClean="0"/>
              <a:t>design tools to remove </a:t>
            </a:r>
            <a:r>
              <a:rPr lang="en-US" dirty="0" smtClean="0"/>
              <a:t>blood clots. </a:t>
            </a:r>
            <a:endParaRPr lang="en-US" sz="1400" dirty="0"/>
          </a:p>
        </p:txBody>
      </p:sp>
      <p:pic>
        <p:nvPicPr>
          <p:cNvPr id="6146" name="Picture 2" descr="blood_clot1_h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081" y="2362200"/>
            <a:ext cx="7023069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3492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650</TotalTime>
  <Words>591</Words>
  <Application>Microsoft Office PowerPoint</Application>
  <PresentationFormat>On-screen Show (4:3)</PresentationFormat>
  <Paragraphs>80</Paragraphs>
  <Slides>11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Flow</vt:lpstr>
      <vt:lpstr>Blood Clots,  Polymers  and Strokes</vt:lpstr>
      <vt:lpstr>Polymers</vt:lpstr>
      <vt:lpstr>What is a Blood Clot?</vt:lpstr>
      <vt:lpstr>Vessel Blockage</vt:lpstr>
      <vt:lpstr>Stroke</vt:lpstr>
      <vt:lpstr>The Brain</vt:lpstr>
      <vt:lpstr>Effects of a Stroke</vt:lpstr>
      <vt:lpstr>Stroke Locations</vt:lpstr>
      <vt:lpstr>Restoring Blood Flow</vt:lpstr>
      <vt:lpstr>Example Biomedical Device</vt:lpstr>
      <vt:lpstr>Example Biomedical Device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Victoria Lanaghan</dc:creator>
  <cp:lastModifiedBy>denise</cp:lastModifiedBy>
  <cp:revision>34</cp:revision>
  <dcterms:created xsi:type="dcterms:W3CDTF">2012-11-15T16:34:21Z</dcterms:created>
  <dcterms:modified xsi:type="dcterms:W3CDTF">2013-01-24T01:50:21Z</dcterms:modified>
</cp:coreProperties>
</file>