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101" r:id="rId3"/>
  </p:sldMasterIdLst>
  <p:notesMasterIdLst>
    <p:notesMasterId r:id="rId28"/>
  </p:notesMasterIdLst>
  <p:handoutMasterIdLst>
    <p:handoutMasterId r:id="rId29"/>
  </p:handoutMasterIdLst>
  <p:sldIdLst>
    <p:sldId id="332" r:id="rId4"/>
    <p:sldId id="353" r:id="rId5"/>
    <p:sldId id="358" r:id="rId6"/>
    <p:sldId id="355" r:id="rId7"/>
    <p:sldId id="334" r:id="rId8"/>
    <p:sldId id="341" r:id="rId9"/>
    <p:sldId id="352" r:id="rId10"/>
    <p:sldId id="335" r:id="rId11"/>
    <p:sldId id="336" r:id="rId12"/>
    <p:sldId id="337" r:id="rId13"/>
    <p:sldId id="338" r:id="rId14"/>
    <p:sldId id="339" r:id="rId15"/>
    <p:sldId id="340" r:id="rId16"/>
    <p:sldId id="351" r:id="rId17"/>
    <p:sldId id="343" r:id="rId18"/>
    <p:sldId id="344" r:id="rId19"/>
    <p:sldId id="346" r:id="rId20"/>
    <p:sldId id="347" r:id="rId21"/>
    <p:sldId id="348" r:id="rId22"/>
    <p:sldId id="349" r:id="rId23"/>
    <p:sldId id="350" r:id="rId24"/>
    <p:sldId id="356" r:id="rId25"/>
    <p:sldId id="357" r:id="rId26"/>
    <p:sldId id="359" r:id="rId27"/>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729" autoAdjust="0"/>
    <p:restoredTop sz="88360" autoAdjust="0"/>
  </p:normalViewPr>
  <p:slideViewPr>
    <p:cSldViewPr snapToObjects="1">
      <p:cViewPr varScale="1">
        <p:scale>
          <a:sx n="67" d="100"/>
          <a:sy n="67" d="100"/>
        </p:scale>
        <p:origin x="114" y="66"/>
      </p:cViewPr>
      <p:guideLst>
        <p:guide orient="horz" pos="2160"/>
        <p:guide pos="2880"/>
      </p:guideLst>
    </p:cSldViewPr>
  </p:slideViewPr>
  <p:outlineViewPr>
    <p:cViewPr>
      <p:scale>
        <a:sx n="33" d="100"/>
        <a:sy n="33" d="100"/>
      </p:scale>
      <p:origin x="0" y="10188"/>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9" d="100"/>
          <a:sy n="79" d="100"/>
        </p:scale>
        <p:origin x="-1716"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61151D2B-4E3D-4863-81DA-CC26F1810D7E}" type="datetimeFigureOut">
              <a:rPr lang="en-US"/>
              <a:pPr>
                <a:defRPr/>
              </a:pPr>
              <a:t>4/9/2014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r>
              <a:rPr lang="en-US"/>
              <a:t>Center for Computational Neurobiology, University of Missouri</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373153DC-43C4-49FC-9D26-120BBC328F33}" type="slidenum">
              <a:rPr lang="en-US"/>
              <a:pPr>
                <a:defRPr/>
              </a:pPr>
              <a:t>‹#›</a:t>
            </a:fld>
            <a:endParaRPr lang="en-US"/>
          </a:p>
        </p:txBody>
      </p:sp>
    </p:spTree>
    <p:extLst>
      <p:ext uri="{BB962C8B-B14F-4D97-AF65-F5344CB8AC3E}">
        <p14:creationId xmlns:p14="http://schemas.microsoft.com/office/powerpoint/2010/main" val="44232304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13B0229B-9AA4-49DB-940D-BC3CC71F8847}" type="datetimeFigureOut">
              <a:rPr lang="en-US"/>
              <a:pPr>
                <a:defRPr/>
              </a:pPr>
              <a:t>4/9/2014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Center for Computational Neurobiology, University of Missouri</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AE2B76B7-5AE5-46BF-9125-2DBA2231E77F}" type="slidenum">
              <a:rPr lang="en-US"/>
              <a:pPr>
                <a:defRPr/>
              </a:pPr>
              <a:t>‹#›</a:t>
            </a:fld>
            <a:endParaRPr lang="en-US"/>
          </a:p>
        </p:txBody>
      </p:sp>
    </p:spTree>
    <p:extLst>
      <p:ext uri="{BB962C8B-B14F-4D97-AF65-F5344CB8AC3E}">
        <p14:creationId xmlns:p14="http://schemas.microsoft.com/office/powerpoint/2010/main" val="1211376341"/>
      </p:ext>
    </p:extLst>
  </p:cSld>
  <p:clrMap bg1="lt1" tx1="dk1" bg2="lt2" tx2="dk2" accent1="accent1" accent2="accent2" accent3="accent3" accent4="accent4" accent5="accent5" accent6="accent6" hlink="hlink" folHlink="folHlink"/>
  <p:hf hd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office.microsoft.com/en-us/images/results.aspx?qu=soccer&amp;ex=1#ai:MP900422624|"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youtu.be/zohDeKxXUPo?t=1m"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techgadgets.in/misc-gadgets/2007/21/callpod-chargepod-a-multi-device-charger-announced/"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www.callpod.com/products/chargepod"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Robot Soccer Challenge activity &gt; TeachEngineering.org</a:t>
            </a:r>
          </a:p>
          <a:p>
            <a:r>
              <a:rPr lang="en-US" smtClean="0"/>
              <a:t>Image source: Microsoft clipart at </a:t>
            </a:r>
            <a:r>
              <a:rPr lang="en-US" u="sng" smtClean="0">
                <a:hlinkClick r:id="rId3"/>
              </a:rPr>
              <a:t>http://office.microsoft.com/en-us/images/results.aspx?qu=soccer&amp;ex=1#ai:MP900422624|</a:t>
            </a:r>
            <a:r>
              <a:rPr lang="en-US" smtClean="0"/>
              <a:t> </a:t>
            </a:r>
          </a:p>
        </p:txBody>
      </p:sp>
      <p:sp>
        <p:nvSpPr>
          <p:cNvPr id="4" name="Footer Placeholder 3"/>
          <p:cNvSpPr>
            <a:spLocks noGrp="1"/>
          </p:cNvSpPr>
          <p:nvPr>
            <p:ph type="ftr" sz="quarter" idx="4"/>
          </p:nvPr>
        </p:nvSpPr>
        <p:spPr/>
        <p:txBody>
          <a:bodyPr/>
          <a:lstStyle/>
          <a:p>
            <a:pPr>
              <a:defRPr/>
            </a:pPr>
            <a:r>
              <a:rPr lang="en-US" smtClean="0"/>
              <a:t>Center for Computational Neurobiology, University of Missouri</a:t>
            </a:r>
            <a:endParaRPr lang="en-US"/>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8C5CE877-DE1B-43F8-AE4A-21AF728361DB}" type="slidenum">
              <a:rPr lang="en-US">
                <a:latin typeface="Calibri" panose="020F0502020204030204" pitchFamily="34" charset="0"/>
              </a:rPr>
              <a:pPr/>
              <a:t>1</a:t>
            </a:fld>
            <a:endParaRPr lang="en-US">
              <a:latin typeface="Calibri" panose="020F0502020204030204" pitchFamily="34" charset="0"/>
            </a:endParaRPr>
          </a:p>
        </p:txBody>
      </p:sp>
    </p:spTree>
    <p:extLst>
      <p:ext uri="{BB962C8B-B14F-4D97-AF65-F5344CB8AC3E}">
        <p14:creationId xmlns:p14="http://schemas.microsoft.com/office/powerpoint/2010/main" val="34826391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ea typeface="ＭＳ Ｐゴシック" panose="020B0600070205080204" pitchFamily="34" charset="-128"/>
              </a:rPr>
              <a:t>Image </a:t>
            </a:r>
            <a:r>
              <a:rPr lang="en-US" altLang="en-US" dirty="0" smtClean="0">
                <a:ea typeface="ＭＳ Ｐゴシック" panose="020B0600070205080204" pitchFamily="34" charset="-128"/>
              </a:rPr>
              <a:t>source</a:t>
            </a:r>
            <a:r>
              <a:rPr lang="en-US" altLang="en-US" baseline="0" dirty="0" smtClean="0">
                <a:ea typeface="ＭＳ Ｐゴシック" panose="020B0600070205080204" pitchFamily="34" charset="-128"/>
              </a:rPr>
              <a:t> (soccer field diagram): 2014 Denise W. Carlson, College of Engineering, University of Colorado Boulder. Used </a:t>
            </a:r>
            <a:r>
              <a:rPr lang="en-US" altLang="en-US" baseline="0" smtClean="0">
                <a:ea typeface="ＭＳ Ｐゴシック" panose="020B0600070205080204" pitchFamily="34" charset="-128"/>
              </a:rPr>
              <a:t>with permission.</a:t>
            </a:r>
            <a:endParaRPr lang="en-US" altLang="en-US" dirty="0" smtClean="0">
              <a:ea typeface="ＭＳ Ｐゴシック" panose="020B0600070205080204" pitchFamily="34" charset="-128"/>
            </a:endParaRP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D073583F-0AD4-4FC4-A895-3061CC33DBC8}" type="slidenum">
              <a:rPr lang="en-US" altLang="en-US"/>
              <a:pPr>
                <a:spcBef>
                  <a:spcPct val="0"/>
                </a:spcBef>
              </a:pPr>
              <a:t>24</a:t>
            </a:fld>
            <a:endParaRPr lang="en-US" altLang="en-US"/>
          </a:p>
        </p:txBody>
      </p:sp>
      <p:sp>
        <p:nvSpPr>
          <p:cNvPr id="5" name="Footer Placeholder 4"/>
          <p:cNvSpPr>
            <a:spLocks noGrp="1"/>
          </p:cNvSpPr>
          <p:nvPr>
            <p:ph type="ftr" sz="quarter" idx="4"/>
          </p:nvPr>
        </p:nvSpPr>
        <p:spPr/>
        <p:txBody>
          <a:bodyPr/>
          <a:lstStyle/>
          <a:p>
            <a:pPr>
              <a:defRPr/>
            </a:pPr>
            <a:r>
              <a:rPr lang="en-US" smtClean="0"/>
              <a:t>Center for Computational Neurobiology, University of Missouri</a:t>
            </a:r>
            <a:endParaRPr lang="en-US"/>
          </a:p>
        </p:txBody>
      </p:sp>
    </p:spTree>
    <p:extLst>
      <p:ext uri="{BB962C8B-B14F-4D97-AF65-F5344CB8AC3E}">
        <p14:creationId xmlns:p14="http://schemas.microsoft.com/office/powerpoint/2010/main" val="1233928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Images sources:</a:t>
            </a:r>
            <a:r>
              <a:rPr lang="en-US" baseline="0" dirty="0" smtClean="0"/>
              <a:t> (LEGO NXT intelligent brick) 2008 Hugo12, Wikimedia Commons http://commons.wikimedia.org/wiki/File:Nxt-brique.jpg; (LEGO robot on wooden floor) 2006 </a:t>
            </a:r>
            <a:r>
              <a:rPr lang="en-US" baseline="0" dirty="0" err="1" smtClean="0"/>
              <a:t>Eirik</a:t>
            </a:r>
            <a:r>
              <a:rPr lang="en-US" baseline="0" dirty="0" smtClean="0"/>
              <a:t> </a:t>
            </a:r>
            <a:r>
              <a:rPr lang="en-US" baseline="0" dirty="0" err="1" smtClean="0"/>
              <a:t>Refsdal</a:t>
            </a:r>
            <a:r>
              <a:rPr lang="en-US" baseline="0" dirty="0" smtClean="0"/>
              <a:t>, Wikimedia Commons http://commons.wikimedia.org/wiki/File:Lego_Mindstorms_Nxt-FLL.jpg</a:t>
            </a:r>
            <a:endParaRPr lang="en-US" dirty="0"/>
          </a:p>
        </p:txBody>
      </p:sp>
      <p:sp>
        <p:nvSpPr>
          <p:cNvPr id="4" name="Footer Placeholder 3"/>
          <p:cNvSpPr>
            <a:spLocks noGrp="1"/>
          </p:cNvSpPr>
          <p:nvPr>
            <p:ph type="ftr" sz="quarter" idx="10"/>
          </p:nvPr>
        </p:nvSpPr>
        <p:spPr/>
        <p:txBody>
          <a:bodyPr/>
          <a:lstStyle/>
          <a:p>
            <a:pPr>
              <a:defRPr/>
            </a:pPr>
            <a:r>
              <a:rPr lang="en-US" smtClean="0"/>
              <a:t>Center for Computational Neurobiology, University of Missouri</a:t>
            </a:r>
            <a:endParaRPr lang="en-US"/>
          </a:p>
        </p:txBody>
      </p:sp>
      <p:sp>
        <p:nvSpPr>
          <p:cNvPr id="5" name="Slide Number Placeholder 4"/>
          <p:cNvSpPr>
            <a:spLocks noGrp="1"/>
          </p:cNvSpPr>
          <p:nvPr>
            <p:ph type="sldNum" sz="quarter" idx="11"/>
          </p:nvPr>
        </p:nvSpPr>
        <p:spPr/>
        <p:txBody>
          <a:bodyPr/>
          <a:lstStyle/>
          <a:p>
            <a:pPr>
              <a:defRPr/>
            </a:pPr>
            <a:fld id="{AE2B76B7-5AE5-46BF-9125-2DBA2231E77F}" type="slidenum">
              <a:rPr lang="en-US" smtClean="0"/>
              <a:pPr>
                <a:defRPr/>
              </a:pPr>
              <a:t>5</a:t>
            </a:fld>
            <a:endParaRPr lang="en-US"/>
          </a:p>
        </p:txBody>
      </p:sp>
    </p:spTree>
    <p:extLst>
      <p:ext uri="{BB962C8B-B14F-4D97-AF65-F5344CB8AC3E}">
        <p14:creationId xmlns:p14="http://schemas.microsoft.com/office/powerpoint/2010/main" val="388019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LEGO NXT battle tank (remote controlled) video is 1:58-minutes long</a:t>
            </a:r>
            <a:r>
              <a:rPr lang="en-US" baseline="0" dirty="0" smtClean="0"/>
              <a:t> at </a:t>
            </a:r>
            <a:r>
              <a:rPr lang="en-US" altLang="en-US" sz="1200" b="0" dirty="0" smtClean="0">
                <a:latin typeface="Calibri" panose="020F0502020204030204" pitchFamily="34" charset="0"/>
                <a:hlinkClick r:id="rId3"/>
              </a:rPr>
              <a:t>http://youtu.be/zohDeKxXUPo?t=1m</a:t>
            </a:r>
            <a:endParaRPr lang="en-US" b="0" dirty="0"/>
          </a:p>
        </p:txBody>
      </p:sp>
      <p:sp>
        <p:nvSpPr>
          <p:cNvPr id="4" name="Footer Placeholder 3"/>
          <p:cNvSpPr>
            <a:spLocks noGrp="1"/>
          </p:cNvSpPr>
          <p:nvPr>
            <p:ph type="ftr" sz="quarter" idx="10"/>
          </p:nvPr>
        </p:nvSpPr>
        <p:spPr/>
        <p:txBody>
          <a:bodyPr/>
          <a:lstStyle/>
          <a:p>
            <a:pPr>
              <a:defRPr/>
            </a:pPr>
            <a:r>
              <a:rPr lang="en-US" smtClean="0"/>
              <a:t>Center for Computational Neurobiology, University of Missouri</a:t>
            </a:r>
            <a:endParaRPr lang="en-US"/>
          </a:p>
        </p:txBody>
      </p:sp>
      <p:sp>
        <p:nvSpPr>
          <p:cNvPr id="5" name="Slide Number Placeholder 4"/>
          <p:cNvSpPr>
            <a:spLocks noGrp="1"/>
          </p:cNvSpPr>
          <p:nvPr>
            <p:ph type="sldNum" sz="quarter" idx="11"/>
          </p:nvPr>
        </p:nvSpPr>
        <p:spPr/>
        <p:txBody>
          <a:bodyPr/>
          <a:lstStyle/>
          <a:p>
            <a:pPr>
              <a:defRPr/>
            </a:pPr>
            <a:fld id="{AE2B76B7-5AE5-46BF-9125-2DBA2231E77F}" type="slidenum">
              <a:rPr lang="en-US" smtClean="0"/>
              <a:pPr>
                <a:defRPr/>
              </a:pPr>
              <a:t>6</a:t>
            </a:fld>
            <a:endParaRPr lang="en-US"/>
          </a:p>
        </p:txBody>
      </p:sp>
    </p:spTree>
    <p:extLst>
      <p:ext uri="{BB962C8B-B14F-4D97-AF65-F5344CB8AC3E}">
        <p14:creationId xmlns:p14="http://schemas.microsoft.com/office/powerpoint/2010/main" val="1167179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Images sources:</a:t>
            </a:r>
            <a:r>
              <a:rPr lang="en-US" baseline="0" dirty="0" smtClean="0"/>
              <a:t> (LEGO NXT intelligent brick) 2008 Hugo12, Wikimedia Commons http://commons.wikimedia.org/wiki/File:Nxt-brique.jpg; (LEGO robot on wooden floor) 2006 </a:t>
            </a:r>
            <a:r>
              <a:rPr lang="en-US" baseline="0" dirty="0" err="1" smtClean="0"/>
              <a:t>Eirik</a:t>
            </a:r>
            <a:r>
              <a:rPr lang="en-US" baseline="0" dirty="0" smtClean="0"/>
              <a:t> </a:t>
            </a:r>
            <a:r>
              <a:rPr lang="en-US" baseline="0" dirty="0" err="1" smtClean="0"/>
              <a:t>Refsdal</a:t>
            </a:r>
            <a:r>
              <a:rPr lang="en-US" baseline="0" dirty="0" smtClean="0"/>
              <a:t>, Wikimedia Commons http://commons.wikimedia.org/wiki/File:Lego_Mindstorms_Nxt-FLL.jpg</a:t>
            </a:r>
            <a:endParaRPr lang="en-US" dirty="0" smtClean="0"/>
          </a:p>
        </p:txBody>
      </p:sp>
      <p:sp>
        <p:nvSpPr>
          <p:cNvPr id="4" name="Footer Placeholder 3"/>
          <p:cNvSpPr>
            <a:spLocks noGrp="1"/>
          </p:cNvSpPr>
          <p:nvPr>
            <p:ph type="ftr" sz="quarter" idx="10"/>
          </p:nvPr>
        </p:nvSpPr>
        <p:spPr/>
        <p:txBody>
          <a:bodyPr/>
          <a:lstStyle/>
          <a:p>
            <a:pPr>
              <a:defRPr/>
            </a:pPr>
            <a:r>
              <a:rPr lang="en-US" smtClean="0"/>
              <a:t>Center for Computational Neurobiology, University of Missouri</a:t>
            </a:r>
            <a:endParaRPr lang="en-US"/>
          </a:p>
        </p:txBody>
      </p:sp>
      <p:sp>
        <p:nvSpPr>
          <p:cNvPr id="5" name="Slide Number Placeholder 4"/>
          <p:cNvSpPr>
            <a:spLocks noGrp="1"/>
          </p:cNvSpPr>
          <p:nvPr>
            <p:ph type="sldNum" sz="quarter" idx="11"/>
          </p:nvPr>
        </p:nvSpPr>
        <p:spPr/>
        <p:txBody>
          <a:bodyPr/>
          <a:lstStyle/>
          <a:p>
            <a:pPr>
              <a:defRPr/>
            </a:pPr>
            <a:fld id="{AE2B76B7-5AE5-46BF-9125-2DBA2231E77F}" type="slidenum">
              <a:rPr lang="en-US" smtClean="0"/>
              <a:pPr>
                <a:defRPr/>
              </a:pPr>
              <a:t>7</a:t>
            </a:fld>
            <a:endParaRPr lang="en-US"/>
          </a:p>
        </p:txBody>
      </p:sp>
    </p:spTree>
    <p:extLst>
      <p:ext uri="{BB962C8B-B14F-4D97-AF65-F5344CB8AC3E}">
        <p14:creationId xmlns:p14="http://schemas.microsoft.com/office/powerpoint/2010/main" val="2947354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source: (s</a:t>
            </a:r>
            <a:r>
              <a:rPr lang="en-US" sz="1200" dirty="0" smtClean="0">
                <a:latin typeface="Calibri" panose="020F0502020204030204" pitchFamily="34" charset="0"/>
              </a:rPr>
              <a:t>ix devices connected to </a:t>
            </a:r>
            <a:r>
              <a:rPr lang="en-US" sz="1200" dirty="0" err="1" smtClean="0">
                <a:latin typeface="Calibri" panose="020F0502020204030204" pitchFamily="34" charset="0"/>
              </a:rPr>
              <a:t>chargepod</a:t>
            </a:r>
            <a:r>
              <a:rPr lang="en-US" sz="1200" dirty="0" smtClean="0">
                <a:latin typeface="Calibri" panose="020F0502020204030204" pitchFamily="34" charset="0"/>
              </a:rPr>
              <a:t> multi-device charger hub; source): </a:t>
            </a:r>
            <a:r>
              <a:rPr lang="en-US" sz="1200" dirty="0" smtClean="0">
                <a:latin typeface="Calibri" panose="020F0502020204030204" pitchFamily="34" charset="0"/>
                <a:hlinkClick r:id="rId3"/>
              </a:rPr>
              <a:t>http://www.techgadgets.in/misc-gadgets/2007/21/callpod-chargepod-a-multi-device-charger-announced/</a:t>
            </a:r>
            <a:r>
              <a:rPr lang="en-US" sz="1200" dirty="0" smtClean="0">
                <a:latin typeface="Calibri" panose="020F0502020204030204" pitchFamily="34" charset="0"/>
              </a:rPr>
              <a:t> and </a:t>
            </a:r>
            <a:r>
              <a:rPr lang="en-US" sz="1200" dirty="0" err="1" smtClean="0">
                <a:latin typeface="Calibri" panose="020F0502020204030204" pitchFamily="34" charset="0"/>
              </a:rPr>
              <a:t>CallPod</a:t>
            </a:r>
            <a:r>
              <a:rPr lang="en-US" sz="1200" dirty="0" smtClean="0">
                <a:latin typeface="Calibri" panose="020F0502020204030204" pitchFamily="34" charset="0"/>
              </a:rPr>
              <a:t> Mobile Necessities </a:t>
            </a:r>
            <a:r>
              <a:rPr lang="en-US" sz="1200" dirty="0" smtClean="0">
                <a:solidFill>
                  <a:srgbClr val="FF0000"/>
                </a:solidFill>
                <a:latin typeface="Calibri" panose="020F0502020204030204" pitchFamily="34" charset="0"/>
                <a:hlinkClick r:id="rId4"/>
              </a:rPr>
              <a:t>http://www.callpod.com/products/chargepod</a:t>
            </a:r>
            <a:r>
              <a:rPr lang="en-US" sz="1200" dirty="0" smtClean="0">
                <a:solidFill>
                  <a:srgbClr val="FF0000"/>
                </a:solidFill>
                <a:latin typeface="Calibri" panose="020F0502020204030204" pitchFamily="34" charset="0"/>
              </a:rPr>
              <a:t> </a:t>
            </a:r>
          </a:p>
          <a:p>
            <a:endParaRPr lang="en-US" dirty="0"/>
          </a:p>
        </p:txBody>
      </p:sp>
      <p:sp>
        <p:nvSpPr>
          <p:cNvPr id="4" name="Footer Placeholder 3"/>
          <p:cNvSpPr>
            <a:spLocks noGrp="1"/>
          </p:cNvSpPr>
          <p:nvPr>
            <p:ph type="ftr" sz="quarter" idx="10"/>
          </p:nvPr>
        </p:nvSpPr>
        <p:spPr/>
        <p:txBody>
          <a:bodyPr/>
          <a:lstStyle/>
          <a:p>
            <a:pPr>
              <a:defRPr/>
            </a:pPr>
            <a:r>
              <a:rPr lang="en-US" smtClean="0"/>
              <a:t>Center for Computational Neurobiology, University of Missouri</a:t>
            </a:r>
            <a:endParaRPr lang="en-US"/>
          </a:p>
        </p:txBody>
      </p:sp>
      <p:sp>
        <p:nvSpPr>
          <p:cNvPr id="5" name="Slide Number Placeholder 4"/>
          <p:cNvSpPr>
            <a:spLocks noGrp="1"/>
          </p:cNvSpPr>
          <p:nvPr>
            <p:ph type="sldNum" sz="quarter" idx="11"/>
          </p:nvPr>
        </p:nvSpPr>
        <p:spPr/>
        <p:txBody>
          <a:bodyPr/>
          <a:lstStyle/>
          <a:p>
            <a:pPr>
              <a:defRPr/>
            </a:pPr>
            <a:fld id="{AE2B76B7-5AE5-46BF-9125-2DBA2231E77F}" type="slidenum">
              <a:rPr lang="en-US" smtClean="0"/>
              <a:pPr>
                <a:defRPr/>
              </a:pPr>
              <a:t>8</a:t>
            </a:fld>
            <a:endParaRPr lang="en-US"/>
          </a:p>
        </p:txBody>
      </p:sp>
    </p:spTree>
    <p:extLst>
      <p:ext uri="{BB962C8B-B14F-4D97-AF65-F5344CB8AC3E}">
        <p14:creationId xmlns:p14="http://schemas.microsoft.com/office/powerpoint/2010/main" val="2147088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Image</a:t>
            </a:r>
            <a:r>
              <a:rPr lang="en-US" baseline="0" dirty="0" smtClean="0"/>
              <a:t> </a:t>
            </a:r>
            <a:r>
              <a:rPr lang="en-US" dirty="0" smtClean="0"/>
              <a:t>sources</a:t>
            </a:r>
            <a:r>
              <a:rPr lang="en-US" baseline="0" dirty="0" smtClean="0"/>
              <a:t> (LEGO NXT intelligent brick) 2008 Hugo12, Wikimedia Commons http://commons.wikimedia.org/wiki/File:Nxt-brique.jpg</a:t>
            </a:r>
            <a:endParaRPr lang="en-US" dirty="0"/>
          </a:p>
        </p:txBody>
      </p:sp>
      <p:sp>
        <p:nvSpPr>
          <p:cNvPr id="4" name="Footer Placeholder 3"/>
          <p:cNvSpPr>
            <a:spLocks noGrp="1"/>
          </p:cNvSpPr>
          <p:nvPr>
            <p:ph type="ftr" sz="quarter" idx="10"/>
          </p:nvPr>
        </p:nvSpPr>
        <p:spPr/>
        <p:txBody>
          <a:bodyPr/>
          <a:lstStyle/>
          <a:p>
            <a:pPr>
              <a:defRPr/>
            </a:pPr>
            <a:r>
              <a:rPr lang="en-US" smtClean="0"/>
              <a:t>Center for Computational Neurobiology, University of Missouri</a:t>
            </a:r>
            <a:endParaRPr lang="en-US"/>
          </a:p>
        </p:txBody>
      </p:sp>
      <p:sp>
        <p:nvSpPr>
          <p:cNvPr id="5" name="Slide Number Placeholder 4"/>
          <p:cNvSpPr>
            <a:spLocks noGrp="1"/>
          </p:cNvSpPr>
          <p:nvPr>
            <p:ph type="sldNum" sz="quarter" idx="11"/>
          </p:nvPr>
        </p:nvSpPr>
        <p:spPr/>
        <p:txBody>
          <a:bodyPr/>
          <a:lstStyle/>
          <a:p>
            <a:pPr>
              <a:defRPr/>
            </a:pPr>
            <a:fld id="{AE2B76B7-5AE5-46BF-9125-2DBA2231E77F}" type="slidenum">
              <a:rPr lang="en-US" smtClean="0"/>
              <a:pPr>
                <a:defRPr/>
              </a:pPr>
              <a:t>11</a:t>
            </a:fld>
            <a:endParaRPr lang="en-US"/>
          </a:p>
        </p:txBody>
      </p:sp>
    </p:spTree>
    <p:extLst>
      <p:ext uri="{BB962C8B-B14F-4D97-AF65-F5344CB8AC3E}">
        <p14:creationId xmlns:p14="http://schemas.microsoft.com/office/powerpoint/2010/main" val="1786119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a:t>
            </a:r>
            <a:r>
              <a:rPr lang="en-US" baseline="0" dirty="0" smtClean="0"/>
              <a:t> source: (girl chases soccer ball): Microsoft clipart: http://office.microsoft.com/en-us/images/results.aspx?qu=soccer&amp;ex=1#ai:MP900422170|</a:t>
            </a:r>
            <a:endParaRPr lang="en-US" dirty="0"/>
          </a:p>
        </p:txBody>
      </p:sp>
      <p:sp>
        <p:nvSpPr>
          <p:cNvPr id="4" name="Footer Placeholder 3"/>
          <p:cNvSpPr>
            <a:spLocks noGrp="1"/>
          </p:cNvSpPr>
          <p:nvPr>
            <p:ph type="ftr" sz="quarter" idx="10"/>
          </p:nvPr>
        </p:nvSpPr>
        <p:spPr/>
        <p:txBody>
          <a:bodyPr/>
          <a:lstStyle/>
          <a:p>
            <a:pPr>
              <a:defRPr/>
            </a:pPr>
            <a:r>
              <a:rPr lang="en-US" smtClean="0"/>
              <a:t>Center for Computational Neurobiology, University of Missouri</a:t>
            </a:r>
            <a:endParaRPr lang="en-US"/>
          </a:p>
        </p:txBody>
      </p:sp>
      <p:sp>
        <p:nvSpPr>
          <p:cNvPr id="5" name="Slide Number Placeholder 4"/>
          <p:cNvSpPr>
            <a:spLocks noGrp="1"/>
          </p:cNvSpPr>
          <p:nvPr>
            <p:ph type="sldNum" sz="quarter" idx="11"/>
          </p:nvPr>
        </p:nvSpPr>
        <p:spPr/>
        <p:txBody>
          <a:bodyPr/>
          <a:lstStyle/>
          <a:p>
            <a:pPr>
              <a:defRPr/>
            </a:pPr>
            <a:fld id="{AE2B76B7-5AE5-46BF-9125-2DBA2231E77F}" type="slidenum">
              <a:rPr lang="en-US" smtClean="0"/>
              <a:pPr>
                <a:defRPr/>
              </a:pPr>
              <a:t>14</a:t>
            </a:fld>
            <a:endParaRPr lang="en-US"/>
          </a:p>
        </p:txBody>
      </p:sp>
    </p:spTree>
    <p:extLst>
      <p:ext uri="{BB962C8B-B14F-4D97-AF65-F5344CB8AC3E}">
        <p14:creationId xmlns:p14="http://schemas.microsoft.com/office/powerpoint/2010/main" val="2130832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smtClean="0"/>
              <a:t>Center for Computational Neurobiology, University of Missouri</a:t>
            </a:r>
            <a:endParaRPr lang="en-US"/>
          </a:p>
        </p:txBody>
      </p:sp>
      <p:sp>
        <p:nvSpPr>
          <p:cNvPr id="5" name="Slide Number Placeholder 4"/>
          <p:cNvSpPr>
            <a:spLocks noGrp="1"/>
          </p:cNvSpPr>
          <p:nvPr>
            <p:ph type="sldNum" sz="quarter" idx="11"/>
          </p:nvPr>
        </p:nvSpPr>
        <p:spPr/>
        <p:txBody>
          <a:bodyPr/>
          <a:lstStyle/>
          <a:p>
            <a:pPr>
              <a:defRPr/>
            </a:pPr>
            <a:fld id="{AE2B76B7-5AE5-46BF-9125-2DBA2231E77F}" type="slidenum">
              <a:rPr lang="en-US" smtClean="0"/>
              <a:pPr>
                <a:defRPr/>
              </a:pPr>
              <a:t>22</a:t>
            </a:fld>
            <a:endParaRPr lang="en-US"/>
          </a:p>
        </p:txBody>
      </p:sp>
    </p:spTree>
    <p:extLst>
      <p:ext uri="{BB962C8B-B14F-4D97-AF65-F5344CB8AC3E}">
        <p14:creationId xmlns:p14="http://schemas.microsoft.com/office/powerpoint/2010/main" val="2304382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smtClean="0"/>
              <a:t>Center for Computational Neurobiology, University of Missouri</a:t>
            </a:r>
            <a:endParaRPr lang="en-US"/>
          </a:p>
        </p:txBody>
      </p:sp>
      <p:sp>
        <p:nvSpPr>
          <p:cNvPr id="5" name="Slide Number Placeholder 4"/>
          <p:cNvSpPr>
            <a:spLocks noGrp="1"/>
          </p:cNvSpPr>
          <p:nvPr>
            <p:ph type="sldNum" sz="quarter" idx="11"/>
          </p:nvPr>
        </p:nvSpPr>
        <p:spPr/>
        <p:txBody>
          <a:bodyPr/>
          <a:lstStyle/>
          <a:p>
            <a:pPr>
              <a:defRPr/>
            </a:pPr>
            <a:fld id="{AE2B76B7-5AE5-46BF-9125-2DBA2231E77F}" type="slidenum">
              <a:rPr lang="en-US" smtClean="0"/>
              <a:pPr>
                <a:defRPr/>
              </a:pPr>
              <a:t>23</a:t>
            </a:fld>
            <a:endParaRPr lang="en-US"/>
          </a:p>
        </p:txBody>
      </p:sp>
    </p:spTree>
    <p:extLst>
      <p:ext uri="{BB962C8B-B14F-4D97-AF65-F5344CB8AC3E}">
        <p14:creationId xmlns:p14="http://schemas.microsoft.com/office/powerpoint/2010/main" val="626172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3" name="Straight Connector 12"/>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4" name="Straight Connector 13"/>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5" name="Rectangle 14"/>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Oval 15"/>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l 16"/>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l 17"/>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Oval 18"/>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0" name="Oval 19"/>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Title 7"/>
          <p:cNvSpPr>
            <a:spLocks noGrp="1"/>
          </p:cNvSpPr>
          <p:nvPr>
            <p:ph type="ctrTitle"/>
          </p:nvPr>
        </p:nvSpPr>
        <p:spPr>
          <a:xfrm>
            <a:off x="2286000" y="3124200"/>
            <a:ext cx="6172200" cy="1894362"/>
          </a:xfrm>
        </p:spPr>
        <p:txBody>
          <a:bodyPr>
            <a:noAutofit/>
          </a:bodyPr>
          <a:lstStyle>
            <a:lvl1pPr>
              <a:defRPr sz="6000" b="1"/>
            </a:lvl1pPr>
          </a:lstStyle>
          <a:p>
            <a:r>
              <a:rPr lang="en-US" dirty="0" smtClean="0"/>
              <a:t>Click to edit Master title style</a:t>
            </a:r>
            <a:endParaRPr lang="en-US" dirty="0"/>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1"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E75B33B0-0D29-4BD5-9420-DAB00EACB8FB}" type="datetime1">
              <a:rPr lang="en-US"/>
              <a:pPr>
                <a:defRPr/>
              </a:pPr>
              <a:t>4/9/2014</a:t>
            </a:fld>
            <a:endParaRPr lang="en-US"/>
          </a:p>
        </p:txBody>
      </p:sp>
      <p:sp>
        <p:nvSpPr>
          <p:cNvPr id="22" name="Slide Number Placeholder 28"/>
          <p:cNvSpPr>
            <a:spLocks noGrp="1"/>
          </p:cNvSpPr>
          <p:nvPr>
            <p:ph type="sldNum" sz="quarter" idx="11"/>
          </p:nvPr>
        </p:nvSpPr>
        <p:spPr bwMode="auto">
          <a:xfrm>
            <a:off x="1325563" y="4929188"/>
            <a:ext cx="609600" cy="517525"/>
          </a:xfrm>
        </p:spPr>
        <p:txBody>
          <a:bodyPr/>
          <a:lstStyle>
            <a:lvl1pPr>
              <a:defRPr smtClean="0"/>
            </a:lvl1pPr>
          </a:lstStyle>
          <a:p>
            <a:pPr>
              <a:defRPr/>
            </a:pPr>
            <a:fld id="{DA2B1CF8-5154-48A7-AD9E-2D95EC299486}" type="slidenum">
              <a:rPr lang="en-US"/>
              <a:pPr>
                <a:defRPr/>
              </a:pPr>
              <a:t>‹#›</a:t>
            </a:fld>
            <a:endParaRPr lang="en-US"/>
          </a:p>
        </p:txBody>
      </p:sp>
    </p:spTree>
    <p:extLst>
      <p:ext uri="{BB962C8B-B14F-4D97-AF65-F5344CB8AC3E}">
        <p14:creationId xmlns:p14="http://schemas.microsoft.com/office/powerpoint/2010/main" val="8303486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428C780-1E60-4D93-BD5F-76014E349713}" type="datetime1">
              <a:rPr lang="en-US"/>
              <a:pPr>
                <a:defRPr/>
              </a:pPr>
              <a:t>4/9/2014</a:t>
            </a:fld>
            <a:endParaRPr lang="en-US"/>
          </a:p>
        </p:txBody>
      </p:sp>
      <p:sp>
        <p:nvSpPr>
          <p:cNvPr id="5" name="Slide Number Placeholder 22"/>
          <p:cNvSpPr>
            <a:spLocks noGrp="1"/>
          </p:cNvSpPr>
          <p:nvPr>
            <p:ph type="sldNum" sz="quarter" idx="11"/>
          </p:nvPr>
        </p:nvSpPr>
        <p:spPr/>
        <p:txBody>
          <a:bodyPr/>
          <a:lstStyle>
            <a:lvl1pPr>
              <a:defRPr/>
            </a:lvl1pPr>
          </a:lstStyle>
          <a:p>
            <a:pPr>
              <a:defRPr/>
            </a:pPr>
            <a:fld id="{24607A76-407D-464D-93AE-D96DFE498ABC}" type="slidenum">
              <a:rPr lang="en-US"/>
              <a:pPr>
                <a:defRPr/>
              </a:pPr>
              <a:t>‹#›</a:t>
            </a:fld>
            <a:endParaRPr lang="en-US"/>
          </a:p>
        </p:txBody>
      </p:sp>
    </p:spTree>
    <p:extLst>
      <p:ext uri="{BB962C8B-B14F-4D97-AF65-F5344CB8AC3E}">
        <p14:creationId xmlns:p14="http://schemas.microsoft.com/office/powerpoint/2010/main" val="4098903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3721D0D-1B11-4A96-98DE-2F6805754757}" type="datetime1">
              <a:rPr lang="en-US"/>
              <a:pPr>
                <a:defRPr/>
              </a:pPr>
              <a:t>4/9/2014</a:t>
            </a:fld>
            <a:endParaRPr lang="en-US"/>
          </a:p>
        </p:txBody>
      </p:sp>
      <p:sp>
        <p:nvSpPr>
          <p:cNvPr id="5" name="Slide Number Placeholder 22"/>
          <p:cNvSpPr>
            <a:spLocks noGrp="1"/>
          </p:cNvSpPr>
          <p:nvPr>
            <p:ph type="sldNum" sz="quarter" idx="11"/>
          </p:nvPr>
        </p:nvSpPr>
        <p:spPr/>
        <p:txBody>
          <a:bodyPr/>
          <a:lstStyle>
            <a:lvl1pPr>
              <a:defRPr/>
            </a:lvl1pPr>
          </a:lstStyle>
          <a:p>
            <a:pPr>
              <a:defRPr/>
            </a:pPr>
            <a:fld id="{08879A57-6CAA-4F54-9A01-30AD80E2252E}" type="slidenum">
              <a:rPr lang="en-US"/>
              <a:pPr>
                <a:defRPr/>
              </a:pPr>
              <a:t>‹#›</a:t>
            </a:fld>
            <a:endParaRPr lang="en-US"/>
          </a:p>
        </p:txBody>
      </p:sp>
    </p:spTree>
    <p:extLst>
      <p:ext uri="{BB962C8B-B14F-4D97-AF65-F5344CB8AC3E}">
        <p14:creationId xmlns:p14="http://schemas.microsoft.com/office/powerpoint/2010/main" val="1490513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83BC1D33-3A99-4D90-B1C3-B66DE327345F}" type="datetime1">
              <a:rPr lang="en-US"/>
              <a:pPr>
                <a:defRPr/>
              </a:pPr>
              <a:t>4/9/2014</a:t>
            </a:fld>
            <a:endParaRPr lang="en-US"/>
          </a:p>
        </p:txBody>
      </p:sp>
      <p:sp>
        <p:nvSpPr>
          <p:cNvPr id="5" name="Slide Number Placeholder 8"/>
          <p:cNvSpPr>
            <a:spLocks noGrp="1"/>
          </p:cNvSpPr>
          <p:nvPr>
            <p:ph type="sldNum" sz="quarter" idx="11"/>
          </p:nvPr>
        </p:nvSpPr>
        <p:spPr/>
        <p:txBody>
          <a:bodyPr/>
          <a:lstStyle>
            <a:lvl1pPr>
              <a:defRPr smtClean="0"/>
            </a:lvl1pPr>
          </a:lstStyle>
          <a:p>
            <a:pPr>
              <a:defRPr/>
            </a:pPr>
            <a:fld id="{CCA752CF-C26A-4A63-88CD-C9A7A37CAD2B}" type="slidenum">
              <a:rPr lang="en-US"/>
              <a:pPr>
                <a:defRPr/>
              </a:pPr>
              <a:t>‹#›</a:t>
            </a:fld>
            <a:endParaRPr lang="en-US"/>
          </a:p>
        </p:txBody>
      </p:sp>
    </p:spTree>
    <p:extLst>
      <p:ext uri="{BB962C8B-B14F-4D97-AF65-F5344CB8AC3E}">
        <p14:creationId xmlns:p14="http://schemas.microsoft.com/office/powerpoint/2010/main" val="4055383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2" name="Title 1"/>
          <p:cNvSpPr>
            <a:spLocks noGrp="1"/>
          </p:cNvSpPr>
          <p:nvPr>
            <p:ph type="title"/>
          </p:nvPr>
        </p:nvSpPr>
        <p:spPr>
          <a:xfrm>
            <a:off x="2286000" y="2895600"/>
            <a:ext cx="6172200" cy="2053590"/>
          </a:xfrm>
        </p:spPr>
        <p:txBody>
          <a:bodyPr/>
          <a:lstStyle>
            <a:lvl1pPr algn="l">
              <a:buNone/>
              <a:defRPr sz="6000" b="1" cap="none"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D5A72CBE-816F-4AE1-94BE-5DD8C1BB9D97}" type="datetime1">
              <a:rPr lang="en-US"/>
              <a:pPr>
                <a:defRPr/>
              </a:pPr>
              <a:t>4/9/2014</a:t>
            </a:fld>
            <a:endParaRPr lang="en-US"/>
          </a:p>
        </p:txBody>
      </p:sp>
      <p:sp>
        <p:nvSpPr>
          <p:cNvPr id="21" name="Slide Number Placeholder 5"/>
          <p:cNvSpPr>
            <a:spLocks noGrp="1"/>
          </p:cNvSpPr>
          <p:nvPr>
            <p:ph type="sldNum" sz="quarter" idx="11"/>
          </p:nvPr>
        </p:nvSpPr>
        <p:spPr bwMode="auto">
          <a:xfrm>
            <a:off x="1339850" y="4929188"/>
            <a:ext cx="609600" cy="517525"/>
          </a:xfrm>
        </p:spPr>
        <p:txBody>
          <a:bodyPr/>
          <a:lstStyle>
            <a:lvl1pPr>
              <a:defRPr smtClean="0"/>
            </a:lvl1pPr>
          </a:lstStyle>
          <a:p>
            <a:pPr>
              <a:defRPr/>
            </a:pPr>
            <a:fld id="{C316151F-56E4-4EA4-A1DC-197FCA073E23}" type="slidenum">
              <a:rPr lang="en-US"/>
              <a:pPr>
                <a:defRPr/>
              </a:pPr>
              <a:t>‹#›</a:t>
            </a:fld>
            <a:endParaRPr lang="en-US"/>
          </a:p>
        </p:txBody>
      </p:sp>
    </p:spTree>
    <p:extLst>
      <p:ext uri="{BB962C8B-B14F-4D97-AF65-F5344CB8AC3E}">
        <p14:creationId xmlns:p14="http://schemas.microsoft.com/office/powerpoint/2010/main" val="249221924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E2310335-575B-43E2-B297-EE5AE4B14EEC}" type="datetime1">
              <a:rPr lang="en-US"/>
              <a:pPr>
                <a:defRPr/>
              </a:pPr>
              <a:t>4/9/2014</a:t>
            </a:fld>
            <a:endParaRPr lang="en-US"/>
          </a:p>
        </p:txBody>
      </p:sp>
      <p:sp>
        <p:nvSpPr>
          <p:cNvPr id="6" name="Slide Number Placeholder 22"/>
          <p:cNvSpPr>
            <a:spLocks noGrp="1"/>
          </p:cNvSpPr>
          <p:nvPr>
            <p:ph type="sldNum" sz="quarter" idx="11"/>
          </p:nvPr>
        </p:nvSpPr>
        <p:spPr/>
        <p:txBody>
          <a:bodyPr/>
          <a:lstStyle>
            <a:lvl1pPr>
              <a:defRPr/>
            </a:lvl1pPr>
          </a:lstStyle>
          <a:p>
            <a:pPr>
              <a:defRPr/>
            </a:pPr>
            <a:fld id="{5C1C0E96-8DC9-410E-8F1B-DE0D4121AE47}" type="slidenum">
              <a:rPr lang="en-US"/>
              <a:pPr>
                <a:defRPr/>
              </a:pPr>
              <a:t>‹#›</a:t>
            </a:fld>
            <a:endParaRPr lang="en-US"/>
          </a:p>
        </p:txBody>
      </p:sp>
    </p:spTree>
    <p:extLst>
      <p:ext uri="{BB962C8B-B14F-4D97-AF65-F5344CB8AC3E}">
        <p14:creationId xmlns:p14="http://schemas.microsoft.com/office/powerpoint/2010/main" val="1427268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1B59D6AF-BA6F-43D6-A604-8B2F43CAADE6}" type="datetime1">
              <a:rPr lang="en-US"/>
              <a:pPr>
                <a:defRPr/>
              </a:pPr>
              <a:t>4/9/2014</a:t>
            </a:fld>
            <a:endParaRPr lang="en-US"/>
          </a:p>
        </p:txBody>
      </p:sp>
      <p:sp>
        <p:nvSpPr>
          <p:cNvPr id="8" name="Slide Number Placeholder 22"/>
          <p:cNvSpPr>
            <a:spLocks noGrp="1"/>
          </p:cNvSpPr>
          <p:nvPr>
            <p:ph type="sldNum" sz="quarter" idx="11"/>
          </p:nvPr>
        </p:nvSpPr>
        <p:spPr/>
        <p:txBody>
          <a:bodyPr/>
          <a:lstStyle>
            <a:lvl1pPr>
              <a:defRPr/>
            </a:lvl1pPr>
          </a:lstStyle>
          <a:p>
            <a:pPr>
              <a:defRPr/>
            </a:pPr>
            <a:fld id="{3A2364DE-732A-4136-9E9B-9F01D30521AC}" type="slidenum">
              <a:rPr lang="en-US"/>
              <a:pPr>
                <a:defRPr/>
              </a:pPr>
              <a:t>‹#›</a:t>
            </a:fld>
            <a:endParaRPr lang="en-US"/>
          </a:p>
        </p:txBody>
      </p:sp>
    </p:spTree>
    <p:extLst>
      <p:ext uri="{BB962C8B-B14F-4D97-AF65-F5344CB8AC3E}">
        <p14:creationId xmlns:p14="http://schemas.microsoft.com/office/powerpoint/2010/main" val="3230457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47F31B63-EFCB-486B-9FA4-8910A59E5D62}" type="datetime1">
              <a:rPr lang="en-US"/>
              <a:pPr>
                <a:defRPr/>
              </a:pPr>
              <a:t>4/9/2014</a:t>
            </a:fld>
            <a:endParaRPr lang="en-US"/>
          </a:p>
        </p:txBody>
      </p:sp>
      <p:sp>
        <p:nvSpPr>
          <p:cNvPr id="4" name="Slide Number Placeholder 6"/>
          <p:cNvSpPr>
            <a:spLocks noGrp="1"/>
          </p:cNvSpPr>
          <p:nvPr>
            <p:ph type="sldNum" sz="quarter" idx="11"/>
          </p:nvPr>
        </p:nvSpPr>
        <p:spPr/>
        <p:txBody>
          <a:bodyPr/>
          <a:lstStyle>
            <a:lvl1pPr>
              <a:defRPr smtClean="0"/>
            </a:lvl1pPr>
          </a:lstStyle>
          <a:p>
            <a:pPr>
              <a:defRPr/>
            </a:pPr>
            <a:fld id="{7FA432C2-0269-48A6-BCBD-124322975D9C}" type="slidenum">
              <a:rPr lang="en-US"/>
              <a:pPr>
                <a:defRPr/>
              </a:pPr>
              <a:t>‹#›</a:t>
            </a:fld>
            <a:endParaRPr lang="en-US"/>
          </a:p>
        </p:txBody>
      </p:sp>
    </p:spTree>
    <p:extLst>
      <p:ext uri="{BB962C8B-B14F-4D97-AF65-F5344CB8AC3E}">
        <p14:creationId xmlns:p14="http://schemas.microsoft.com/office/powerpoint/2010/main" val="935938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82D1E861-2EAE-4358-93FD-D42CBA190CAA}" type="datetime1">
              <a:rPr lang="en-US"/>
              <a:pPr>
                <a:defRPr/>
              </a:pPr>
              <a:t>4/9/2014</a:t>
            </a:fld>
            <a:endParaRPr lang="en-US"/>
          </a:p>
        </p:txBody>
      </p:sp>
      <p:sp>
        <p:nvSpPr>
          <p:cNvPr id="3" name="Slide Number Placeholder 22"/>
          <p:cNvSpPr>
            <a:spLocks noGrp="1"/>
          </p:cNvSpPr>
          <p:nvPr>
            <p:ph type="sldNum" sz="quarter" idx="11"/>
          </p:nvPr>
        </p:nvSpPr>
        <p:spPr/>
        <p:txBody>
          <a:bodyPr/>
          <a:lstStyle>
            <a:lvl1pPr>
              <a:defRPr/>
            </a:lvl1pPr>
          </a:lstStyle>
          <a:p>
            <a:pPr>
              <a:defRPr/>
            </a:pPr>
            <a:fld id="{4BEF573B-8191-49CD-8AD0-514C16F59C4C}" type="slidenum">
              <a:rPr lang="en-US"/>
              <a:pPr>
                <a:defRPr/>
              </a:pPr>
              <a:t>‹#›</a:t>
            </a:fld>
            <a:endParaRPr lang="en-US"/>
          </a:p>
        </p:txBody>
      </p:sp>
    </p:spTree>
    <p:extLst>
      <p:ext uri="{BB962C8B-B14F-4D97-AF65-F5344CB8AC3E}">
        <p14:creationId xmlns:p14="http://schemas.microsoft.com/office/powerpoint/2010/main" val="2308803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latin typeface="Arial" charset="0"/>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latin typeface="Arial" charset="0"/>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A7199A24-D230-458E-9647-7499762183A0}" type="datetime1">
              <a:rPr lang="en-US"/>
              <a:pPr>
                <a:defRPr/>
              </a:pPr>
              <a:t>4/9/2014</a:t>
            </a:fld>
            <a:endParaRPr lang="en-US"/>
          </a:p>
        </p:txBody>
      </p:sp>
      <p:sp>
        <p:nvSpPr>
          <p:cNvPr id="13" name="Slide Number Placeholder 21"/>
          <p:cNvSpPr>
            <a:spLocks noGrp="1"/>
          </p:cNvSpPr>
          <p:nvPr>
            <p:ph type="sldNum" sz="quarter" idx="11"/>
          </p:nvPr>
        </p:nvSpPr>
        <p:spPr/>
        <p:txBody>
          <a:bodyPr/>
          <a:lstStyle>
            <a:lvl1pPr>
              <a:defRPr smtClean="0"/>
            </a:lvl1pPr>
          </a:lstStyle>
          <a:p>
            <a:pPr>
              <a:defRPr/>
            </a:pPr>
            <a:fld id="{B3E214DE-9716-4E71-9C9E-9C1738321518}" type="slidenum">
              <a:rPr lang="en-US"/>
              <a:pPr>
                <a:defRPr/>
              </a:pPr>
              <a:t>‹#›</a:t>
            </a:fld>
            <a:endParaRPr lang="en-US"/>
          </a:p>
        </p:txBody>
      </p:sp>
    </p:spTree>
    <p:extLst>
      <p:ext uri="{BB962C8B-B14F-4D97-AF65-F5344CB8AC3E}">
        <p14:creationId xmlns:p14="http://schemas.microsoft.com/office/powerpoint/2010/main" val="251875084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latin typeface="Arial" charset="0"/>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21C78832-FD1D-4295-BAD8-C25EE5EDB5EB}" type="datetime1">
              <a:rPr lang="en-US"/>
              <a:pPr>
                <a:defRPr/>
              </a:pPr>
              <a:t>4/9/2014</a:t>
            </a:fld>
            <a:endParaRPr lang="en-US"/>
          </a:p>
        </p:txBody>
      </p:sp>
      <p:sp>
        <p:nvSpPr>
          <p:cNvPr id="13" name="Slide Number Placeholder 17"/>
          <p:cNvSpPr>
            <a:spLocks noGrp="1"/>
          </p:cNvSpPr>
          <p:nvPr>
            <p:ph type="sldNum" sz="quarter" idx="11"/>
          </p:nvPr>
        </p:nvSpPr>
        <p:spPr/>
        <p:txBody>
          <a:bodyPr/>
          <a:lstStyle>
            <a:lvl1pPr>
              <a:defRPr smtClean="0"/>
            </a:lvl1pPr>
          </a:lstStyle>
          <a:p>
            <a:pPr>
              <a:defRPr/>
            </a:pPr>
            <a:fld id="{0FD2BB92-ECC2-4CA0-B8C3-06724CBEE93A}" type="slidenum">
              <a:rPr lang="en-US"/>
              <a:pPr>
                <a:defRPr/>
              </a:pPr>
              <a:t>‹#›</a:t>
            </a:fld>
            <a:endParaRPr lang="en-US"/>
          </a:p>
        </p:txBody>
      </p:sp>
    </p:spTree>
    <p:extLst>
      <p:ext uri="{BB962C8B-B14F-4D97-AF65-F5344CB8AC3E}">
        <p14:creationId xmlns:p14="http://schemas.microsoft.com/office/powerpoint/2010/main" val="2069608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latin typeface="Arial" charset="0"/>
            </a:endParaRPr>
          </a:p>
        </p:txBody>
      </p:sp>
      <p:sp>
        <p:nvSpPr>
          <p:cNvPr id="1027" name="Title Placeholder 21"/>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charset="0"/>
              </a:defRPr>
            </a:lvl1pPr>
          </a:lstStyle>
          <a:p>
            <a:pPr>
              <a:defRPr/>
            </a:pPr>
            <a:fld id="{30597579-B354-40B8-B2A9-B475ED9FE89C}" type="datetime1">
              <a:rPr lang="en-US"/>
              <a:pPr>
                <a:defRPr/>
              </a:pPr>
              <a:t>4/9/2014</a:t>
            </a:fld>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031"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33"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smtClean="0">
                <a:solidFill>
                  <a:srgbClr val="FFFFFF"/>
                </a:solidFill>
              </a:defRPr>
            </a:lvl1pPr>
          </a:lstStyle>
          <a:p>
            <a:pPr>
              <a:defRPr/>
            </a:pPr>
            <a:fld id="{1561CE12-94F5-4063-8827-0D18251A13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896" r:id="rId1"/>
    <p:sldLayoutId id="2147484897" r:id="rId2"/>
    <p:sldLayoutId id="2147484898" r:id="rId3"/>
    <p:sldLayoutId id="2147484891" r:id="rId4"/>
    <p:sldLayoutId id="2147484892" r:id="rId5"/>
    <p:sldLayoutId id="2147484899" r:id="rId6"/>
    <p:sldLayoutId id="2147484893" r:id="rId7"/>
    <p:sldLayoutId id="2147484900" r:id="rId8"/>
    <p:sldLayoutId id="2147484901" r:id="rId9"/>
    <p:sldLayoutId id="2147484894" r:id="rId10"/>
    <p:sldLayoutId id="2147484895" r:id="rId11"/>
  </p:sldLayoutIdLst>
  <p:hf hdr="0" dt="0"/>
  <p:txStyles>
    <p:titleStyle>
      <a:lvl1pPr algn="l" rtl="0" eaLnBrk="0" fontAlgn="base" hangingPunct="0">
        <a:spcBef>
          <a:spcPct val="0"/>
        </a:spcBef>
        <a:spcAft>
          <a:spcPct val="0"/>
        </a:spcAft>
        <a:defRPr sz="4400" b="1" kern="1200">
          <a:solidFill>
            <a:schemeClr val="tx2"/>
          </a:solidFill>
          <a:latin typeface="Calibri" panose="020F0502020204030204" pitchFamily="34" charset="0"/>
          <a:ea typeface="+mj-ea"/>
          <a:cs typeface="+mj-cs"/>
        </a:defRPr>
      </a:lvl1pPr>
      <a:lvl2pPr algn="l" rtl="0" eaLnBrk="0" fontAlgn="base" hangingPunct="0">
        <a:spcBef>
          <a:spcPct val="0"/>
        </a:spcBef>
        <a:spcAft>
          <a:spcPct val="0"/>
        </a:spcAft>
        <a:defRPr sz="4400" b="1">
          <a:solidFill>
            <a:schemeClr val="tx2"/>
          </a:solidFill>
          <a:latin typeface="Calibri" panose="020F0502020204030204" pitchFamily="34" charset="0"/>
        </a:defRPr>
      </a:lvl2pPr>
      <a:lvl3pPr algn="l" rtl="0" eaLnBrk="0" fontAlgn="base" hangingPunct="0">
        <a:spcBef>
          <a:spcPct val="0"/>
        </a:spcBef>
        <a:spcAft>
          <a:spcPct val="0"/>
        </a:spcAft>
        <a:defRPr sz="4400" b="1">
          <a:solidFill>
            <a:schemeClr val="tx2"/>
          </a:solidFill>
          <a:latin typeface="Calibri" panose="020F0502020204030204" pitchFamily="34" charset="0"/>
        </a:defRPr>
      </a:lvl3pPr>
      <a:lvl4pPr algn="l" rtl="0" eaLnBrk="0" fontAlgn="base" hangingPunct="0">
        <a:spcBef>
          <a:spcPct val="0"/>
        </a:spcBef>
        <a:spcAft>
          <a:spcPct val="0"/>
        </a:spcAft>
        <a:defRPr sz="4400" b="1">
          <a:solidFill>
            <a:schemeClr val="tx2"/>
          </a:solidFill>
          <a:latin typeface="Calibri" panose="020F0502020204030204" pitchFamily="34" charset="0"/>
        </a:defRPr>
      </a:lvl4pPr>
      <a:lvl5pPr algn="l" rtl="0" eaLnBrk="0" fontAlgn="base" hangingPunct="0">
        <a:spcBef>
          <a:spcPct val="0"/>
        </a:spcBef>
        <a:spcAft>
          <a:spcPct val="0"/>
        </a:spcAft>
        <a:defRPr sz="4400" b="1">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hyperlink" Target="http://youtu.be/zohDeKxXUPo?t=1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1752600"/>
            <a:ext cx="7772400" cy="990600"/>
          </a:xfrm>
        </p:spPr>
        <p:txBody>
          <a:bodyPr/>
          <a:lstStyle/>
          <a:p>
            <a:r>
              <a:rPr lang="en-US" dirty="0" smtClean="0">
                <a:cs typeface="Times New Roman" panose="02020603050405020304" pitchFamily="18" charset="0"/>
              </a:rPr>
              <a:t>Robot Soccer Challenge</a:t>
            </a:r>
            <a:endParaRPr lang="es-PY" dirty="0" smtClean="0">
              <a:cs typeface="Times New Roman" panose="02020603050405020304" pitchFamily="18" charset="0"/>
            </a:endParaRPr>
          </a:p>
        </p:txBody>
      </p:sp>
      <p:pic>
        <p:nvPicPr>
          <p:cNvPr id="10243" name="Picture 2"/>
          <p:cNvPicPr>
            <a:picLocks noChangeAspect="1"/>
          </p:cNvPicPr>
          <p:nvPr/>
        </p:nvPicPr>
        <p:blipFill>
          <a:blip r:embed="rId3">
            <a:extLst>
              <a:ext uri="{28A0092B-C50C-407E-A947-70E740481C1C}">
                <a14:useLocalDpi xmlns:a14="http://schemas.microsoft.com/office/drawing/2010/main" val="0"/>
              </a:ext>
            </a:extLst>
          </a:blip>
          <a:srcRect t="16667" b="16667"/>
          <a:stretch>
            <a:fillRect/>
          </a:stretch>
        </p:blipFill>
        <p:spPr bwMode="auto">
          <a:xfrm>
            <a:off x="1" y="2895600"/>
            <a:ext cx="5943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81988" cy="868363"/>
          </a:xfrm>
        </p:spPr>
        <p:txBody>
          <a:bodyPr>
            <a:normAutofit/>
          </a:bodyPr>
          <a:lstStyle/>
          <a:p>
            <a:pPr>
              <a:defRPr/>
            </a:pPr>
            <a:r>
              <a:rPr lang="en-US" dirty="0" smtClean="0"/>
              <a:t>Bluetooth Program Overview</a:t>
            </a:r>
            <a:endParaRPr lang="en-US" dirty="0"/>
          </a:p>
        </p:txBody>
      </p:sp>
      <p:sp>
        <p:nvSpPr>
          <p:cNvPr id="20483" name="Content Placeholder 2"/>
          <p:cNvSpPr>
            <a:spLocks noGrp="1"/>
          </p:cNvSpPr>
          <p:nvPr>
            <p:ph idx="1"/>
          </p:nvPr>
        </p:nvSpPr>
        <p:spPr>
          <a:xfrm>
            <a:off x="304800" y="1371600"/>
            <a:ext cx="8434388" cy="5102225"/>
          </a:xfrm>
        </p:spPr>
        <p:txBody>
          <a:bodyPr/>
          <a:lstStyle/>
          <a:p>
            <a:pPr>
              <a:spcAft>
                <a:spcPts val="600"/>
              </a:spcAft>
              <a:buFont typeface="Wingdings" panose="05000000000000000000" pitchFamily="2" charset="2"/>
              <a:buChar char="Ø"/>
            </a:pPr>
            <a:r>
              <a:rPr lang="en-US" altLang="en-US" sz="2800" b="1" dirty="0" smtClean="0">
                <a:latin typeface="Calibri" panose="020F0502020204030204" pitchFamily="34" charset="0"/>
              </a:rPr>
              <a:t>In this activity, we need one NXT to be the </a:t>
            </a:r>
            <a:r>
              <a:rPr lang="en-US" altLang="en-US" sz="2800" b="1" dirty="0" smtClean="0">
                <a:solidFill>
                  <a:srgbClr val="00B050"/>
                </a:solidFill>
                <a:latin typeface="Calibri" panose="020F0502020204030204" pitchFamily="34" charset="0"/>
              </a:rPr>
              <a:t>remote control device</a:t>
            </a:r>
            <a:r>
              <a:rPr lang="en-US" altLang="en-US" sz="2800" b="1" dirty="0" smtClean="0">
                <a:latin typeface="Calibri" panose="020F0502020204030204" pitchFamily="34" charset="0"/>
              </a:rPr>
              <a:t> (the “</a:t>
            </a:r>
            <a:r>
              <a:rPr lang="en-US" altLang="en-US" sz="2800" b="1" dirty="0" smtClean="0">
                <a:solidFill>
                  <a:srgbClr val="00B050"/>
                </a:solidFill>
                <a:latin typeface="Calibri" panose="020F0502020204030204" pitchFamily="34" charset="0"/>
              </a:rPr>
              <a:t>controller</a:t>
            </a:r>
            <a:r>
              <a:rPr lang="en-US" altLang="en-US" sz="2800" b="1" dirty="0" smtClean="0">
                <a:latin typeface="Calibri" panose="020F0502020204030204" pitchFamily="34" charset="0"/>
              </a:rPr>
              <a:t>”) and the other to be the </a:t>
            </a:r>
            <a:r>
              <a:rPr lang="en-US" altLang="en-US" sz="2800" b="1" dirty="0" smtClean="0">
                <a:solidFill>
                  <a:schemeClr val="accent1"/>
                </a:solidFill>
                <a:latin typeface="Calibri" panose="020F0502020204030204" pitchFamily="34" charset="0"/>
              </a:rPr>
              <a:t>vehicle</a:t>
            </a:r>
            <a:r>
              <a:rPr lang="en-US" altLang="en-US" sz="2800" b="1" dirty="0" smtClean="0">
                <a:latin typeface="Calibri" panose="020F0502020204030204" pitchFamily="34" charset="0"/>
              </a:rPr>
              <a:t> that responds to the controller (the “</a:t>
            </a:r>
            <a:r>
              <a:rPr lang="en-US" altLang="en-US" sz="2800" b="1" dirty="0" smtClean="0">
                <a:solidFill>
                  <a:schemeClr val="accent1"/>
                </a:solidFill>
                <a:latin typeface="Calibri" panose="020F0502020204030204" pitchFamily="34" charset="0"/>
              </a:rPr>
              <a:t>receiver</a:t>
            </a:r>
            <a:r>
              <a:rPr lang="en-US" altLang="en-US" sz="2800" b="1" dirty="0" smtClean="0">
                <a:latin typeface="Calibri" panose="020F0502020204030204" pitchFamily="34" charset="0"/>
              </a:rPr>
              <a:t>”).</a:t>
            </a:r>
          </a:p>
          <a:p>
            <a:pPr>
              <a:spcAft>
                <a:spcPts val="600"/>
              </a:spcAft>
              <a:buFont typeface="Wingdings" panose="05000000000000000000" pitchFamily="2" charset="2"/>
              <a:buChar char="Ø"/>
            </a:pPr>
            <a:r>
              <a:rPr lang="en-US" altLang="en-US" sz="2800" b="1" dirty="0" smtClean="0">
                <a:latin typeface="Calibri" panose="020F0502020204030204" pitchFamily="34" charset="0"/>
              </a:rPr>
              <a:t>So </a:t>
            </a:r>
            <a:r>
              <a:rPr lang="en-US" altLang="en-US" sz="2800" b="1" dirty="0" smtClean="0">
                <a:solidFill>
                  <a:srgbClr val="00B050"/>
                </a:solidFill>
                <a:latin typeface="Calibri" panose="020F0502020204030204" pitchFamily="34" charset="0"/>
              </a:rPr>
              <a:t>one NXT</a:t>
            </a:r>
            <a:r>
              <a:rPr lang="en-US" altLang="en-US" sz="2800" b="1" dirty="0" smtClean="0">
                <a:latin typeface="Calibri" panose="020F0502020204030204" pitchFamily="34" charset="0"/>
              </a:rPr>
              <a:t>, the </a:t>
            </a:r>
            <a:r>
              <a:rPr lang="en-US" altLang="en-US" sz="2800" b="1" dirty="0" smtClean="0">
                <a:solidFill>
                  <a:srgbClr val="00B050"/>
                </a:solidFill>
                <a:latin typeface="Calibri" panose="020F0502020204030204" pitchFamily="34" charset="0"/>
              </a:rPr>
              <a:t>controller</a:t>
            </a:r>
            <a:r>
              <a:rPr lang="en-US" altLang="en-US" sz="2800" b="1" dirty="0" smtClean="0">
                <a:latin typeface="Calibri" panose="020F0502020204030204" pitchFamily="34" charset="0"/>
              </a:rPr>
              <a:t>, sends messages via Bluetooth when you press different buttons on the NXT brick.</a:t>
            </a:r>
          </a:p>
          <a:p>
            <a:pPr>
              <a:spcAft>
                <a:spcPts val="600"/>
              </a:spcAft>
              <a:buFont typeface="Wingdings" panose="05000000000000000000" pitchFamily="2" charset="2"/>
              <a:buChar char="Ø"/>
            </a:pPr>
            <a:r>
              <a:rPr lang="en-US" altLang="en-US" sz="2800" b="1" dirty="0" smtClean="0">
                <a:latin typeface="Calibri" panose="020F0502020204030204" pitchFamily="34" charset="0"/>
              </a:rPr>
              <a:t>The </a:t>
            </a:r>
            <a:r>
              <a:rPr lang="en-US" altLang="en-US" sz="2800" b="1" dirty="0" smtClean="0">
                <a:solidFill>
                  <a:schemeClr val="accent1"/>
                </a:solidFill>
                <a:latin typeface="Calibri" panose="020F0502020204030204" pitchFamily="34" charset="0"/>
              </a:rPr>
              <a:t>other NXT</a:t>
            </a:r>
            <a:r>
              <a:rPr lang="en-US" altLang="en-US" sz="2800" b="1" dirty="0" smtClean="0">
                <a:latin typeface="Calibri" panose="020F0502020204030204" pitchFamily="34" charset="0"/>
              </a:rPr>
              <a:t>, the </a:t>
            </a:r>
            <a:r>
              <a:rPr lang="en-US" altLang="en-US" sz="2800" b="1" dirty="0" smtClean="0">
                <a:solidFill>
                  <a:schemeClr val="accent1"/>
                </a:solidFill>
                <a:latin typeface="Calibri" panose="020F0502020204030204" pitchFamily="34" charset="0"/>
              </a:rPr>
              <a:t>receiver</a:t>
            </a:r>
            <a:r>
              <a:rPr lang="en-US" altLang="en-US" sz="2800" b="1" dirty="0" smtClean="0">
                <a:latin typeface="Calibri" panose="020F0502020204030204" pitchFamily="34" charset="0"/>
              </a:rPr>
              <a:t>, receives those messages via Bluetooth and is programmed to move forward, left, right or backwards when it receives the messages.</a:t>
            </a:r>
          </a:p>
        </p:txBody>
      </p:sp>
      <p:sp>
        <p:nvSpPr>
          <p:cNvPr id="20484"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rgbClr val="FFFFFF"/>
                </a:solidFill>
              </a:rPr>
              <a:t>10</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71463"/>
            <a:ext cx="8153400" cy="817562"/>
          </a:xfrm>
        </p:spPr>
        <p:txBody>
          <a:bodyPr/>
          <a:lstStyle/>
          <a:p>
            <a:r>
              <a:rPr lang="en-US" dirty="0" smtClean="0"/>
              <a:t>Controller Program</a:t>
            </a:r>
          </a:p>
        </p:txBody>
      </p:sp>
      <p:sp>
        <p:nvSpPr>
          <p:cNvPr id="21507" name="Content Placeholder 2"/>
          <p:cNvSpPr>
            <a:spLocks noGrp="1"/>
          </p:cNvSpPr>
          <p:nvPr>
            <p:ph idx="1"/>
          </p:nvPr>
        </p:nvSpPr>
        <p:spPr>
          <a:xfrm>
            <a:off x="164488" y="4351103"/>
            <a:ext cx="8510588" cy="2398714"/>
          </a:xfrm>
        </p:spPr>
        <p:txBody>
          <a:bodyPr/>
          <a:lstStyle/>
          <a:p>
            <a:pPr marL="0" indent="0">
              <a:spcAft>
                <a:spcPts val="600"/>
              </a:spcAft>
              <a:buNone/>
            </a:pPr>
            <a:r>
              <a:rPr lang="en-US" altLang="en-US" sz="2800" b="1" dirty="0" smtClean="0">
                <a:latin typeface="Calibri" panose="020F0502020204030204" pitchFamily="34" charset="0"/>
              </a:rPr>
              <a:t>When any one of the three LEGO brick buttons </a:t>
            </a:r>
            <a:r>
              <a:rPr lang="en-US" altLang="en-US" sz="2800" b="1" dirty="0" smtClean="0">
                <a:solidFill>
                  <a:schemeClr val="bg1">
                    <a:lumMod val="50000"/>
                  </a:schemeClr>
                </a:solidFill>
                <a:latin typeface="Calibri" panose="020F0502020204030204" pitchFamily="34" charset="0"/>
              </a:rPr>
              <a:t>(see above) </a:t>
            </a:r>
            <a:r>
              <a:rPr lang="en-US" altLang="en-US" sz="2800" b="1" dirty="0" smtClean="0">
                <a:latin typeface="Calibri" panose="020F0502020204030204" pitchFamily="34" charset="0"/>
              </a:rPr>
              <a:t>is pressed, we want the controller to send a corresponding </a:t>
            </a:r>
            <a:r>
              <a:rPr lang="en-US" altLang="en-US" sz="2800" b="1" dirty="0" smtClean="0">
                <a:solidFill>
                  <a:schemeClr val="accent3"/>
                </a:solidFill>
                <a:latin typeface="Calibri" panose="020F0502020204030204" pitchFamily="34" charset="0"/>
              </a:rPr>
              <a:t>message (“1”, “2,” or “3”) to the receiver</a:t>
            </a:r>
            <a:r>
              <a:rPr lang="en-US" altLang="en-US" sz="2800" b="1" dirty="0" smtClean="0">
                <a:latin typeface="Calibri" panose="020F0502020204030204" pitchFamily="34" charset="0"/>
              </a:rPr>
              <a:t>.</a:t>
            </a:r>
          </a:p>
          <a:p>
            <a:pPr marL="0" indent="0">
              <a:spcAft>
                <a:spcPts val="600"/>
              </a:spcAft>
              <a:buNone/>
            </a:pPr>
            <a:r>
              <a:rPr lang="en-US" altLang="en-US" sz="2800" b="1" dirty="0" smtClean="0">
                <a:latin typeface="Calibri" panose="020F0502020204030204" pitchFamily="34" charset="0"/>
              </a:rPr>
              <a:t>When no buttons are pressed, </a:t>
            </a:r>
            <a:br>
              <a:rPr lang="en-US" altLang="en-US" sz="2800" b="1" dirty="0" smtClean="0">
                <a:latin typeface="Calibri" panose="020F0502020204030204" pitchFamily="34" charset="0"/>
              </a:rPr>
            </a:br>
            <a:r>
              <a:rPr lang="en-US" altLang="en-US" sz="2800" b="1" dirty="0" smtClean="0">
                <a:latin typeface="Calibri" panose="020F0502020204030204" pitchFamily="34" charset="0"/>
              </a:rPr>
              <a:t>the controller sends the </a:t>
            </a:r>
            <a:r>
              <a:rPr lang="en-US" altLang="en-US" sz="2800" b="1" dirty="0" smtClean="0">
                <a:solidFill>
                  <a:schemeClr val="accent3"/>
                </a:solidFill>
                <a:latin typeface="Calibri" panose="020F0502020204030204" pitchFamily="34" charset="0"/>
              </a:rPr>
              <a:t>message “0.”</a:t>
            </a:r>
          </a:p>
        </p:txBody>
      </p:sp>
      <p:grpSp>
        <p:nvGrpSpPr>
          <p:cNvPr id="21508" name="Group 10"/>
          <p:cNvGrpSpPr>
            <a:grpSpLocks/>
          </p:cNvGrpSpPr>
          <p:nvPr/>
        </p:nvGrpSpPr>
        <p:grpSpPr bwMode="auto">
          <a:xfrm>
            <a:off x="685800" y="1069107"/>
            <a:ext cx="7162800" cy="3202139"/>
            <a:chOff x="5466930" y="-547271"/>
            <a:chExt cx="9551039" cy="4268285"/>
          </a:xfrm>
        </p:grpSpPr>
        <p:grpSp>
          <p:nvGrpSpPr>
            <p:cNvPr id="21510" name="Group 18"/>
            <p:cNvGrpSpPr>
              <a:grpSpLocks/>
            </p:cNvGrpSpPr>
            <p:nvPr/>
          </p:nvGrpSpPr>
          <p:grpSpPr bwMode="auto">
            <a:xfrm>
              <a:off x="5466930" y="-547271"/>
              <a:ext cx="9551039" cy="3481803"/>
              <a:chOff x="4880334" y="765808"/>
              <a:chExt cx="9551039" cy="3481803"/>
            </a:xfrm>
          </p:grpSpPr>
          <p:pic>
            <p:nvPicPr>
              <p:cNvPr id="21512"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619586" y="1523461"/>
                <a:ext cx="2095500" cy="272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1513" name="Group 17"/>
              <p:cNvGrpSpPr>
                <a:grpSpLocks/>
              </p:cNvGrpSpPr>
              <p:nvPr/>
            </p:nvGrpSpPr>
            <p:grpSpPr bwMode="auto">
              <a:xfrm>
                <a:off x="4880334" y="765808"/>
                <a:ext cx="9551039" cy="2765683"/>
                <a:chOff x="4880334" y="765808"/>
                <a:chExt cx="9551039" cy="2765683"/>
              </a:xfrm>
            </p:grpSpPr>
            <p:sp>
              <p:nvSpPr>
                <p:cNvPr id="21514" name="TextBox 5"/>
                <p:cNvSpPr txBox="1">
                  <a:spLocks noChangeArrowheads="1"/>
                </p:cNvSpPr>
                <p:nvPr/>
              </p:nvSpPr>
              <p:spPr bwMode="auto">
                <a:xfrm>
                  <a:off x="4880334" y="2697886"/>
                  <a:ext cx="2719987" cy="49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dirty="0">
                      <a:solidFill>
                        <a:schemeClr val="accent1"/>
                      </a:solidFill>
                    </a:rPr>
                    <a:t>Turn Left: </a:t>
                  </a:r>
                  <a:r>
                    <a:rPr lang="en-US" altLang="en-US" b="1" dirty="0">
                      <a:solidFill>
                        <a:schemeClr val="accent2"/>
                      </a:solidFill>
                    </a:rPr>
                    <a:t>send 2</a:t>
                  </a:r>
                </a:p>
              </p:txBody>
            </p:sp>
            <p:grpSp>
              <p:nvGrpSpPr>
                <p:cNvPr id="21515" name="Group 16"/>
                <p:cNvGrpSpPr>
                  <a:grpSpLocks/>
                </p:cNvGrpSpPr>
                <p:nvPr/>
              </p:nvGrpSpPr>
              <p:grpSpPr bwMode="auto">
                <a:xfrm>
                  <a:off x="7826931" y="765808"/>
                  <a:ext cx="6604442" cy="2765683"/>
                  <a:chOff x="7826931" y="765808"/>
                  <a:chExt cx="6604442" cy="2765683"/>
                </a:xfrm>
              </p:grpSpPr>
              <p:sp>
                <p:nvSpPr>
                  <p:cNvPr id="21516" name="TextBox 4"/>
                  <p:cNvSpPr txBox="1">
                    <a:spLocks noChangeArrowheads="1"/>
                  </p:cNvSpPr>
                  <p:nvPr/>
                </p:nvSpPr>
                <p:spPr bwMode="auto">
                  <a:xfrm>
                    <a:off x="8033842" y="765808"/>
                    <a:ext cx="3227089" cy="49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dirty="0">
                        <a:solidFill>
                          <a:schemeClr val="accent1"/>
                        </a:solidFill>
                      </a:rPr>
                      <a:t>Go </a:t>
                    </a:r>
                    <a:r>
                      <a:rPr lang="en-US" altLang="en-US" b="1" dirty="0" smtClean="0">
                        <a:solidFill>
                          <a:schemeClr val="accent1"/>
                        </a:solidFill>
                      </a:rPr>
                      <a:t>forward</a:t>
                    </a:r>
                    <a:r>
                      <a:rPr lang="en-US" altLang="en-US" b="1" dirty="0">
                        <a:solidFill>
                          <a:schemeClr val="accent1"/>
                        </a:solidFill>
                      </a:rPr>
                      <a:t>: </a:t>
                    </a:r>
                    <a:r>
                      <a:rPr lang="en-US" altLang="en-US" b="1" dirty="0">
                        <a:solidFill>
                          <a:schemeClr val="accent2"/>
                        </a:solidFill>
                      </a:rPr>
                      <a:t>send 1</a:t>
                    </a:r>
                  </a:p>
                </p:txBody>
              </p:sp>
              <p:sp>
                <p:nvSpPr>
                  <p:cNvPr id="21517" name="TextBox 6"/>
                  <p:cNvSpPr txBox="1">
                    <a:spLocks noChangeArrowheads="1"/>
                  </p:cNvSpPr>
                  <p:nvPr/>
                </p:nvSpPr>
                <p:spPr bwMode="auto">
                  <a:xfrm>
                    <a:off x="11591687" y="3039191"/>
                    <a:ext cx="2839686" cy="49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dirty="0">
                        <a:solidFill>
                          <a:schemeClr val="accent1"/>
                        </a:solidFill>
                      </a:rPr>
                      <a:t>Turn </a:t>
                    </a:r>
                    <a:r>
                      <a:rPr lang="en-US" altLang="en-US" b="1" dirty="0" smtClean="0">
                        <a:solidFill>
                          <a:schemeClr val="accent1"/>
                        </a:solidFill>
                      </a:rPr>
                      <a:t>right</a:t>
                    </a:r>
                    <a:r>
                      <a:rPr lang="en-US" altLang="en-US" b="1" dirty="0">
                        <a:solidFill>
                          <a:schemeClr val="accent1"/>
                        </a:solidFill>
                      </a:rPr>
                      <a:t>: </a:t>
                    </a:r>
                    <a:r>
                      <a:rPr lang="en-US" altLang="en-US" b="1" dirty="0">
                        <a:solidFill>
                          <a:schemeClr val="accent2"/>
                        </a:solidFill>
                      </a:rPr>
                      <a:t>send 3</a:t>
                    </a:r>
                  </a:p>
                </p:txBody>
              </p:sp>
              <p:cxnSp>
                <p:nvCxnSpPr>
                  <p:cNvPr id="9" name="Straight Arrow Connector 8"/>
                  <p:cNvCxnSpPr/>
                  <p:nvPr/>
                </p:nvCxnSpPr>
                <p:spPr>
                  <a:xfrm flipH="1">
                    <a:off x="7826931" y="2989782"/>
                    <a:ext cx="1219281"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10163887" y="3032103"/>
                    <a:ext cx="1219282" cy="21583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9626218" y="1169015"/>
                    <a:ext cx="21168" cy="158450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grpSp>
          </p:grpSp>
        </p:grpSp>
        <p:sp>
          <p:nvSpPr>
            <p:cNvPr id="21511" name="TextBox 7"/>
            <p:cNvSpPr txBox="1">
              <a:spLocks noChangeArrowheads="1"/>
            </p:cNvSpPr>
            <p:nvPr/>
          </p:nvSpPr>
          <p:spPr bwMode="auto">
            <a:xfrm>
              <a:off x="8176757" y="3228714"/>
              <a:ext cx="4538298" cy="49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dirty="0" smtClean="0">
                  <a:solidFill>
                    <a:schemeClr val="accent1"/>
                  </a:solidFill>
                </a:rPr>
                <a:t>If no </a:t>
              </a:r>
              <a:r>
                <a:rPr lang="en-US" altLang="en-US" b="1" dirty="0">
                  <a:solidFill>
                    <a:schemeClr val="accent1"/>
                  </a:solidFill>
                </a:rPr>
                <a:t>buttons pressed: </a:t>
              </a:r>
              <a:r>
                <a:rPr lang="en-US" altLang="en-US" b="1" dirty="0">
                  <a:solidFill>
                    <a:schemeClr val="accent2"/>
                  </a:solidFill>
                </a:rPr>
                <a:t>send 0</a:t>
              </a:r>
            </a:p>
          </p:txBody>
        </p:sp>
      </p:grpSp>
      <p:sp>
        <p:nvSpPr>
          <p:cNvPr id="21509"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rgbClr val="FFFFFF"/>
                </a:solidFill>
              </a:rPr>
              <a:t>11</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28600"/>
            <a:ext cx="8281988" cy="792163"/>
          </a:xfrm>
        </p:spPr>
        <p:txBody>
          <a:bodyPr/>
          <a:lstStyle/>
          <a:p>
            <a:r>
              <a:rPr lang="en-US" dirty="0" smtClean="0"/>
              <a:t>Receiver Program</a:t>
            </a:r>
          </a:p>
        </p:txBody>
      </p:sp>
      <p:sp>
        <p:nvSpPr>
          <p:cNvPr id="22531" name="Content Placeholder 2"/>
          <p:cNvSpPr>
            <a:spLocks noGrp="1"/>
          </p:cNvSpPr>
          <p:nvPr>
            <p:ph idx="1"/>
          </p:nvPr>
        </p:nvSpPr>
        <p:spPr>
          <a:xfrm>
            <a:off x="381000" y="1371600"/>
            <a:ext cx="7543800" cy="5105400"/>
          </a:xfrm>
        </p:spPr>
        <p:txBody>
          <a:bodyPr/>
          <a:lstStyle/>
          <a:p>
            <a:pPr>
              <a:spcAft>
                <a:spcPts val="600"/>
              </a:spcAft>
              <a:buFont typeface="Wingdings" panose="05000000000000000000" pitchFamily="2" charset="2"/>
              <a:buChar char="Ø"/>
            </a:pPr>
            <a:r>
              <a:rPr lang="en-US" altLang="en-US" b="1" dirty="0" smtClean="0">
                <a:latin typeface="Calibri" panose="020F0502020204030204" pitchFamily="34" charset="0"/>
              </a:rPr>
              <a:t>When the receiver NXT receives the “</a:t>
            </a:r>
            <a:r>
              <a:rPr lang="en-US" altLang="en-US" b="1" dirty="0" smtClean="0">
                <a:solidFill>
                  <a:schemeClr val="accent1"/>
                </a:solidFill>
                <a:latin typeface="Calibri" panose="020F0502020204030204" pitchFamily="34" charset="0"/>
              </a:rPr>
              <a:t>0</a:t>
            </a:r>
            <a:r>
              <a:rPr lang="en-US" altLang="en-US" b="1" dirty="0" smtClean="0">
                <a:latin typeface="Calibri" panose="020F0502020204030204" pitchFamily="34" charset="0"/>
              </a:rPr>
              <a:t>” message via Bluetooth, it knows that the controller NXT does not have any buttons being pushed and stops moving.</a:t>
            </a:r>
          </a:p>
          <a:p>
            <a:pPr>
              <a:spcAft>
                <a:spcPts val="600"/>
              </a:spcAft>
              <a:buFont typeface="Wingdings" panose="05000000000000000000" pitchFamily="2" charset="2"/>
              <a:buChar char="Ø"/>
            </a:pPr>
            <a:r>
              <a:rPr lang="en-US" altLang="en-US" b="1" dirty="0" smtClean="0">
                <a:latin typeface="Calibri" panose="020F0502020204030204" pitchFamily="34" charset="0"/>
              </a:rPr>
              <a:t>When the receiver receives “</a:t>
            </a:r>
            <a:r>
              <a:rPr lang="en-US" altLang="en-US" b="1" dirty="0" smtClean="0">
                <a:solidFill>
                  <a:schemeClr val="accent1"/>
                </a:solidFill>
                <a:latin typeface="Calibri" panose="020F0502020204030204" pitchFamily="34" charset="0"/>
              </a:rPr>
              <a:t>1</a:t>
            </a:r>
            <a:r>
              <a:rPr lang="en-US" altLang="en-US" b="1" dirty="0" smtClean="0">
                <a:latin typeface="Calibri" panose="020F0502020204030204" pitchFamily="34" charset="0"/>
              </a:rPr>
              <a:t>,” it knows that the controller’s orange button is being pushed and the receiver moves forward.</a:t>
            </a:r>
          </a:p>
          <a:p>
            <a:pPr>
              <a:spcAft>
                <a:spcPts val="600"/>
              </a:spcAft>
              <a:buFont typeface="Wingdings" panose="05000000000000000000" pitchFamily="2" charset="2"/>
              <a:buChar char="Ø"/>
            </a:pPr>
            <a:r>
              <a:rPr lang="en-US" altLang="en-US" b="1" dirty="0" smtClean="0">
                <a:latin typeface="Calibri" panose="020F0502020204030204" pitchFamily="34" charset="0"/>
              </a:rPr>
              <a:t>When the receiver receives “</a:t>
            </a:r>
            <a:r>
              <a:rPr lang="en-US" altLang="en-US" b="1" dirty="0" smtClean="0">
                <a:solidFill>
                  <a:schemeClr val="accent1"/>
                </a:solidFill>
                <a:latin typeface="Calibri" panose="020F0502020204030204" pitchFamily="34" charset="0"/>
              </a:rPr>
              <a:t>2</a:t>
            </a:r>
            <a:r>
              <a:rPr lang="en-US" altLang="en-US" b="1" dirty="0" smtClean="0">
                <a:latin typeface="Calibri" panose="020F0502020204030204" pitchFamily="34" charset="0"/>
              </a:rPr>
              <a:t>,” it knows that the controller’s left button is being pushed and the receiver turns left.</a:t>
            </a:r>
          </a:p>
          <a:p>
            <a:pPr>
              <a:spcAft>
                <a:spcPts val="600"/>
              </a:spcAft>
              <a:buFont typeface="Wingdings" panose="05000000000000000000" pitchFamily="2" charset="2"/>
              <a:buChar char="Ø"/>
            </a:pPr>
            <a:r>
              <a:rPr lang="en-US" altLang="en-US" b="1" dirty="0" smtClean="0">
                <a:latin typeface="Calibri" panose="020F0502020204030204" pitchFamily="34" charset="0"/>
              </a:rPr>
              <a:t>When the receiver receives “</a:t>
            </a:r>
            <a:r>
              <a:rPr lang="en-US" altLang="en-US" b="1" dirty="0" smtClean="0">
                <a:solidFill>
                  <a:schemeClr val="accent1"/>
                </a:solidFill>
                <a:latin typeface="Calibri" panose="020F0502020204030204" pitchFamily="34" charset="0"/>
              </a:rPr>
              <a:t>3</a:t>
            </a:r>
            <a:r>
              <a:rPr lang="en-US" altLang="en-US" b="1" dirty="0" smtClean="0">
                <a:latin typeface="Calibri" panose="020F0502020204030204" pitchFamily="34" charset="0"/>
              </a:rPr>
              <a:t>,” it knows that the controller’s right button is being pushed and the receiver turns right.</a:t>
            </a:r>
          </a:p>
        </p:txBody>
      </p:sp>
      <p:sp>
        <p:nvSpPr>
          <p:cNvPr id="2253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US" altLang="en-US" dirty="0">
                <a:solidFill>
                  <a:srgbClr val="FFFFFF"/>
                </a:solidFill>
              </a:rPr>
              <a:t>12</a:t>
            </a:r>
          </a:p>
        </p:txBody>
      </p:sp>
      <p:sp>
        <p:nvSpPr>
          <p:cNvPr id="5" name="Octagon 4"/>
          <p:cNvSpPr/>
          <p:nvPr/>
        </p:nvSpPr>
        <p:spPr>
          <a:xfrm>
            <a:off x="8008938" y="1614488"/>
            <a:ext cx="404812" cy="411162"/>
          </a:xfrm>
          <a:prstGeom prst="octag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Up Arrow 5"/>
          <p:cNvSpPr/>
          <p:nvPr/>
        </p:nvSpPr>
        <p:spPr>
          <a:xfrm>
            <a:off x="8008938" y="2944813"/>
            <a:ext cx="404812"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Left Arrow 6"/>
          <p:cNvSpPr/>
          <p:nvPr/>
        </p:nvSpPr>
        <p:spPr>
          <a:xfrm>
            <a:off x="8008938" y="4267200"/>
            <a:ext cx="404812"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9" name="Title 1"/>
          <p:cNvSpPr txBox="1">
            <a:spLocks/>
          </p:cNvSpPr>
          <p:nvPr/>
        </p:nvSpPr>
        <p:spPr bwMode="auto">
          <a:xfrm>
            <a:off x="8062914" y="5589587"/>
            <a:ext cx="676274" cy="867568"/>
          </a:xfrm>
          <a:prstGeom prst="rect">
            <a:avLst/>
          </a:prstGeom>
          <a:solidFill>
            <a:schemeClr val="bg1"/>
          </a:solidFill>
          <a:ln>
            <a:noFill/>
          </a:ln>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400" b="1" kern="1200">
                <a:solidFill>
                  <a:schemeClr val="tx2"/>
                </a:solidFill>
                <a:latin typeface="Calibri" panose="020F0502020204030204" pitchFamily="34" charset="0"/>
                <a:ea typeface="+mj-ea"/>
                <a:cs typeface="+mj-cs"/>
              </a:defRPr>
            </a:lvl1pPr>
            <a:lvl2pPr algn="l" rtl="0" eaLnBrk="0" fontAlgn="base" hangingPunct="0">
              <a:spcBef>
                <a:spcPct val="0"/>
              </a:spcBef>
              <a:spcAft>
                <a:spcPct val="0"/>
              </a:spcAft>
              <a:defRPr sz="4400" b="1">
                <a:solidFill>
                  <a:schemeClr val="tx2"/>
                </a:solidFill>
                <a:latin typeface="Calibri" panose="020F0502020204030204" pitchFamily="34" charset="0"/>
              </a:defRPr>
            </a:lvl2pPr>
            <a:lvl3pPr algn="l" rtl="0" eaLnBrk="0" fontAlgn="base" hangingPunct="0">
              <a:spcBef>
                <a:spcPct val="0"/>
              </a:spcBef>
              <a:spcAft>
                <a:spcPct val="0"/>
              </a:spcAft>
              <a:defRPr sz="4400" b="1">
                <a:solidFill>
                  <a:schemeClr val="tx2"/>
                </a:solidFill>
                <a:latin typeface="Calibri" panose="020F0502020204030204" pitchFamily="34" charset="0"/>
              </a:defRPr>
            </a:lvl3pPr>
            <a:lvl4pPr algn="l" rtl="0" eaLnBrk="0" fontAlgn="base" hangingPunct="0">
              <a:spcBef>
                <a:spcPct val="0"/>
              </a:spcBef>
              <a:spcAft>
                <a:spcPct val="0"/>
              </a:spcAft>
              <a:defRPr sz="4400" b="1">
                <a:solidFill>
                  <a:schemeClr val="tx2"/>
                </a:solidFill>
                <a:latin typeface="Calibri" panose="020F0502020204030204" pitchFamily="34" charset="0"/>
              </a:defRPr>
            </a:lvl4pPr>
            <a:lvl5pPr algn="l" rtl="0" eaLnBrk="0" fontAlgn="base" hangingPunct="0">
              <a:spcBef>
                <a:spcPct val="0"/>
              </a:spcBef>
              <a:spcAft>
                <a:spcPct val="0"/>
              </a:spcAft>
              <a:defRPr sz="4400" b="1">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a:lstStyle>
          <a:p>
            <a:pPr defTabSz="914400"/>
            <a:endParaRPr lang="en-US" dirty="0"/>
          </a:p>
        </p:txBody>
      </p:sp>
      <p:sp>
        <p:nvSpPr>
          <p:cNvPr id="8" name="Right Arrow 7"/>
          <p:cNvSpPr/>
          <p:nvPr/>
        </p:nvSpPr>
        <p:spPr>
          <a:xfrm>
            <a:off x="8008938" y="5313363"/>
            <a:ext cx="452438" cy="4000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81988" cy="1143000"/>
          </a:xfrm>
        </p:spPr>
        <p:txBody>
          <a:bodyPr>
            <a:normAutofit fontScale="90000"/>
          </a:bodyPr>
          <a:lstStyle/>
          <a:p>
            <a:pPr>
              <a:defRPr/>
            </a:pPr>
            <a:r>
              <a:rPr lang="en-US" dirty="0" smtClean="0">
                <a:solidFill>
                  <a:schemeClr val="accent2"/>
                </a:solidFill>
              </a:rPr>
              <a:t>Summary: </a:t>
            </a:r>
            <a:r>
              <a:rPr lang="en-US" dirty="0" smtClean="0"/>
              <a:t/>
            </a:r>
            <a:br>
              <a:rPr lang="en-US" dirty="0" smtClean="0"/>
            </a:br>
            <a:r>
              <a:rPr lang="en-US" dirty="0" smtClean="0"/>
              <a:t>NXT Interactions Using Bluetooth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79455303"/>
              </p:ext>
            </p:extLst>
          </p:nvPr>
        </p:nvGraphicFramePr>
        <p:xfrm>
          <a:off x="407988" y="2227263"/>
          <a:ext cx="7593011" cy="4046256"/>
        </p:xfrm>
        <a:graphic>
          <a:graphicData uri="http://schemas.openxmlformats.org/drawingml/2006/table">
            <a:tbl>
              <a:tblPr firstRow="1" bandRow="1">
                <a:tableStyleId>{5C22544A-7EE6-4342-B048-85BDC9FD1C3A}</a:tableStyleId>
              </a:tblPr>
              <a:tblGrid>
                <a:gridCol w="1473403"/>
                <a:gridCol w="2081009"/>
                <a:gridCol w="2133600"/>
                <a:gridCol w="1904999"/>
              </a:tblGrid>
              <a:tr h="708782">
                <a:tc>
                  <a:txBody>
                    <a:bodyPr/>
                    <a:lstStyle/>
                    <a:p>
                      <a:pPr algn="ctr"/>
                      <a:r>
                        <a:rPr lang="en-US" sz="2400" b="1" dirty="0" smtClean="0">
                          <a:latin typeface="Calibri" panose="020F0502020204030204" pitchFamily="34" charset="0"/>
                        </a:rPr>
                        <a:t>controller button</a:t>
                      </a:r>
                      <a:r>
                        <a:rPr lang="en-US" sz="2400" b="1" baseline="0" dirty="0" smtClean="0">
                          <a:latin typeface="Calibri" panose="020F0502020204030204" pitchFamily="34" charset="0"/>
                        </a:rPr>
                        <a:t> </a:t>
                      </a:r>
                      <a:br>
                        <a:rPr lang="en-US" sz="2400" b="1" baseline="0" dirty="0" smtClean="0">
                          <a:latin typeface="Calibri" panose="020F0502020204030204" pitchFamily="34" charset="0"/>
                        </a:rPr>
                      </a:br>
                      <a:r>
                        <a:rPr lang="en-US" sz="2400" b="1" baseline="0" dirty="0" smtClean="0">
                          <a:latin typeface="Calibri" panose="020F0502020204030204" pitchFamily="34" charset="0"/>
                        </a:rPr>
                        <a:t>pushed</a:t>
                      </a:r>
                    </a:p>
                    <a:p>
                      <a:pPr marL="0" marR="0" indent="0" algn="ctr" defTabSz="914400" rtl="0" eaLnBrk="1" fontAlgn="auto" latinLnBrk="0" hangingPunct="1">
                        <a:lnSpc>
                          <a:spcPct val="100000"/>
                        </a:lnSpc>
                        <a:spcBef>
                          <a:spcPts val="0"/>
                        </a:spcBef>
                        <a:spcAft>
                          <a:spcPts val="0"/>
                        </a:spcAft>
                        <a:buClrTx/>
                        <a:buSzTx/>
                        <a:buFontTx/>
                        <a:buNone/>
                        <a:tabLst/>
                        <a:defRPr/>
                      </a:pPr>
                      <a:r>
                        <a:rPr lang="en-US" sz="2400" b="1" baseline="0" dirty="0" smtClean="0">
                          <a:latin typeface="Calibri" panose="020F0502020204030204" pitchFamily="34" charset="0"/>
                          <a:sym typeface="Wingdings" panose="05000000000000000000" pitchFamily="2" charset="2"/>
                        </a:rPr>
                        <a:t></a:t>
                      </a:r>
                      <a:endParaRPr lang="en-US" sz="2400" b="1" dirty="0" smtClean="0">
                        <a:latin typeface="Calibri" panose="020F0502020204030204" pitchFamily="34" charset="0"/>
                      </a:endParaRPr>
                    </a:p>
                  </a:txBody>
                  <a:tcPr marL="68577" marR="68577" marT="34296" marB="34296" anchor="ctr">
                    <a:solidFill>
                      <a:schemeClr val="accent2"/>
                    </a:solidFill>
                  </a:tcPr>
                </a:tc>
                <a:tc>
                  <a:txBody>
                    <a:bodyPr/>
                    <a:lstStyle/>
                    <a:p>
                      <a:pPr algn="ctr"/>
                      <a:r>
                        <a:rPr lang="en-US" sz="2400" b="1" dirty="0" smtClean="0">
                          <a:latin typeface="Calibri" panose="020F0502020204030204" pitchFamily="34" charset="0"/>
                        </a:rPr>
                        <a:t>Via</a:t>
                      </a:r>
                      <a:r>
                        <a:rPr lang="en-US" sz="2400" b="1" baseline="0" dirty="0" smtClean="0">
                          <a:latin typeface="Calibri" panose="020F0502020204030204" pitchFamily="34" charset="0"/>
                        </a:rPr>
                        <a:t> Bluetooth, the c</a:t>
                      </a:r>
                      <a:r>
                        <a:rPr lang="en-US" sz="2400" b="1" dirty="0" smtClean="0">
                          <a:latin typeface="Calibri" panose="020F0502020204030204" pitchFamily="34" charset="0"/>
                        </a:rPr>
                        <a:t>ontroller sends this message</a:t>
                      </a:r>
                      <a:r>
                        <a:rPr lang="en-US" sz="2400" b="1" baseline="0" dirty="0" smtClean="0">
                          <a:latin typeface="Calibri" panose="020F0502020204030204" pitchFamily="34" charset="0"/>
                        </a:rPr>
                        <a:t> </a:t>
                      </a:r>
                      <a:r>
                        <a:rPr lang="en-US" sz="2400" b="1" baseline="0" dirty="0" smtClean="0">
                          <a:latin typeface="Calibri" panose="020F0502020204030204" pitchFamily="34" charset="0"/>
                          <a:sym typeface="Wingdings" panose="05000000000000000000" pitchFamily="2" charset="2"/>
                        </a:rPr>
                        <a:t></a:t>
                      </a:r>
                      <a:endParaRPr lang="en-US" sz="2400" b="1" dirty="0">
                        <a:latin typeface="Calibri" panose="020F0502020204030204" pitchFamily="34" charset="0"/>
                      </a:endParaRPr>
                    </a:p>
                  </a:txBody>
                  <a:tcPr marL="68577" marR="68577" marT="34296" marB="34296" anchor="ctr">
                    <a:solidFill>
                      <a:schemeClr val="accent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latin typeface="Calibri" panose="020F0502020204030204" pitchFamily="34" charset="0"/>
                        </a:rPr>
                        <a:t>Via</a:t>
                      </a:r>
                      <a:r>
                        <a:rPr lang="en-US" sz="2400" b="1" baseline="0" dirty="0" smtClean="0">
                          <a:latin typeface="Calibri" panose="020F0502020204030204" pitchFamily="34" charset="0"/>
                        </a:rPr>
                        <a:t> Bluetooth, the r</a:t>
                      </a:r>
                      <a:r>
                        <a:rPr lang="en-US" sz="2400" b="1" dirty="0" smtClean="0">
                          <a:latin typeface="Calibri" panose="020F0502020204030204" pitchFamily="34" charset="0"/>
                        </a:rPr>
                        <a:t>eceiver</a:t>
                      </a:r>
                      <a:r>
                        <a:rPr lang="en-US" sz="2400" b="1" baseline="0" dirty="0" smtClean="0">
                          <a:latin typeface="Calibri" panose="020F0502020204030204" pitchFamily="34" charset="0"/>
                        </a:rPr>
                        <a:t> receives this message </a:t>
                      </a:r>
                      <a:r>
                        <a:rPr lang="en-US" sz="2400" b="1" baseline="0" dirty="0" smtClean="0">
                          <a:latin typeface="Calibri" panose="020F0502020204030204" pitchFamily="34" charset="0"/>
                          <a:sym typeface="Wingdings" panose="05000000000000000000" pitchFamily="2" charset="2"/>
                        </a:rPr>
                        <a:t></a:t>
                      </a:r>
                      <a:endParaRPr lang="en-US" sz="2400" b="1" dirty="0" smtClean="0">
                        <a:latin typeface="Calibri" panose="020F0502020204030204" pitchFamily="34" charset="0"/>
                      </a:endParaRPr>
                    </a:p>
                  </a:txBody>
                  <a:tcPr marL="68577" marR="68577" marT="34296" marB="34296" anchor="ctr">
                    <a:solidFill>
                      <a:schemeClr val="accent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latin typeface="Calibri" panose="020F0502020204030204" pitchFamily="34" charset="0"/>
                        </a:rPr>
                        <a:t>receiver</a:t>
                      </a:r>
                      <a:br>
                        <a:rPr lang="en-US" sz="2400" b="1" dirty="0" smtClean="0">
                          <a:latin typeface="Calibri" panose="020F0502020204030204" pitchFamily="34" charset="0"/>
                        </a:rPr>
                      </a:br>
                      <a:r>
                        <a:rPr lang="en-US" sz="2400" b="1" dirty="0" smtClean="0">
                          <a:latin typeface="Calibri" panose="020F0502020204030204" pitchFamily="34" charset="0"/>
                        </a:rPr>
                        <a:t>action </a:t>
                      </a:r>
                      <a:endParaRPr lang="en-US" sz="2400" b="1" baseline="0" dirty="0" smtClean="0">
                        <a:latin typeface="Calibri" panose="020F0502020204030204" pitchFamily="34" charset="0"/>
                        <a:sym typeface="Wingdings" panose="05000000000000000000" pitchFamily="2" charset="2"/>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400" b="1" baseline="0" dirty="0" smtClean="0">
                          <a:latin typeface="Calibri" panose="020F0502020204030204" pitchFamily="34" charset="0"/>
                          <a:sym typeface="Wingdings" panose="05000000000000000000" pitchFamily="2" charset="2"/>
                        </a:rPr>
                        <a:t></a:t>
                      </a:r>
                      <a:endParaRPr lang="en-US" sz="2400" b="1" dirty="0" smtClean="0">
                        <a:latin typeface="Calibri" panose="020F0502020204030204" pitchFamily="34" charset="0"/>
                      </a:endParaRPr>
                    </a:p>
                  </a:txBody>
                  <a:tcPr marL="68577" marR="68577" marT="34296" marB="34296" anchor="ctr">
                    <a:solidFill>
                      <a:schemeClr val="accent1">
                        <a:lumMod val="75000"/>
                      </a:schemeClr>
                    </a:solidFill>
                  </a:tcPr>
                </a:tc>
              </a:tr>
              <a:tr h="492955">
                <a:tc>
                  <a:txBody>
                    <a:bodyPr/>
                    <a:lstStyle/>
                    <a:p>
                      <a:pPr algn="ctr"/>
                      <a:r>
                        <a:rPr lang="en-US" sz="2400" b="1" dirty="0" smtClean="0">
                          <a:latin typeface="Calibri" panose="020F0502020204030204" pitchFamily="34" charset="0"/>
                        </a:rPr>
                        <a:t>no</a:t>
                      </a:r>
                      <a:r>
                        <a:rPr lang="en-US" sz="2400" b="1" baseline="0" dirty="0" smtClean="0">
                          <a:latin typeface="Calibri" panose="020F0502020204030204" pitchFamily="34" charset="0"/>
                        </a:rPr>
                        <a:t> button</a:t>
                      </a:r>
                      <a:endParaRPr lang="en-US" sz="2400" b="1" dirty="0">
                        <a:latin typeface="Calibri" panose="020F0502020204030204" pitchFamily="34" charset="0"/>
                      </a:endParaRPr>
                    </a:p>
                  </a:txBody>
                  <a:tcPr marL="68577" marR="68577" marT="34296" marB="34296" anchor="ctr">
                    <a:solidFill>
                      <a:schemeClr val="bg1">
                        <a:lumMod val="95000"/>
                      </a:schemeClr>
                    </a:solidFill>
                  </a:tcPr>
                </a:tc>
                <a:tc>
                  <a:txBody>
                    <a:bodyPr/>
                    <a:lstStyle/>
                    <a:p>
                      <a:pPr algn="ctr"/>
                      <a:r>
                        <a:rPr lang="en-US" sz="2400" b="1" dirty="0" smtClean="0">
                          <a:latin typeface="Calibri" panose="020F0502020204030204" pitchFamily="34" charset="0"/>
                        </a:rPr>
                        <a:t>“0”</a:t>
                      </a:r>
                      <a:endParaRPr lang="en-US" sz="2400" b="1" dirty="0">
                        <a:latin typeface="Calibri" panose="020F0502020204030204" pitchFamily="34" charset="0"/>
                      </a:endParaRPr>
                    </a:p>
                  </a:txBody>
                  <a:tcPr marL="68577" marR="68577" marT="34296" marB="34296" anchor="ctr">
                    <a:solidFill>
                      <a:schemeClr val="bg1">
                        <a:lumMod val="95000"/>
                      </a:schemeClr>
                    </a:solidFill>
                  </a:tcPr>
                </a:tc>
                <a:tc>
                  <a:txBody>
                    <a:bodyPr/>
                    <a:lstStyle/>
                    <a:p>
                      <a:pPr algn="ctr"/>
                      <a:r>
                        <a:rPr lang="en-US" sz="2400" b="1" dirty="0" smtClean="0">
                          <a:latin typeface="Calibri" panose="020F0502020204030204" pitchFamily="34" charset="0"/>
                        </a:rPr>
                        <a:t>“0”</a:t>
                      </a:r>
                      <a:endParaRPr lang="en-US" sz="2400" b="1" dirty="0">
                        <a:latin typeface="Calibri" panose="020F0502020204030204" pitchFamily="34" charset="0"/>
                      </a:endParaRPr>
                    </a:p>
                  </a:txBody>
                  <a:tcPr marL="68577" marR="68577" marT="34296" marB="34296" anchor="ctr">
                    <a:solidFill>
                      <a:schemeClr val="bg1">
                        <a:lumMod val="95000"/>
                      </a:schemeClr>
                    </a:solidFill>
                  </a:tcPr>
                </a:tc>
                <a:tc>
                  <a:txBody>
                    <a:bodyPr/>
                    <a:lstStyle/>
                    <a:p>
                      <a:pPr algn="ctr"/>
                      <a:r>
                        <a:rPr lang="en-US" sz="2400" b="1" dirty="0" smtClean="0">
                          <a:latin typeface="Calibri" panose="020F0502020204030204" pitchFamily="34" charset="0"/>
                        </a:rPr>
                        <a:t>does not move</a:t>
                      </a:r>
                      <a:endParaRPr lang="en-US" sz="2400" b="1" dirty="0">
                        <a:latin typeface="Calibri" panose="020F0502020204030204" pitchFamily="34" charset="0"/>
                      </a:endParaRPr>
                    </a:p>
                  </a:txBody>
                  <a:tcPr marL="68577" marR="68577" marT="34296" marB="34296" anchor="ctr">
                    <a:solidFill>
                      <a:schemeClr val="bg1">
                        <a:lumMod val="95000"/>
                      </a:schemeClr>
                    </a:solidFill>
                  </a:tcPr>
                </a:tc>
              </a:tr>
              <a:tr h="457200">
                <a:tc>
                  <a:txBody>
                    <a:bodyPr/>
                    <a:lstStyle/>
                    <a:p>
                      <a:pPr algn="ctr"/>
                      <a:r>
                        <a:rPr lang="en-US" sz="2400" b="1" dirty="0" smtClean="0">
                          <a:latin typeface="Calibri" panose="020F0502020204030204" pitchFamily="34" charset="0"/>
                        </a:rPr>
                        <a:t>orange</a:t>
                      </a:r>
                      <a:endParaRPr lang="en-US" sz="2400" b="1" dirty="0">
                        <a:latin typeface="Calibri" panose="020F0502020204030204" pitchFamily="34" charset="0"/>
                      </a:endParaRPr>
                    </a:p>
                  </a:txBody>
                  <a:tcPr marL="68577" marR="68577" marT="34296" marB="34296" anchor="ctr">
                    <a:solidFill>
                      <a:schemeClr val="accent4">
                        <a:lumMod val="20000"/>
                        <a:lumOff val="80000"/>
                      </a:schemeClr>
                    </a:solidFill>
                  </a:tcPr>
                </a:tc>
                <a:tc>
                  <a:txBody>
                    <a:bodyPr/>
                    <a:lstStyle/>
                    <a:p>
                      <a:pPr algn="ctr"/>
                      <a:r>
                        <a:rPr lang="en-US" sz="2400" b="1" dirty="0" smtClean="0">
                          <a:latin typeface="Calibri" panose="020F0502020204030204" pitchFamily="34" charset="0"/>
                        </a:rPr>
                        <a:t>“1”</a:t>
                      </a:r>
                      <a:endParaRPr lang="en-US" sz="2400" b="1" dirty="0">
                        <a:latin typeface="Calibri" panose="020F0502020204030204" pitchFamily="34" charset="0"/>
                      </a:endParaRPr>
                    </a:p>
                  </a:txBody>
                  <a:tcPr marL="68577" marR="68577" marT="34296" marB="34296" anchor="ctr">
                    <a:solidFill>
                      <a:schemeClr val="accent4">
                        <a:lumMod val="20000"/>
                        <a:lumOff val="80000"/>
                      </a:schemeClr>
                    </a:solidFill>
                  </a:tcPr>
                </a:tc>
                <a:tc>
                  <a:txBody>
                    <a:bodyPr/>
                    <a:lstStyle/>
                    <a:p>
                      <a:pPr algn="ctr"/>
                      <a:r>
                        <a:rPr lang="en-US" sz="2400" b="1" dirty="0" smtClean="0">
                          <a:latin typeface="Calibri" panose="020F0502020204030204" pitchFamily="34" charset="0"/>
                        </a:rPr>
                        <a:t>“1”</a:t>
                      </a:r>
                      <a:endParaRPr lang="en-US" sz="2400" b="1" dirty="0">
                        <a:latin typeface="Calibri" panose="020F0502020204030204" pitchFamily="34" charset="0"/>
                      </a:endParaRPr>
                    </a:p>
                  </a:txBody>
                  <a:tcPr marL="68577" marR="68577" marT="34296" marB="34296" anchor="ctr">
                    <a:solidFill>
                      <a:schemeClr val="accent4">
                        <a:lumMod val="20000"/>
                        <a:lumOff val="80000"/>
                      </a:schemeClr>
                    </a:solidFill>
                  </a:tcPr>
                </a:tc>
                <a:tc>
                  <a:txBody>
                    <a:bodyPr/>
                    <a:lstStyle/>
                    <a:p>
                      <a:pPr algn="ctr"/>
                      <a:r>
                        <a:rPr lang="en-US" sz="2400" b="1" dirty="0" smtClean="0">
                          <a:latin typeface="Calibri" panose="020F0502020204030204" pitchFamily="34" charset="0"/>
                        </a:rPr>
                        <a:t>moves forward</a:t>
                      </a:r>
                      <a:endParaRPr lang="en-US" sz="2400" b="1" dirty="0">
                        <a:latin typeface="Calibri" panose="020F0502020204030204" pitchFamily="34" charset="0"/>
                      </a:endParaRPr>
                    </a:p>
                  </a:txBody>
                  <a:tcPr marL="68577" marR="68577" marT="34296" marB="34296" anchor="ctr">
                    <a:solidFill>
                      <a:schemeClr val="accent4">
                        <a:lumMod val="20000"/>
                        <a:lumOff val="80000"/>
                      </a:schemeClr>
                    </a:solidFill>
                  </a:tcPr>
                </a:tc>
              </a:tr>
              <a:tr h="457200">
                <a:tc>
                  <a:txBody>
                    <a:bodyPr/>
                    <a:lstStyle/>
                    <a:p>
                      <a:pPr algn="ctr"/>
                      <a:r>
                        <a:rPr lang="en-US" sz="2400" b="1" dirty="0" smtClean="0">
                          <a:latin typeface="Calibri" panose="020F0502020204030204" pitchFamily="34" charset="0"/>
                        </a:rPr>
                        <a:t>left</a:t>
                      </a:r>
                      <a:endParaRPr lang="en-US" sz="2400" b="1" dirty="0">
                        <a:latin typeface="Calibri" panose="020F0502020204030204" pitchFamily="34" charset="0"/>
                      </a:endParaRPr>
                    </a:p>
                  </a:txBody>
                  <a:tcPr marL="68577" marR="68577" marT="34296" marB="34296" anchor="ctr">
                    <a:solidFill>
                      <a:schemeClr val="bg1">
                        <a:lumMod val="95000"/>
                      </a:schemeClr>
                    </a:solidFill>
                  </a:tcPr>
                </a:tc>
                <a:tc>
                  <a:txBody>
                    <a:bodyPr/>
                    <a:lstStyle/>
                    <a:p>
                      <a:pPr algn="ctr"/>
                      <a:r>
                        <a:rPr lang="en-US" sz="2400" b="1" dirty="0" smtClean="0">
                          <a:latin typeface="Calibri" panose="020F0502020204030204" pitchFamily="34" charset="0"/>
                        </a:rPr>
                        <a:t>“2”</a:t>
                      </a:r>
                      <a:endParaRPr lang="en-US" sz="2400" b="1" dirty="0">
                        <a:latin typeface="Calibri" panose="020F0502020204030204" pitchFamily="34" charset="0"/>
                      </a:endParaRPr>
                    </a:p>
                  </a:txBody>
                  <a:tcPr marL="68577" marR="68577" marT="34296" marB="34296" anchor="ctr">
                    <a:solidFill>
                      <a:schemeClr val="bg1">
                        <a:lumMod val="95000"/>
                      </a:schemeClr>
                    </a:solidFill>
                  </a:tcPr>
                </a:tc>
                <a:tc>
                  <a:txBody>
                    <a:bodyPr/>
                    <a:lstStyle/>
                    <a:p>
                      <a:pPr algn="ctr"/>
                      <a:r>
                        <a:rPr lang="en-US" sz="2400" b="1" dirty="0" smtClean="0">
                          <a:latin typeface="Calibri" panose="020F0502020204030204" pitchFamily="34" charset="0"/>
                        </a:rPr>
                        <a:t>“2”</a:t>
                      </a:r>
                      <a:endParaRPr lang="en-US" sz="2400" b="1" dirty="0">
                        <a:latin typeface="Calibri" panose="020F0502020204030204" pitchFamily="34" charset="0"/>
                      </a:endParaRPr>
                    </a:p>
                  </a:txBody>
                  <a:tcPr marL="68577" marR="68577" marT="34296" marB="34296" anchor="ctr">
                    <a:solidFill>
                      <a:schemeClr val="bg1">
                        <a:lumMod val="95000"/>
                      </a:schemeClr>
                    </a:solidFill>
                  </a:tcPr>
                </a:tc>
                <a:tc>
                  <a:txBody>
                    <a:bodyPr/>
                    <a:lstStyle/>
                    <a:p>
                      <a:pPr algn="ctr"/>
                      <a:r>
                        <a:rPr lang="en-US" sz="2400" b="1" dirty="0" smtClean="0">
                          <a:latin typeface="Calibri" panose="020F0502020204030204" pitchFamily="34" charset="0"/>
                        </a:rPr>
                        <a:t>turn</a:t>
                      </a:r>
                      <a:r>
                        <a:rPr lang="en-US" sz="2400" b="1" baseline="0" dirty="0" smtClean="0">
                          <a:latin typeface="Calibri" panose="020F0502020204030204" pitchFamily="34" charset="0"/>
                        </a:rPr>
                        <a:t>s left</a:t>
                      </a:r>
                      <a:endParaRPr lang="en-US" sz="2400" b="1" dirty="0">
                        <a:latin typeface="Calibri" panose="020F0502020204030204" pitchFamily="34" charset="0"/>
                      </a:endParaRPr>
                    </a:p>
                  </a:txBody>
                  <a:tcPr marL="68577" marR="68577" marT="34296" marB="34296" anchor="ctr">
                    <a:solidFill>
                      <a:schemeClr val="bg1">
                        <a:lumMod val="95000"/>
                      </a:schemeClr>
                    </a:solidFill>
                  </a:tcPr>
                </a:tc>
              </a:tr>
              <a:tr h="457200">
                <a:tc>
                  <a:txBody>
                    <a:bodyPr/>
                    <a:lstStyle/>
                    <a:p>
                      <a:pPr algn="ctr"/>
                      <a:r>
                        <a:rPr lang="en-US" sz="2400" b="1" dirty="0" smtClean="0">
                          <a:latin typeface="Calibri" panose="020F0502020204030204" pitchFamily="34" charset="0"/>
                        </a:rPr>
                        <a:t>right</a:t>
                      </a:r>
                      <a:endParaRPr lang="en-US" sz="2400" b="1" dirty="0">
                        <a:latin typeface="Calibri" panose="020F0502020204030204" pitchFamily="34" charset="0"/>
                      </a:endParaRPr>
                    </a:p>
                  </a:txBody>
                  <a:tcPr marL="68577" marR="68577" marT="34296" marB="34296" anchor="ctr">
                    <a:solidFill>
                      <a:schemeClr val="accent4">
                        <a:lumMod val="20000"/>
                        <a:lumOff val="80000"/>
                      </a:schemeClr>
                    </a:solidFill>
                  </a:tcPr>
                </a:tc>
                <a:tc>
                  <a:txBody>
                    <a:bodyPr/>
                    <a:lstStyle/>
                    <a:p>
                      <a:pPr algn="ctr"/>
                      <a:r>
                        <a:rPr lang="en-US" sz="2400" b="1" dirty="0" smtClean="0">
                          <a:latin typeface="Calibri" panose="020F0502020204030204" pitchFamily="34" charset="0"/>
                        </a:rPr>
                        <a:t>“3”</a:t>
                      </a:r>
                      <a:endParaRPr lang="en-US" sz="2400" b="1" dirty="0">
                        <a:latin typeface="Calibri" panose="020F0502020204030204" pitchFamily="34" charset="0"/>
                      </a:endParaRPr>
                    </a:p>
                  </a:txBody>
                  <a:tcPr marL="68577" marR="68577" marT="34296" marB="34296" anchor="ctr">
                    <a:solidFill>
                      <a:schemeClr val="accent4">
                        <a:lumMod val="20000"/>
                        <a:lumOff val="80000"/>
                      </a:schemeClr>
                    </a:solidFill>
                  </a:tcPr>
                </a:tc>
                <a:tc>
                  <a:txBody>
                    <a:bodyPr/>
                    <a:lstStyle/>
                    <a:p>
                      <a:pPr algn="ctr"/>
                      <a:r>
                        <a:rPr lang="en-US" sz="2400" b="1" dirty="0" smtClean="0">
                          <a:latin typeface="Calibri" panose="020F0502020204030204" pitchFamily="34" charset="0"/>
                        </a:rPr>
                        <a:t>“3”</a:t>
                      </a:r>
                      <a:endParaRPr lang="en-US" sz="2400" b="1" dirty="0">
                        <a:latin typeface="Calibri" panose="020F0502020204030204" pitchFamily="34" charset="0"/>
                      </a:endParaRPr>
                    </a:p>
                  </a:txBody>
                  <a:tcPr marL="68577" marR="68577" marT="34296" marB="34296" anchor="ctr">
                    <a:solidFill>
                      <a:schemeClr val="accent4">
                        <a:lumMod val="20000"/>
                        <a:lumOff val="80000"/>
                      </a:schemeClr>
                    </a:solidFill>
                  </a:tcPr>
                </a:tc>
                <a:tc>
                  <a:txBody>
                    <a:bodyPr/>
                    <a:lstStyle/>
                    <a:p>
                      <a:pPr algn="ctr"/>
                      <a:r>
                        <a:rPr lang="en-US" sz="2400" b="1" dirty="0" smtClean="0">
                          <a:latin typeface="Calibri" panose="020F0502020204030204" pitchFamily="34" charset="0"/>
                        </a:rPr>
                        <a:t>turns right</a:t>
                      </a:r>
                      <a:endParaRPr lang="en-US" sz="2400" b="1" dirty="0">
                        <a:latin typeface="Calibri" panose="020F0502020204030204" pitchFamily="34" charset="0"/>
                      </a:endParaRPr>
                    </a:p>
                  </a:txBody>
                  <a:tcPr marL="68577" marR="68577" marT="34296" marB="34296" anchor="ctr">
                    <a:solidFill>
                      <a:schemeClr val="accent4">
                        <a:lumMod val="20000"/>
                        <a:lumOff val="80000"/>
                      </a:schemeClr>
                    </a:solidFill>
                  </a:tcPr>
                </a:tc>
              </a:tr>
            </a:tbl>
          </a:graphicData>
        </a:graphic>
      </p:graphicFrame>
      <p:sp>
        <p:nvSpPr>
          <p:cNvPr id="23587"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rgbClr val="FFFFFF"/>
                </a:solidFill>
              </a:rPr>
              <a:t>13</a:t>
            </a:r>
          </a:p>
        </p:txBody>
      </p:sp>
      <p:sp>
        <p:nvSpPr>
          <p:cNvPr id="23588" name="TextBox 2"/>
          <p:cNvSpPr txBox="1">
            <a:spLocks noChangeArrowheads="1"/>
          </p:cNvSpPr>
          <p:nvPr/>
        </p:nvSpPr>
        <p:spPr bwMode="auto">
          <a:xfrm>
            <a:off x="381000" y="1752600"/>
            <a:ext cx="3566160" cy="457200"/>
          </a:xfrm>
          <a:prstGeom prst="rect">
            <a:avLst/>
          </a:prstGeom>
          <a:solidFill>
            <a:schemeClr val="accent5">
              <a:lumMod val="20000"/>
              <a:lumOff val="80000"/>
            </a:schemeClr>
          </a:solidFill>
          <a:ln>
            <a:noFill/>
          </a:ln>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0" b="1" dirty="0"/>
              <a:t>Controller Program</a:t>
            </a:r>
          </a:p>
        </p:txBody>
      </p:sp>
      <p:sp>
        <p:nvSpPr>
          <p:cNvPr id="23589" name="TextBox 5"/>
          <p:cNvSpPr txBox="1">
            <a:spLocks noChangeArrowheads="1"/>
          </p:cNvSpPr>
          <p:nvPr/>
        </p:nvSpPr>
        <p:spPr bwMode="auto">
          <a:xfrm>
            <a:off x="3962400" y="1752600"/>
            <a:ext cx="4023360" cy="457200"/>
          </a:xfrm>
          <a:prstGeom prst="rect">
            <a:avLst/>
          </a:prstGeom>
          <a:solidFill>
            <a:schemeClr val="accent4">
              <a:lumMod val="20000"/>
              <a:lumOff val="80000"/>
            </a:schemeClr>
          </a:solidFill>
          <a:ln>
            <a:noFill/>
          </a:ln>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0" b="1" dirty="0"/>
              <a:t>Receiver Program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274638"/>
            <a:ext cx="8281988" cy="758824"/>
          </a:xfrm>
        </p:spPr>
        <p:txBody>
          <a:bodyPr/>
          <a:lstStyle/>
          <a:p>
            <a:r>
              <a:rPr lang="en-US" dirty="0" smtClean="0"/>
              <a:t>Part </a:t>
            </a:r>
            <a:r>
              <a:rPr lang="en-US" dirty="0"/>
              <a:t>2</a:t>
            </a:r>
            <a:r>
              <a:rPr lang="en-US" dirty="0" smtClean="0"/>
              <a:t>: Running the Programs!</a:t>
            </a:r>
          </a:p>
        </p:txBody>
      </p:sp>
      <p:sp>
        <p:nvSpPr>
          <p:cNvPr id="24579" name="Content Placeholder 2"/>
          <p:cNvSpPr>
            <a:spLocks noGrp="1"/>
          </p:cNvSpPr>
          <p:nvPr>
            <p:ph sz="quarter" idx="1"/>
          </p:nvPr>
        </p:nvSpPr>
        <p:spPr>
          <a:xfrm>
            <a:off x="457200" y="1417638"/>
            <a:ext cx="8153400" cy="5056187"/>
          </a:xfrm>
        </p:spPr>
        <p:txBody>
          <a:bodyPr/>
          <a:lstStyle/>
          <a:p>
            <a:pPr marL="457200" indent="-457200">
              <a:spcBef>
                <a:spcPts val="0"/>
              </a:spcBef>
              <a:spcAft>
                <a:spcPts val="600"/>
              </a:spcAft>
            </a:pPr>
            <a:r>
              <a:rPr lang="en-US" altLang="en-US" sz="3200" b="1" dirty="0" smtClean="0">
                <a:latin typeface="Calibri" panose="020F0502020204030204" pitchFamily="34" charset="0"/>
              </a:rPr>
              <a:t>Now that you understand how the programs work, let’s </a:t>
            </a:r>
            <a:r>
              <a:rPr lang="en-US" altLang="en-US" sz="3200" b="1" dirty="0" smtClean="0">
                <a:solidFill>
                  <a:schemeClr val="accent2"/>
                </a:solidFill>
                <a:latin typeface="Calibri" panose="020F0502020204030204" pitchFamily="34" charset="0"/>
              </a:rPr>
              <a:t>download them </a:t>
            </a:r>
            <a:r>
              <a:rPr lang="en-US" altLang="en-US" sz="3200" b="1" dirty="0" smtClean="0">
                <a:latin typeface="Calibri" panose="020F0502020204030204" pitchFamily="34" charset="0"/>
              </a:rPr>
              <a:t>onto the NXTs!</a:t>
            </a:r>
          </a:p>
          <a:p>
            <a:pPr marL="457200" indent="-457200">
              <a:spcBef>
                <a:spcPts val="0"/>
              </a:spcBef>
              <a:spcAft>
                <a:spcPts val="600"/>
              </a:spcAft>
            </a:pPr>
            <a:r>
              <a:rPr lang="en-US" altLang="en-US" sz="3200" b="1" dirty="0" smtClean="0">
                <a:latin typeface="Calibri" panose="020F0502020204030204" pitchFamily="34" charset="0"/>
              </a:rPr>
              <a:t>Once groups have the controller/receiver programs working and have some </a:t>
            </a:r>
            <a:r>
              <a:rPr lang="en-US" altLang="en-US" sz="3200" b="1" dirty="0" smtClean="0">
                <a:solidFill>
                  <a:schemeClr val="accent3"/>
                </a:solidFill>
                <a:latin typeface="Calibri" panose="020F0502020204030204" pitchFamily="34" charset="0"/>
              </a:rPr>
              <a:t>practice</a:t>
            </a:r>
            <a:r>
              <a:rPr lang="en-US" altLang="en-US" sz="3200" b="1" dirty="0" smtClean="0">
                <a:latin typeface="Calibri" panose="020F0502020204030204" pitchFamily="34" charset="0"/>
              </a:rPr>
              <a:t> with remotely</a:t>
            </a:r>
            <a:br>
              <a:rPr lang="en-US" altLang="en-US" sz="3200" b="1" dirty="0" smtClean="0">
                <a:latin typeface="Calibri" panose="020F0502020204030204" pitchFamily="34" charset="0"/>
              </a:rPr>
            </a:br>
            <a:r>
              <a:rPr lang="en-US" altLang="en-US" sz="3200" b="1" dirty="0" smtClean="0">
                <a:latin typeface="Calibri" panose="020F0502020204030204" pitchFamily="34" charset="0"/>
              </a:rPr>
              <a:t>controlling their </a:t>
            </a:r>
            <a:br>
              <a:rPr lang="en-US" altLang="en-US" sz="3200" b="1" dirty="0" smtClean="0">
                <a:latin typeface="Calibri" panose="020F0502020204030204" pitchFamily="34" charset="0"/>
              </a:rPr>
            </a:br>
            <a:r>
              <a:rPr lang="en-US" altLang="en-US" sz="3200" b="1" dirty="0" err="1" smtClean="0">
                <a:latin typeface="Calibri" panose="020F0502020204030204" pitchFamily="34" charset="0"/>
              </a:rPr>
              <a:t>taskbots</a:t>
            </a:r>
            <a:r>
              <a:rPr lang="en-US" altLang="en-US" sz="3200" b="1" dirty="0" smtClean="0">
                <a:latin typeface="Calibri" panose="020F0502020204030204" pitchFamily="34" charset="0"/>
              </a:rPr>
              <a:t>, we’ll </a:t>
            </a:r>
            <a:br>
              <a:rPr lang="en-US" altLang="en-US" sz="3200" b="1" dirty="0" smtClean="0">
                <a:latin typeface="Calibri" panose="020F0502020204030204" pitchFamily="34" charset="0"/>
              </a:rPr>
            </a:br>
            <a:r>
              <a:rPr lang="en-US" altLang="en-US" sz="3200" b="1" dirty="0" smtClean="0">
                <a:latin typeface="Calibri" panose="020F0502020204030204" pitchFamily="34" charset="0"/>
              </a:rPr>
              <a:t>organize a game of </a:t>
            </a:r>
            <a:br>
              <a:rPr lang="en-US" altLang="en-US" sz="3200" b="1" dirty="0" smtClean="0">
                <a:latin typeface="Calibri" panose="020F0502020204030204" pitchFamily="34" charset="0"/>
              </a:rPr>
            </a:br>
            <a:r>
              <a:rPr lang="en-US" altLang="en-US" sz="3200" b="1" dirty="0" smtClean="0">
                <a:solidFill>
                  <a:schemeClr val="accent1"/>
                </a:solidFill>
                <a:latin typeface="Calibri" panose="020F0502020204030204" pitchFamily="34" charset="0"/>
              </a:rPr>
              <a:t>robot soccer</a:t>
            </a:r>
            <a:r>
              <a:rPr lang="en-US" altLang="en-US" sz="3200" b="1" dirty="0" smtClean="0">
                <a:latin typeface="Calibri" panose="020F0502020204030204" pitchFamily="34" charset="0"/>
              </a:rPr>
              <a:t>!</a:t>
            </a:r>
          </a:p>
        </p:txBody>
      </p:sp>
      <p:sp>
        <p:nvSpPr>
          <p:cNvPr id="24580"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49E7CAE0-2F06-4FC8-BFD6-FE040EE756D1}" type="slidenum">
              <a:rPr lang="en-US" altLang="en-US">
                <a:solidFill>
                  <a:srgbClr val="FFFFFF"/>
                </a:solidFill>
              </a:rPr>
              <a:pPr/>
              <a:t>14</a:t>
            </a:fld>
            <a:endParaRPr lang="en-US" altLang="en-US">
              <a:solidFill>
                <a:srgbClr val="FFFFFF"/>
              </a:solidFill>
            </a:endParaRPr>
          </a:p>
        </p:txBody>
      </p:sp>
      <p:pic>
        <p:nvPicPr>
          <p:cNvPr id="1026" name="Picture 2" descr="athletics,girls,leisure,motions,people,players,recreation,running,soccer balls,sports,uniforms"/>
          <p:cNvPicPr>
            <a:picLocks noChangeAspect="1" noChangeArrowheads="1"/>
          </p:cNvPicPr>
          <p:nvPr/>
        </p:nvPicPr>
        <p:blipFill rotWithShape="1">
          <a:blip r:embed="rId3">
            <a:extLst>
              <a:ext uri="{28A0092B-C50C-407E-A947-70E740481C1C}">
                <a14:useLocalDpi xmlns:a14="http://schemas.microsoft.com/office/drawing/2010/main" val="0"/>
              </a:ext>
            </a:extLst>
          </a:blip>
          <a:srcRect b="22983"/>
          <a:stretch/>
        </p:blipFill>
        <p:spPr bwMode="auto">
          <a:xfrm>
            <a:off x="4572000" y="3648579"/>
            <a:ext cx="4167189" cy="32094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81988" cy="944562"/>
          </a:xfrm>
        </p:spPr>
        <p:txBody>
          <a:bodyPr>
            <a:noAutofit/>
          </a:bodyPr>
          <a:lstStyle/>
          <a:p>
            <a:pPr>
              <a:defRPr/>
            </a:pPr>
            <a:r>
              <a:rPr lang="en-US" dirty="0" smtClean="0">
                <a:cs typeface="Times New Roman" pitchFamily="18" charset="0"/>
              </a:rPr>
              <a:t>Change the Receiver NXT Name</a:t>
            </a:r>
            <a:endParaRPr lang="en-US" dirty="0">
              <a:cs typeface="Times New Roman" panose="02020603050405020304" pitchFamily="18" charset="0"/>
            </a:endParaRPr>
          </a:p>
        </p:txBody>
      </p:sp>
      <p:sp>
        <p:nvSpPr>
          <p:cNvPr id="3" name="Content Placeholder 2"/>
          <p:cNvSpPr>
            <a:spLocks noGrp="1"/>
          </p:cNvSpPr>
          <p:nvPr>
            <p:ph sz="quarter" idx="1"/>
          </p:nvPr>
        </p:nvSpPr>
        <p:spPr>
          <a:xfrm>
            <a:off x="457200" y="1371600"/>
            <a:ext cx="8153400" cy="5102225"/>
          </a:xfrm>
        </p:spPr>
        <p:txBody>
          <a:bodyPr/>
          <a:lstStyle/>
          <a:p>
            <a:pPr marL="0" indent="0">
              <a:spcAft>
                <a:spcPts val="600"/>
              </a:spcAft>
              <a:buNone/>
              <a:defRPr/>
            </a:pPr>
            <a:r>
              <a:rPr lang="en-US" sz="2800" b="1" dirty="0" smtClean="0">
                <a:latin typeface="Calibri" panose="020F0502020204030204" pitchFamily="34" charset="0"/>
                <a:cs typeface="Times New Roman" pitchFamily="18" charset="0"/>
              </a:rPr>
              <a:t>Since the class will have more than one NXT robot using Bluetooth at the same time, it is best to change the </a:t>
            </a:r>
            <a:r>
              <a:rPr lang="en-US" sz="2800" b="1" dirty="0" smtClean="0">
                <a:solidFill>
                  <a:schemeClr val="accent2"/>
                </a:solidFill>
                <a:latin typeface="Calibri" panose="020F0502020204030204" pitchFamily="34" charset="0"/>
                <a:cs typeface="Times New Roman" pitchFamily="18" charset="0"/>
              </a:rPr>
              <a:t>receiving NXTs’ names </a:t>
            </a:r>
            <a:r>
              <a:rPr lang="en-US" sz="2800" b="1" dirty="0" smtClean="0">
                <a:latin typeface="Calibri" panose="020F0502020204030204" pitchFamily="34" charset="0"/>
                <a:cs typeface="Times New Roman" pitchFamily="18" charset="0"/>
              </a:rPr>
              <a:t>to something </a:t>
            </a:r>
            <a:r>
              <a:rPr lang="en-US" sz="2800" b="1" dirty="0" smtClean="0">
                <a:solidFill>
                  <a:schemeClr val="accent1"/>
                </a:solidFill>
                <a:latin typeface="Calibri" panose="020F0502020204030204" pitchFamily="34" charset="0"/>
                <a:cs typeface="Times New Roman" pitchFamily="18" charset="0"/>
              </a:rPr>
              <a:t>unique </a:t>
            </a:r>
            <a:r>
              <a:rPr lang="en-US" sz="2800" b="1" dirty="0" smtClean="0">
                <a:latin typeface="Calibri" panose="020F0502020204030204" pitchFamily="34" charset="0"/>
                <a:cs typeface="Times New Roman" pitchFamily="18" charset="0"/>
              </a:rPr>
              <a:t>so that they are easily recognizable from each other. </a:t>
            </a:r>
          </a:p>
          <a:p>
            <a:pPr marL="0" indent="0">
              <a:spcAft>
                <a:spcPts val="600"/>
              </a:spcAft>
              <a:buNone/>
              <a:defRPr/>
            </a:pPr>
            <a:r>
              <a:rPr lang="en-US" sz="2800" b="1" dirty="0" smtClean="0">
                <a:latin typeface="Calibri" panose="020F0502020204030204" pitchFamily="34" charset="0"/>
                <a:cs typeface="Times New Roman" pitchFamily="18" charset="0"/>
              </a:rPr>
              <a:t>To do this, follow the instructions below and on the following slides:</a:t>
            </a:r>
          </a:p>
          <a:p>
            <a:pPr>
              <a:spcAft>
                <a:spcPts val="600"/>
              </a:spcAft>
              <a:defRPr/>
            </a:pPr>
            <a:r>
              <a:rPr lang="en-US" b="1" dirty="0" smtClean="0">
                <a:latin typeface="Calibri" panose="020F0502020204030204" pitchFamily="34" charset="0"/>
                <a:cs typeface="Times New Roman" pitchFamily="18" charset="0"/>
              </a:rPr>
              <a:t>Turn on the receiving NXT and use the USB cord to plug it into the computer.</a:t>
            </a:r>
          </a:p>
          <a:p>
            <a:pPr>
              <a:spcAft>
                <a:spcPts val="600"/>
              </a:spcAft>
              <a:defRPr/>
            </a:pPr>
            <a:r>
              <a:rPr lang="en-US" b="1" dirty="0" smtClean="0">
                <a:latin typeface="Calibri" panose="020F0502020204030204" pitchFamily="34" charset="0"/>
                <a:cs typeface="Times New Roman" pitchFamily="18" charset="0"/>
              </a:rPr>
              <a:t>Launch “LEGO MINSTORMS NXT” software on the computer.</a:t>
            </a:r>
          </a:p>
          <a:p>
            <a:pPr>
              <a:spcAft>
                <a:spcPts val="600"/>
              </a:spcAft>
              <a:defRPr/>
            </a:pPr>
            <a:r>
              <a:rPr lang="en-US" b="1" dirty="0" smtClean="0">
                <a:latin typeface="Calibri" panose="020F0502020204030204" pitchFamily="34" charset="0"/>
                <a:cs typeface="Times New Roman" pitchFamily="18" charset="0"/>
              </a:rPr>
              <a:t>Open a new or existing program.</a:t>
            </a:r>
            <a:endParaRPr lang="en-US" b="1" dirty="0">
              <a:latin typeface="Calibri" panose="020F0502020204030204" pitchFamily="34" charset="0"/>
              <a:cs typeface="Times New Roman" pitchFamily="18" charset="0"/>
            </a:endParaRPr>
          </a:p>
        </p:txBody>
      </p:sp>
      <p:sp>
        <p:nvSpPr>
          <p:cNvPr id="25604"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29D67C88-D85A-4AA8-BA54-DDAB036A692C}" type="slidenum">
              <a:rPr lang="en-US" altLang="en-US">
                <a:solidFill>
                  <a:srgbClr val="FFFFFF"/>
                </a:solidFill>
              </a:rPr>
              <a:pPr/>
              <a:t>15</a:t>
            </a:fld>
            <a:endParaRPr lang="en-US" altLang="en-US">
              <a:solidFill>
                <a:srgbClr val="FFFFFF"/>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sz="quarter" idx="1"/>
          </p:nvPr>
        </p:nvSpPr>
        <p:spPr>
          <a:xfrm>
            <a:off x="457200" y="2133600"/>
            <a:ext cx="7467600" cy="4340225"/>
          </a:xfrm>
        </p:spPr>
        <p:txBody>
          <a:bodyPr/>
          <a:lstStyle/>
          <a:p>
            <a:pPr marL="457200" indent="-457200">
              <a:spcBef>
                <a:spcPts val="0"/>
              </a:spcBef>
              <a:spcAft>
                <a:spcPts val="600"/>
              </a:spcAft>
            </a:pPr>
            <a:r>
              <a:rPr lang="en-US" altLang="en-US" sz="2800" b="1" dirty="0" smtClean="0">
                <a:latin typeface="Calibri" panose="020F0502020204030204" pitchFamily="34" charset="0"/>
                <a:cs typeface="Times New Roman" panose="02020603050405020304" pitchFamily="18" charset="0"/>
              </a:rPr>
              <a:t>Look for a gray panel of buttons to appear in the bottom right corner of the screen.</a:t>
            </a:r>
          </a:p>
          <a:p>
            <a:pPr marL="457200" indent="-457200">
              <a:spcBef>
                <a:spcPts val="0"/>
              </a:spcBef>
              <a:spcAft>
                <a:spcPts val="600"/>
              </a:spcAft>
            </a:pPr>
            <a:r>
              <a:rPr lang="en-US" altLang="en-US" sz="2800" b="1" dirty="0" smtClean="0">
                <a:latin typeface="Calibri" panose="020F0502020204030204" pitchFamily="34" charset="0"/>
                <a:cs typeface="Times New Roman" panose="02020603050405020304" pitchFamily="18" charset="0"/>
              </a:rPr>
              <a:t>Click on the button with a picture of the NXT brick on it. </a:t>
            </a:r>
          </a:p>
        </p:txBody>
      </p:sp>
      <p:sp>
        <p:nvSpPr>
          <p:cNvPr id="26627"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CC482503-697F-4ABE-BF9D-077102D0C97B}" type="slidenum">
              <a:rPr lang="en-US" altLang="en-US">
                <a:solidFill>
                  <a:srgbClr val="FFFFFF"/>
                </a:solidFill>
              </a:rPr>
              <a:pPr/>
              <a:t>16</a:t>
            </a:fld>
            <a:endParaRPr lang="en-US" altLang="en-US">
              <a:solidFill>
                <a:srgbClr val="FFFFFF"/>
              </a:solidFill>
            </a:endParaRPr>
          </a:p>
        </p:txBody>
      </p:sp>
      <p:grpSp>
        <p:nvGrpSpPr>
          <p:cNvPr id="26629" name="Group 1"/>
          <p:cNvGrpSpPr>
            <a:grpSpLocks/>
          </p:cNvGrpSpPr>
          <p:nvPr/>
        </p:nvGrpSpPr>
        <p:grpSpPr bwMode="auto">
          <a:xfrm>
            <a:off x="1066800" y="4303712"/>
            <a:ext cx="1216025" cy="1390650"/>
            <a:chOff x="7250113" y="1295400"/>
            <a:chExt cx="1217612" cy="1390650"/>
          </a:xfrm>
        </p:grpSpPr>
        <p:pic>
          <p:nvPicPr>
            <p:cNvPr id="266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1875" y="1600200"/>
              <a:ext cx="1085850"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p:cNvSpPr/>
            <p:nvPr/>
          </p:nvSpPr>
          <p:spPr>
            <a:xfrm>
              <a:off x="7250113" y="1295400"/>
              <a:ext cx="588142" cy="923925"/>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sp>
        <p:nvSpPr>
          <p:cNvPr id="9" name="Title 1"/>
          <p:cNvSpPr>
            <a:spLocks noGrp="1"/>
          </p:cNvSpPr>
          <p:nvPr>
            <p:ph type="title"/>
          </p:nvPr>
        </p:nvSpPr>
        <p:spPr>
          <a:xfrm>
            <a:off x="5867400" y="1066800"/>
            <a:ext cx="2743200" cy="609600"/>
          </a:xfrm>
        </p:spPr>
        <p:txBody>
          <a:bodyPr>
            <a:noAutofit/>
          </a:bodyPr>
          <a:lstStyle/>
          <a:p>
            <a:pPr>
              <a:defRPr/>
            </a:pPr>
            <a:r>
              <a:rPr lang="en-US" sz="3200" dirty="0" smtClean="0">
                <a:cs typeface="Times New Roman" pitchFamily="18" charset="0"/>
              </a:rPr>
              <a:t>(continued)</a:t>
            </a:r>
            <a:endParaRPr lang="en-US" sz="3600" dirty="0">
              <a:cs typeface="Times New Roman" panose="02020603050405020304" pitchFamily="18" charset="0"/>
            </a:endParaRPr>
          </a:p>
        </p:txBody>
      </p:sp>
      <p:sp>
        <p:nvSpPr>
          <p:cNvPr id="8" name="Title 1"/>
          <p:cNvSpPr txBox="1">
            <a:spLocks/>
          </p:cNvSpPr>
          <p:nvPr/>
        </p:nvSpPr>
        <p:spPr bwMode="auto">
          <a:xfrm>
            <a:off x="457200" y="274638"/>
            <a:ext cx="8281988"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noAutofit/>
          </a:bodyPr>
          <a:lstStyle>
            <a:lvl1pPr algn="l" rtl="0" eaLnBrk="0" fontAlgn="base" hangingPunct="0">
              <a:spcBef>
                <a:spcPct val="0"/>
              </a:spcBef>
              <a:spcAft>
                <a:spcPct val="0"/>
              </a:spcAft>
              <a:defRPr sz="4400" b="1" kern="1200">
                <a:solidFill>
                  <a:schemeClr val="tx2"/>
                </a:solidFill>
                <a:latin typeface="Calibri" panose="020F0502020204030204" pitchFamily="34" charset="0"/>
                <a:ea typeface="+mj-ea"/>
                <a:cs typeface="+mj-cs"/>
              </a:defRPr>
            </a:lvl1pPr>
            <a:lvl2pPr algn="l" rtl="0" eaLnBrk="0" fontAlgn="base" hangingPunct="0">
              <a:spcBef>
                <a:spcPct val="0"/>
              </a:spcBef>
              <a:spcAft>
                <a:spcPct val="0"/>
              </a:spcAft>
              <a:defRPr sz="4400" b="1">
                <a:solidFill>
                  <a:schemeClr val="tx2"/>
                </a:solidFill>
                <a:latin typeface="Calibri" panose="020F0502020204030204" pitchFamily="34" charset="0"/>
              </a:defRPr>
            </a:lvl2pPr>
            <a:lvl3pPr algn="l" rtl="0" eaLnBrk="0" fontAlgn="base" hangingPunct="0">
              <a:spcBef>
                <a:spcPct val="0"/>
              </a:spcBef>
              <a:spcAft>
                <a:spcPct val="0"/>
              </a:spcAft>
              <a:defRPr sz="4400" b="1">
                <a:solidFill>
                  <a:schemeClr val="tx2"/>
                </a:solidFill>
                <a:latin typeface="Calibri" panose="020F0502020204030204" pitchFamily="34" charset="0"/>
              </a:defRPr>
            </a:lvl3pPr>
            <a:lvl4pPr algn="l" rtl="0" eaLnBrk="0" fontAlgn="base" hangingPunct="0">
              <a:spcBef>
                <a:spcPct val="0"/>
              </a:spcBef>
              <a:spcAft>
                <a:spcPct val="0"/>
              </a:spcAft>
              <a:defRPr sz="4400" b="1">
                <a:solidFill>
                  <a:schemeClr val="tx2"/>
                </a:solidFill>
                <a:latin typeface="Calibri" panose="020F0502020204030204" pitchFamily="34" charset="0"/>
              </a:defRPr>
            </a:lvl4pPr>
            <a:lvl5pPr algn="l" rtl="0" eaLnBrk="0" fontAlgn="base" hangingPunct="0">
              <a:spcBef>
                <a:spcPct val="0"/>
              </a:spcBef>
              <a:spcAft>
                <a:spcPct val="0"/>
              </a:spcAft>
              <a:defRPr sz="4400" b="1">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a:lstStyle>
          <a:p>
            <a:pPr defTabSz="914400">
              <a:defRPr/>
            </a:pPr>
            <a:r>
              <a:rPr lang="en-US" dirty="0" smtClean="0">
                <a:cs typeface="Times New Roman" pitchFamily="18" charset="0"/>
              </a:rPr>
              <a:t>Change the Receiver NXT Name</a:t>
            </a:r>
            <a:endParaRPr lang="en-US"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sz="quarter" idx="1"/>
          </p:nvPr>
        </p:nvSpPr>
        <p:spPr>
          <a:xfrm>
            <a:off x="457200" y="1752600"/>
            <a:ext cx="8077200" cy="2066925"/>
          </a:xfrm>
        </p:spPr>
        <p:txBody>
          <a:bodyPr/>
          <a:lstStyle/>
          <a:p>
            <a:pPr marL="457200" indent="-457200">
              <a:spcBef>
                <a:spcPts val="0"/>
              </a:spcBef>
              <a:spcAft>
                <a:spcPts val="600"/>
              </a:spcAft>
            </a:pPr>
            <a:r>
              <a:rPr lang="en-US" altLang="en-US" sz="2800" b="1" dirty="0" smtClean="0">
                <a:latin typeface="Calibri" panose="020F0502020204030204" pitchFamily="34" charset="0"/>
              </a:rPr>
              <a:t>A window appears </a:t>
            </a:r>
            <a:r>
              <a:rPr lang="en-US" altLang="en-US" sz="2800" b="1" dirty="0" smtClean="0">
                <a:solidFill>
                  <a:schemeClr val="bg1">
                    <a:lumMod val="50000"/>
                  </a:schemeClr>
                </a:solidFill>
                <a:latin typeface="Calibri" panose="020F0502020204030204" pitchFamily="34" charset="0"/>
              </a:rPr>
              <a:t>(see below).</a:t>
            </a:r>
          </a:p>
          <a:p>
            <a:pPr marL="457200" indent="-457200">
              <a:spcBef>
                <a:spcPts val="0"/>
              </a:spcBef>
              <a:spcAft>
                <a:spcPts val="600"/>
              </a:spcAft>
            </a:pPr>
            <a:r>
              <a:rPr lang="en-US" altLang="en-US" sz="2800" b="1" dirty="0" smtClean="0">
                <a:latin typeface="Calibri" panose="020F0502020204030204" pitchFamily="34" charset="0"/>
              </a:rPr>
              <a:t>Select the robot name that you want to change </a:t>
            </a:r>
            <a:r>
              <a:rPr lang="en-US" altLang="en-US" sz="2800" b="1" dirty="0" smtClean="0">
                <a:solidFill>
                  <a:schemeClr val="bg1">
                    <a:lumMod val="50000"/>
                  </a:schemeClr>
                </a:solidFill>
                <a:latin typeface="Calibri" panose="020F0502020204030204" pitchFamily="34" charset="0"/>
              </a:rPr>
              <a:t>(on the screen this is “Control”) </a:t>
            </a:r>
            <a:r>
              <a:rPr lang="en-US" altLang="en-US" sz="2800" b="1" dirty="0" smtClean="0">
                <a:latin typeface="Calibri" panose="020F0502020204030204" pitchFamily="34" charset="0"/>
              </a:rPr>
              <a:t>&gt; click the “Connect” button.</a:t>
            </a:r>
          </a:p>
        </p:txBody>
      </p:sp>
      <p:sp>
        <p:nvSpPr>
          <p:cNvPr id="2765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FC07087B-E65B-4AD9-BD2C-2363FEC2E208}" type="slidenum">
              <a:rPr lang="en-US" altLang="en-US">
                <a:solidFill>
                  <a:srgbClr val="FFFFFF"/>
                </a:solidFill>
              </a:rPr>
              <a:pPr/>
              <a:t>17</a:t>
            </a:fld>
            <a:endParaRPr lang="en-US" altLang="en-US">
              <a:solidFill>
                <a:srgbClr val="FFFFFF"/>
              </a:solidFill>
            </a:endParaRPr>
          </a:p>
        </p:txBody>
      </p:sp>
      <p:pic>
        <p:nvPicPr>
          <p:cNvPr id="27653"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819525"/>
            <a:ext cx="6353175" cy="273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5867400" y="1066800"/>
            <a:ext cx="2743200" cy="609600"/>
          </a:xfrm>
        </p:spPr>
        <p:txBody>
          <a:bodyPr>
            <a:noAutofit/>
          </a:bodyPr>
          <a:lstStyle/>
          <a:p>
            <a:pPr>
              <a:defRPr/>
            </a:pPr>
            <a:r>
              <a:rPr lang="en-US" sz="3200" dirty="0" smtClean="0">
                <a:cs typeface="Times New Roman" pitchFamily="18" charset="0"/>
              </a:rPr>
              <a:t>(continued)</a:t>
            </a:r>
            <a:endParaRPr lang="en-US" sz="3600" dirty="0">
              <a:cs typeface="Times New Roman" panose="02020603050405020304" pitchFamily="18" charset="0"/>
            </a:endParaRPr>
          </a:p>
        </p:txBody>
      </p:sp>
      <p:sp>
        <p:nvSpPr>
          <p:cNvPr id="9" name="Title 1"/>
          <p:cNvSpPr txBox="1">
            <a:spLocks/>
          </p:cNvSpPr>
          <p:nvPr/>
        </p:nvSpPr>
        <p:spPr bwMode="auto">
          <a:xfrm>
            <a:off x="457200" y="274638"/>
            <a:ext cx="8281988"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noAutofit/>
          </a:bodyPr>
          <a:lstStyle>
            <a:lvl1pPr algn="l" rtl="0" eaLnBrk="0" fontAlgn="base" hangingPunct="0">
              <a:spcBef>
                <a:spcPct val="0"/>
              </a:spcBef>
              <a:spcAft>
                <a:spcPct val="0"/>
              </a:spcAft>
              <a:defRPr sz="4400" b="1" kern="1200">
                <a:solidFill>
                  <a:schemeClr val="tx2"/>
                </a:solidFill>
                <a:latin typeface="Calibri" panose="020F0502020204030204" pitchFamily="34" charset="0"/>
                <a:ea typeface="+mj-ea"/>
                <a:cs typeface="+mj-cs"/>
              </a:defRPr>
            </a:lvl1pPr>
            <a:lvl2pPr algn="l" rtl="0" eaLnBrk="0" fontAlgn="base" hangingPunct="0">
              <a:spcBef>
                <a:spcPct val="0"/>
              </a:spcBef>
              <a:spcAft>
                <a:spcPct val="0"/>
              </a:spcAft>
              <a:defRPr sz="4400" b="1">
                <a:solidFill>
                  <a:schemeClr val="tx2"/>
                </a:solidFill>
                <a:latin typeface="Calibri" panose="020F0502020204030204" pitchFamily="34" charset="0"/>
              </a:defRPr>
            </a:lvl2pPr>
            <a:lvl3pPr algn="l" rtl="0" eaLnBrk="0" fontAlgn="base" hangingPunct="0">
              <a:spcBef>
                <a:spcPct val="0"/>
              </a:spcBef>
              <a:spcAft>
                <a:spcPct val="0"/>
              </a:spcAft>
              <a:defRPr sz="4400" b="1">
                <a:solidFill>
                  <a:schemeClr val="tx2"/>
                </a:solidFill>
                <a:latin typeface="Calibri" panose="020F0502020204030204" pitchFamily="34" charset="0"/>
              </a:defRPr>
            </a:lvl3pPr>
            <a:lvl4pPr algn="l" rtl="0" eaLnBrk="0" fontAlgn="base" hangingPunct="0">
              <a:spcBef>
                <a:spcPct val="0"/>
              </a:spcBef>
              <a:spcAft>
                <a:spcPct val="0"/>
              </a:spcAft>
              <a:defRPr sz="4400" b="1">
                <a:solidFill>
                  <a:schemeClr val="tx2"/>
                </a:solidFill>
                <a:latin typeface="Calibri" panose="020F0502020204030204" pitchFamily="34" charset="0"/>
              </a:defRPr>
            </a:lvl4pPr>
            <a:lvl5pPr algn="l" rtl="0" eaLnBrk="0" fontAlgn="base" hangingPunct="0">
              <a:spcBef>
                <a:spcPct val="0"/>
              </a:spcBef>
              <a:spcAft>
                <a:spcPct val="0"/>
              </a:spcAft>
              <a:defRPr sz="4400" b="1">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a:lstStyle>
          <a:p>
            <a:pPr defTabSz="914400">
              <a:defRPr/>
            </a:pPr>
            <a:r>
              <a:rPr lang="en-US" dirty="0" smtClean="0">
                <a:cs typeface="Times New Roman" pitchFamily="18" charset="0"/>
              </a:rPr>
              <a:t>Change the Receiver NXT Name</a:t>
            </a:r>
            <a:endParaRPr lang="en-US"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Content Placeholder 2"/>
          <p:cNvSpPr>
            <a:spLocks noGrp="1"/>
          </p:cNvSpPr>
          <p:nvPr>
            <p:ph sz="quarter" idx="1"/>
          </p:nvPr>
        </p:nvSpPr>
        <p:spPr>
          <a:xfrm>
            <a:off x="304800" y="1752601"/>
            <a:ext cx="8434388" cy="2362200"/>
          </a:xfrm>
        </p:spPr>
        <p:txBody>
          <a:bodyPr/>
          <a:lstStyle/>
          <a:p>
            <a:pPr marL="457200" indent="-457200">
              <a:spcBef>
                <a:spcPts val="0"/>
              </a:spcBef>
              <a:spcAft>
                <a:spcPts val="600"/>
              </a:spcAft>
            </a:pPr>
            <a:r>
              <a:rPr lang="en-US" altLang="en-US" sz="2800" b="1" dirty="0" smtClean="0">
                <a:latin typeface="Calibri" panose="020F0502020204030204" pitchFamily="34" charset="0"/>
              </a:rPr>
              <a:t>Next, place the cursor inside the orange box and type in the </a:t>
            </a:r>
            <a:r>
              <a:rPr lang="en-US" altLang="en-US" sz="2800" b="1" dirty="0" smtClean="0">
                <a:solidFill>
                  <a:schemeClr val="accent2"/>
                </a:solidFill>
                <a:latin typeface="Calibri" panose="020F0502020204030204" pitchFamily="34" charset="0"/>
              </a:rPr>
              <a:t>unique name of the robot </a:t>
            </a:r>
            <a:r>
              <a:rPr lang="en-US" altLang="en-US" sz="2800" b="1" dirty="0" smtClean="0">
                <a:solidFill>
                  <a:schemeClr val="bg1">
                    <a:lumMod val="50000"/>
                  </a:schemeClr>
                </a:solidFill>
                <a:latin typeface="Calibri" panose="020F0502020204030204" pitchFamily="34" charset="0"/>
              </a:rPr>
              <a:t>(in the example, “My Robot”) </a:t>
            </a:r>
            <a:r>
              <a:rPr lang="en-US" altLang="en-US" sz="2800" b="1" dirty="0" smtClean="0">
                <a:latin typeface="Calibri" panose="020F0502020204030204" pitchFamily="34" charset="0"/>
              </a:rPr>
              <a:t>&gt; then hit the enter button.</a:t>
            </a:r>
          </a:p>
          <a:p>
            <a:pPr marL="457200" indent="-457200">
              <a:spcBef>
                <a:spcPts val="0"/>
              </a:spcBef>
              <a:spcAft>
                <a:spcPts val="600"/>
              </a:spcAft>
            </a:pPr>
            <a:r>
              <a:rPr lang="en-US" altLang="en-US" sz="2800" b="1" dirty="0" smtClean="0">
                <a:latin typeface="Calibri" panose="020F0502020204030204" pitchFamily="34" charset="0"/>
              </a:rPr>
              <a:t>Close the window; your NXT has been renamed.</a:t>
            </a:r>
          </a:p>
        </p:txBody>
      </p:sp>
      <p:sp>
        <p:nvSpPr>
          <p:cNvPr id="28676"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F0E7661C-FECE-4AE9-A1DA-AFF7FC438CE4}" type="slidenum">
              <a:rPr lang="en-US" altLang="en-US">
                <a:solidFill>
                  <a:srgbClr val="FFFFFF"/>
                </a:solidFill>
              </a:rPr>
              <a:pPr/>
              <a:t>18</a:t>
            </a:fld>
            <a:endParaRPr lang="en-US" altLang="en-US">
              <a:solidFill>
                <a:srgbClr val="FFFFFF"/>
              </a:solidFill>
            </a:endParaRPr>
          </a:p>
        </p:txBody>
      </p:sp>
      <p:pic>
        <p:nvPicPr>
          <p:cNvPr id="28677"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3925" y="3810000"/>
            <a:ext cx="6391275"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5867400" y="1066800"/>
            <a:ext cx="2743200" cy="609600"/>
          </a:xfrm>
        </p:spPr>
        <p:txBody>
          <a:bodyPr>
            <a:noAutofit/>
          </a:bodyPr>
          <a:lstStyle/>
          <a:p>
            <a:pPr>
              <a:defRPr/>
            </a:pPr>
            <a:r>
              <a:rPr lang="en-US" sz="3200" dirty="0" smtClean="0">
                <a:cs typeface="Times New Roman" pitchFamily="18" charset="0"/>
              </a:rPr>
              <a:t>(continued)</a:t>
            </a:r>
            <a:endParaRPr lang="en-US" sz="3600" dirty="0">
              <a:cs typeface="Times New Roman" panose="02020603050405020304" pitchFamily="18" charset="0"/>
            </a:endParaRPr>
          </a:p>
        </p:txBody>
      </p:sp>
      <p:sp>
        <p:nvSpPr>
          <p:cNvPr id="9" name="Title 1"/>
          <p:cNvSpPr txBox="1">
            <a:spLocks/>
          </p:cNvSpPr>
          <p:nvPr/>
        </p:nvSpPr>
        <p:spPr bwMode="auto">
          <a:xfrm>
            <a:off x="457200" y="274638"/>
            <a:ext cx="8281988"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noAutofit/>
          </a:bodyPr>
          <a:lstStyle>
            <a:lvl1pPr algn="l" rtl="0" eaLnBrk="0" fontAlgn="base" hangingPunct="0">
              <a:spcBef>
                <a:spcPct val="0"/>
              </a:spcBef>
              <a:spcAft>
                <a:spcPct val="0"/>
              </a:spcAft>
              <a:defRPr sz="4400" b="1" kern="1200">
                <a:solidFill>
                  <a:schemeClr val="tx2"/>
                </a:solidFill>
                <a:latin typeface="Calibri" panose="020F0502020204030204" pitchFamily="34" charset="0"/>
                <a:ea typeface="+mj-ea"/>
                <a:cs typeface="+mj-cs"/>
              </a:defRPr>
            </a:lvl1pPr>
            <a:lvl2pPr algn="l" rtl="0" eaLnBrk="0" fontAlgn="base" hangingPunct="0">
              <a:spcBef>
                <a:spcPct val="0"/>
              </a:spcBef>
              <a:spcAft>
                <a:spcPct val="0"/>
              </a:spcAft>
              <a:defRPr sz="4400" b="1">
                <a:solidFill>
                  <a:schemeClr val="tx2"/>
                </a:solidFill>
                <a:latin typeface="Calibri" panose="020F0502020204030204" pitchFamily="34" charset="0"/>
              </a:defRPr>
            </a:lvl2pPr>
            <a:lvl3pPr algn="l" rtl="0" eaLnBrk="0" fontAlgn="base" hangingPunct="0">
              <a:spcBef>
                <a:spcPct val="0"/>
              </a:spcBef>
              <a:spcAft>
                <a:spcPct val="0"/>
              </a:spcAft>
              <a:defRPr sz="4400" b="1">
                <a:solidFill>
                  <a:schemeClr val="tx2"/>
                </a:solidFill>
                <a:latin typeface="Calibri" panose="020F0502020204030204" pitchFamily="34" charset="0"/>
              </a:defRPr>
            </a:lvl3pPr>
            <a:lvl4pPr algn="l" rtl="0" eaLnBrk="0" fontAlgn="base" hangingPunct="0">
              <a:spcBef>
                <a:spcPct val="0"/>
              </a:spcBef>
              <a:spcAft>
                <a:spcPct val="0"/>
              </a:spcAft>
              <a:defRPr sz="4400" b="1">
                <a:solidFill>
                  <a:schemeClr val="tx2"/>
                </a:solidFill>
                <a:latin typeface="Calibri" panose="020F0502020204030204" pitchFamily="34" charset="0"/>
              </a:defRPr>
            </a:lvl4pPr>
            <a:lvl5pPr algn="l" rtl="0" eaLnBrk="0" fontAlgn="base" hangingPunct="0">
              <a:spcBef>
                <a:spcPct val="0"/>
              </a:spcBef>
              <a:spcAft>
                <a:spcPct val="0"/>
              </a:spcAft>
              <a:defRPr sz="4400" b="1">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a:lstStyle>
          <a:p>
            <a:pPr defTabSz="914400">
              <a:defRPr/>
            </a:pPr>
            <a:r>
              <a:rPr lang="en-US" dirty="0" smtClean="0">
                <a:cs typeface="Times New Roman" pitchFamily="18" charset="0"/>
              </a:rPr>
              <a:t>Change the Receiver NXT Name</a:t>
            </a:r>
            <a:endParaRPr lang="en-US"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sz="quarter" idx="1"/>
          </p:nvPr>
        </p:nvSpPr>
        <p:spPr>
          <a:xfrm>
            <a:off x="457200" y="1524000"/>
            <a:ext cx="8281988" cy="4572001"/>
          </a:xfrm>
        </p:spPr>
        <p:txBody>
          <a:bodyPr/>
          <a:lstStyle/>
          <a:p>
            <a:pPr marL="0" indent="0">
              <a:spcBef>
                <a:spcPts val="0"/>
              </a:spcBef>
              <a:spcAft>
                <a:spcPts val="600"/>
              </a:spcAft>
              <a:buNone/>
            </a:pPr>
            <a:r>
              <a:rPr lang="en-US" altLang="en-US" sz="3200" b="1" dirty="0" smtClean="0">
                <a:latin typeface="Calibri" panose="020F0502020204030204" pitchFamily="34" charset="0"/>
              </a:rPr>
              <a:t>Now you are ready to download the controller and receiver programs onto both NXT bricks. </a:t>
            </a:r>
          </a:p>
          <a:p>
            <a:pPr marL="0" indent="0">
              <a:spcBef>
                <a:spcPts val="0"/>
              </a:spcBef>
              <a:spcAft>
                <a:spcPts val="600"/>
              </a:spcAft>
              <a:buNone/>
            </a:pPr>
            <a:r>
              <a:rPr lang="en-US" altLang="en-US" b="1" dirty="0" smtClean="0">
                <a:solidFill>
                  <a:schemeClr val="bg1">
                    <a:lumMod val="50000"/>
                  </a:schemeClr>
                </a:solidFill>
                <a:latin typeface="Calibri" panose="020F0502020204030204" pitchFamily="34" charset="0"/>
              </a:rPr>
              <a:t>Note: These two programs are provided so you do not have to create them—no programming is necessary for this challenge.</a:t>
            </a:r>
          </a:p>
          <a:p>
            <a:pPr marL="514350" indent="-514350">
              <a:spcBef>
                <a:spcPts val="0"/>
              </a:spcBef>
              <a:spcAft>
                <a:spcPts val="600"/>
              </a:spcAft>
              <a:buFont typeface="+mj-lt"/>
              <a:buAutoNum type="arabicPeriod"/>
            </a:pPr>
            <a:r>
              <a:rPr lang="en-US" altLang="en-US" sz="3200" b="1" dirty="0" smtClean="0">
                <a:solidFill>
                  <a:schemeClr val="accent1"/>
                </a:solidFill>
                <a:latin typeface="Calibri" panose="020F0502020204030204" pitchFamily="34" charset="0"/>
              </a:rPr>
              <a:t>Download the receiver program</a:t>
            </a:r>
            <a:r>
              <a:rPr lang="en-US" altLang="en-US" sz="3200" b="1" dirty="0">
                <a:latin typeface="Calibri" panose="020F0502020204030204" pitchFamily="34" charset="0"/>
              </a:rPr>
              <a:t>,</a:t>
            </a:r>
            <a:r>
              <a:rPr lang="en-US" altLang="en-US" sz="3200" b="1" dirty="0" smtClean="0">
                <a:solidFill>
                  <a:schemeClr val="accent1"/>
                </a:solidFill>
                <a:latin typeface="Calibri" panose="020F0502020204030204" pitchFamily="34" charset="0"/>
              </a:rPr>
              <a:t> </a:t>
            </a:r>
            <a:r>
              <a:rPr lang="en-US" altLang="en-US" sz="3200" b="1" dirty="0" err="1" smtClean="0">
                <a:solidFill>
                  <a:schemeClr val="accent2"/>
                </a:solidFill>
                <a:latin typeface="Calibri" panose="020F0502020204030204" pitchFamily="34" charset="0"/>
              </a:rPr>
              <a:t>Receiver.rbt</a:t>
            </a:r>
            <a:r>
              <a:rPr lang="en-US" altLang="en-US" sz="3200" b="1" dirty="0">
                <a:latin typeface="Calibri" panose="020F0502020204030204" pitchFamily="34" charset="0"/>
              </a:rPr>
              <a:t>,</a:t>
            </a:r>
            <a:r>
              <a:rPr lang="en-US" altLang="en-US" sz="3200" b="1" dirty="0" smtClean="0">
                <a:latin typeface="Calibri" panose="020F0502020204030204" pitchFamily="34" charset="0"/>
              </a:rPr>
              <a:t> onto the NXT that will be receiving messages</a:t>
            </a:r>
            <a:r>
              <a:rPr lang="en-US" altLang="en-US" sz="3200" b="1" dirty="0">
                <a:latin typeface="Calibri" panose="020F0502020204030204" pitchFamily="34" charset="0"/>
              </a:rPr>
              <a:t>, which should be an NXT on a </a:t>
            </a:r>
            <a:r>
              <a:rPr lang="en-US" altLang="en-US" sz="3200" b="1" dirty="0" err="1">
                <a:latin typeface="Calibri" panose="020F0502020204030204" pitchFamily="34" charset="0"/>
              </a:rPr>
              <a:t>taskbot</a:t>
            </a:r>
            <a:r>
              <a:rPr lang="en-US" altLang="en-US" sz="3200" b="1" dirty="0">
                <a:latin typeface="Calibri" panose="020F0502020204030204" pitchFamily="34" charset="0"/>
              </a:rPr>
              <a:t> that can move.</a:t>
            </a:r>
          </a:p>
          <a:p>
            <a:endParaRPr lang="en-US" altLang="en-US" sz="2800" b="1" dirty="0" smtClean="0">
              <a:latin typeface="Calibri" panose="020F0502020204030204" pitchFamily="34" charset="0"/>
            </a:endParaRPr>
          </a:p>
        </p:txBody>
      </p:sp>
      <p:sp>
        <p:nvSpPr>
          <p:cNvPr id="29700"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1187138A-D955-4192-A638-37D47CF78D06}" type="slidenum">
              <a:rPr lang="en-US" altLang="en-US">
                <a:solidFill>
                  <a:srgbClr val="FFFFFF"/>
                </a:solidFill>
              </a:rPr>
              <a:pPr/>
              <a:t>19</a:t>
            </a:fld>
            <a:endParaRPr lang="en-US" altLang="en-US">
              <a:solidFill>
                <a:srgbClr val="FFFFFF"/>
              </a:solidFill>
            </a:endParaRPr>
          </a:p>
        </p:txBody>
      </p:sp>
      <p:sp>
        <p:nvSpPr>
          <p:cNvPr id="2" name="Title 1"/>
          <p:cNvSpPr>
            <a:spLocks noGrp="1"/>
          </p:cNvSpPr>
          <p:nvPr>
            <p:ph type="title"/>
          </p:nvPr>
        </p:nvSpPr>
        <p:spPr/>
        <p:txBody>
          <a:bodyPr/>
          <a:lstStyle/>
          <a:p>
            <a:r>
              <a:rPr lang="en-US" dirty="0" smtClean="0"/>
              <a:t>Downloading Instructions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81988" cy="868362"/>
          </a:xfrm>
        </p:spPr>
        <p:txBody>
          <a:bodyPr>
            <a:noAutofit/>
          </a:bodyPr>
          <a:lstStyle/>
          <a:p>
            <a:pPr>
              <a:defRPr/>
            </a:pPr>
            <a:r>
              <a:rPr lang="en-US" dirty="0" smtClean="0"/>
              <a:t>Pre-Activity Quiz</a:t>
            </a:r>
            <a:endParaRPr lang="en-US" dirty="0"/>
          </a:p>
        </p:txBody>
      </p:sp>
      <p:sp>
        <p:nvSpPr>
          <p:cNvPr id="3" name="Content Placeholder 2"/>
          <p:cNvSpPr>
            <a:spLocks noGrp="1"/>
          </p:cNvSpPr>
          <p:nvPr>
            <p:ph sz="quarter" idx="1"/>
          </p:nvPr>
        </p:nvSpPr>
        <p:spPr>
          <a:xfrm>
            <a:off x="457200" y="1600200"/>
            <a:ext cx="8007668" cy="4873625"/>
          </a:xfrm>
        </p:spPr>
        <p:txBody>
          <a:bodyPr/>
          <a:lstStyle/>
          <a:p>
            <a:pPr marL="457200" indent="-457200">
              <a:buFont typeface="+mj-lt"/>
              <a:buAutoNum type="arabicPeriod"/>
              <a:defRPr/>
            </a:pPr>
            <a:r>
              <a:rPr lang="en-US" sz="3200" b="1" dirty="0">
                <a:latin typeface="Calibri" panose="020F0502020204030204" pitchFamily="34" charset="0"/>
              </a:rPr>
              <a:t>What kind of wireless electrical connection can </a:t>
            </a:r>
            <a:r>
              <a:rPr lang="en-US" sz="3200" b="1" dirty="0" smtClean="0">
                <a:latin typeface="Calibri" panose="020F0502020204030204" pitchFamily="34" charset="0"/>
              </a:rPr>
              <a:t>NXT robots use </a:t>
            </a:r>
            <a:r>
              <a:rPr lang="en-US" sz="3200" b="1" dirty="0">
                <a:latin typeface="Calibri" panose="020F0502020204030204" pitchFamily="34" charset="0"/>
              </a:rPr>
              <a:t>to communicate with other electrical devices (including other NXTs</a:t>
            </a:r>
            <a:r>
              <a:rPr lang="en-US" sz="3200" b="1" dirty="0" smtClean="0">
                <a:latin typeface="Calibri" panose="020F0502020204030204" pitchFamily="34" charset="0"/>
              </a:rPr>
              <a:t>)?</a:t>
            </a:r>
          </a:p>
          <a:p>
            <a:pPr marL="457200" indent="-457200">
              <a:buFont typeface="+mj-lt"/>
              <a:buAutoNum type="arabicPeriod"/>
              <a:defRPr/>
            </a:pPr>
            <a:endParaRPr lang="en-US" sz="3200" b="1" dirty="0" smtClean="0">
              <a:latin typeface="Calibri" panose="020F0502020204030204" pitchFamily="34" charset="0"/>
            </a:endParaRPr>
          </a:p>
          <a:p>
            <a:pPr marL="457200" indent="-457200">
              <a:buFont typeface="+mj-lt"/>
              <a:buAutoNum type="arabicPeriod"/>
              <a:defRPr/>
            </a:pPr>
            <a:r>
              <a:rPr lang="en-US" sz="3200" b="1" dirty="0" smtClean="0">
                <a:latin typeface="Calibri" panose="020F0502020204030204" pitchFamily="34" charset="0"/>
              </a:rPr>
              <a:t>Can </a:t>
            </a:r>
            <a:r>
              <a:rPr lang="en-US" sz="3200" b="1" dirty="0">
                <a:latin typeface="Calibri" panose="020F0502020204030204" pitchFamily="34" charset="0"/>
              </a:rPr>
              <a:t>you think of a way to use a Bluetooth connection to </a:t>
            </a:r>
            <a:r>
              <a:rPr lang="en-US" sz="3200" b="1" dirty="0" smtClean="0">
                <a:latin typeface="Calibri" panose="020F0502020204030204" pitchFamily="34" charset="0"/>
              </a:rPr>
              <a:t>enable one </a:t>
            </a:r>
            <a:r>
              <a:rPr lang="en-US" sz="3200" b="1" dirty="0">
                <a:latin typeface="Calibri" panose="020F0502020204030204" pitchFamily="34" charset="0"/>
              </a:rPr>
              <a:t>NXT robot to remotely control another? Describe it</a:t>
            </a:r>
            <a:r>
              <a:rPr lang="en-US" sz="3200" b="1" dirty="0" smtClean="0">
                <a:latin typeface="Calibri" panose="020F0502020204030204" pitchFamily="34" charset="0"/>
              </a:rPr>
              <a:t>.</a:t>
            </a:r>
            <a:endParaRPr lang="en-US" sz="3200" b="1" dirty="0">
              <a:latin typeface="Calibri" panose="020F0502020204030204" pitchFamily="34" charset="0"/>
            </a:endParaRPr>
          </a:p>
        </p:txBody>
      </p:sp>
      <p:sp>
        <p:nvSpPr>
          <p:cNvPr id="1229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2CBEFC3F-BDF4-442B-95B1-2E89AED8B6F1}" type="slidenum">
              <a:rPr lang="en-US" altLang="en-US">
                <a:solidFill>
                  <a:srgbClr val="FFFFFF"/>
                </a:solidFill>
              </a:rPr>
              <a:pPr/>
              <a:t>2</a:t>
            </a:fld>
            <a:endParaRPr lang="en-US" altLang="en-US">
              <a:solidFill>
                <a:srgbClr val="FFFFFF"/>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sz="quarter" idx="1"/>
          </p:nvPr>
        </p:nvSpPr>
        <p:spPr>
          <a:xfrm>
            <a:off x="336814" y="1854993"/>
            <a:ext cx="8281988" cy="2895600"/>
          </a:xfrm>
        </p:spPr>
        <p:txBody>
          <a:bodyPr/>
          <a:lstStyle/>
          <a:p>
            <a:pPr marL="514350" indent="-514350">
              <a:spcAft>
                <a:spcPts val="600"/>
              </a:spcAft>
              <a:buFont typeface="+mj-lt"/>
              <a:buAutoNum type="arabicPeriod" startAt="2"/>
            </a:pPr>
            <a:r>
              <a:rPr lang="en-US" altLang="en-US" sz="3200" b="1" dirty="0" smtClean="0">
                <a:latin typeface="Calibri" panose="020F0502020204030204" pitchFamily="34" charset="0"/>
              </a:rPr>
              <a:t>Download the controller program by performing these steps: </a:t>
            </a:r>
          </a:p>
          <a:p>
            <a:pPr marL="823913" lvl="1" indent="-457200">
              <a:spcBef>
                <a:spcPts val="0"/>
              </a:spcBef>
              <a:spcAft>
                <a:spcPts val="600"/>
              </a:spcAft>
            </a:pPr>
            <a:r>
              <a:rPr lang="en-US" altLang="en-US" sz="2800" b="1" dirty="0" smtClean="0">
                <a:latin typeface="Calibri" panose="020F0502020204030204" pitchFamily="34" charset="0"/>
              </a:rPr>
              <a:t>Open the controller program, </a:t>
            </a:r>
            <a:r>
              <a:rPr lang="en-US" altLang="en-US" sz="2800" b="1" dirty="0" err="1" smtClean="0">
                <a:solidFill>
                  <a:schemeClr val="accent2"/>
                </a:solidFill>
                <a:latin typeface="Calibri" panose="020F0502020204030204" pitchFamily="34" charset="0"/>
              </a:rPr>
              <a:t>Controller.rbt</a:t>
            </a:r>
            <a:r>
              <a:rPr lang="en-US" altLang="en-US" sz="2800" b="1" dirty="0" smtClean="0">
                <a:latin typeface="Calibri" panose="020F0502020204030204" pitchFamily="34" charset="0"/>
              </a:rPr>
              <a:t>, </a:t>
            </a:r>
            <a:r>
              <a:rPr lang="en-US" altLang="en-US" sz="2800" b="1" dirty="0" smtClean="0">
                <a:solidFill>
                  <a:schemeClr val="accent1"/>
                </a:solidFill>
                <a:latin typeface="Calibri" panose="020F0502020204030204" pitchFamily="34" charset="0"/>
              </a:rPr>
              <a:t>on the computer</a:t>
            </a:r>
            <a:r>
              <a:rPr lang="en-US" altLang="en-US" sz="2800" b="1" dirty="0" smtClean="0">
                <a:latin typeface="Calibri" panose="020F0502020204030204" pitchFamily="34" charset="0"/>
              </a:rPr>
              <a:t> and highlight the second block.</a:t>
            </a:r>
          </a:p>
          <a:p>
            <a:pPr marL="823913" lvl="1" indent="-457200">
              <a:spcBef>
                <a:spcPts val="0"/>
              </a:spcBef>
              <a:spcAft>
                <a:spcPts val="600"/>
              </a:spcAft>
            </a:pPr>
            <a:r>
              <a:rPr lang="en-US" altLang="en-US" sz="2800" b="1" dirty="0" smtClean="0">
                <a:latin typeface="Calibri" panose="020F0502020204030204" pitchFamily="34" charset="0"/>
              </a:rPr>
              <a:t>In the field next to “Connect To,” </a:t>
            </a:r>
            <a:r>
              <a:rPr lang="en-US" altLang="en-US" sz="2800" b="1" dirty="0" smtClean="0">
                <a:solidFill>
                  <a:schemeClr val="accent3"/>
                </a:solidFill>
                <a:latin typeface="Calibri" panose="020F0502020204030204" pitchFamily="34" charset="0"/>
              </a:rPr>
              <a:t>type in the unique name</a:t>
            </a:r>
            <a:r>
              <a:rPr lang="en-US" altLang="en-US" sz="2800" b="1" dirty="0" smtClean="0">
                <a:latin typeface="Calibri" panose="020F0502020204030204" pitchFamily="34" charset="0"/>
              </a:rPr>
              <a:t> you gave your receiver robot.</a:t>
            </a:r>
          </a:p>
        </p:txBody>
      </p:sp>
      <p:sp>
        <p:nvSpPr>
          <p:cNvPr id="30724"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7B7C691B-AC65-4949-8D18-49049618A172}" type="slidenum">
              <a:rPr lang="en-US" altLang="en-US">
                <a:solidFill>
                  <a:srgbClr val="FFFFFF"/>
                </a:solidFill>
              </a:rPr>
              <a:pPr/>
              <a:t>20</a:t>
            </a:fld>
            <a:endParaRPr lang="en-US" altLang="en-US">
              <a:solidFill>
                <a:srgbClr val="FFFFFF"/>
              </a:solidFill>
            </a:endParaRPr>
          </a:p>
        </p:txBody>
      </p:sp>
      <p:pic>
        <p:nvPicPr>
          <p:cNvPr id="30725"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4496" y="5005387"/>
            <a:ext cx="72866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161602" cy="792162"/>
          </a:xfrm>
        </p:spPr>
        <p:txBody>
          <a:bodyPr/>
          <a:lstStyle/>
          <a:p>
            <a:r>
              <a:rPr lang="en-US" dirty="0" smtClean="0"/>
              <a:t>Downloading Instructions</a:t>
            </a:r>
            <a:endParaRPr lang="en-US" dirty="0"/>
          </a:p>
        </p:txBody>
      </p:sp>
      <p:sp>
        <p:nvSpPr>
          <p:cNvPr id="8" name="Title 1"/>
          <p:cNvSpPr txBox="1">
            <a:spLocks/>
          </p:cNvSpPr>
          <p:nvPr/>
        </p:nvSpPr>
        <p:spPr bwMode="auto">
          <a:xfrm>
            <a:off x="6400799" y="889397"/>
            <a:ext cx="219286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noAutofit/>
          </a:bodyPr>
          <a:lstStyle>
            <a:lvl1pPr algn="l" rtl="0" eaLnBrk="0" fontAlgn="base" hangingPunct="0">
              <a:spcBef>
                <a:spcPct val="0"/>
              </a:spcBef>
              <a:spcAft>
                <a:spcPct val="0"/>
              </a:spcAft>
              <a:defRPr sz="4400" b="1" kern="1200">
                <a:solidFill>
                  <a:schemeClr val="tx2"/>
                </a:solidFill>
                <a:latin typeface="Calibri" panose="020F0502020204030204" pitchFamily="34" charset="0"/>
                <a:ea typeface="+mj-ea"/>
                <a:cs typeface="+mj-cs"/>
              </a:defRPr>
            </a:lvl1pPr>
            <a:lvl2pPr algn="l" rtl="0" eaLnBrk="0" fontAlgn="base" hangingPunct="0">
              <a:spcBef>
                <a:spcPct val="0"/>
              </a:spcBef>
              <a:spcAft>
                <a:spcPct val="0"/>
              </a:spcAft>
              <a:defRPr sz="4400" b="1">
                <a:solidFill>
                  <a:schemeClr val="tx2"/>
                </a:solidFill>
                <a:latin typeface="Calibri" panose="020F0502020204030204" pitchFamily="34" charset="0"/>
              </a:defRPr>
            </a:lvl2pPr>
            <a:lvl3pPr algn="l" rtl="0" eaLnBrk="0" fontAlgn="base" hangingPunct="0">
              <a:spcBef>
                <a:spcPct val="0"/>
              </a:spcBef>
              <a:spcAft>
                <a:spcPct val="0"/>
              </a:spcAft>
              <a:defRPr sz="4400" b="1">
                <a:solidFill>
                  <a:schemeClr val="tx2"/>
                </a:solidFill>
                <a:latin typeface="Calibri" panose="020F0502020204030204" pitchFamily="34" charset="0"/>
              </a:defRPr>
            </a:lvl3pPr>
            <a:lvl4pPr algn="l" rtl="0" eaLnBrk="0" fontAlgn="base" hangingPunct="0">
              <a:spcBef>
                <a:spcPct val="0"/>
              </a:spcBef>
              <a:spcAft>
                <a:spcPct val="0"/>
              </a:spcAft>
              <a:defRPr sz="4400" b="1">
                <a:solidFill>
                  <a:schemeClr val="tx2"/>
                </a:solidFill>
                <a:latin typeface="Calibri" panose="020F0502020204030204" pitchFamily="34" charset="0"/>
              </a:defRPr>
            </a:lvl4pPr>
            <a:lvl5pPr algn="l" rtl="0" eaLnBrk="0" fontAlgn="base" hangingPunct="0">
              <a:spcBef>
                <a:spcPct val="0"/>
              </a:spcBef>
              <a:spcAft>
                <a:spcPct val="0"/>
              </a:spcAft>
              <a:defRPr sz="4400" b="1">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a:lstStyle>
          <a:p>
            <a:pPr defTabSz="914400">
              <a:defRPr/>
            </a:pPr>
            <a:r>
              <a:rPr lang="en-US" sz="3200" dirty="0" smtClean="0">
                <a:cs typeface="Times New Roman" pitchFamily="18" charset="0"/>
              </a:rPr>
              <a:t>(continued)</a:t>
            </a:r>
            <a:endParaRPr lang="en-US" sz="3600"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Content Placeholder 2"/>
          <p:cNvSpPr>
            <a:spLocks noGrp="1"/>
          </p:cNvSpPr>
          <p:nvPr>
            <p:ph sz="quarter" idx="1"/>
          </p:nvPr>
        </p:nvSpPr>
        <p:spPr>
          <a:xfrm>
            <a:off x="152400" y="1905001"/>
            <a:ext cx="8551333" cy="3829049"/>
          </a:xfrm>
        </p:spPr>
        <p:txBody>
          <a:bodyPr/>
          <a:lstStyle/>
          <a:p>
            <a:pPr marL="823913" lvl="1" indent="-457200">
              <a:spcAft>
                <a:spcPts val="600"/>
              </a:spcAft>
            </a:pPr>
            <a:r>
              <a:rPr lang="en-US" altLang="en-US" sz="2800" b="1" dirty="0" smtClean="0">
                <a:solidFill>
                  <a:schemeClr val="accent1"/>
                </a:solidFill>
                <a:latin typeface="Calibri" panose="020F0502020204030204" pitchFamily="34" charset="0"/>
              </a:rPr>
              <a:t>Download the controller program</a:t>
            </a:r>
            <a:r>
              <a:rPr lang="en-US" altLang="en-US" sz="2800" b="1" dirty="0" smtClean="0">
                <a:latin typeface="Calibri" panose="020F0502020204030204" pitchFamily="34" charset="0"/>
              </a:rPr>
              <a:t>, </a:t>
            </a:r>
            <a:r>
              <a:rPr lang="en-US" altLang="en-US" sz="2800" b="1" dirty="0" err="1" smtClean="0">
                <a:solidFill>
                  <a:schemeClr val="accent2"/>
                </a:solidFill>
                <a:latin typeface="Calibri" panose="020F0502020204030204" pitchFamily="34" charset="0"/>
              </a:rPr>
              <a:t>Controller.rbt</a:t>
            </a:r>
            <a:r>
              <a:rPr lang="en-US" altLang="en-US" sz="2800" b="1" dirty="0" smtClean="0">
                <a:latin typeface="Calibri" panose="020F0502020204030204" pitchFamily="34" charset="0"/>
              </a:rPr>
              <a:t>, onto the NXT that you want to use as a remote control device.</a:t>
            </a:r>
          </a:p>
          <a:p>
            <a:pPr marL="823913" lvl="1" indent="-457200">
              <a:spcAft>
                <a:spcPts val="600"/>
              </a:spcAft>
            </a:pPr>
            <a:r>
              <a:rPr lang="en-US" altLang="en-US" sz="2800" b="1" dirty="0" smtClean="0">
                <a:solidFill>
                  <a:schemeClr val="bg1">
                    <a:lumMod val="50000"/>
                  </a:schemeClr>
                </a:solidFill>
                <a:latin typeface="Calibri" panose="020F0502020204030204" pitchFamily="34" charset="0"/>
              </a:rPr>
              <a:t>(This order is important </a:t>
            </a:r>
            <a:r>
              <a:rPr lang="en-US" altLang="en-US" sz="2800" b="1" dirty="0" smtClean="0">
                <a:solidFill>
                  <a:schemeClr val="bg1">
                    <a:lumMod val="50000"/>
                  </a:schemeClr>
                </a:solidFill>
                <a:latin typeface="Calibri" panose="020F0502020204030204" pitchFamily="34" charset="0"/>
                <a:sym typeface="Wingdings" panose="05000000000000000000" pitchFamily="2" charset="2"/>
              </a:rPr>
              <a:t></a:t>
            </a:r>
            <a:r>
              <a:rPr lang="en-US" altLang="en-US" sz="2800" b="1" dirty="0" smtClean="0">
                <a:solidFill>
                  <a:schemeClr val="bg1">
                    <a:lumMod val="50000"/>
                  </a:schemeClr>
                </a:solidFill>
                <a:latin typeface="Calibri" panose="020F0502020204030204" pitchFamily="34" charset="0"/>
              </a:rPr>
              <a:t>) </a:t>
            </a:r>
            <a:r>
              <a:rPr lang="en-US" altLang="en-US" sz="2800" b="1" dirty="0" smtClean="0">
                <a:latin typeface="Calibri" panose="020F0502020204030204" pitchFamily="34" charset="0"/>
              </a:rPr>
              <a:t>Begin running the receiver program on the receiving NXT. Then run the controller program on the NXT that remotely controls it.</a:t>
            </a:r>
          </a:p>
          <a:p>
            <a:pPr marL="0" indent="0" algn="ctr">
              <a:spcAft>
                <a:spcPts val="600"/>
              </a:spcAft>
              <a:buNone/>
            </a:pPr>
            <a:r>
              <a:rPr lang="en-US" altLang="en-US" sz="3200" b="1" i="1" dirty="0" smtClean="0">
                <a:solidFill>
                  <a:schemeClr val="accent1"/>
                </a:solidFill>
                <a:latin typeface="Calibri" panose="020F0502020204030204" pitchFamily="34" charset="0"/>
              </a:rPr>
              <a:t>Have fun!</a:t>
            </a:r>
          </a:p>
        </p:txBody>
      </p:sp>
      <p:sp>
        <p:nvSpPr>
          <p:cNvPr id="31748"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BE69F925-0F98-4DCC-A499-E2F7FDD26CE8}" type="slidenum">
              <a:rPr lang="en-US" altLang="en-US">
                <a:solidFill>
                  <a:srgbClr val="FFFFFF"/>
                </a:solidFill>
              </a:rPr>
              <a:pPr/>
              <a:t>21</a:t>
            </a:fld>
            <a:endParaRPr lang="en-US" altLang="en-US">
              <a:solidFill>
                <a:srgbClr val="FFFFFF"/>
              </a:solidFill>
            </a:endParaRPr>
          </a:p>
        </p:txBody>
      </p:sp>
      <p:sp>
        <p:nvSpPr>
          <p:cNvPr id="2" name="Title 1"/>
          <p:cNvSpPr>
            <a:spLocks noGrp="1"/>
          </p:cNvSpPr>
          <p:nvPr>
            <p:ph type="title"/>
          </p:nvPr>
        </p:nvSpPr>
        <p:spPr>
          <a:xfrm>
            <a:off x="457200" y="274638"/>
            <a:ext cx="7467600" cy="792162"/>
          </a:xfrm>
        </p:spPr>
        <p:txBody>
          <a:bodyPr/>
          <a:lstStyle/>
          <a:p>
            <a:r>
              <a:rPr lang="en-US" dirty="0" smtClean="0"/>
              <a:t>Downloading Instructions</a:t>
            </a:r>
            <a:endParaRPr lang="en-US" dirty="0"/>
          </a:p>
        </p:txBody>
      </p:sp>
      <p:sp>
        <p:nvSpPr>
          <p:cNvPr id="7" name="Title 1"/>
          <p:cNvSpPr txBox="1">
            <a:spLocks/>
          </p:cNvSpPr>
          <p:nvPr/>
        </p:nvSpPr>
        <p:spPr bwMode="auto">
          <a:xfrm>
            <a:off x="6400799" y="889397"/>
            <a:ext cx="219286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noAutofit/>
          </a:bodyPr>
          <a:lstStyle>
            <a:lvl1pPr algn="l" rtl="0" eaLnBrk="0" fontAlgn="base" hangingPunct="0">
              <a:spcBef>
                <a:spcPct val="0"/>
              </a:spcBef>
              <a:spcAft>
                <a:spcPct val="0"/>
              </a:spcAft>
              <a:defRPr sz="4400" b="1" kern="1200">
                <a:solidFill>
                  <a:schemeClr val="tx2"/>
                </a:solidFill>
                <a:latin typeface="Calibri" panose="020F0502020204030204" pitchFamily="34" charset="0"/>
                <a:ea typeface="+mj-ea"/>
                <a:cs typeface="+mj-cs"/>
              </a:defRPr>
            </a:lvl1pPr>
            <a:lvl2pPr algn="l" rtl="0" eaLnBrk="0" fontAlgn="base" hangingPunct="0">
              <a:spcBef>
                <a:spcPct val="0"/>
              </a:spcBef>
              <a:spcAft>
                <a:spcPct val="0"/>
              </a:spcAft>
              <a:defRPr sz="4400" b="1">
                <a:solidFill>
                  <a:schemeClr val="tx2"/>
                </a:solidFill>
                <a:latin typeface="Calibri" panose="020F0502020204030204" pitchFamily="34" charset="0"/>
              </a:defRPr>
            </a:lvl2pPr>
            <a:lvl3pPr algn="l" rtl="0" eaLnBrk="0" fontAlgn="base" hangingPunct="0">
              <a:spcBef>
                <a:spcPct val="0"/>
              </a:spcBef>
              <a:spcAft>
                <a:spcPct val="0"/>
              </a:spcAft>
              <a:defRPr sz="4400" b="1">
                <a:solidFill>
                  <a:schemeClr val="tx2"/>
                </a:solidFill>
                <a:latin typeface="Calibri" panose="020F0502020204030204" pitchFamily="34" charset="0"/>
              </a:defRPr>
            </a:lvl3pPr>
            <a:lvl4pPr algn="l" rtl="0" eaLnBrk="0" fontAlgn="base" hangingPunct="0">
              <a:spcBef>
                <a:spcPct val="0"/>
              </a:spcBef>
              <a:spcAft>
                <a:spcPct val="0"/>
              </a:spcAft>
              <a:defRPr sz="4400" b="1">
                <a:solidFill>
                  <a:schemeClr val="tx2"/>
                </a:solidFill>
                <a:latin typeface="Calibri" panose="020F0502020204030204" pitchFamily="34" charset="0"/>
              </a:defRPr>
            </a:lvl4pPr>
            <a:lvl5pPr algn="l" rtl="0" eaLnBrk="0" fontAlgn="base" hangingPunct="0">
              <a:spcBef>
                <a:spcPct val="0"/>
              </a:spcBef>
              <a:spcAft>
                <a:spcPct val="0"/>
              </a:spcAft>
              <a:defRPr sz="4400" b="1">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a:lstStyle>
          <a:p>
            <a:pPr defTabSz="914400">
              <a:defRPr/>
            </a:pPr>
            <a:r>
              <a:rPr lang="en-US" sz="3200" dirty="0" smtClean="0">
                <a:cs typeface="Times New Roman" pitchFamily="18" charset="0"/>
              </a:rPr>
              <a:t>(continued)</a:t>
            </a:r>
            <a:endParaRPr lang="en-US" sz="3600"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Post-Activity Quiz</a:t>
            </a:r>
          </a:p>
        </p:txBody>
      </p:sp>
      <p:sp>
        <p:nvSpPr>
          <p:cNvPr id="32771" name="Content Placeholder 2"/>
          <p:cNvSpPr>
            <a:spLocks noGrp="1"/>
          </p:cNvSpPr>
          <p:nvPr>
            <p:ph sz="quarter" idx="1"/>
          </p:nvPr>
        </p:nvSpPr>
        <p:spPr>
          <a:xfrm>
            <a:off x="457200" y="1600200"/>
            <a:ext cx="8001000" cy="4800600"/>
          </a:xfrm>
        </p:spPr>
        <p:txBody>
          <a:bodyPr/>
          <a:lstStyle/>
          <a:p>
            <a:pPr marL="514350" indent="-514350">
              <a:buFont typeface="+mj-lt"/>
              <a:buAutoNum type="arabicPeriod"/>
            </a:pPr>
            <a:r>
              <a:rPr lang="en-US" altLang="en-US" sz="3200" b="1" dirty="0" smtClean="0">
                <a:latin typeface="Calibri" panose="020F0502020204030204" pitchFamily="34" charset="0"/>
              </a:rPr>
              <a:t>Explain how we used messages sent over a Bluetooth connection to enable one NXT to be used to remotely control another.</a:t>
            </a:r>
          </a:p>
          <a:p>
            <a:pPr marL="514350" indent="-514350">
              <a:buFont typeface="+mj-lt"/>
              <a:buAutoNum type="arabicPeriod"/>
            </a:pPr>
            <a:r>
              <a:rPr lang="en-US" sz="3200" b="1" dirty="0">
                <a:latin typeface="Calibri" panose="020F0502020204030204" pitchFamily="34" charset="0"/>
              </a:rPr>
              <a:t>What ideas do you have for how you might change the programming to accomplish different tasks using two NXT bricks?</a:t>
            </a:r>
            <a:endParaRPr lang="en-US" altLang="en-US" sz="3200" b="1" dirty="0">
              <a:latin typeface="Calibri" panose="020F0502020204030204" pitchFamily="34" charset="0"/>
            </a:endParaRPr>
          </a:p>
          <a:p>
            <a:pPr marL="514350" indent="-514350">
              <a:buFont typeface="+mj-lt"/>
              <a:buAutoNum type="arabicPeriod"/>
            </a:pPr>
            <a:r>
              <a:rPr lang="en-US" altLang="en-US" sz="3200" b="1" dirty="0" smtClean="0">
                <a:latin typeface="Calibri" panose="020F0502020204030204" pitchFamily="34" charset="0"/>
              </a:rPr>
              <a:t>In your own words, what are the steps of the engineering design process? Which is your favorite step?</a:t>
            </a:r>
          </a:p>
        </p:txBody>
      </p:sp>
      <p:sp>
        <p:nvSpPr>
          <p:cNvPr id="3277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8F2540CC-C6CE-4E31-B20D-0D4901006E9D}" type="slidenum">
              <a:rPr lang="en-US" altLang="en-US">
                <a:solidFill>
                  <a:srgbClr val="FFFFFF"/>
                </a:solidFill>
              </a:rPr>
              <a:pPr/>
              <a:t>22</a:t>
            </a:fld>
            <a:endParaRPr lang="en-US" altLang="en-US">
              <a:solidFill>
                <a:srgbClr val="FFFFFF"/>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81988" cy="715962"/>
          </a:xfrm>
        </p:spPr>
        <p:txBody>
          <a:bodyPr>
            <a:normAutofit fontScale="90000"/>
          </a:bodyPr>
          <a:lstStyle/>
          <a:p>
            <a:pPr>
              <a:defRPr/>
            </a:pPr>
            <a:r>
              <a:rPr lang="en-US" dirty="0" smtClean="0"/>
              <a:t>Post-Activity Quiz </a:t>
            </a:r>
            <a:r>
              <a:rPr lang="en-US" dirty="0" smtClean="0">
                <a:solidFill>
                  <a:srgbClr val="FF0000"/>
                </a:solidFill>
              </a:rPr>
              <a:t>Answer</a:t>
            </a:r>
            <a:endParaRPr lang="en-US" dirty="0">
              <a:solidFill>
                <a:srgbClr val="FF0000"/>
              </a:solidFill>
            </a:endParaRPr>
          </a:p>
        </p:txBody>
      </p:sp>
      <p:sp>
        <p:nvSpPr>
          <p:cNvPr id="33795" name="Content Placeholder 2"/>
          <p:cNvSpPr>
            <a:spLocks noGrp="1"/>
          </p:cNvSpPr>
          <p:nvPr>
            <p:ph sz="quarter" idx="1"/>
          </p:nvPr>
        </p:nvSpPr>
        <p:spPr>
          <a:xfrm>
            <a:off x="457200" y="838200"/>
            <a:ext cx="8321040" cy="5852160"/>
          </a:xfrm>
        </p:spPr>
        <p:txBody>
          <a:bodyPr/>
          <a:lstStyle/>
          <a:p>
            <a:pPr marL="457200" indent="-457200">
              <a:spcBef>
                <a:spcPts val="0"/>
              </a:spcBef>
              <a:spcAft>
                <a:spcPts val="600"/>
              </a:spcAft>
              <a:buFont typeface="+mj-lt"/>
              <a:buAutoNum type="arabicPeriod"/>
            </a:pPr>
            <a:r>
              <a:rPr lang="en-US" altLang="en-US" sz="2000" b="1" dirty="0" smtClean="0">
                <a:latin typeface="Calibri" panose="020F0502020204030204" pitchFamily="34" charset="0"/>
              </a:rPr>
              <a:t>Explain how we used messages sent over a Bluetooth connection to enable one NXT to be used to remotely control another.</a:t>
            </a:r>
            <a:endParaRPr lang="en-US" altLang="en-US" sz="2000" b="1" dirty="0" smtClean="0">
              <a:solidFill>
                <a:srgbClr val="FF0000"/>
              </a:solidFill>
              <a:latin typeface="Calibri" panose="020F0502020204030204" pitchFamily="34" charset="0"/>
            </a:endParaRPr>
          </a:p>
          <a:p>
            <a:pPr marL="457200" lvl="1" indent="0">
              <a:spcBef>
                <a:spcPts val="0"/>
              </a:spcBef>
              <a:spcAft>
                <a:spcPts val="600"/>
              </a:spcAft>
              <a:buNone/>
            </a:pPr>
            <a:r>
              <a:rPr lang="en-US" altLang="en-US" sz="1800" b="1" dirty="0" smtClean="0">
                <a:solidFill>
                  <a:srgbClr val="FF0000"/>
                </a:solidFill>
                <a:latin typeface="Calibri" panose="020F0502020204030204" pitchFamily="34" charset="0"/>
              </a:rPr>
              <a:t>Let’s call one NXT the “controller” and the other NXT the “receiver.”</a:t>
            </a:r>
          </a:p>
          <a:p>
            <a:pPr marL="457200" lvl="1" indent="0">
              <a:spcBef>
                <a:spcPts val="0"/>
              </a:spcBef>
              <a:spcAft>
                <a:spcPts val="600"/>
              </a:spcAft>
              <a:buNone/>
            </a:pPr>
            <a:r>
              <a:rPr lang="en-US" altLang="en-US" sz="1800" b="1" dirty="0" smtClean="0">
                <a:solidFill>
                  <a:srgbClr val="FF0000"/>
                </a:solidFill>
                <a:latin typeface="Calibri" panose="020F0502020204030204" pitchFamily="34" charset="0"/>
              </a:rPr>
              <a:t>When each button (orange, left, right) is pressed on the controller, it sends a distinct message (“1”, “2”, “3”) via Bluetooth to the receiver.  When no button is pressed on the controller, it sends another distinct message (“0”) to the receiver.</a:t>
            </a:r>
          </a:p>
          <a:p>
            <a:pPr marL="457200" lvl="1" indent="0">
              <a:spcBef>
                <a:spcPts val="0"/>
              </a:spcBef>
              <a:buNone/>
            </a:pPr>
            <a:r>
              <a:rPr lang="en-US" altLang="en-US" sz="1800" b="1" dirty="0" smtClean="0">
                <a:solidFill>
                  <a:srgbClr val="FF0000"/>
                </a:solidFill>
                <a:latin typeface="Calibri" panose="020F0502020204030204" pitchFamily="34" charset="0"/>
              </a:rPr>
              <a:t>We programmed the receiver NXT so that…</a:t>
            </a:r>
          </a:p>
          <a:p>
            <a:pPr marL="731837" lvl="2" indent="0">
              <a:spcBef>
                <a:spcPts val="0"/>
              </a:spcBef>
              <a:buNone/>
            </a:pPr>
            <a:r>
              <a:rPr lang="en-US" altLang="en-US" sz="1700" b="1" dirty="0" smtClean="0">
                <a:solidFill>
                  <a:srgbClr val="FF0000"/>
                </a:solidFill>
                <a:latin typeface="Calibri" panose="020F0502020204030204" pitchFamily="34" charset="0"/>
              </a:rPr>
              <a:t>when it receives “1” it moves forward</a:t>
            </a:r>
          </a:p>
          <a:p>
            <a:pPr marL="731837" lvl="2" indent="0">
              <a:spcBef>
                <a:spcPts val="0"/>
              </a:spcBef>
              <a:buNone/>
            </a:pPr>
            <a:r>
              <a:rPr lang="en-US" altLang="en-US" sz="1700" b="1" dirty="0" smtClean="0">
                <a:solidFill>
                  <a:srgbClr val="FF0000"/>
                </a:solidFill>
                <a:latin typeface="Calibri" panose="020F0502020204030204" pitchFamily="34" charset="0"/>
              </a:rPr>
              <a:t>when it receives “2” it moves left</a:t>
            </a:r>
          </a:p>
          <a:p>
            <a:pPr marL="731837" lvl="2" indent="0">
              <a:spcBef>
                <a:spcPts val="0"/>
              </a:spcBef>
              <a:buNone/>
            </a:pPr>
            <a:r>
              <a:rPr lang="en-US" altLang="en-US" sz="1700" b="1" dirty="0" smtClean="0">
                <a:solidFill>
                  <a:srgbClr val="FF0000"/>
                </a:solidFill>
                <a:latin typeface="Calibri" panose="020F0502020204030204" pitchFamily="34" charset="0"/>
              </a:rPr>
              <a:t>when it receives “3” it moves right</a:t>
            </a:r>
          </a:p>
          <a:p>
            <a:pPr marL="731837" lvl="2" indent="0">
              <a:spcBef>
                <a:spcPts val="0"/>
              </a:spcBef>
              <a:buNone/>
            </a:pPr>
            <a:r>
              <a:rPr lang="en-US" altLang="en-US" sz="1700" b="1" dirty="0" smtClean="0">
                <a:solidFill>
                  <a:srgbClr val="FF0000"/>
                </a:solidFill>
                <a:latin typeface="Calibri" panose="020F0502020204030204" pitchFamily="34" charset="0"/>
              </a:rPr>
              <a:t>when it receives “0” it does nothing</a:t>
            </a:r>
          </a:p>
          <a:p>
            <a:pPr marL="457200" indent="-457200">
              <a:spcBef>
                <a:spcPts val="0"/>
              </a:spcBef>
              <a:spcAft>
                <a:spcPts val="600"/>
              </a:spcAft>
              <a:buFont typeface="+mj-lt"/>
              <a:buAutoNum type="arabicPeriod"/>
            </a:pPr>
            <a:r>
              <a:rPr lang="en-US" sz="2000" b="1" dirty="0" smtClean="0">
                <a:latin typeface="Calibri" panose="020F0502020204030204" pitchFamily="34" charset="0"/>
              </a:rPr>
              <a:t>What ideas do you have for how you might change the programming to accomplish different tasks using two NXT bricks? </a:t>
            </a:r>
            <a:r>
              <a:rPr lang="en-US" sz="2000" b="1" dirty="0" smtClean="0">
                <a:solidFill>
                  <a:srgbClr val="FF0000"/>
                </a:solidFill>
                <a:latin typeface="Calibri" panose="020F0502020204030204" pitchFamily="34" charset="0"/>
              </a:rPr>
              <a:t>Answers will vary.</a:t>
            </a:r>
            <a:endParaRPr lang="en-US" altLang="en-US" sz="2000" b="1" dirty="0" smtClean="0">
              <a:solidFill>
                <a:srgbClr val="FF0000"/>
              </a:solidFill>
              <a:latin typeface="Calibri" panose="020F0502020204030204" pitchFamily="34" charset="0"/>
            </a:endParaRPr>
          </a:p>
          <a:p>
            <a:pPr marL="457200" lvl="0" indent="-457200">
              <a:spcBef>
                <a:spcPts val="0"/>
              </a:spcBef>
              <a:spcAft>
                <a:spcPts val="600"/>
              </a:spcAft>
              <a:buFont typeface="+mj-lt"/>
              <a:buAutoNum type="arabicPeriod"/>
            </a:pPr>
            <a:r>
              <a:rPr lang="en-US" sz="2000" b="1" dirty="0" smtClean="0">
                <a:latin typeface="Calibri" panose="020F0502020204030204" pitchFamily="34" charset="0"/>
              </a:rPr>
              <a:t>In your own words, what are the steps of the engineering design process? And which is your favorite step?</a:t>
            </a:r>
          </a:p>
          <a:p>
            <a:pPr marL="457200" indent="0">
              <a:spcBef>
                <a:spcPts val="0"/>
              </a:spcBef>
              <a:buNone/>
            </a:pPr>
            <a:r>
              <a:rPr lang="en-US" sz="1800" b="1" dirty="0" smtClean="0">
                <a:solidFill>
                  <a:srgbClr val="FF0000"/>
                </a:solidFill>
                <a:latin typeface="Calibri" panose="020F0502020204030204" pitchFamily="34" charset="0"/>
              </a:rPr>
              <a:t>The </a:t>
            </a:r>
            <a:r>
              <a:rPr lang="en-US" sz="1800" b="1" dirty="0">
                <a:solidFill>
                  <a:srgbClr val="FF0000"/>
                </a:solidFill>
                <a:latin typeface="Calibri" panose="020F0502020204030204" pitchFamily="34" charset="0"/>
              </a:rPr>
              <a:t>main steps: 1) understand the problem or challenge, 2) brainstorm and research to generate solution ideas and preliminary designs, 3) choose </a:t>
            </a:r>
            <a:r>
              <a:rPr lang="en-US" sz="1800" b="1" dirty="0" smtClean="0">
                <a:solidFill>
                  <a:srgbClr val="FF0000"/>
                </a:solidFill>
                <a:latin typeface="Calibri" panose="020F0502020204030204" pitchFamily="34" charset="0"/>
              </a:rPr>
              <a:t>the</a:t>
            </a:r>
            <a:br>
              <a:rPr lang="en-US" sz="1800" b="1" dirty="0" smtClean="0">
                <a:solidFill>
                  <a:srgbClr val="FF0000"/>
                </a:solidFill>
                <a:latin typeface="Calibri" panose="020F0502020204030204" pitchFamily="34" charset="0"/>
              </a:rPr>
            </a:br>
            <a:r>
              <a:rPr lang="en-US" sz="1800" b="1" dirty="0" smtClean="0">
                <a:solidFill>
                  <a:srgbClr val="FF0000"/>
                </a:solidFill>
                <a:latin typeface="Calibri" panose="020F0502020204030204" pitchFamily="34" charset="0"/>
              </a:rPr>
              <a:t>best </a:t>
            </a:r>
            <a:r>
              <a:rPr lang="en-US" sz="1800" b="1" dirty="0">
                <a:solidFill>
                  <a:srgbClr val="FF0000"/>
                </a:solidFill>
                <a:latin typeface="Calibri" panose="020F0502020204030204" pitchFamily="34" charset="0"/>
              </a:rPr>
              <a:t>solution to pursue as the definitive design, 4) create a prototype, </a:t>
            </a:r>
            <a:r>
              <a:rPr lang="en-US" sz="1800" b="1" dirty="0" smtClean="0">
                <a:solidFill>
                  <a:srgbClr val="FF0000"/>
                </a:solidFill>
                <a:latin typeface="Calibri" panose="020F0502020204030204" pitchFamily="34" charset="0"/>
              </a:rPr>
              <a:t/>
            </a:r>
            <a:br>
              <a:rPr lang="en-US" sz="1800" b="1" dirty="0" smtClean="0">
                <a:solidFill>
                  <a:srgbClr val="FF0000"/>
                </a:solidFill>
                <a:latin typeface="Calibri" panose="020F0502020204030204" pitchFamily="34" charset="0"/>
              </a:rPr>
            </a:br>
            <a:r>
              <a:rPr lang="en-US" sz="1800" b="1" dirty="0" smtClean="0">
                <a:solidFill>
                  <a:srgbClr val="FF0000"/>
                </a:solidFill>
                <a:latin typeface="Calibri" panose="020F0502020204030204" pitchFamily="34" charset="0"/>
              </a:rPr>
              <a:t>5</a:t>
            </a:r>
            <a:r>
              <a:rPr lang="en-US" sz="1800" b="1" dirty="0">
                <a:solidFill>
                  <a:srgbClr val="FF0000"/>
                </a:solidFill>
                <a:latin typeface="Calibri" panose="020F0502020204030204" pitchFamily="34" charset="0"/>
              </a:rPr>
              <a:t>) test </a:t>
            </a:r>
            <a:r>
              <a:rPr lang="en-US" sz="1800" b="1" dirty="0" smtClean="0">
                <a:solidFill>
                  <a:srgbClr val="FF0000"/>
                </a:solidFill>
                <a:latin typeface="Calibri" panose="020F0502020204030204" pitchFamily="34" charset="0"/>
              </a:rPr>
              <a:t>it and </a:t>
            </a:r>
            <a:r>
              <a:rPr lang="en-US" sz="1800" b="1" dirty="0">
                <a:solidFill>
                  <a:srgbClr val="FF0000"/>
                </a:solidFill>
                <a:latin typeface="Calibri" panose="020F0502020204030204" pitchFamily="34" charset="0"/>
              </a:rPr>
              <a:t>make improvements, 6) present the results and final solution. </a:t>
            </a:r>
          </a:p>
        </p:txBody>
      </p:sp>
      <p:sp>
        <p:nvSpPr>
          <p:cNvPr id="33796"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C3B79C32-BD74-4CC1-8181-E34091419478}" type="slidenum">
              <a:rPr lang="en-US" altLang="en-US">
                <a:solidFill>
                  <a:srgbClr val="FFFFFF"/>
                </a:solidFill>
              </a:rPr>
              <a:pPr/>
              <a:t>23</a:t>
            </a:fld>
            <a:endParaRPr lang="en-US" altLang="en-US">
              <a:solidFill>
                <a:srgbClr val="FFFFFF"/>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493713" y="1447800"/>
            <a:ext cx="8269287"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o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ea typeface="ＭＳ Ｐゴシック" panose="020B0600070205080204" pitchFamily="34" charset="-128"/>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ea typeface="ＭＳ Ｐゴシック" panose="020B0600070205080204" pitchFamily="34" charset="-128"/>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ea typeface="ＭＳ Ｐゴシック" panose="020B0600070205080204" pitchFamily="34" charset="-128"/>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ea typeface="ＭＳ Ｐゴシック" panose="020B0600070205080204" pitchFamily="34" charset="-128"/>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5pPr>
            <a:lvl6pPr marL="2514600" indent="-228600" defTabSz="4572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6pPr>
            <a:lvl7pPr marL="2971800" indent="-228600" defTabSz="4572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7pPr>
            <a:lvl8pPr marL="3429000" indent="-228600" defTabSz="4572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8pPr>
            <a:lvl9pPr marL="3886200" indent="-228600" defTabSz="4572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9pPr>
          </a:lstStyle>
          <a:p>
            <a:pPr eaLnBrk="1" hangingPunct="1">
              <a:spcBef>
                <a:spcPct val="0"/>
              </a:spcBef>
              <a:spcAft>
                <a:spcPts val="1200"/>
              </a:spcAft>
              <a:buClrTx/>
              <a:buSzTx/>
              <a:buNone/>
              <a:defRPr/>
            </a:pPr>
            <a:r>
              <a:rPr lang="en-US" altLang="en-US" sz="2800" b="1" dirty="0" smtClean="0">
                <a:solidFill>
                  <a:schemeClr val="accent2"/>
                </a:solidFill>
                <a:latin typeface="Calibri" panose="020F0502020204030204" pitchFamily="34" charset="0"/>
                <a:cs typeface="Times New Roman" panose="02020603050405020304" pitchFamily="18" charset="0"/>
              </a:rPr>
              <a:t>Bluetooth technology: </a:t>
            </a:r>
            <a:r>
              <a:rPr lang="en-US" altLang="en-US" sz="2800" b="1" dirty="0" smtClean="0">
                <a:latin typeface="Calibri" panose="020F0502020204030204" pitchFamily="34" charset="0"/>
                <a:cs typeface="Times New Roman" panose="02020603050405020304" pitchFamily="18" charset="0"/>
              </a:rPr>
              <a:t>A type of </a:t>
            </a:r>
            <a:r>
              <a:rPr lang="en-US" sz="2800" b="1" dirty="0" smtClean="0">
                <a:latin typeface="Calibri" panose="020F0502020204030204" pitchFamily="34" charset="0"/>
                <a:cs typeface="Times New Roman" panose="02020603050405020304" pitchFamily="18" charset="0"/>
              </a:rPr>
              <a:t>wireless </a:t>
            </a:r>
            <a:r>
              <a:rPr lang="en-US" sz="2800" b="1" dirty="0">
                <a:latin typeface="Calibri" panose="020F0502020204030204" pitchFamily="34" charset="0"/>
                <a:cs typeface="Times New Roman" panose="02020603050405020304" pitchFamily="18" charset="0"/>
              </a:rPr>
              <a:t>electrical connection used for communication between two devices. </a:t>
            </a:r>
            <a:endParaRPr lang="en-US" sz="2800" b="1" dirty="0" smtClean="0">
              <a:latin typeface="Calibri" panose="020F0502020204030204" pitchFamily="34" charset="0"/>
              <a:cs typeface="Times New Roman" panose="02020603050405020304" pitchFamily="18" charset="0"/>
            </a:endParaRPr>
          </a:p>
          <a:p>
            <a:pPr eaLnBrk="1" hangingPunct="1">
              <a:spcBef>
                <a:spcPct val="0"/>
              </a:spcBef>
              <a:spcAft>
                <a:spcPts val="1200"/>
              </a:spcAft>
              <a:buClrTx/>
              <a:buSzTx/>
              <a:buNone/>
              <a:defRPr/>
            </a:pPr>
            <a:r>
              <a:rPr lang="en-US" altLang="en-US" sz="2800" b="1" dirty="0" smtClean="0">
                <a:solidFill>
                  <a:schemeClr val="accent2"/>
                </a:solidFill>
                <a:latin typeface="Calibri" panose="020F0502020204030204" pitchFamily="34" charset="0"/>
                <a:cs typeface="Times New Roman" panose="02020603050405020304" pitchFamily="18" charset="0"/>
              </a:rPr>
              <a:t>electrical connection: </a:t>
            </a:r>
            <a:r>
              <a:rPr lang="en-US" altLang="en-US" sz="2800" b="1" dirty="0" smtClean="0">
                <a:latin typeface="Calibri" panose="020F0502020204030204" pitchFamily="34" charset="0"/>
                <a:cs typeface="Times New Roman" panose="02020603050405020304" pitchFamily="18" charset="0"/>
              </a:rPr>
              <a:t>The link or bond that passes electricity between two or more things</a:t>
            </a:r>
            <a:r>
              <a:rPr lang="en-US" altLang="en-US" sz="2800" b="1" dirty="0" smtClean="0">
                <a:latin typeface="Calibri" panose="020F0502020204030204" pitchFamily="34" charset="0"/>
                <a:cs typeface="Times New Roman" panose="02020603050405020304" pitchFamily="18" charset="0"/>
              </a:rPr>
              <a:t>.</a:t>
            </a:r>
          </a:p>
          <a:p>
            <a:pPr eaLnBrk="1" hangingPunct="1">
              <a:spcBef>
                <a:spcPct val="0"/>
              </a:spcBef>
              <a:spcAft>
                <a:spcPts val="1200"/>
              </a:spcAft>
              <a:buClrTx/>
              <a:buSzTx/>
              <a:buNone/>
              <a:defRPr/>
            </a:pPr>
            <a:endParaRPr lang="en-US" altLang="en-US" sz="2800" b="1" dirty="0">
              <a:latin typeface="Calibri" panose="020F0502020204030204" pitchFamily="34" charset="0"/>
              <a:cs typeface="Times New Roman" panose="02020603050405020304" pitchFamily="18" charset="0"/>
            </a:endParaRPr>
          </a:p>
          <a:p>
            <a:pPr eaLnBrk="1" hangingPunct="1">
              <a:spcBef>
                <a:spcPct val="0"/>
              </a:spcBef>
              <a:spcAft>
                <a:spcPts val="1200"/>
              </a:spcAft>
              <a:buClrTx/>
              <a:buSzTx/>
              <a:buNone/>
              <a:defRPr/>
            </a:pPr>
            <a:endParaRPr lang="en-US" altLang="en-US" sz="2800" b="1" dirty="0" smtClean="0">
              <a:latin typeface="Calibri" panose="020F0502020204030204" pitchFamily="34" charset="0"/>
              <a:cs typeface="Times New Roman" panose="02020603050405020304" pitchFamily="18" charset="0"/>
            </a:endParaRPr>
          </a:p>
          <a:p>
            <a:pPr eaLnBrk="1" hangingPunct="1">
              <a:spcBef>
                <a:spcPct val="0"/>
              </a:spcBef>
              <a:spcAft>
                <a:spcPts val="1200"/>
              </a:spcAft>
              <a:buClrTx/>
              <a:buSzTx/>
              <a:buFontTx/>
              <a:buNone/>
              <a:defRPr/>
            </a:pPr>
            <a:r>
              <a:rPr lang="en-US" altLang="en-US" sz="2800" b="1" dirty="0" smtClean="0">
                <a:solidFill>
                  <a:schemeClr val="bg1">
                    <a:lumMod val="50000"/>
                  </a:schemeClr>
                </a:solidFill>
                <a:latin typeface="Calibri" panose="020F0502020204030204" pitchFamily="34" charset="0"/>
                <a:cs typeface="Times New Roman" panose="02020603050405020304" pitchFamily="18" charset="0"/>
              </a:rPr>
              <a:t>soccer field </a:t>
            </a:r>
            <a:r>
              <a:rPr lang="en-US" altLang="en-US" sz="2800" b="1" dirty="0" smtClean="0">
                <a:solidFill>
                  <a:schemeClr val="bg1">
                    <a:lumMod val="50000"/>
                  </a:schemeClr>
                </a:solidFill>
                <a:latin typeface="Calibri" panose="020F0502020204030204" pitchFamily="34" charset="0"/>
                <a:cs typeface="Times New Roman" panose="02020603050405020304" pitchFamily="18" charset="0"/>
                <a:sym typeface="Wingdings" panose="05000000000000000000" pitchFamily="2" charset="2"/>
              </a:rPr>
              <a:t></a:t>
            </a:r>
            <a:endParaRPr lang="en-US" altLang="en-US" sz="2800" b="1" dirty="0" smtClean="0">
              <a:solidFill>
                <a:schemeClr val="bg1">
                  <a:lumMod val="50000"/>
                </a:schemeClr>
              </a:solidFill>
              <a:latin typeface="Calibri" panose="020F0502020204030204" pitchFamily="34" charset="0"/>
              <a:cs typeface="Times New Roman" panose="02020603050405020304" pitchFamily="18" charset="0"/>
            </a:endParaRPr>
          </a:p>
        </p:txBody>
      </p:sp>
      <p:sp>
        <p:nvSpPr>
          <p:cNvPr id="35843" name="Slide Number Placeholder 2"/>
          <p:cNvSpPr>
            <a:spLocks noGrp="1"/>
          </p:cNvSpPr>
          <p:nvPr>
            <p:ph type="sldNum" sz="quarter" idx="4294967295"/>
          </p:nvPr>
        </p:nvSpPr>
        <p:spPr bwMode="auto">
          <a:xfrm>
            <a:off x="8129588" y="5734050"/>
            <a:ext cx="609600" cy="5207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ea typeface="ＭＳ Ｐゴシック" panose="020B0600070205080204" pitchFamily="34" charset="-128"/>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ea typeface="ＭＳ Ｐゴシック" panose="020B0600070205080204" pitchFamily="34" charset="-128"/>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ea typeface="ＭＳ Ｐゴシック" panose="020B0600070205080204" pitchFamily="34" charset="-128"/>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ea typeface="ＭＳ Ｐゴシック" panose="020B0600070205080204" pitchFamily="34" charset="-128"/>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5pPr>
            <a:lvl6pPr marL="2514600" indent="-228600" defTabSz="4572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6pPr>
            <a:lvl7pPr marL="2971800" indent="-228600" defTabSz="4572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7pPr>
            <a:lvl8pPr marL="3429000" indent="-228600" defTabSz="4572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8pPr>
            <a:lvl9pPr marL="3886200" indent="-228600" defTabSz="4572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9pPr>
          </a:lstStyle>
          <a:p>
            <a:pPr>
              <a:spcBef>
                <a:spcPct val="0"/>
              </a:spcBef>
              <a:buClrTx/>
              <a:buSzTx/>
              <a:buFontTx/>
              <a:buNone/>
            </a:pPr>
            <a:fld id="{01FAF704-CFF9-484A-BE9D-A745D06A9B17}" type="slidenum">
              <a:rPr lang="en-US" altLang="en-US" sz="1400">
                <a:solidFill>
                  <a:srgbClr val="FFFFFF"/>
                </a:solidFill>
                <a:latin typeface="Arial" panose="020B0604020202020204" pitchFamily="34" charset="0"/>
              </a:rPr>
              <a:pPr>
                <a:spcBef>
                  <a:spcPct val="0"/>
                </a:spcBef>
                <a:buClrTx/>
                <a:buSzTx/>
                <a:buFontTx/>
                <a:buNone/>
              </a:pPr>
              <a:t>24</a:t>
            </a:fld>
            <a:endParaRPr lang="en-US" altLang="en-US" sz="1400">
              <a:solidFill>
                <a:srgbClr val="FFFFFF"/>
              </a:solidFill>
              <a:latin typeface="Arial" panose="020B0604020202020204" pitchFamily="34" charset="0"/>
            </a:endParaRPr>
          </a:p>
        </p:txBody>
      </p:sp>
      <p:sp>
        <p:nvSpPr>
          <p:cNvPr id="35844" name="Title 3"/>
          <p:cNvSpPr txBox="1">
            <a:spLocks/>
          </p:cNvSpPr>
          <p:nvPr/>
        </p:nvSpPr>
        <p:spPr bwMode="auto">
          <a:xfrm>
            <a:off x="457200" y="274638"/>
            <a:ext cx="8281988"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ea typeface="ＭＳ Ｐゴシック" panose="020B0600070205080204" pitchFamily="34" charset="-128"/>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ea typeface="ＭＳ Ｐゴシック" panose="020B0600070205080204" pitchFamily="34" charset="-128"/>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ea typeface="ＭＳ Ｐゴシック" panose="020B0600070205080204" pitchFamily="34" charset="-128"/>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ea typeface="ＭＳ Ｐゴシック" panose="020B0600070205080204" pitchFamily="34" charset="-128"/>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ea typeface="ＭＳ Ｐゴシック" panose="020B0600070205080204" pitchFamily="34" charset="-128"/>
              </a:defRPr>
            </a:lvl9pPr>
          </a:lstStyle>
          <a:p>
            <a:pPr defTabSz="914400">
              <a:spcBef>
                <a:spcPct val="0"/>
              </a:spcBef>
              <a:buClrTx/>
              <a:buSzTx/>
              <a:buFontTx/>
              <a:buNone/>
            </a:pPr>
            <a:r>
              <a:rPr lang="en-US" sz="4400" b="1" dirty="0">
                <a:solidFill>
                  <a:schemeClr val="tx2"/>
                </a:solidFill>
                <a:latin typeface="Calibri" panose="020F0502020204030204" pitchFamily="34" charset="0"/>
              </a:rPr>
              <a:t>Vocabulary</a:t>
            </a:r>
            <a:endParaRPr lang="en-US" sz="4400" b="1" dirty="0">
              <a:solidFill>
                <a:srgbClr val="FF0000"/>
              </a:solidFill>
              <a:latin typeface="Calibri" panose="020F0502020204030204" pitchFamily="34" charset="0"/>
            </a:endParaRPr>
          </a:p>
        </p:txBody>
      </p:sp>
      <p:grpSp>
        <p:nvGrpSpPr>
          <p:cNvPr id="5" name="Group 4"/>
          <p:cNvGrpSpPr/>
          <p:nvPr/>
        </p:nvGrpSpPr>
        <p:grpSpPr>
          <a:xfrm>
            <a:off x="3124200" y="4540963"/>
            <a:ext cx="2438400" cy="1841241"/>
            <a:chOff x="0" y="0"/>
            <a:chExt cx="1866900" cy="1409700"/>
          </a:xfrm>
        </p:grpSpPr>
        <p:sp>
          <p:nvSpPr>
            <p:cNvPr id="6" name="Rectangle 5"/>
            <p:cNvSpPr/>
            <p:nvPr/>
          </p:nvSpPr>
          <p:spPr>
            <a:xfrm>
              <a:off x="0" y="0"/>
              <a:ext cx="1866900" cy="1409700"/>
            </a:xfrm>
            <a:prstGeom prst="rect">
              <a:avLst/>
            </a:prstGeom>
            <a:noFill/>
            <a:ln w="57150">
              <a:solidFill>
                <a:srgbClr val="CC00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p:cNvSpPr/>
            <p:nvPr/>
          </p:nvSpPr>
          <p:spPr>
            <a:xfrm>
              <a:off x="0" y="419100"/>
              <a:ext cx="276225" cy="581025"/>
            </a:xfrm>
            <a:prstGeom prst="rect">
              <a:avLst/>
            </a:prstGeom>
            <a:noFill/>
            <a:ln w="28575">
              <a:solidFill>
                <a:srgbClr val="CC00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p:cNvSpPr/>
            <p:nvPr/>
          </p:nvSpPr>
          <p:spPr>
            <a:xfrm>
              <a:off x="1590675" y="419100"/>
              <a:ext cx="276225" cy="581025"/>
            </a:xfrm>
            <a:prstGeom prst="rect">
              <a:avLst/>
            </a:prstGeom>
            <a:noFill/>
            <a:ln w="28575">
              <a:solidFill>
                <a:srgbClr val="CC00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Oval 8"/>
            <p:cNvSpPr/>
            <p:nvPr/>
          </p:nvSpPr>
          <p:spPr>
            <a:xfrm>
              <a:off x="800100" y="581025"/>
              <a:ext cx="285750" cy="285750"/>
            </a:xfrm>
            <a:prstGeom prst="ellipse">
              <a:avLst/>
            </a:prstGeom>
            <a:noFill/>
            <a:ln w="28575">
              <a:solidFill>
                <a:srgbClr val="CC00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10" name="Straight Connector 9"/>
            <p:cNvCxnSpPr/>
            <p:nvPr/>
          </p:nvCxnSpPr>
          <p:spPr>
            <a:xfrm>
              <a:off x="933450" y="0"/>
              <a:ext cx="0" cy="1371600"/>
            </a:xfrm>
            <a:prstGeom prst="line">
              <a:avLst/>
            </a:prstGeom>
            <a:noFill/>
            <a:ln w="28575">
              <a:solidFill>
                <a:srgbClr val="CC00CC"/>
              </a:solidFill>
            </a:ln>
          </p:spPr>
          <p:style>
            <a:lnRef idx="2">
              <a:schemeClr val="accent1">
                <a:shade val="50000"/>
              </a:schemeClr>
            </a:lnRef>
            <a:fillRef idx="1">
              <a:schemeClr val="accent1"/>
            </a:fillRef>
            <a:effectRef idx="0">
              <a:schemeClr val="accent1"/>
            </a:effectRef>
            <a:fontRef idx="minor">
              <a:schemeClr val="lt1"/>
            </a:fontRef>
          </p:style>
        </p:cxnSp>
      </p:grpSp>
    </p:spTree>
    <p:extLst>
      <p:ext uri="{BB962C8B-B14F-4D97-AF65-F5344CB8AC3E}">
        <p14:creationId xmlns:p14="http://schemas.microsoft.com/office/powerpoint/2010/main" val="1584805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81988" cy="868362"/>
          </a:xfrm>
        </p:spPr>
        <p:txBody>
          <a:bodyPr>
            <a:normAutofit/>
          </a:bodyPr>
          <a:lstStyle/>
          <a:p>
            <a:pPr>
              <a:defRPr/>
            </a:pPr>
            <a:r>
              <a:rPr lang="en-US" dirty="0" smtClean="0"/>
              <a:t>Pre-Activity Quiz </a:t>
            </a:r>
            <a:r>
              <a:rPr lang="en-US" dirty="0" smtClean="0">
                <a:solidFill>
                  <a:srgbClr val="FF0000"/>
                </a:solidFill>
              </a:rPr>
              <a:t>Answers</a:t>
            </a:r>
            <a:endParaRPr lang="en-US" dirty="0">
              <a:solidFill>
                <a:srgbClr val="FF0000"/>
              </a:solidFill>
            </a:endParaRPr>
          </a:p>
        </p:txBody>
      </p:sp>
      <p:sp>
        <p:nvSpPr>
          <p:cNvPr id="3" name="Content Placeholder 2"/>
          <p:cNvSpPr>
            <a:spLocks noGrp="1"/>
          </p:cNvSpPr>
          <p:nvPr>
            <p:ph sz="quarter" idx="1"/>
          </p:nvPr>
        </p:nvSpPr>
        <p:spPr>
          <a:xfrm>
            <a:off x="304800" y="1295400"/>
            <a:ext cx="8434388" cy="5334000"/>
          </a:xfrm>
        </p:spPr>
        <p:txBody>
          <a:bodyPr/>
          <a:lstStyle/>
          <a:p>
            <a:pPr marL="457200" indent="-457200">
              <a:buFont typeface="+mj-lt"/>
              <a:buAutoNum type="arabicPeriod"/>
              <a:defRPr/>
            </a:pPr>
            <a:r>
              <a:rPr lang="en-US" sz="2800" b="1" dirty="0">
                <a:latin typeface="Calibri" panose="020F0502020204030204" pitchFamily="34" charset="0"/>
              </a:rPr>
              <a:t>What kind of wireless electrical connection can </a:t>
            </a:r>
            <a:r>
              <a:rPr lang="en-US" sz="2800" b="1" dirty="0" smtClean="0">
                <a:latin typeface="Calibri" panose="020F0502020204030204" pitchFamily="34" charset="0"/>
              </a:rPr>
              <a:t>NXT robots use </a:t>
            </a:r>
            <a:r>
              <a:rPr lang="en-US" sz="2800" b="1" dirty="0">
                <a:latin typeface="Calibri" panose="020F0502020204030204" pitchFamily="34" charset="0"/>
              </a:rPr>
              <a:t>to communicate with other electrical devices (including other NXTs</a:t>
            </a:r>
            <a:r>
              <a:rPr lang="en-US" sz="2800" b="1" dirty="0" smtClean="0">
                <a:latin typeface="Calibri" panose="020F0502020204030204" pitchFamily="34" charset="0"/>
              </a:rPr>
              <a:t>)?</a:t>
            </a:r>
          </a:p>
          <a:p>
            <a:pPr marL="457200" lvl="1" indent="0">
              <a:spcBef>
                <a:spcPts val="600"/>
              </a:spcBef>
              <a:buNone/>
              <a:defRPr/>
            </a:pPr>
            <a:r>
              <a:rPr lang="en-US" sz="2800" b="1" dirty="0">
                <a:solidFill>
                  <a:srgbClr val="FF0000"/>
                </a:solidFill>
                <a:latin typeface="Calibri" panose="020F0502020204030204" pitchFamily="34" charset="0"/>
              </a:rPr>
              <a:t>Bluetooth </a:t>
            </a:r>
            <a:r>
              <a:rPr lang="en-US" sz="2800" b="1" dirty="0" smtClean="0">
                <a:solidFill>
                  <a:srgbClr val="FF0000"/>
                </a:solidFill>
                <a:latin typeface="Calibri" panose="020F0502020204030204" pitchFamily="34" charset="0"/>
              </a:rPr>
              <a:t>technology is </a:t>
            </a:r>
            <a:r>
              <a:rPr lang="en-US" sz="2800" b="1" dirty="0">
                <a:solidFill>
                  <a:srgbClr val="FF0000"/>
                </a:solidFill>
                <a:latin typeface="Calibri" panose="020F0502020204030204" pitchFamily="34" charset="0"/>
              </a:rPr>
              <a:t>a wireless connection that </a:t>
            </a:r>
            <a:r>
              <a:rPr lang="en-US" sz="2800" b="1" dirty="0" smtClean="0">
                <a:solidFill>
                  <a:srgbClr val="FF0000"/>
                </a:solidFill>
                <a:latin typeface="Calibri" panose="020F0502020204030204" pitchFamily="34" charset="0"/>
              </a:rPr>
              <a:t>enables </a:t>
            </a:r>
            <a:r>
              <a:rPr lang="en-US" sz="2800" b="1" dirty="0">
                <a:solidFill>
                  <a:srgbClr val="FF0000"/>
                </a:solidFill>
                <a:latin typeface="Calibri" panose="020F0502020204030204" pitchFamily="34" charset="0"/>
              </a:rPr>
              <a:t>communication between electrical devices.</a:t>
            </a:r>
            <a:r>
              <a:rPr lang="en-US" sz="2800" b="1" dirty="0">
                <a:latin typeface="Calibri" panose="020F0502020204030204" pitchFamily="34" charset="0"/>
              </a:rPr>
              <a:t> </a:t>
            </a:r>
          </a:p>
          <a:p>
            <a:pPr marL="457200" indent="-457200">
              <a:buFont typeface="+mj-lt"/>
              <a:buAutoNum type="arabicPeriod" startAt="2"/>
              <a:defRPr/>
            </a:pPr>
            <a:r>
              <a:rPr lang="en-US" sz="2800" b="1" dirty="0" smtClean="0">
                <a:latin typeface="Calibri" panose="020F0502020204030204" pitchFamily="34" charset="0"/>
              </a:rPr>
              <a:t>Can </a:t>
            </a:r>
            <a:r>
              <a:rPr lang="en-US" sz="2800" b="1" dirty="0">
                <a:latin typeface="Calibri" panose="020F0502020204030204" pitchFamily="34" charset="0"/>
              </a:rPr>
              <a:t>you think of a way to use a Bluetooth connection to </a:t>
            </a:r>
            <a:r>
              <a:rPr lang="en-US" sz="2800" b="1" dirty="0" smtClean="0">
                <a:latin typeface="Calibri" panose="020F0502020204030204" pitchFamily="34" charset="0"/>
              </a:rPr>
              <a:t>enable one </a:t>
            </a:r>
            <a:r>
              <a:rPr lang="en-US" sz="2800" b="1" dirty="0">
                <a:latin typeface="Calibri" panose="020F0502020204030204" pitchFamily="34" charset="0"/>
              </a:rPr>
              <a:t>NXT robot to remotely control another? Describe it</a:t>
            </a:r>
            <a:r>
              <a:rPr lang="en-US" sz="2800" b="1" dirty="0" smtClean="0">
                <a:latin typeface="Calibri" panose="020F0502020204030204" pitchFamily="34" charset="0"/>
              </a:rPr>
              <a:t>.</a:t>
            </a:r>
          </a:p>
          <a:p>
            <a:pPr marL="457200" lvl="1" indent="-457200">
              <a:spcBef>
                <a:spcPts val="600"/>
              </a:spcBef>
              <a:buNone/>
              <a:defRPr/>
            </a:pPr>
            <a:r>
              <a:rPr lang="en-US" sz="2800" b="1" dirty="0" smtClean="0">
                <a:solidFill>
                  <a:srgbClr val="FF0000"/>
                </a:solidFill>
                <a:latin typeface="Calibri" panose="020F0502020204030204" pitchFamily="34" charset="0"/>
              </a:rPr>
              <a:t>	Let’s </a:t>
            </a:r>
            <a:r>
              <a:rPr lang="en-US" sz="2800" b="1" dirty="0">
                <a:solidFill>
                  <a:srgbClr val="FF0000"/>
                </a:solidFill>
                <a:latin typeface="Calibri" panose="020F0502020204030204" pitchFamily="34" charset="0"/>
              </a:rPr>
              <a:t>call one NXT the </a:t>
            </a:r>
            <a:r>
              <a:rPr lang="en-US" sz="2800" b="1" dirty="0" smtClean="0">
                <a:solidFill>
                  <a:srgbClr val="FF0000"/>
                </a:solidFill>
                <a:latin typeface="Calibri" panose="020F0502020204030204" pitchFamily="34" charset="0"/>
              </a:rPr>
              <a:t>“controller</a:t>
            </a:r>
            <a:r>
              <a:rPr lang="en-US" sz="2800" b="1" dirty="0">
                <a:solidFill>
                  <a:srgbClr val="FF0000"/>
                </a:solidFill>
                <a:latin typeface="Calibri" panose="020F0502020204030204" pitchFamily="34" charset="0"/>
              </a:rPr>
              <a:t>” and the other NXT the </a:t>
            </a:r>
            <a:r>
              <a:rPr lang="en-US" sz="2800" b="1" dirty="0" smtClean="0">
                <a:solidFill>
                  <a:srgbClr val="FF0000"/>
                </a:solidFill>
                <a:latin typeface="Calibri" panose="020F0502020204030204" pitchFamily="34" charset="0"/>
              </a:rPr>
              <a:t>“receiver</a:t>
            </a:r>
            <a:r>
              <a:rPr lang="en-US" sz="2800" b="1" dirty="0">
                <a:solidFill>
                  <a:srgbClr val="FF0000"/>
                </a:solidFill>
                <a:latin typeface="Calibri" panose="020F0502020204030204" pitchFamily="34" charset="0"/>
              </a:rPr>
              <a:t>.”</a:t>
            </a:r>
          </a:p>
          <a:p>
            <a:pPr marL="457200" indent="-457200">
              <a:buNone/>
              <a:defRPr/>
            </a:pPr>
            <a:r>
              <a:rPr lang="en-US" sz="2800" b="1" dirty="0">
                <a:solidFill>
                  <a:srgbClr val="FF0000"/>
                </a:solidFill>
                <a:latin typeface="Calibri" panose="020F0502020204030204" pitchFamily="34" charset="0"/>
              </a:rPr>
              <a:t>	</a:t>
            </a:r>
            <a:r>
              <a:rPr lang="en-US" sz="2800" b="1" dirty="0" smtClean="0">
                <a:solidFill>
                  <a:srgbClr val="FF0000"/>
                </a:solidFill>
                <a:latin typeface="Calibri" panose="020F0502020204030204" pitchFamily="34" charset="0"/>
              </a:rPr>
              <a:t>		</a:t>
            </a:r>
            <a:r>
              <a:rPr lang="en-US" sz="2800" b="1" dirty="0" smtClean="0">
                <a:solidFill>
                  <a:schemeClr val="bg1">
                    <a:lumMod val="50000"/>
                  </a:schemeClr>
                </a:solidFill>
                <a:latin typeface="Calibri" panose="020F0502020204030204" pitchFamily="34" charset="0"/>
              </a:rPr>
              <a:t>Answer continues </a:t>
            </a:r>
            <a:r>
              <a:rPr lang="en-US" sz="2800" b="1" dirty="0">
                <a:solidFill>
                  <a:schemeClr val="bg1">
                    <a:lumMod val="50000"/>
                  </a:schemeClr>
                </a:solidFill>
                <a:latin typeface="Calibri" panose="020F0502020204030204" pitchFamily="34" charset="0"/>
              </a:rPr>
              <a:t>on next </a:t>
            </a:r>
            <a:r>
              <a:rPr lang="en-US" sz="2800" b="1" dirty="0" smtClean="0">
                <a:solidFill>
                  <a:schemeClr val="bg1">
                    <a:lumMod val="50000"/>
                  </a:schemeClr>
                </a:solidFill>
                <a:latin typeface="Calibri" panose="020F0502020204030204" pitchFamily="34" charset="0"/>
              </a:rPr>
              <a:t>page </a:t>
            </a:r>
            <a:r>
              <a:rPr lang="en-US" sz="2800" b="1" dirty="0" smtClean="0">
                <a:solidFill>
                  <a:schemeClr val="bg1">
                    <a:lumMod val="50000"/>
                  </a:schemeClr>
                </a:solidFill>
                <a:latin typeface="Calibri" panose="020F0502020204030204" pitchFamily="34" charset="0"/>
                <a:sym typeface="Wingdings" panose="05000000000000000000" pitchFamily="2" charset="2"/>
              </a:rPr>
              <a:t></a:t>
            </a:r>
            <a:endParaRPr lang="en-US" sz="2800" b="1" dirty="0">
              <a:solidFill>
                <a:schemeClr val="bg1">
                  <a:lumMod val="50000"/>
                </a:schemeClr>
              </a:solidFill>
              <a:latin typeface="Calibri" panose="020F0502020204030204" pitchFamily="34" charset="0"/>
            </a:endParaRPr>
          </a:p>
        </p:txBody>
      </p:sp>
      <p:sp>
        <p:nvSpPr>
          <p:cNvPr id="1229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2CBEFC3F-BDF4-442B-95B1-2E89AED8B6F1}" type="slidenum">
              <a:rPr lang="en-US" altLang="en-US">
                <a:solidFill>
                  <a:srgbClr val="FFFFFF"/>
                </a:solidFill>
              </a:rPr>
              <a:pPr/>
              <a:t>3</a:t>
            </a:fld>
            <a:endParaRPr lang="en-US" altLang="en-US">
              <a:solidFill>
                <a:srgbClr val="FFFFFF"/>
              </a:solidFill>
            </a:endParaRPr>
          </a:p>
        </p:txBody>
      </p:sp>
    </p:spTree>
    <p:extLst>
      <p:ext uri="{BB962C8B-B14F-4D97-AF65-F5344CB8AC3E}">
        <p14:creationId xmlns:p14="http://schemas.microsoft.com/office/powerpoint/2010/main" val="3769247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sz="quarter" idx="1"/>
          </p:nvPr>
        </p:nvSpPr>
        <p:spPr>
          <a:xfrm>
            <a:off x="457200" y="1143001"/>
            <a:ext cx="8153400" cy="5334000"/>
          </a:xfrm>
        </p:spPr>
        <p:txBody>
          <a:bodyPr/>
          <a:lstStyle/>
          <a:p>
            <a:pPr marL="0" indent="0">
              <a:buNone/>
            </a:pPr>
            <a:r>
              <a:rPr lang="en-US" altLang="en-US" sz="2800" b="1" dirty="0" smtClean="0">
                <a:solidFill>
                  <a:srgbClr val="FF0000"/>
                </a:solidFill>
                <a:latin typeface="Calibri" panose="020F0502020204030204" pitchFamily="34" charset="0"/>
              </a:rPr>
              <a:t>When each button (orange, left, right) is pressed on the controller NXT, have the controller send a distinct message (“1”, “2”, “3”) via Bluetooth to the receiver.</a:t>
            </a:r>
          </a:p>
          <a:p>
            <a:pPr marL="0" indent="0">
              <a:buNone/>
            </a:pPr>
            <a:r>
              <a:rPr lang="en-US" altLang="en-US" sz="2800" b="1" dirty="0" smtClean="0">
                <a:solidFill>
                  <a:srgbClr val="FF0000"/>
                </a:solidFill>
                <a:latin typeface="Calibri" panose="020F0502020204030204" pitchFamily="34" charset="0"/>
              </a:rPr>
              <a:t>When no controller button is pressed on the controller NXT, have the controller send another distinct message (“0”) to the receiver.</a:t>
            </a:r>
            <a:endParaRPr lang="en-US" altLang="en-US" sz="2800" dirty="0" smtClean="0">
              <a:solidFill>
                <a:srgbClr val="FF0000"/>
              </a:solidFill>
              <a:latin typeface="Calibri" panose="020F0502020204030204" pitchFamily="34" charset="0"/>
            </a:endParaRPr>
          </a:p>
          <a:p>
            <a:pPr marL="0" indent="0">
              <a:buNone/>
            </a:pPr>
            <a:r>
              <a:rPr lang="en-US" altLang="en-US" sz="2800" b="1" dirty="0" smtClean="0">
                <a:solidFill>
                  <a:srgbClr val="FF0000"/>
                </a:solidFill>
                <a:latin typeface="Calibri" panose="020F0502020204030204" pitchFamily="34" charset="0"/>
              </a:rPr>
              <a:t>Program the receiver so that:</a:t>
            </a:r>
            <a:endParaRPr lang="en-US" altLang="en-US" sz="2800" dirty="0" smtClean="0">
              <a:solidFill>
                <a:srgbClr val="FF0000"/>
              </a:solidFill>
              <a:latin typeface="Calibri" panose="020F0502020204030204" pitchFamily="34" charset="0"/>
            </a:endParaRPr>
          </a:p>
          <a:p>
            <a:r>
              <a:rPr lang="en-US" altLang="en-US" sz="2700" b="1" dirty="0" smtClean="0">
                <a:solidFill>
                  <a:srgbClr val="FF0000"/>
                </a:solidFill>
                <a:latin typeface="Calibri" panose="020F0502020204030204" pitchFamily="34" charset="0"/>
              </a:rPr>
              <a:t>when it receives “1” it moves forward</a:t>
            </a:r>
            <a:endParaRPr lang="en-US" altLang="en-US" sz="2700" dirty="0" smtClean="0">
              <a:solidFill>
                <a:srgbClr val="FF0000"/>
              </a:solidFill>
              <a:latin typeface="Calibri" panose="020F0502020204030204" pitchFamily="34" charset="0"/>
            </a:endParaRPr>
          </a:p>
          <a:p>
            <a:r>
              <a:rPr lang="en-US" altLang="en-US" sz="2700" b="1" dirty="0" smtClean="0">
                <a:solidFill>
                  <a:srgbClr val="FF0000"/>
                </a:solidFill>
                <a:latin typeface="Calibri" panose="020F0502020204030204" pitchFamily="34" charset="0"/>
              </a:rPr>
              <a:t>when it receives “2” it moves left</a:t>
            </a:r>
            <a:endParaRPr lang="en-US" altLang="en-US" sz="2700" dirty="0" smtClean="0">
              <a:solidFill>
                <a:srgbClr val="FF0000"/>
              </a:solidFill>
              <a:latin typeface="Calibri" panose="020F0502020204030204" pitchFamily="34" charset="0"/>
            </a:endParaRPr>
          </a:p>
          <a:p>
            <a:r>
              <a:rPr lang="en-US" altLang="en-US" sz="2700" b="1" dirty="0" smtClean="0">
                <a:solidFill>
                  <a:srgbClr val="FF0000"/>
                </a:solidFill>
                <a:latin typeface="Calibri" panose="020F0502020204030204" pitchFamily="34" charset="0"/>
              </a:rPr>
              <a:t>when it receives “3” it moves right</a:t>
            </a:r>
            <a:endParaRPr lang="en-US" altLang="en-US" sz="2700" dirty="0" smtClean="0">
              <a:solidFill>
                <a:srgbClr val="FF0000"/>
              </a:solidFill>
              <a:latin typeface="Calibri" panose="020F0502020204030204" pitchFamily="34" charset="0"/>
            </a:endParaRPr>
          </a:p>
          <a:p>
            <a:r>
              <a:rPr lang="en-US" altLang="en-US" sz="2700" b="1" dirty="0" smtClean="0">
                <a:solidFill>
                  <a:srgbClr val="FF0000"/>
                </a:solidFill>
                <a:latin typeface="Calibri" panose="020F0502020204030204" pitchFamily="34" charset="0"/>
              </a:rPr>
              <a:t>when it receives “0” it does nothing</a:t>
            </a:r>
            <a:endParaRPr lang="en-US" altLang="en-US" dirty="0" smtClean="0">
              <a:solidFill>
                <a:srgbClr val="FF0000"/>
              </a:solidFill>
              <a:latin typeface="Calibri" panose="020F0502020204030204" pitchFamily="34" charset="0"/>
            </a:endParaRPr>
          </a:p>
          <a:p>
            <a:pPr marL="0" indent="0">
              <a:buNone/>
            </a:pPr>
            <a:endParaRPr lang="en-US" altLang="en-US" dirty="0" smtClean="0">
              <a:latin typeface="Calibri" panose="020F0502020204030204" pitchFamily="34" charset="0"/>
            </a:endParaRPr>
          </a:p>
        </p:txBody>
      </p:sp>
      <p:sp>
        <p:nvSpPr>
          <p:cNvPr id="14339"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99B6902F-626A-438F-AE60-C04B9F7423E1}" type="slidenum">
              <a:rPr lang="en-US" altLang="en-US">
                <a:solidFill>
                  <a:srgbClr val="FFFFFF"/>
                </a:solidFill>
              </a:rPr>
              <a:pPr/>
              <a:t>4</a:t>
            </a:fld>
            <a:endParaRPr lang="en-US" altLang="en-US">
              <a:solidFill>
                <a:srgbClr val="FFFFFF"/>
              </a:solidFill>
            </a:endParaRPr>
          </a:p>
        </p:txBody>
      </p:sp>
      <p:sp>
        <p:nvSpPr>
          <p:cNvPr id="7" name="Title 1"/>
          <p:cNvSpPr>
            <a:spLocks noGrp="1"/>
          </p:cNvSpPr>
          <p:nvPr>
            <p:ph type="title"/>
          </p:nvPr>
        </p:nvSpPr>
        <p:spPr>
          <a:xfrm>
            <a:off x="304800" y="274638"/>
            <a:ext cx="8434388" cy="715962"/>
          </a:xfrm>
        </p:spPr>
        <p:txBody>
          <a:bodyPr>
            <a:normAutofit fontScale="90000"/>
          </a:bodyPr>
          <a:lstStyle/>
          <a:p>
            <a:pPr>
              <a:defRPr/>
            </a:pPr>
            <a:r>
              <a:rPr lang="en-US" sz="4900" dirty="0" smtClean="0"/>
              <a:t>Pre-Activity Quiz </a:t>
            </a:r>
            <a:r>
              <a:rPr lang="en-US" sz="4900" dirty="0" smtClean="0">
                <a:solidFill>
                  <a:srgbClr val="FF0000"/>
                </a:solidFill>
              </a:rPr>
              <a:t>Answers</a:t>
            </a:r>
            <a:r>
              <a:rPr lang="en-US" dirty="0" smtClean="0">
                <a:solidFill>
                  <a:srgbClr val="FF0000"/>
                </a:solidFill>
              </a:rPr>
              <a:t> </a:t>
            </a:r>
            <a:r>
              <a:rPr lang="en-US" sz="3600" dirty="0"/>
              <a:t>(</a:t>
            </a:r>
            <a:r>
              <a:rPr lang="en-US" sz="3600" dirty="0" smtClean="0"/>
              <a:t>continued)</a:t>
            </a:r>
            <a:endParaRPr lang="en-U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04800" y="711200"/>
            <a:ext cx="3124200" cy="1422400"/>
          </a:xfrm>
        </p:spPr>
        <p:txBody>
          <a:bodyPr/>
          <a:lstStyle/>
          <a:p>
            <a:r>
              <a:rPr lang="en-US" dirty="0" smtClean="0"/>
              <a:t>Your Design</a:t>
            </a:r>
            <a:br>
              <a:rPr lang="en-US" dirty="0" smtClean="0"/>
            </a:br>
            <a:r>
              <a:rPr lang="en-US" dirty="0" smtClean="0"/>
              <a:t>Challenge</a:t>
            </a:r>
          </a:p>
        </p:txBody>
      </p:sp>
      <p:sp>
        <p:nvSpPr>
          <p:cNvPr id="15363" name="Content Placeholder 2"/>
          <p:cNvSpPr>
            <a:spLocks noGrp="1"/>
          </p:cNvSpPr>
          <p:nvPr>
            <p:ph idx="1"/>
          </p:nvPr>
        </p:nvSpPr>
        <p:spPr>
          <a:xfrm>
            <a:off x="304800" y="2184400"/>
            <a:ext cx="8281988" cy="4376820"/>
          </a:xfrm>
        </p:spPr>
        <p:txBody>
          <a:bodyPr/>
          <a:lstStyle/>
          <a:p>
            <a:pPr marL="0" indent="0">
              <a:spcAft>
                <a:spcPts val="600"/>
              </a:spcAft>
              <a:buNone/>
            </a:pPr>
            <a:r>
              <a:rPr lang="en-US" altLang="en-US" sz="2800" b="1" dirty="0" smtClean="0">
                <a:solidFill>
                  <a:schemeClr val="accent2"/>
                </a:solidFill>
                <a:latin typeface="Calibri" panose="020F0502020204030204" pitchFamily="34" charset="0"/>
              </a:rPr>
              <a:t>To program two NXTs (a “controller” and a “</a:t>
            </a:r>
            <a:r>
              <a:rPr lang="en-US" altLang="en-US" sz="2800" b="1" dirty="0">
                <a:solidFill>
                  <a:schemeClr val="accent2"/>
                </a:solidFill>
                <a:latin typeface="Calibri" panose="020F0502020204030204" pitchFamily="34" charset="0"/>
              </a:rPr>
              <a:t>r</a:t>
            </a:r>
            <a:r>
              <a:rPr lang="en-US" altLang="en-US" sz="2800" b="1" dirty="0" smtClean="0">
                <a:solidFill>
                  <a:schemeClr val="accent2"/>
                </a:solidFill>
                <a:latin typeface="Calibri" panose="020F0502020204030204" pitchFamily="34" charset="0"/>
              </a:rPr>
              <a:t>eceiver”) so that one can be used to remotely control the other via a wireless Bluetooth connection</a:t>
            </a:r>
            <a:r>
              <a:rPr lang="en-US" altLang="en-US" sz="2800" b="1" dirty="0" smtClean="0">
                <a:latin typeface="Calibri" panose="020F0502020204030204" pitchFamily="34" charset="0"/>
              </a:rPr>
              <a:t> so that…</a:t>
            </a:r>
          </a:p>
          <a:p>
            <a:pPr>
              <a:spcAft>
                <a:spcPts val="600"/>
              </a:spcAft>
              <a:buFont typeface="Wingdings" panose="05000000000000000000" pitchFamily="2" charset="2"/>
              <a:buChar char="Ø"/>
            </a:pPr>
            <a:r>
              <a:rPr lang="en-US" altLang="en-US" sz="2700" b="1" dirty="0" smtClean="0">
                <a:latin typeface="Calibri" panose="020F0502020204030204" pitchFamily="34" charset="0"/>
              </a:rPr>
              <a:t>When you press the </a:t>
            </a:r>
            <a:r>
              <a:rPr lang="en-US" altLang="en-US" sz="2700" b="1" dirty="0" smtClean="0">
                <a:solidFill>
                  <a:schemeClr val="accent1"/>
                </a:solidFill>
                <a:latin typeface="Calibri" panose="020F0502020204030204" pitchFamily="34" charset="0"/>
              </a:rPr>
              <a:t>orange button </a:t>
            </a:r>
            <a:r>
              <a:rPr lang="en-US" altLang="en-US" sz="2700" b="1" dirty="0" smtClean="0">
                <a:latin typeface="Calibri" panose="020F0502020204030204" pitchFamily="34" charset="0"/>
              </a:rPr>
              <a:t>on the </a:t>
            </a:r>
            <a:r>
              <a:rPr lang="en-US" altLang="en-US" sz="2700" b="1" dirty="0">
                <a:latin typeface="Calibri" panose="020F0502020204030204" pitchFamily="34" charset="0"/>
              </a:rPr>
              <a:t>c</a:t>
            </a:r>
            <a:r>
              <a:rPr lang="en-US" altLang="en-US" sz="2700" b="1" dirty="0" smtClean="0">
                <a:latin typeface="Calibri" panose="020F0502020204030204" pitchFamily="34" charset="0"/>
              </a:rPr>
              <a:t>ontroller NXT, the </a:t>
            </a:r>
            <a:r>
              <a:rPr lang="en-US" altLang="en-US" sz="2700" b="1" dirty="0">
                <a:latin typeface="Calibri" panose="020F0502020204030204" pitchFamily="34" charset="0"/>
              </a:rPr>
              <a:t>r</a:t>
            </a:r>
            <a:r>
              <a:rPr lang="en-US" altLang="en-US" sz="2700" b="1" dirty="0" smtClean="0">
                <a:latin typeface="Calibri" panose="020F0502020204030204" pitchFamily="34" charset="0"/>
              </a:rPr>
              <a:t>eceiver NXT moves forward.</a:t>
            </a:r>
          </a:p>
          <a:p>
            <a:pPr>
              <a:spcAft>
                <a:spcPts val="600"/>
              </a:spcAft>
              <a:buFont typeface="Wingdings" panose="05000000000000000000" pitchFamily="2" charset="2"/>
              <a:buChar char="Ø"/>
            </a:pPr>
            <a:r>
              <a:rPr lang="en-US" altLang="en-US" sz="2700" b="1" dirty="0" smtClean="0">
                <a:latin typeface="Calibri" panose="020F0502020204030204" pitchFamily="34" charset="0"/>
              </a:rPr>
              <a:t>When you press the </a:t>
            </a:r>
            <a:r>
              <a:rPr lang="en-US" altLang="en-US" sz="2700" b="1" dirty="0" smtClean="0">
                <a:solidFill>
                  <a:schemeClr val="accent4"/>
                </a:solidFill>
                <a:latin typeface="Calibri" panose="020F0502020204030204" pitchFamily="34" charset="0"/>
              </a:rPr>
              <a:t>left arrow button </a:t>
            </a:r>
            <a:r>
              <a:rPr lang="en-US" altLang="en-US" sz="2700" b="1" dirty="0" smtClean="0">
                <a:latin typeface="Calibri" panose="020F0502020204030204" pitchFamily="34" charset="0"/>
              </a:rPr>
              <a:t>on the </a:t>
            </a:r>
            <a:r>
              <a:rPr lang="en-US" altLang="en-US" sz="2700" b="1" dirty="0">
                <a:latin typeface="Calibri" panose="020F0502020204030204" pitchFamily="34" charset="0"/>
              </a:rPr>
              <a:t>c</a:t>
            </a:r>
            <a:r>
              <a:rPr lang="en-US" altLang="en-US" sz="2700" b="1" dirty="0" smtClean="0">
                <a:latin typeface="Calibri" panose="020F0502020204030204" pitchFamily="34" charset="0"/>
              </a:rPr>
              <a:t>ontroller NXT</a:t>
            </a:r>
            <a:r>
              <a:rPr lang="en-US" altLang="en-US" sz="2700" b="1" dirty="0">
                <a:latin typeface="Calibri" panose="020F0502020204030204" pitchFamily="34" charset="0"/>
              </a:rPr>
              <a:t>,</a:t>
            </a:r>
            <a:r>
              <a:rPr lang="en-US" altLang="en-US" sz="2700" b="1" dirty="0" smtClean="0">
                <a:latin typeface="Calibri" panose="020F0502020204030204" pitchFamily="34" charset="0"/>
              </a:rPr>
              <a:t> the </a:t>
            </a:r>
            <a:r>
              <a:rPr lang="en-US" altLang="en-US" sz="2700" b="1" dirty="0">
                <a:latin typeface="Calibri" panose="020F0502020204030204" pitchFamily="34" charset="0"/>
              </a:rPr>
              <a:t>r</a:t>
            </a:r>
            <a:r>
              <a:rPr lang="en-US" altLang="en-US" sz="2700" b="1" dirty="0" smtClean="0">
                <a:latin typeface="Calibri" panose="020F0502020204030204" pitchFamily="34" charset="0"/>
              </a:rPr>
              <a:t>eceiver NXT turns left.</a:t>
            </a:r>
          </a:p>
          <a:p>
            <a:pPr>
              <a:spcAft>
                <a:spcPts val="600"/>
              </a:spcAft>
              <a:buFont typeface="Wingdings" panose="05000000000000000000" pitchFamily="2" charset="2"/>
              <a:buChar char="Ø"/>
            </a:pPr>
            <a:r>
              <a:rPr lang="en-US" altLang="en-US" sz="2700" b="1" dirty="0" smtClean="0">
                <a:latin typeface="Calibri" panose="020F0502020204030204" pitchFamily="34" charset="0"/>
              </a:rPr>
              <a:t>When you press the </a:t>
            </a:r>
            <a:r>
              <a:rPr lang="en-US" altLang="en-US" sz="2700" b="1" dirty="0" smtClean="0">
                <a:solidFill>
                  <a:schemeClr val="accent3"/>
                </a:solidFill>
                <a:latin typeface="Calibri" panose="020F0502020204030204" pitchFamily="34" charset="0"/>
              </a:rPr>
              <a:t>right arrow button </a:t>
            </a:r>
            <a:r>
              <a:rPr lang="en-US" altLang="en-US" sz="2700" b="1" dirty="0" smtClean="0">
                <a:latin typeface="Calibri" panose="020F0502020204030204" pitchFamily="34" charset="0"/>
              </a:rPr>
              <a:t>on the </a:t>
            </a:r>
            <a:r>
              <a:rPr lang="en-US" altLang="en-US" sz="2700" b="1" dirty="0">
                <a:latin typeface="Calibri" panose="020F0502020204030204" pitchFamily="34" charset="0"/>
              </a:rPr>
              <a:t>c</a:t>
            </a:r>
            <a:r>
              <a:rPr lang="en-US" altLang="en-US" sz="2700" b="1" dirty="0" smtClean="0">
                <a:latin typeface="Calibri" panose="020F0502020204030204" pitchFamily="34" charset="0"/>
              </a:rPr>
              <a:t>ontroller NXT, the receiver NXT turns right.</a:t>
            </a:r>
          </a:p>
        </p:txBody>
      </p:sp>
      <p:sp>
        <p:nvSpPr>
          <p:cNvPr id="15364"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rgbClr val="FFFFFF"/>
                </a:solidFill>
              </a:rPr>
              <a:t>5</a:t>
            </a:r>
          </a:p>
        </p:txBody>
      </p:sp>
      <p:pic>
        <p:nvPicPr>
          <p:cNvPr id="1536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94126" y="269875"/>
            <a:ext cx="1090612"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4" descr="http://upload.wikimedia.org/wikipedia/commons/thumb/8/8c/Lego_Mindstorms_Nxt-FLL.jpg/220px-Lego_Mindstorms_Nxt-FLL.jpg"/>
          <p:cNvPicPr>
            <a:picLocks noChangeAspect="1" noChangeArrowheads="1"/>
          </p:cNvPicPr>
          <p:nvPr/>
        </p:nvPicPr>
        <p:blipFill rotWithShape="1">
          <a:blip r:embed="rId4">
            <a:extLst>
              <a:ext uri="{28A0092B-C50C-407E-A947-70E740481C1C}">
                <a14:useLocalDpi xmlns:a14="http://schemas.microsoft.com/office/drawing/2010/main" val="0"/>
              </a:ext>
            </a:extLst>
          </a:blip>
          <a:srcRect r="17273"/>
          <a:stretch/>
        </p:blipFill>
        <p:spPr bwMode="auto">
          <a:xfrm>
            <a:off x="6853238" y="393700"/>
            <a:ext cx="173355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9"/>
          <p:cNvSpPr/>
          <p:nvPr/>
        </p:nvSpPr>
        <p:spPr>
          <a:xfrm>
            <a:off x="4845051" y="549275"/>
            <a:ext cx="1868487" cy="327025"/>
          </a:xfrm>
          <a:custGeom>
            <a:avLst/>
            <a:gdLst>
              <a:gd name="connsiteX0" fmla="*/ 0 w 508959"/>
              <a:gd name="connsiteY0" fmla="*/ 327810 h 327810"/>
              <a:gd name="connsiteX1" fmla="*/ 258793 w 508959"/>
              <a:gd name="connsiteY1" fmla="*/ 6 h 327810"/>
              <a:gd name="connsiteX2" fmla="*/ 508959 w 508959"/>
              <a:gd name="connsiteY2" fmla="*/ 319183 h 327810"/>
            </a:gdLst>
            <a:ahLst/>
            <a:cxnLst>
              <a:cxn ang="0">
                <a:pos x="connsiteX0" y="connsiteY0"/>
              </a:cxn>
              <a:cxn ang="0">
                <a:pos x="connsiteX1" y="connsiteY1"/>
              </a:cxn>
              <a:cxn ang="0">
                <a:pos x="connsiteX2" y="connsiteY2"/>
              </a:cxn>
            </a:cxnLst>
            <a:rect l="l" t="t" r="r" b="b"/>
            <a:pathLst>
              <a:path w="508959" h="327810">
                <a:moveTo>
                  <a:pt x="0" y="327810"/>
                </a:moveTo>
                <a:cubicBezTo>
                  <a:pt x="86983" y="164627"/>
                  <a:pt x="173967" y="1444"/>
                  <a:pt x="258793" y="6"/>
                </a:cubicBezTo>
                <a:cubicBezTo>
                  <a:pt x="343619" y="-1432"/>
                  <a:pt x="445699" y="251609"/>
                  <a:pt x="508959" y="3191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3" name="Freeform 12"/>
          <p:cNvSpPr/>
          <p:nvPr/>
        </p:nvSpPr>
        <p:spPr>
          <a:xfrm>
            <a:off x="4818063" y="787400"/>
            <a:ext cx="1870075" cy="327025"/>
          </a:xfrm>
          <a:custGeom>
            <a:avLst/>
            <a:gdLst>
              <a:gd name="connsiteX0" fmla="*/ 0 w 508959"/>
              <a:gd name="connsiteY0" fmla="*/ 327810 h 327810"/>
              <a:gd name="connsiteX1" fmla="*/ 258793 w 508959"/>
              <a:gd name="connsiteY1" fmla="*/ 6 h 327810"/>
              <a:gd name="connsiteX2" fmla="*/ 508959 w 508959"/>
              <a:gd name="connsiteY2" fmla="*/ 319183 h 327810"/>
            </a:gdLst>
            <a:ahLst/>
            <a:cxnLst>
              <a:cxn ang="0">
                <a:pos x="connsiteX0" y="connsiteY0"/>
              </a:cxn>
              <a:cxn ang="0">
                <a:pos x="connsiteX1" y="connsiteY1"/>
              </a:cxn>
              <a:cxn ang="0">
                <a:pos x="connsiteX2" y="connsiteY2"/>
              </a:cxn>
            </a:cxnLst>
            <a:rect l="l" t="t" r="r" b="b"/>
            <a:pathLst>
              <a:path w="508959" h="327810">
                <a:moveTo>
                  <a:pt x="0" y="327810"/>
                </a:moveTo>
                <a:cubicBezTo>
                  <a:pt x="86983" y="164627"/>
                  <a:pt x="173967" y="1444"/>
                  <a:pt x="258793" y="6"/>
                </a:cubicBezTo>
                <a:cubicBezTo>
                  <a:pt x="343619" y="-1432"/>
                  <a:pt x="445699" y="251609"/>
                  <a:pt x="508959" y="3191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4" name="Freeform 13"/>
          <p:cNvSpPr/>
          <p:nvPr/>
        </p:nvSpPr>
        <p:spPr>
          <a:xfrm>
            <a:off x="4852988" y="1076325"/>
            <a:ext cx="1868488" cy="330200"/>
          </a:xfrm>
          <a:custGeom>
            <a:avLst/>
            <a:gdLst>
              <a:gd name="connsiteX0" fmla="*/ 0 w 508959"/>
              <a:gd name="connsiteY0" fmla="*/ 327810 h 327810"/>
              <a:gd name="connsiteX1" fmla="*/ 258793 w 508959"/>
              <a:gd name="connsiteY1" fmla="*/ 6 h 327810"/>
              <a:gd name="connsiteX2" fmla="*/ 508959 w 508959"/>
              <a:gd name="connsiteY2" fmla="*/ 319183 h 327810"/>
            </a:gdLst>
            <a:ahLst/>
            <a:cxnLst>
              <a:cxn ang="0">
                <a:pos x="connsiteX0" y="connsiteY0"/>
              </a:cxn>
              <a:cxn ang="0">
                <a:pos x="connsiteX1" y="connsiteY1"/>
              </a:cxn>
              <a:cxn ang="0">
                <a:pos x="connsiteX2" y="connsiteY2"/>
              </a:cxn>
            </a:cxnLst>
            <a:rect l="l" t="t" r="r" b="b"/>
            <a:pathLst>
              <a:path w="508959" h="327810">
                <a:moveTo>
                  <a:pt x="0" y="327810"/>
                </a:moveTo>
                <a:cubicBezTo>
                  <a:pt x="86983" y="164627"/>
                  <a:pt x="173967" y="1444"/>
                  <a:pt x="258793" y="6"/>
                </a:cubicBezTo>
                <a:cubicBezTo>
                  <a:pt x="343619" y="-1432"/>
                  <a:pt x="445699" y="251609"/>
                  <a:pt x="508959" y="3191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28600" y="274638"/>
            <a:ext cx="8510588" cy="792162"/>
          </a:xfrm>
        </p:spPr>
        <p:txBody>
          <a:bodyPr/>
          <a:lstStyle/>
          <a:p>
            <a:r>
              <a:rPr lang="en-US" dirty="0" smtClean="0"/>
              <a:t>Design Challenge Objectives </a:t>
            </a:r>
            <a:r>
              <a:rPr lang="en-US" sz="2400" dirty="0" smtClean="0"/>
              <a:t>(continued)</a:t>
            </a:r>
          </a:p>
        </p:txBody>
      </p:sp>
      <p:sp>
        <p:nvSpPr>
          <p:cNvPr id="16387" name="Content Placeholder 2"/>
          <p:cNvSpPr>
            <a:spLocks noGrp="1"/>
          </p:cNvSpPr>
          <p:nvPr>
            <p:ph sz="quarter" idx="1"/>
          </p:nvPr>
        </p:nvSpPr>
        <p:spPr>
          <a:xfrm>
            <a:off x="457200" y="1600200"/>
            <a:ext cx="8281988" cy="4873625"/>
          </a:xfrm>
        </p:spPr>
        <p:txBody>
          <a:bodyPr/>
          <a:lstStyle/>
          <a:p>
            <a:pPr>
              <a:spcAft>
                <a:spcPts val="1200"/>
              </a:spcAft>
              <a:buFont typeface="Wingdings" panose="05000000000000000000" pitchFamily="2" charset="2"/>
              <a:buChar char="Ø"/>
            </a:pPr>
            <a:r>
              <a:rPr lang="en-US" altLang="en-US" sz="2800" b="1" dirty="0" smtClean="0">
                <a:latin typeface="Calibri" panose="020F0502020204030204" pitchFamily="34" charset="0"/>
              </a:rPr>
              <a:t>When we are done, we will be able to control the LEGO MINDSTORMS NXT </a:t>
            </a:r>
            <a:r>
              <a:rPr lang="en-US" altLang="en-US" sz="2800" b="1" dirty="0" err="1" smtClean="0">
                <a:latin typeface="Calibri" panose="020F0502020204030204" pitchFamily="34" charset="0"/>
              </a:rPr>
              <a:t>taskbot</a:t>
            </a:r>
            <a:r>
              <a:rPr lang="en-US" altLang="en-US" sz="2800" b="1" dirty="0" smtClean="0">
                <a:latin typeface="Calibri" panose="020F0502020204030204" pitchFamily="34" charset="0"/>
              </a:rPr>
              <a:t> (the “receiver”) similarly to how the robot in this video is controlled: </a:t>
            </a:r>
            <a:r>
              <a:rPr lang="en-US" altLang="en-US" sz="2800" b="1" dirty="0" smtClean="0">
                <a:latin typeface="Calibri" panose="020F0502020204030204" pitchFamily="34" charset="0"/>
                <a:hlinkClick r:id="rId3"/>
              </a:rPr>
              <a:t>http://youtu.be/zohDeKxXUPo?t=1m</a:t>
            </a:r>
            <a:r>
              <a:rPr lang="en-US" altLang="en-US" sz="2800" b="1" dirty="0" smtClean="0">
                <a:latin typeface="Calibri" panose="020F0502020204030204" pitchFamily="34" charset="0"/>
              </a:rPr>
              <a:t>. </a:t>
            </a:r>
          </a:p>
          <a:p>
            <a:pPr>
              <a:spcAft>
                <a:spcPts val="1200"/>
              </a:spcAft>
              <a:buFont typeface="Wingdings" panose="05000000000000000000" pitchFamily="2" charset="2"/>
              <a:buChar char="Ø"/>
            </a:pPr>
            <a:r>
              <a:rPr lang="en-US" altLang="en-US" sz="2800" b="1" dirty="0" smtClean="0">
                <a:latin typeface="Calibri" panose="020F0502020204030204" pitchFamily="34" charset="0"/>
              </a:rPr>
              <a:t>If several groups are able to run their programs </a:t>
            </a:r>
            <a:br>
              <a:rPr lang="en-US" altLang="en-US" sz="2800" b="1" dirty="0" smtClean="0">
                <a:latin typeface="Calibri" panose="020F0502020204030204" pitchFamily="34" charset="0"/>
              </a:rPr>
            </a:br>
            <a:r>
              <a:rPr lang="en-US" altLang="en-US" sz="2800" b="1" dirty="0" smtClean="0">
                <a:latin typeface="Calibri" panose="020F0502020204030204" pitchFamily="34" charset="0"/>
              </a:rPr>
              <a:t>at the same time, they can use their NXT </a:t>
            </a:r>
            <a:r>
              <a:rPr lang="en-US" altLang="en-US" sz="2800" b="1" dirty="0" err="1" smtClean="0">
                <a:latin typeface="Calibri" panose="020F0502020204030204" pitchFamily="34" charset="0"/>
              </a:rPr>
              <a:t>taksbots</a:t>
            </a:r>
            <a:r>
              <a:rPr lang="en-US" altLang="en-US" sz="2800" b="1" dirty="0" smtClean="0">
                <a:latin typeface="Calibri" panose="020F0502020204030204" pitchFamily="34" charset="0"/>
              </a:rPr>
              <a:t> </a:t>
            </a:r>
            <a:br>
              <a:rPr lang="en-US" altLang="en-US" sz="2800" b="1" dirty="0" smtClean="0">
                <a:latin typeface="Calibri" panose="020F0502020204030204" pitchFamily="34" charset="0"/>
              </a:rPr>
            </a:br>
            <a:r>
              <a:rPr lang="en-US" altLang="en-US" sz="2800" b="1" dirty="0" smtClean="0">
                <a:latin typeface="Calibri" panose="020F0502020204030204" pitchFamily="34" charset="0"/>
              </a:rPr>
              <a:t>to “</a:t>
            </a:r>
            <a:r>
              <a:rPr lang="en-US" altLang="en-US" sz="2800" b="1" dirty="0" smtClean="0">
                <a:solidFill>
                  <a:schemeClr val="accent2"/>
                </a:solidFill>
                <a:latin typeface="Calibri" panose="020F0502020204030204" pitchFamily="34" charset="0"/>
              </a:rPr>
              <a:t>play soccer</a:t>
            </a:r>
            <a:r>
              <a:rPr lang="en-US" altLang="en-US" sz="2800" b="1" dirty="0" smtClean="0">
                <a:latin typeface="Calibri" panose="020F0502020204030204" pitchFamily="34" charset="0"/>
              </a:rPr>
              <a:t>” with a small ball. </a:t>
            </a:r>
            <a:br>
              <a:rPr lang="en-US" altLang="en-US" sz="2800" b="1" dirty="0" smtClean="0">
                <a:latin typeface="Calibri" panose="020F0502020204030204" pitchFamily="34" charset="0"/>
              </a:rPr>
            </a:br>
            <a:r>
              <a:rPr lang="en-US" altLang="en-US" sz="2800" b="1" dirty="0" smtClean="0">
                <a:latin typeface="Calibri" panose="020F0502020204030204" pitchFamily="34" charset="0"/>
              </a:rPr>
              <a:t/>
            </a:r>
            <a:br>
              <a:rPr lang="en-US" altLang="en-US" sz="2800" b="1" dirty="0" smtClean="0">
                <a:latin typeface="Calibri" panose="020F0502020204030204" pitchFamily="34" charset="0"/>
              </a:rPr>
            </a:br>
            <a:r>
              <a:rPr lang="en-US" altLang="en-US" sz="2800" b="1" dirty="0" smtClean="0">
                <a:latin typeface="Calibri" panose="020F0502020204030204" pitchFamily="34" charset="0"/>
              </a:rPr>
              <a:t>To do this, each group remotely controls its </a:t>
            </a:r>
            <a:r>
              <a:rPr lang="en-US" altLang="en-US" sz="2800" b="1" dirty="0" err="1" smtClean="0">
                <a:latin typeface="Calibri" panose="020F0502020204030204" pitchFamily="34" charset="0"/>
              </a:rPr>
              <a:t>taskbot</a:t>
            </a:r>
            <a:r>
              <a:rPr lang="en-US" altLang="en-US" sz="2800" b="1" dirty="0" smtClean="0">
                <a:latin typeface="Calibri" panose="020F0502020204030204" pitchFamily="34" charset="0"/>
              </a:rPr>
              <a:t>, which acts as one of the soccer players.</a:t>
            </a:r>
          </a:p>
        </p:txBody>
      </p:sp>
      <p:sp>
        <p:nvSpPr>
          <p:cNvPr id="16388"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06EBED1F-CCEC-4936-9AC1-20D05A564978}" type="slidenum">
              <a:rPr lang="en-US" altLang="en-US">
                <a:solidFill>
                  <a:srgbClr val="FFFFFF"/>
                </a:solidFill>
              </a:rPr>
              <a:pPr/>
              <a:t>6</a:t>
            </a:fld>
            <a:endParaRPr lang="en-US" altLang="en-US">
              <a:solidFill>
                <a:srgbClr val="FFFFFF"/>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884238"/>
          </a:xfrm>
        </p:spPr>
        <p:txBody>
          <a:bodyPr>
            <a:normAutofit fontScale="90000"/>
          </a:bodyPr>
          <a:lstStyle/>
          <a:p>
            <a:pPr>
              <a:defRPr/>
            </a:pPr>
            <a:r>
              <a:rPr lang="en-US" dirty="0" smtClean="0"/>
              <a:t>Part 1: Understanding the Programs</a:t>
            </a:r>
            <a:endParaRPr lang="en-US" dirty="0"/>
          </a:p>
        </p:txBody>
      </p:sp>
      <p:sp>
        <p:nvSpPr>
          <p:cNvPr id="17411" name="Content Placeholder 2"/>
          <p:cNvSpPr>
            <a:spLocks noGrp="1"/>
          </p:cNvSpPr>
          <p:nvPr>
            <p:ph sz="quarter" idx="1"/>
          </p:nvPr>
        </p:nvSpPr>
        <p:spPr>
          <a:xfrm>
            <a:off x="457200" y="1676401"/>
            <a:ext cx="8077200" cy="2362199"/>
          </a:xfrm>
        </p:spPr>
        <p:txBody>
          <a:bodyPr/>
          <a:lstStyle/>
          <a:p>
            <a:pPr marL="0" indent="0">
              <a:buNone/>
            </a:pPr>
            <a:r>
              <a:rPr lang="en-US" altLang="en-US" sz="3200" b="1" dirty="0" smtClean="0">
                <a:latin typeface="Calibri" panose="020F0502020204030204" pitchFamily="34" charset="0"/>
              </a:rPr>
              <a:t>Before you use one NXT to remotely control another,  you must understand how the programs for the controller and receiver NXTs work and how they interact with one another.</a:t>
            </a:r>
          </a:p>
        </p:txBody>
      </p:sp>
      <p:sp>
        <p:nvSpPr>
          <p:cNvPr id="1741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E9EE678-3B1D-4301-A9D9-2B70128DFA98}" type="slidenum">
              <a:rPr lang="en-US" altLang="en-US">
                <a:solidFill>
                  <a:srgbClr val="FFFFFF"/>
                </a:solidFill>
              </a:rPr>
              <a:pPr/>
              <a:t>7</a:t>
            </a:fld>
            <a:endParaRPr lang="en-US" altLang="en-US">
              <a:solidFill>
                <a:srgbClr val="FFFFFF"/>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37281" y="4314825"/>
            <a:ext cx="1090612"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http://upload.wikimedia.org/wikipedia/commons/thumb/8/8c/Lego_Mindstorms_Nxt-FLL.jpg/220px-Lego_Mindstorms_Nxt-FLL.jpg"/>
          <p:cNvPicPr>
            <a:picLocks noChangeAspect="1" noChangeArrowheads="1"/>
          </p:cNvPicPr>
          <p:nvPr/>
        </p:nvPicPr>
        <p:blipFill rotWithShape="1">
          <a:blip r:embed="rId4">
            <a:extLst>
              <a:ext uri="{28A0092B-C50C-407E-A947-70E740481C1C}">
                <a14:useLocalDpi xmlns:a14="http://schemas.microsoft.com/office/drawing/2010/main" val="0"/>
              </a:ext>
            </a:extLst>
          </a:blip>
          <a:srcRect r="17273"/>
          <a:stretch/>
        </p:blipFill>
        <p:spPr bwMode="auto">
          <a:xfrm>
            <a:off x="4996393" y="4438650"/>
            <a:ext cx="173355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6"/>
          <p:cNvSpPr/>
          <p:nvPr/>
        </p:nvSpPr>
        <p:spPr>
          <a:xfrm>
            <a:off x="2988206" y="4594225"/>
            <a:ext cx="1868487" cy="327025"/>
          </a:xfrm>
          <a:custGeom>
            <a:avLst/>
            <a:gdLst>
              <a:gd name="connsiteX0" fmla="*/ 0 w 508959"/>
              <a:gd name="connsiteY0" fmla="*/ 327810 h 327810"/>
              <a:gd name="connsiteX1" fmla="*/ 258793 w 508959"/>
              <a:gd name="connsiteY1" fmla="*/ 6 h 327810"/>
              <a:gd name="connsiteX2" fmla="*/ 508959 w 508959"/>
              <a:gd name="connsiteY2" fmla="*/ 319183 h 327810"/>
            </a:gdLst>
            <a:ahLst/>
            <a:cxnLst>
              <a:cxn ang="0">
                <a:pos x="connsiteX0" y="connsiteY0"/>
              </a:cxn>
              <a:cxn ang="0">
                <a:pos x="connsiteX1" y="connsiteY1"/>
              </a:cxn>
              <a:cxn ang="0">
                <a:pos x="connsiteX2" y="connsiteY2"/>
              </a:cxn>
            </a:cxnLst>
            <a:rect l="l" t="t" r="r" b="b"/>
            <a:pathLst>
              <a:path w="508959" h="327810">
                <a:moveTo>
                  <a:pt x="0" y="327810"/>
                </a:moveTo>
                <a:cubicBezTo>
                  <a:pt x="86983" y="164627"/>
                  <a:pt x="173967" y="1444"/>
                  <a:pt x="258793" y="6"/>
                </a:cubicBezTo>
                <a:cubicBezTo>
                  <a:pt x="343619" y="-1432"/>
                  <a:pt x="445699" y="251609"/>
                  <a:pt x="508959" y="3191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Freeform 7"/>
          <p:cNvSpPr/>
          <p:nvPr/>
        </p:nvSpPr>
        <p:spPr>
          <a:xfrm>
            <a:off x="2961218" y="4832350"/>
            <a:ext cx="1870075" cy="327025"/>
          </a:xfrm>
          <a:custGeom>
            <a:avLst/>
            <a:gdLst>
              <a:gd name="connsiteX0" fmla="*/ 0 w 508959"/>
              <a:gd name="connsiteY0" fmla="*/ 327810 h 327810"/>
              <a:gd name="connsiteX1" fmla="*/ 258793 w 508959"/>
              <a:gd name="connsiteY1" fmla="*/ 6 h 327810"/>
              <a:gd name="connsiteX2" fmla="*/ 508959 w 508959"/>
              <a:gd name="connsiteY2" fmla="*/ 319183 h 327810"/>
            </a:gdLst>
            <a:ahLst/>
            <a:cxnLst>
              <a:cxn ang="0">
                <a:pos x="connsiteX0" y="connsiteY0"/>
              </a:cxn>
              <a:cxn ang="0">
                <a:pos x="connsiteX1" y="connsiteY1"/>
              </a:cxn>
              <a:cxn ang="0">
                <a:pos x="connsiteX2" y="connsiteY2"/>
              </a:cxn>
            </a:cxnLst>
            <a:rect l="l" t="t" r="r" b="b"/>
            <a:pathLst>
              <a:path w="508959" h="327810">
                <a:moveTo>
                  <a:pt x="0" y="327810"/>
                </a:moveTo>
                <a:cubicBezTo>
                  <a:pt x="86983" y="164627"/>
                  <a:pt x="173967" y="1444"/>
                  <a:pt x="258793" y="6"/>
                </a:cubicBezTo>
                <a:cubicBezTo>
                  <a:pt x="343619" y="-1432"/>
                  <a:pt x="445699" y="251609"/>
                  <a:pt x="508959" y="3191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9" name="Freeform 8"/>
          <p:cNvSpPr/>
          <p:nvPr/>
        </p:nvSpPr>
        <p:spPr>
          <a:xfrm>
            <a:off x="2996143" y="5121275"/>
            <a:ext cx="1868488" cy="330200"/>
          </a:xfrm>
          <a:custGeom>
            <a:avLst/>
            <a:gdLst>
              <a:gd name="connsiteX0" fmla="*/ 0 w 508959"/>
              <a:gd name="connsiteY0" fmla="*/ 327810 h 327810"/>
              <a:gd name="connsiteX1" fmla="*/ 258793 w 508959"/>
              <a:gd name="connsiteY1" fmla="*/ 6 h 327810"/>
              <a:gd name="connsiteX2" fmla="*/ 508959 w 508959"/>
              <a:gd name="connsiteY2" fmla="*/ 319183 h 327810"/>
            </a:gdLst>
            <a:ahLst/>
            <a:cxnLst>
              <a:cxn ang="0">
                <a:pos x="connsiteX0" y="connsiteY0"/>
              </a:cxn>
              <a:cxn ang="0">
                <a:pos x="connsiteX1" y="connsiteY1"/>
              </a:cxn>
              <a:cxn ang="0">
                <a:pos x="connsiteX2" y="connsiteY2"/>
              </a:cxn>
            </a:cxnLst>
            <a:rect l="l" t="t" r="r" b="b"/>
            <a:pathLst>
              <a:path w="508959" h="327810">
                <a:moveTo>
                  <a:pt x="0" y="327810"/>
                </a:moveTo>
                <a:cubicBezTo>
                  <a:pt x="86983" y="164627"/>
                  <a:pt x="173967" y="1444"/>
                  <a:pt x="258793" y="6"/>
                </a:cubicBezTo>
                <a:cubicBezTo>
                  <a:pt x="343619" y="-1432"/>
                  <a:pt x="445699" y="251609"/>
                  <a:pt x="508959" y="3191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6"/>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47F0755C-EAA1-4128-B24F-BF359C5A6414}" type="slidenum">
              <a:rPr lang="en-US" altLang="en-US">
                <a:solidFill>
                  <a:srgbClr val="FFFFFF"/>
                </a:solidFill>
              </a:rPr>
              <a:pPr/>
              <a:t>8</a:t>
            </a:fld>
            <a:endParaRPr lang="en-US" altLang="en-US">
              <a:solidFill>
                <a:srgbClr val="FFFFFF"/>
              </a:solidFill>
            </a:endParaRPr>
          </a:p>
        </p:txBody>
      </p:sp>
      <p:sp>
        <p:nvSpPr>
          <p:cNvPr id="18436" name="Content Placeholder 2"/>
          <p:cNvSpPr>
            <a:spLocks noGrp="1"/>
          </p:cNvSpPr>
          <p:nvPr>
            <p:ph idx="1"/>
          </p:nvPr>
        </p:nvSpPr>
        <p:spPr>
          <a:xfrm>
            <a:off x="457200" y="1676400"/>
            <a:ext cx="8153400" cy="3257550"/>
          </a:xfrm>
        </p:spPr>
        <p:txBody>
          <a:bodyPr/>
          <a:lstStyle/>
          <a:p>
            <a:pPr>
              <a:buFont typeface="Wingdings" panose="05000000000000000000" pitchFamily="2" charset="2"/>
              <a:buChar char="Ø"/>
            </a:pPr>
            <a: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t>An electrical connection is the link or bond that </a:t>
            </a:r>
            <a:r>
              <a:rPr lang="en-US" altLang="en-US" sz="2700" b="1" dirty="0" smtClean="0">
                <a:solidFill>
                  <a:schemeClr val="accent1"/>
                </a:solidFill>
                <a:latin typeface="Calibri" panose="020F0502020204030204" pitchFamily="34" charset="0"/>
                <a:ea typeface="ＭＳ Ｐゴシック" panose="020B0600070205080204" pitchFamily="34" charset="-128"/>
                <a:cs typeface="Times New Roman" panose="02020603050405020304" pitchFamily="18" charset="0"/>
              </a:rPr>
              <a:t>passes electricity </a:t>
            </a:r>
            <a: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t>between two or more things.</a:t>
            </a:r>
          </a:p>
          <a:p>
            <a:pPr>
              <a:buFont typeface="Wingdings" panose="05000000000000000000" pitchFamily="2" charset="2"/>
              <a:buChar char="Ø"/>
            </a:pPr>
            <a: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t>Wireless electrical </a:t>
            </a:r>
            <a:b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br>
            <a: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t>connections allow two </a:t>
            </a:r>
            <a:b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br>
            <a: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t>devices to be linked </a:t>
            </a:r>
            <a:b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br>
            <a: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t>remotely without </a:t>
            </a:r>
            <a:b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br>
            <a:r>
              <a:rPr lang="en-US" altLang="en-US" sz="2700" b="1" dirty="0" smtClean="0">
                <a:latin typeface="Calibri" panose="020F0502020204030204" pitchFamily="34" charset="0"/>
                <a:ea typeface="ＭＳ Ｐゴシック" panose="020B0600070205080204" pitchFamily="34" charset="-128"/>
                <a:cs typeface="Times New Roman" panose="02020603050405020304" pitchFamily="18" charset="0"/>
              </a:rPr>
              <a:t>being joined by a wire.</a:t>
            </a:r>
          </a:p>
        </p:txBody>
      </p:sp>
      <p:pic>
        <p:nvPicPr>
          <p:cNvPr id="1843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6225" y="2743200"/>
            <a:ext cx="4432963" cy="392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81988" cy="1325562"/>
          </a:xfrm>
        </p:spPr>
        <p:txBody>
          <a:bodyPr/>
          <a:lstStyle/>
          <a:p>
            <a:r>
              <a:rPr lang="en-US" dirty="0" smtClean="0">
                <a:solidFill>
                  <a:schemeClr val="accent2"/>
                </a:solidFill>
              </a:rPr>
              <a:t>Review:</a:t>
            </a:r>
            <a:r>
              <a:rPr lang="en-US" dirty="0" smtClean="0"/>
              <a:t> </a:t>
            </a:r>
            <a:br>
              <a:rPr lang="en-US" dirty="0" smtClean="0"/>
            </a:br>
            <a:r>
              <a:rPr lang="en-US" dirty="0" smtClean="0"/>
              <a:t>What is an electrical connection?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sz="quarter" idx="1"/>
          </p:nvPr>
        </p:nvSpPr>
        <p:spPr>
          <a:xfrm>
            <a:off x="304800" y="2057400"/>
            <a:ext cx="8358188" cy="4495800"/>
          </a:xfrm>
        </p:spPr>
        <p:txBody>
          <a:bodyPr/>
          <a:lstStyle/>
          <a:p>
            <a:pPr>
              <a:spcAft>
                <a:spcPts val="600"/>
              </a:spcAft>
              <a:buFont typeface="Wingdings" panose="05000000000000000000" pitchFamily="2" charset="2"/>
              <a:buChar char="Ø"/>
            </a:pPr>
            <a:r>
              <a:rPr lang="en-US" altLang="en-US" sz="2800" b="1" dirty="0" smtClean="0">
                <a:latin typeface="Calibri" panose="020F0502020204030204" pitchFamily="34" charset="0"/>
                <a:cs typeface="Times New Roman" panose="02020603050405020304" pitchFamily="18" charset="0"/>
              </a:rPr>
              <a:t>NXT robots can use a </a:t>
            </a:r>
            <a:r>
              <a:rPr lang="en-US" altLang="en-US" sz="2800" b="1" dirty="0" smtClean="0">
                <a:solidFill>
                  <a:schemeClr val="accent1"/>
                </a:solidFill>
                <a:latin typeface="Calibri" panose="020F0502020204030204" pitchFamily="34" charset="0"/>
                <a:cs typeface="Times New Roman" panose="02020603050405020304" pitchFamily="18" charset="0"/>
              </a:rPr>
              <a:t>wireless connection </a:t>
            </a:r>
            <a:r>
              <a:rPr lang="en-US" altLang="en-US" sz="2800" b="1" dirty="0" smtClean="0">
                <a:latin typeface="Calibri" panose="020F0502020204030204" pitchFamily="34" charset="0"/>
                <a:cs typeface="Times New Roman" panose="02020603050405020304" pitchFamily="18" charset="0"/>
              </a:rPr>
              <a:t>called </a:t>
            </a:r>
            <a:r>
              <a:rPr lang="en-US" altLang="en-US" sz="2800" b="1" dirty="0" smtClean="0">
                <a:solidFill>
                  <a:schemeClr val="accent1"/>
                </a:solidFill>
                <a:latin typeface="Calibri" panose="020F0502020204030204" pitchFamily="34" charset="0"/>
                <a:cs typeface="Times New Roman" panose="02020603050405020304" pitchFamily="18" charset="0"/>
              </a:rPr>
              <a:t>Bluetooth</a:t>
            </a:r>
            <a:r>
              <a:rPr lang="en-US" altLang="en-US" sz="2800" b="1" baseline="30000" dirty="0" smtClean="0">
                <a:solidFill>
                  <a:schemeClr val="accent1"/>
                </a:solidFill>
                <a:latin typeface="Calibri" panose="020F0502020204030204" pitchFamily="34" charset="0"/>
                <a:cs typeface="Times New Roman" panose="02020603050405020304" pitchFamily="18" charset="0"/>
              </a:rPr>
              <a:t>®</a:t>
            </a:r>
            <a:r>
              <a:rPr lang="en-US" altLang="en-US" sz="2800" b="1" dirty="0" smtClean="0">
                <a:solidFill>
                  <a:schemeClr val="accent1"/>
                </a:solidFill>
                <a:latin typeface="Calibri" panose="020F0502020204030204" pitchFamily="34" charset="0"/>
                <a:cs typeface="Times New Roman" panose="02020603050405020304" pitchFamily="18" charset="0"/>
              </a:rPr>
              <a:t> </a:t>
            </a:r>
            <a:r>
              <a:rPr lang="en-US" altLang="en-US" sz="2800" b="1" dirty="0" smtClean="0">
                <a:latin typeface="Calibri" panose="020F0502020204030204" pitchFamily="34" charset="0"/>
                <a:cs typeface="Times New Roman" panose="02020603050405020304" pitchFamily="18" charset="0"/>
              </a:rPr>
              <a:t>to communicate.</a:t>
            </a:r>
          </a:p>
          <a:p>
            <a:pPr>
              <a:spcAft>
                <a:spcPts val="600"/>
              </a:spcAft>
              <a:buFont typeface="Wingdings" panose="05000000000000000000" pitchFamily="2" charset="2"/>
              <a:buChar char="Ø"/>
            </a:pPr>
            <a:r>
              <a:rPr lang="en-US" altLang="en-US" sz="2800" b="1" dirty="0" smtClean="0">
                <a:latin typeface="Calibri" panose="020F0502020204030204" pitchFamily="34" charset="0"/>
                <a:cs typeface="Times New Roman" panose="02020603050405020304" pitchFamily="18" charset="0"/>
              </a:rPr>
              <a:t>Like many other devices (such as smartphones), the NXT can send text messages through Bluetooth.</a:t>
            </a:r>
          </a:p>
          <a:p>
            <a:pPr>
              <a:spcAft>
                <a:spcPts val="600"/>
              </a:spcAft>
              <a:buFont typeface="Wingdings" panose="05000000000000000000" pitchFamily="2" charset="2"/>
              <a:buChar char="Ø"/>
            </a:pPr>
            <a:r>
              <a:rPr lang="en-US" altLang="en-US" b="1" dirty="0" smtClean="0">
                <a:solidFill>
                  <a:schemeClr val="accent3"/>
                </a:solidFill>
                <a:latin typeface="Calibri" panose="020F0502020204030204" pitchFamily="34" charset="0"/>
                <a:cs typeface="Times New Roman" panose="02020603050405020304" pitchFamily="18" charset="0"/>
              </a:rPr>
              <a:t>Example: </a:t>
            </a:r>
            <a:r>
              <a:rPr lang="en-US" altLang="en-US" b="1" dirty="0" smtClean="0">
                <a:latin typeface="Calibri" panose="020F0502020204030204" pitchFamily="34" charset="0"/>
                <a:cs typeface="Times New Roman" panose="02020603050405020304" pitchFamily="18" charset="0"/>
              </a:rPr>
              <a:t>If you were worried about an intruder coming into your room, you could program the NXT to use the ultrasonic sensor to “watch” the door to your bedroom. If the ultrasonic sensor detects the door moving, it could send you a message saying “intruder alert.”</a:t>
            </a:r>
          </a:p>
        </p:txBody>
      </p:sp>
      <p:sp>
        <p:nvSpPr>
          <p:cNvPr id="19460"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0DDD7484-CB7B-4E2E-B9EE-B36AEF718BA0}" type="slidenum">
              <a:rPr lang="en-US" altLang="en-US">
                <a:solidFill>
                  <a:srgbClr val="FFFFFF"/>
                </a:solidFill>
              </a:rPr>
              <a:pPr/>
              <a:t>9</a:t>
            </a:fld>
            <a:endParaRPr lang="en-US" altLang="en-US">
              <a:solidFill>
                <a:srgbClr val="FFFFFF"/>
              </a:solidFill>
            </a:endParaRPr>
          </a:p>
        </p:txBody>
      </p:sp>
      <p:sp>
        <p:nvSpPr>
          <p:cNvPr id="3" name="Title 2"/>
          <p:cNvSpPr>
            <a:spLocks noGrp="1"/>
          </p:cNvSpPr>
          <p:nvPr>
            <p:ph type="title"/>
          </p:nvPr>
        </p:nvSpPr>
        <p:spPr>
          <a:xfrm>
            <a:off x="457200" y="274638"/>
            <a:ext cx="8281988" cy="1401762"/>
          </a:xfrm>
        </p:spPr>
        <p:txBody>
          <a:bodyPr/>
          <a:lstStyle/>
          <a:p>
            <a:r>
              <a:rPr lang="en-US" dirty="0" smtClean="0">
                <a:solidFill>
                  <a:schemeClr val="accent2"/>
                </a:solidFill>
              </a:rPr>
              <a:t>Review:</a:t>
            </a:r>
            <a:r>
              <a:rPr lang="en-US" dirty="0" smtClean="0"/>
              <a:t> </a:t>
            </a:r>
            <a:br>
              <a:rPr lang="en-US" dirty="0" smtClean="0"/>
            </a:br>
            <a:r>
              <a:rPr lang="en-US" dirty="0" smtClean="0"/>
              <a:t>Bluetooth with the NXT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8DC6C7C970CF74098EBEB19971451B8" ma:contentTypeVersion="0" ma:contentTypeDescription="Create a new document." ma:contentTypeScope="" ma:versionID="3168824a88ae461178c9d64f7fa8e8d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16B3BA0-8ACC-487A-934D-26E0AC8EFB36}">
  <ds:schemaRefs>
    <ds:schemaRef ds:uri="http://purl.org/dc/terms/"/>
    <ds:schemaRef ds:uri="http://schemas.microsoft.com/office/2006/documentManagement/types"/>
    <ds:schemaRef ds:uri="http://purl.org/dc/elements/1.1/"/>
    <ds:schemaRef ds:uri="http://purl.org/dc/dcmitype/"/>
    <ds:schemaRef ds:uri="http://schemas.microsoft.com/office/2006/metadata/properties"/>
    <ds:schemaRef ds:uri="http://www.w3.org/XML/1998/namespace"/>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C006A26F-938A-407F-B8FF-135371B2E8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Oriel</Template>
  <TotalTime>6033</TotalTime>
  <Words>1866</Words>
  <Application>Microsoft Office PowerPoint</Application>
  <PresentationFormat>On-screen Show (4:3)</PresentationFormat>
  <Paragraphs>186</Paragraphs>
  <Slides>24</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ＭＳ Ｐゴシック</vt:lpstr>
      <vt:lpstr>Arial</vt:lpstr>
      <vt:lpstr>Calibri</vt:lpstr>
      <vt:lpstr>Century Schoolbook</vt:lpstr>
      <vt:lpstr>Times New Roman</vt:lpstr>
      <vt:lpstr>Wingdings</vt:lpstr>
      <vt:lpstr>Wingdings 2</vt:lpstr>
      <vt:lpstr>Oriel</vt:lpstr>
      <vt:lpstr>Robot Soccer Challenge</vt:lpstr>
      <vt:lpstr>Pre-Activity Quiz</vt:lpstr>
      <vt:lpstr>Pre-Activity Quiz Answers</vt:lpstr>
      <vt:lpstr>Pre-Activity Quiz Answers (continued)</vt:lpstr>
      <vt:lpstr>Your Design Challenge</vt:lpstr>
      <vt:lpstr>Design Challenge Objectives (continued)</vt:lpstr>
      <vt:lpstr>Part 1: Understanding the Programs</vt:lpstr>
      <vt:lpstr>Review:  What is an electrical connection?</vt:lpstr>
      <vt:lpstr>Review:  Bluetooth with the NXT</vt:lpstr>
      <vt:lpstr>Bluetooth Program Overview</vt:lpstr>
      <vt:lpstr>Controller Program</vt:lpstr>
      <vt:lpstr>Receiver Program</vt:lpstr>
      <vt:lpstr>Summary:  NXT Interactions Using Bluetooth</vt:lpstr>
      <vt:lpstr>Part 2: Running the Programs!</vt:lpstr>
      <vt:lpstr>Change the Receiver NXT Name</vt:lpstr>
      <vt:lpstr>(continued)</vt:lpstr>
      <vt:lpstr>(continued)</vt:lpstr>
      <vt:lpstr>(continued)</vt:lpstr>
      <vt:lpstr>Downloading Instructions</vt:lpstr>
      <vt:lpstr>Downloading Instructions</vt:lpstr>
      <vt:lpstr>Downloading Instructions</vt:lpstr>
      <vt:lpstr>Post-Activity Quiz</vt:lpstr>
      <vt:lpstr>Post-Activity Quiz Answer</vt:lpstr>
      <vt:lpstr>PowerPoint Presentation</vt:lpstr>
    </vt:vector>
  </TitlesOfParts>
  <Company>Carnegie Mellon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 Human Sensors Work?</dc:title>
  <dc:creator>Ajay Nair</dc:creator>
  <cp:lastModifiedBy>Denise</cp:lastModifiedBy>
  <cp:revision>380</cp:revision>
  <dcterms:created xsi:type="dcterms:W3CDTF">2009-07-19T21:20:08Z</dcterms:created>
  <dcterms:modified xsi:type="dcterms:W3CDTF">2014-04-10T04:31:33Z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0x010100A8DC6C7C970CF74098EBEB19971451B8</vt:lpwstr>
  </property>
</Properties>
</file>