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2"/>
  </p:notesMasterIdLst>
  <p:handoutMasterIdLst>
    <p:handoutMasterId r:id="rId23"/>
  </p:handoutMasterIdLst>
  <p:sldIdLst>
    <p:sldId id="332" r:id="rId5"/>
    <p:sldId id="390" r:id="rId6"/>
    <p:sldId id="392" r:id="rId7"/>
    <p:sldId id="327" r:id="rId8"/>
    <p:sldId id="344" r:id="rId9"/>
    <p:sldId id="336" r:id="rId10"/>
    <p:sldId id="382" r:id="rId11"/>
    <p:sldId id="373" r:id="rId12"/>
    <p:sldId id="383" r:id="rId13"/>
    <p:sldId id="337" r:id="rId14"/>
    <p:sldId id="386" r:id="rId15"/>
    <p:sldId id="381" r:id="rId16"/>
    <p:sldId id="385" r:id="rId17"/>
    <p:sldId id="384" r:id="rId18"/>
    <p:sldId id="393" r:id="rId19"/>
    <p:sldId id="394" r:id="rId20"/>
    <p:sldId id="39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8" autoAdjust="0"/>
    <p:restoredTop sz="88235" autoAdjust="0"/>
  </p:normalViewPr>
  <p:slideViewPr>
    <p:cSldViewPr snapToObjects="1">
      <p:cViewPr varScale="1">
        <p:scale>
          <a:sx n="59" d="100"/>
          <a:sy n="59" d="100"/>
        </p:scale>
        <p:origin x="-1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0D00118-C423-4853-B8CD-7DE9B25AE158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77BB8C-C7E8-429A-8A77-7A9B8E537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2190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526A210-DA6E-4AA3-B143-341D05E33C8D}" type="datetimeFigureOut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34CE90-462A-44D7-B488-D4E6EFFBF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279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evel_gear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office.microsoft.com/en-us/images/results.aspx?qu=bicycle&amp;ex=1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Gears? What Do They Do? Lesson &gt; TeachEngineeering.org</a:t>
            </a:r>
          </a:p>
          <a:p>
            <a:r>
              <a:rPr lang="en-US" baseline="0" dirty="0" smtClean="0"/>
              <a:t>Image source (2 gears):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2006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Audrius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Meskauskas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Wikimedia Commons: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http://en.wikipedia.org/wiki/File:Bevel_gear.jpg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Image source (2 cyclists): Microsoft clipart: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4"/>
              </a:rPr>
              <a:t>http://office.microsoft.com/en-us/images/results.aspx?qu=bicycle&amp;ex=1#ai:MP900407440|mt:2|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28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same questions as on the Get in Gear Worksheet.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32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#1 answer: Once, because this is a 1:1 gear ratio.</a:t>
            </a:r>
          </a:p>
          <a:p>
            <a:r>
              <a:rPr lang="en-US" baseline="0" dirty="0" smtClean="0"/>
              <a:t>#2 answer: When the 40-tooth gear turns once, the 8-tooth gear will turn 40/8 = 5 times.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the same answers</a:t>
            </a:r>
            <a:r>
              <a:rPr lang="en-US" baseline="0" dirty="0" smtClean="0"/>
              <a:t> as provided on the Get in Gear Worksheet Answer Key.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14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Image source: 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2011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Catsquisher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ttp://commons.wikimedia.org/wiki/File:Worm_Gear.gif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[animated at this link]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04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Left (pulley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 transmission)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2005 </a:t>
            </a:r>
            <a:r>
              <a:rPr lang="en-US" altLang="en-US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Kolossos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http://commons.wikimedia.org/wiki/File:Transmisionsantrieb.jpg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Middle (pulley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-belt around orange and gray wheels)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OSUA https://www.osha.gov/SLTC/etools/machineguarding/motions_actions.html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Right (pulley in machine shop): 2004 </a:t>
            </a:r>
            <a:r>
              <a:rPr lang="en-US" altLang="en-US" sz="12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Ukexpat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http://commons.wikimedia.org/wiki/File:PutnamLatheHagley01.jpg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33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5A166-02DE-4401-B49D-71ED2D05C3B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xmlns="" val="319109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F3607F-FF26-4DC5-95C3-16083EAB2B0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xmlns="" val="427148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Image source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(spur gears on farm equipment): 2002 Jared C. Benedict, Wikimedia Commons: http://commons.wikimedia.org/wiki/File:Gears_large.jpg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73583F-0AD4-4FC4-A895-3061CC33DBC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08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5A166-02DE-4401-B49D-71ED2D05C3B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xmlns="" val="200393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F3607F-FF26-4DC5-95C3-16083EAB2B0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xmlns="" val="1397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altLang="en-US" dirty="0" smtClean="0">
                <a:ea typeface="ＭＳ Ｐゴシック" panose="020B0600070205080204" pitchFamily="34" charset="-128"/>
              </a:rPr>
              <a:t>50 minutes</a:t>
            </a:r>
          </a:p>
          <a:p>
            <a:r>
              <a:rPr lang="es-PY" altLang="en-US" dirty="0" err="1" smtClean="0">
                <a:ea typeface="ＭＳ Ｐゴシック" panose="020B0600070205080204" pitchFamily="34" charset="-128"/>
              </a:rPr>
              <a:t>Image</a:t>
            </a:r>
            <a:r>
              <a:rPr lang="es-PY" altLang="en-US" dirty="0" smtClean="0">
                <a:ea typeface="ＭＳ Ｐゴシック" panose="020B0600070205080204" pitchFamily="34" charset="-128"/>
              </a:rPr>
              <a:t> </a:t>
            </a:r>
            <a:r>
              <a:rPr lang="es-PY" altLang="en-US" dirty="0" err="1" smtClean="0">
                <a:ea typeface="ＭＳ Ｐゴシック" panose="020B0600070205080204" pitchFamily="34" charset="-128"/>
              </a:rPr>
              <a:t>source</a:t>
            </a:r>
            <a:r>
              <a:rPr lang="es-PY" altLang="en-US" dirty="0" smtClean="0">
                <a:ea typeface="ＭＳ Ｐゴシック" panose="020B0600070205080204" pitchFamily="34" charset="-128"/>
              </a:rPr>
              <a:t>: Microsoft </a:t>
            </a:r>
            <a:r>
              <a:rPr lang="es-PY" altLang="en-US" dirty="0" err="1" smtClean="0">
                <a:ea typeface="ＭＳ Ｐゴシック" panose="020B0600070205080204" pitchFamily="34" charset="-128"/>
              </a:rPr>
              <a:t>clipart</a:t>
            </a:r>
            <a:r>
              <a:rPr lang="es-PY" altLang="en-US" baseline="0" dirty="0" smtClean="0">
                <a:ea typeface="ＭＳ Ｐゴシック" panose="020B0600070205080204" pitchFamily="34" charset="-128"/>
              </a:rPr>
              <a:t> at http://office.microsoft.com/en-us/images/results.aspx?qu=bicycle&amp;ex=1#ai:MP900387208|mt:2| </a:t>
            </a:r>
            <a:endParaRPr lang="es-PY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68BDEB3-8842-454B-A1CF-49D2E7AF346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815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Microsoft clipart at http://office.microsoft.com/en-us/images/results.aspx?qu=gear&amp;ex=1#ai:MP900448727|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00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“Gear Basics” video provides a basic introduction to gears, suitable for grades 4 to 9. Gear rotation, gear ratio, rates of rotation, mechanical advantage and examples of use are included.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Image source: Gear Basics video at https://www.youtube.com/watch?v=odpsm3ybPsA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7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Images sources: TOP (left to right):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Spur gears drawing: 2007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GearHeads</a:t>
            </a:r>
            <a:r>
              <a:rPr lang="en-US" baseline="0" dirty="0" smtClean="0"/>
              <a:t>, English Language Wikipedia, </a:t>
            </a:r>
            <a:r>
              <a:rPr lang="en-US" dirty="0" smtClean="0"/>
              <a:t>http://commons.wikimedia.org/wiki/File:Spur_gear.JPG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Spur gear: OSHA https://www.osha.gov/SLTC/etools/machineguarding/motions_actions.html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Silver worm gear rendering: 2011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Catsquisher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ttp://commons.wikimedia.org/wiki/File:Worm_Gear.gif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Worm gear of a weir mechanism: 2005 Markus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Schweiss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http://commons.wikimedia.org/wiki/File:Schneckengetriebe02.jpg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Images sources: BOTTOM (left to right):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Rusty bevel gear: 2006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Audriusa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http://commons.wikimedia.org/wiki/File:Bevel_gear.jpg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Silver bevel gear: 2007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Myriam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Thyes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http://commons.wikimedia.org/wiki/File:Gear-kegelzahnrad.svg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Pulley-belt around orange and gray wheels: OSHA https://www.osha.gov/SLTC/etools/machineguarding/motions_actions.html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Pulley in transmission: 2005 </a:t>
            </a:r>
            <a:r>
              <a:rPr lang="en-US" altLang="en-US" sz="1200" baseline="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Kolossos</a:t>
            </a:r>
            <a:r>
              <a:rPr lang="en-US" altLang="en-US" sz="1200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Wikimedia Commons 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http://commons.wikimedia.org/wiki/File:Transmisionsantrieb.jpg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4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</a:t>
            </a:r>
            <a:r>
              <a:rPr lang="en-US" baseline="0" dirty="0" smtClean="0"/>
              <a:t>by authors: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Computational Neurobiology Center, College of Engineering, University of Missouri</a:t>
            </a:r>
            <a:endParaRPr lang="en-US" alt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84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</a:t>
            </a:r>
            <a:r>
              <a:rPr lang="en-US" baseline="0" dirty="0" smtClean="0"/>
              <a:t>by authors: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Computational Neurobiology Center, College of Engineering, University of Missouri</a:t>
            </a:r>
            <a:endParaRPr lang="en-US" alt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4CE90-462A-44D7-B488-D4E6EFFBF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67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7C62-C62A-4919-A0DE-7B1FF1914233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4136C21-6569-4EBB-8059-66B5F6659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376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20B0-71EA-4F0B-865E-1A3887D6920C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2B86-5E38-4C16-807A-05B7CC79A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78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E636-55A1-4F3A-BEAE-7434A7E4FC6E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A998-D125-4A12-B576-BC8896A8A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56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4D58-B260-403B-9382-8D9628DCE4E0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6695F-7ED6-4A38-B857-770052BFB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41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0324-B660-4742-AA5E-56E4262C7C17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75B81B3-F88C-4A3F-A9CD-C4176A2B6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72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CA8F-D0B6-45A6-B3DE-B4B90F206F14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D425-EC28-4D22-9722-B50CCB101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0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7618-B9A3-4823-979A-6B84E0AF18D2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0571-96C1-447C-9A96-8E086AD7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AE4A-14A8-4502-A52E-C299D9312171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336B5-513F-4301-B096-4D782D739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62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0554-5203-4FE9-AE4C-1232CAE65E9E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C7591-7196-469E-A7B1-5A5885E0C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3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683D-3BF7-435B-9325-03816DE9171A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CF017-069D-468E-8C2B-AFC0B0107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6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A1D8-DA47-4D03-A032-F1314F5A1810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5EBBB-FCF3-4693-969D-11359C4A9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9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FF65C89-4520-4E0A-93F6-322C63574E7C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B5F0047-CE51-4584-AECA-1621A80A10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18" r:id="rId5"/>
    <p:sldLayoutId id="2147485026" r:id="rId6"/>
    <p:sldLayoutId id="2147485019" r:id="rId7"/>
    <p:sldLayoutId id="2147485027" r:id="rId8"/>
    <p:sldLayoutId id="2147485028" r:id="rId9"/>
    <p:sldLayoutId id="2147485020" r:id="rId10"/>
    <p:sldLayoutId id="214748502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m_driv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S3XAeMCeZr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psm3ybP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9363" y="457200"/>
            <a:ext cx="6172200" cy="1894362"/>
          </a:xfrm>
        </p:spPr>
        <p:txBody>
          <a:bodyPr/>
          <a:lstStyle/>
          <a:p>
            <a:r>
              <a:rPr lang="en-US" dirty="0" smtClean="0"/>
              <a:t>What Are Gears? What Do They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45080"/>
            <a:ext cx="6269788" cy="3749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1" b="17999"/>
          <a:stretch/>
        </p:blipFill>
        <p:spPr>
          <a:xfrm>
            <a:off x="5257800" y="4419600"/>
            <a:ext cx="357187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5775"/>
            <a:ext cx="7924800" cy="4873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Imagine two 40-tooth gear contacting each other. 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one 40-tooth gear turns once, how many times will the other 40-tooth gear turn?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Now, imagine replacing one of the 40-tooth gears with an 8-tooth gear, with the 40-tooth gear turning the 8-tooth gear. 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When the 40-tooth gear turns once, how many times will the 8-tooth gear turn?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5CB6AE-59F1-44DC-9606-852219B5414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Gear Ratio: </a:t>
            </a:r>
            <a:r>
              <a:rPr lang="en-US" dirty="0" smtClean="0">
                <a:solidFill>
                  <a:schemeClr val="accent3"/>
                </a:solidFill>
              </a:rPr>
              <a:t>Effect on Speed and Torque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40634" y="1349375"/>
            <a:ext cx="3978965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Worksheet Questions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16075"/>
            <a:ext cx="8434388" cy="503555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Imagine two 40-tooth gear contacting each other. </a:t>
            </a:r>
            <a:r>
              <a:rPr lang="en-US" altLang="en-US" b="1" i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When one 40-tooth gear turns once, how many times will the other 40-tooth gear turn?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 = 1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Now, imagine replacing one of the 40-tooth gears with an 8-tooth gear, with the 40-tooth gear turning the 8-tooth gear. </a:t>
            </a:r>
            <a:r>
              <a:rPr lang="en-US" altLang="en-US" b="1" i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When the 40-tooth gear turns once, how many times will the 8-tooth gear turn?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 = 5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If the 8-tooth turns the 40-tooth gear (as you will learn later in physics), the 40-tooth gear’s axle will have 5 times the torque (rotational force) than the 8-tooth gear’s axle.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So, although the large gear turns slowly, </a:t>
            </a:r>
            <a:b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it can push more!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7DE999-100E-44B2-B058-F9ADB96DAD2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10588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Gear Ratio: </a:t>
            </a:r>
            <a:r>
              <a:rPr lang="en-US" dirty="0" smtClean="0">
                <a:solidFill>
                  <a:schemeClr val="accent3"/>
                </a:solidFill>
              </a:rPr>
              <a:t>Effect on Speed and Torque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143000"/>
            <a:ext cx="3978965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Worksheet Answers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5026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Think of </a:t>
            </a:r>
            <a:r>
              <a:rPr lang="en-US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torque</a:t>
            </a: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as a rotational force, that is, a force that </a:t>
            </a:r>
            <a:r>
              <a:rPr lang="en-US" altLang="en-US" sz="2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causes rotation </a:t>
            </a: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and not forward movement.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For the same motor power setting, more torque in a machine (such as a bicycle or car) leads to lower speeds, and less torque leads to higher speeds. This is because </a:t>
            </a:r>
            <a:b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power = torque * speed</a:t>
            </a: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When we increase speed from the input to the output gear, we decrease torque by the same amount!  </a:t>
            </a:r>
          </a:p>
          <a:p>
            <a:pPr>
              <a:spcAft>
                <a:spcPts val="600"/>
              </a:spcAft>
            </a:pP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So, in any design you develop, you must decide which is more important: </a:t>
            </a:r>
            <a:r>
              <a:rPr lang="en-US" altLang="en-US" sz="2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speed or torque, or maybe both</a:t>
            </a: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... </a:t>
            </a:r>
            <a:b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6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and then select the appropriate gear ratio!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A71071-250F-41BE-8075-D1A5FF211DA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Torque? Why Is It Important?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580136-7A4B-4FFB-AB52-525D7AFF147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63550" y="5180013"/>
            <a:ext cx="7666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You can transmit rotation one way, from the worm gear to the spur gear, but not the other </a:t>
            </a:r>
            <a:r>
              <a:rPr lang="en-US" altLang="en-US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way. Thus, worm gears can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 used as </a:t>
            </a:r>
            <a:r>
              <a:rPr lang="en-US" altLang="en-US" sz="22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locking mechanisms</a:t>
            </a:r>
            <a:r>
              <a:rPr lang="en-US" altLang="en-US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09588" y="1066800"/>
            <a:ext cx="762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Look at this </a:t>
            </a:r>
            <a:r>
              <a:rPr lang="en-US" alt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description and animation of a worm gear 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://en.wikipedia.org/wiki/Worm_drive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Watch its application in this 2-minute video, </a:t>
            </a:r>
            <a:r>
              <a:rPr lang="en-US" alt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Worm Gear Speed Reducer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http://www.youtube.com/watch?v=S3XAeMCeZr0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463550" y="2514600"/>
            <a:ext cx="48133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Worm gears transmit rotations in </a:t>
            </a:r>
            <a:r>
              <a:rPr lang="en-US" altLang="en-US" sz="2200" b="1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perpendicular directions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that is,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their axles are </a:t>
            </a:r>
            <a:r>
              <a:rPr lang="en-US" altLang="en-US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perpendicular,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like bevel gears.</a:t>
            </a:r>
          </a:p>
          <a:p>
            <a:pPr eaLnBrk="1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Worm gears act like</a:t>
            </a:r>
            <a:r>
              <a:rPr lang="en-US" alt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gears with one tooth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2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thus can </a:t>
            </a:r>
            <a:r>
              <a:rPr lang="en-US" altLang="en-U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provide very large gear ratios.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Worm Gears?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209" y="2580209"/>
            <a:ext cx="3334591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415E06-317E-4ECF-9E3C-B192C7DB7B9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304800" y="4041376"/>
            <a:ext cx="8153400" cy="25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Belt and pulley combinations look like gears!</a:t>
            </a: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speed ratios 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gears, but they are ratios 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diameters.</a:t>
            </a: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Belts 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and pulleys can transmit motion across long 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distances.</a:t>
            </a: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, both pulleys rotate in the same direction 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(the </a:t>
            </a:r>
            <a:b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opposite </a:t>
            </a:r>
            <a:r>
              <a:rPr lang="en-US" alt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of two gears</a:t>
            </a:r>
            <a:r>
              <a:rPr lang="en-US" alt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Belts and Pulleys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4" t="17363" r="16144" b="14854"/>
          <a:stretch/>
        </p:blipFill>
        <p:spPr>
          <a:xfrm>
            <a:off x="2743200" y="2027138"/>
            <a:ext cx="2606875" cy="195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0" y="1147654"/>
            <a:ext cx="2125980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99" y="1850026"/>
            <a:ext cx="3200400" cy="213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519988" cy="4111625"/>
          </a:xfrm>
        </p:spPr>
        <p:txBody>
          <a:bodyPr/>
          <a:lstStyle/>
          <a:p>
            <a:pPr marL="457200" indent="-51435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 we select the gear ratio for a particular application?</a:t>
            </a:r>
            <a:endParaRPr lang="en-US" altLang="en-US" sz="32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123C3-E1CE-4B46-82DD-E05B2B84DFA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Post-Lesson Quiz</a:t>
            </a:r>
          </a:p>
        </p:txBody>
      </p:sp>
    </p:spTree>
    <p:extLst>
      <p:ext uri="{BB962C8B-B14F-4D97-AF65-F5344CB8AC3E}">
        <p14:creationId xmlns:p14="http://schemas.microsoft.com/office/powerpoint/2010/main" xmlns="" val="41117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36424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gear is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wheel with teeth that meshes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together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with other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gears. It is usually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made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of metal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or plastic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24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do </a:t>
            </a: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 select the gear ratio for a particular 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application?</a:t>
            </a:r>
            <a:endParaRPr lang="en-US" altLang="en-US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Some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applications (machines) may need to be fast, while other machines may need to be strong. When designing gears for a machine,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it is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important to know whether speed or torque (strength) is more important. Remember that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power = torque x speed, so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if the NXT motor power setting is kept fixed, then increasing the torque decreases speed, and vice versa. In general, if you need to have more torque, select a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larger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 ratio. If you need to move fast, then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smaller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 ratio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EBAE1-A918-4DF6-90F9-4641585D916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Post-Lesson Quiz </a:t>
            </a:r>
            <a:r>
              <a:rPr 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xmlns="" val="2381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1173162"/>
            <a:ext cx="8458199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Loosely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stated, the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something that does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exist.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rotating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machine part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with cut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teeth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mesh with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another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toothed part in order to transmit 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torque; </a:t>
            </a:r>
            <a:b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usually, the teeth on both gears are identical in shape.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pulley: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wheel on an axle that is designed to support movement and change in direction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via a </a:t>
            </a:r>
            <a:b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cable/belt/chain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along its circumference.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torque: 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tendency of a force to rotate an object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about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its axis or pivot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AF704-CFF9-484A-BE9D-A745D06A9B1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itle 3"/>
          <p:cNvSpPr txBox="1">
            <a:spLocks/>
          </p:cNvSpPr>
          <p:nvPr/>
        </p:nvSpPr>
        <p:spPr bwMode="auto"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115" y="274638"/>
            <a:ext cx="21842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0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315200" cy="4111625"/>
          </a:xfrm>
        </p:spPr>
        <p:txBody>
          <a:bodyPr/>
          <a:lstStyle/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as many examples as you can of gears or objects that use gears.</a:t>
            </a:r>
            <a:endParaRPr lang="en-US" altLang="en-US" sz="32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123C3-E1CE-4B46-82DD-E05B2B84DFA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Pre-Lesson Quiz</a:t>
            </a:r>
          </a:p>
        </p:txBody>
      </p:sp>
    </p:spTree>
    <p:extLst>
      <p:ext uri="{BB962C8B-B14F-4D97-AF65-F5344CB8AC3E}">
        <p14:creationId xmlns:p14="http://schemas.microsoft.com/office/powerpoint/2010/main" xmlns="" val="27687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848600" cy="4837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3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gear?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gear is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wheel with teeth that meshes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together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with other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gears and is usually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made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of metal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or plastic</a:t>
            </a: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30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3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List </a:t>
            </a:r>
            <a:r>
              <a:rPr lang="en-US" altLang="en-US" sz="2800" b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 many examples as you can of gears or objects that use gears</a:t>
            </a:r>
            <a:r>
              <a:rPr lang="en-US" altLang="en-US" sz="3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</a:t>
            </a:r>
            <a:endParaRPr lang="en-US" altLang="en-US" sz="30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buNone/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Examples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wind-up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toys, non-digital clocks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 drills,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 bicycles, car transmissions, powered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wheel chairs,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and lifts.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EBAE1-A918-4DF6-90F9-4641585D916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Pre-Lesson Quiz </a:t>
            </a:r>
            <a:r>
              <a:rPr 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xmlns="" val="23657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58188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Gears are used all around us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and are relevant to understanding of how machines work.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Do you recall seeing gears on your bike? Do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you know how the bike gears work to move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bike forward? Today’s lesson will help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you understand </a:t>
            </a:r>
            <a:r>
              <a:rPr lang="en-US" altLang="en-US" sz="2800" b="1" dirty="0" smtClean="0">
                <a:solidFill>
                  <a:schemeClr val="accent4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gears are used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in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machines such as clocks, cars and even bulldozers!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We will consider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several types of gears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Then, we will apply ideas about gearing in the next class to </a:t>
            </a:r>
            <a:r>
              <a:rPr lang="en-US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two design challenges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1) Hare Challenge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and 2) Snail Challenge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E7ECA31-F473-40BE-B99F-039FAF248825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Gears? What Do They Do?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477000" y="882650"/>
            <a:ext cx="1930400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50 minutes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9" r="15537"/>
          <a:stretch/>
        </p:blipFill>
        <p:spPr>
          <a:xfrm>
            <a:off x="7162800" y="1911894"/>
            <a:ext cx="1449538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10600" cy="54863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gear is a</a:t>
            </a:r>
            <a:r>
              <a:rPr lang="en-US" altLang="en-US" sz="3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wheel with teeth </a:t>
            </a:r>
            <a:r>
              <a:rPr lang="en-US" altLang="en-US" sz="3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meshes with another similar gear that is typically larger or smaller.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Gears come in various sizes and types.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Depending on the situation, one gear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may work better than another.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Gears are used to change the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speed, torque and direction 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a power source.</a:t>
            </a:r>
          </a:p>
          <a:p>
            <a:pPr marL="457200" indent="-457200">
              <a:spcBef>
                <a:spcPts val="0"/>
              </a:spcBef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a gear used for?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speed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 smtClean="0">
                <a:solidFill>
                  <a:schemeClr val="accent4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direction of motion</a:t>
            </a:r>
          </a:p>
          <a:p>
            <a:pPr lvl="1">
              <a:spcBef>
                <a:spcPts val="0"/>
              </a:spcBef>
            </a:pPr>
            <a:r>
              <a:rPr lang="en-US" altLang="en-US" sz="2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Changing </a:t>
            </a:r>
            <a:r>
              <a:rPr lang="en-US" alt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torque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907175-CE6E-4B0C-A63C-EE2BFBABBDC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Gear?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1" b="17999"/>
          <a:stretch/>
        </p:blipFill>
        <p:spPr>
          <a:xfrm>
            <a:off x="5029200" y="4317273"/>
            <a:ext cx="3714750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33400" y="1066800"/>
            <a:ext cx="82819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Watch this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excellent 11-minute video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 Basics </a:t>
            </a:r>
            <a:endParaRPr lang="en-US" altLang="en-US" sz="3200" b="1" dirty="0" smtClean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www.youtube.com/watch?v=odpsm3ybPsA</a:t>
            </a:r>
            <a:r>
              <a:rPr lang="en-US" alt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Topics covered: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Spur gears with axles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Using gears to change direction of rotation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Using gears to change rate of rotation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Compare rates of rotation by comparing number of teeth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Compound gears and bevel gears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Mechanical advantage (using gears to change force)</a:t>
            </a:r>
            <a:endParaRPr lang="en-US" alt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Canal or river locks (using hand-operated wenches)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Bicycles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(gears connected 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by chains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= sprockets)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48A1CF-85D4-4EF7-83B7-594D09683B1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Gears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981200"/>
            <a:ext cx="33718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6553200" y="2286000"/>
            <a:ext cx="217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worm gears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94768" y="4258760"/>
            <a:ext cx="21588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bevel gears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5486400" y="4292025"/>
            <a:ext cx="1419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pulleys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2" name="Slide Number Placeholder 1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70690FB-4F93-4ED0-B46A-511087C5564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Gears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774" y="4321054"/>
            <a:ext cx="1632204" cy="217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149" l="0" r="100000">
                        <a14:backgroundMark x1="67125" y1="62979" x2="67125" y2="62979"/>
                        <a14:backgroundMark x1="76250" y1="16170" x2="76250" y2="16170"/>
                        <a14:backgroundMark x1="21375" y1="53191" x2="21375" y2="53191"/>
                        <a14:backgroundMark x1="96875" y1="93404" x2="96875" y2="9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664" y="5000957"/>
            <a:ext cx="2869535" cy="1685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926503"/>
            <a:ext cx="2031237" cy="13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019" y="3870960"/>
            <a:ext cx="2446746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4" t="19874" r="15047" b="12343"/>
          <a:stretch/>
        </p:blipFill>
        <p:spPr>
          <a:xfrm>
            <a:off x="1698784" y="1255992"/>
            <a:ext cx="2327150" cy="1717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255" b="98745" l="0" r="100000">
                        <a14:backgroundMark x1="47962" y1="46862" x2="47962" y2="46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7" t="19874" r="19906" b="22385"/>
          <a:stretch/>
        </p:blipFill>
        <p:spPr>
          <a:xfrm>
            <a:off x="5051364" y="4876800"/>
            <a:ext cx="1959036" cy="145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664" y="1240971"/>
            <a:ext cx="1657350" cy="2651760"/>
          </a:xfrm>
          <a:prstGeom prst="rect">
            <a:avLst/>
          </a:prstGeom>
        </p:spPr>
      </p:pic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1550439" y="2714198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spur gears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764" y="1735455"/>
            <a:ext cx="1739989" cy="124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37342" y="1066800"/>
            <a:ext cx="8510588" cy="557289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Mini-activity: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Assemble the gears as shown below.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the axle to turn the small gear by hand.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Question: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X turns of the small gear</a:t>
            </a:r>
            <a:b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causes 1 turn of the large gear, what is X?</a:t>
            </a:r>
          </a:p>
          <a:p>
            <a:pPr marL="0" indent="0"/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/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this case, the </a:t>
            </a: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GEAR RATIO is defined as 1:X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(output: input).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Notice that this is the same ratio as the number of teeth,</a:t>
            </a:r>
            <a:b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that is, 8:40 or 1:5.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D90CA-8A70-4A7B-BB34-D0C26EEB174D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995988" y="3198674"/>
            <a:ext cx="26146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Materials List: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1/16 beam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two #6 axles (put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bushing on back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side)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8-tooth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gear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40-tooth gear</a:t>
            </a:r>
            <a:endParaRPr lang="en-US" alt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3448"/>
            <a:ext cx="8281988" cy="792162"/>
          </a:xfrm>
        </p:spPr>
        <p:txBody>
          <a:bodyPr/>
          <a:lstStyle/>
          <a:p>
            <a:r>
              <a:rPr lang="en-US" dirty="0" smtClean="0"/>
              <a:t>Most Common Gear: Spur Gears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9" b="12501"/>
          <a:stretch/>
        </p:blipFill>
        <p:spPr>
          <a:xfrm>
            <a:off x="373458" y="2971800"/>
            <a:ext cx="5524500" cy="239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663950"/>
            <a:ext cx="8691562" cy="2965450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Now turn the small 8-tooth gear (at left) and see how the 40-tooth gear (on the right) turns. </a:t>
            </a:r>
            <a:r>
              <a:rPr lang="en-US" sz="2200" b="1" i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Does the turn ratio change or stay the same?</a:t>
            </a:r>
          </a:p>
          <a:p>
            <a:pPr>
              <a:defRPr/>
            </a:pP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No difference! No matter what gear you put in the middle, the gear ratio between the left and right gears does not change! That is why the </a:t>
            </a:r>
            <a:r>
              <a:rPr lang="en-US" sz="22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gear in the middle </a:t>
            </a: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is called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idler gear</a:t>
            </a: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; it does not change the gear ratio at all!</a:t>
            </a:r>
          </a:p>
          <a:p>
            <a:pPr>
              <a:defRPr/>
            </a:pP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idler makes both the input and output gears rotate in the </a:t>
            </a:r>
            <a:b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2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same direction, and helps add distance between the gears.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F28FC3-1B54-4311-97D8-7380D2B1D16A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34388" cy="792162"/>
          </a:xfrm>
        </p:spPr>
        <p:txBody>
          <a:bodyPr/>
          <a:lstStyle/>
          <a:p>
            <a:r>
              <a:rPr lang="en-US" dirty="0" smtClean="0"/>
              <a:t>What Are Idler Gears?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62600" y="1386840"/>
            <a:ext cx="315182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" panose="05000000000000000000" pitchFamily="2" charset="2"/>
              <a:buNone/>
              <a:defRPr/>
            </a:pPr>
            <a:r>
              <a:rPr lang="en-US" altLang="en-US" sz="2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Mini-activity continued… </a:t>
            </a:r>
          </a:p>
          <a:p>
            <a:pPr marL="0" indent="0" defTabSz="914400">
              <a:buNone/>
              <a:defRPr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Next, add a third gear in the middle. </a:t>
            </a:r>
          </a:p>
          <a:p>
            <a:pPr marL="0" indent="0" defTabSz="914400">
              <a:buNone/>
              <a:defRPr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 do this, move the small gear left.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6"/>
          <a:stretch/>
        </p:blipFill>
        <p:spPr>
          <a:xfrm>
            <a:off x="304800" y="1158875"/>
            <a:ext cx="5209535" cy="24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A26E52A-C52E-440F-9A81-5F06F126463C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7045</TotalTime>
  <Words>1369</Words>
  <Application>Microsoft Office PowerPoint</Application>
  <PresentationFormat>On-screen Show (4:3)</PresentationFormat>
  <Paragraphs>191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What Are Gears? What Do They Do?</vt:lpstr>
      <vt:lpstr>Pre-Lesson Quiz</vt:lpstr>
      <vt:lpstr>Pre-Lesson Quiz Answers</vt:lpstr>
      <vt:lpstr>What Are Gears? What Do They Do?</vt:lpstr>
      <vt:lpstr>What Is a Gear?</vt:lpstr>
      <vt:lpstr>Introduction to Gears</vt:lpstr>
      <vt:lpstr>Different Types of Gears</vt:lpstr>
      <vt:lpstr>Most Common Gear: Spur Gears</vt:lpstr>
      <vt:lpstr>What Are Idler Gears?</vt:lpstr>
      <vt:lpstr>Gear Ratio: Effect on Speed and Torque</vt:lpstr>
      <vt:lpstr>Gear Ratio: Effect on Speed and Torque</vt:lpstr>
      <vt:lpstr>What Is Torque? Why Is It Important?</vt:lpstr>
      <vt:lpstr>What Are Worm Gears?</vt:lpstr>
      <vt:lpstr>Belts and Pulleys</vt:lpstr>
      <vt:lpstr>Post-Lesson Quiz</vt:lpstr>
      <vt:lpstr>Post-Lesson Quiz Answers</vt:lpstr>
      <vt:lpstr>Slide 17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dua</cp:lastModifiedBy>
  <cp:revision>450</cp:revision>
  <dcterms:created xsi:type="dcterms:W3CDTF">2009-07-19T21:20:08Z</dcterms:created>
  <dcterms:modified xsi:type="dcterms:W3CDTF">2014-05-06T19:25:52Z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