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101" r:id="rId4"/>
  </p:sldMasterIdLst>
  <p:notesMasterIdLst>
    <p:notesMasterId r:id="rId31"/>
  </p:notesMasterIdLst>
  <p:handoutMasterIdLst>
    <p:handoutMasterId r:id="rId32"/>
  </p:handoutMasterIdLst>
  <p:sldIdLst>
    <p:sldId id="332" r:id="rId5"/>
    <p:sldId id="333" r:id="rId6"/>
    <p:sldId id="334" r:id="rId7"/>
    <p:sldId id="327" r:id="rId8"/>
    <p:sldId id="306" r:id="rId9"/>
    <p:sldId id="308" r:id="rId10"/>
    <p:sldId id="309" r:id="rId11"/>
    <p:sldId id="322" r:id="rId12"/>
    <p:sldId id="347" r:id="rId13"/>
    <p:sldId id="348" r:id="rId14"/>
    <p:sldId id="346" r:id="rId15"/>
    <p:sldId id="352" r:id="rId16"/>
    <p:sldId id="349" r:id="rId17"/>
    <p:sldId id="351" r:id="rId18"/>
    <p:sldId id="350" r:id="rId19"/>
    <p:sldId id="360" r:id="rId20"/>
    <p:sldId id="359" r:id="rId21"/>
    <p:sldId id="361" r:id="rId22"/>
    <p:sldId id="311" r:id="rId23"/>
    <p:sldId id="337" r:id="rId24"/>
    <p:sldId id="338" r:id="rId25"/>
    <p:sldId id="339" r:id="rId26"/>
    <p:sldId id="357" r:id="rId27"/>
    <p:sldId id="358" r:id="rId28"/>
    <p:sldId id="335" r:id="rId29"/>
    <p:sldId id="356" r:id="rId3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736" autoAdjust="0"/>
    <p:restoredTop sz="90199" autoAdjust="0"/>
  </p:normalViewPr>
  <p:slideViewPr>
    <p:cSldViewPr snapToObjects="1">
      <p:cViewPr varScale="1">
        <p:scale>
          <a:sx n="72" d="100"/>
          <a:sy n="72" d="100"/>
        </p:scale>
        <p:origin x="84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50"/>
    </p:cViewPr>
  </p:sorterViewPr>
  <p:notesViewPr>
    <p:cSldViewPr snapToObjects="1">
      <p:cViewPr varScale="1">
        <p:scale>
          <a:sx n="79" d="100"/>
          <a:sy n="79" d="100"/>
        </p:scale>
        <p:origin x="-171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69FC682-7D01-4C54-B533-9D1EAD84F85A}" type="datetimeFigureOut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09C3060-9AF4-492C-BABC-56B83CA57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236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E521A26-67FB-4F9E-8361-E0B95FFB831F}" type="datetimeFigureOut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4B36EEE-A57D-4BD5-9AC7-E5443EF64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41798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DD837E-7591-44EB-A951-5DE0BB0E8A9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1413804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AC6CD0-2CD5-4F0E-8F06-08BC67EA429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7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934195-F8B7-4545-BA3B-2F90B2D2A3E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14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7F40D0-90A3-4FC8-BB22-E467E4D1328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51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49978A-2B6B-4413-BD84-10AFA54F8C7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070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BD1FDE-C9DF-48AF-8A94-2D9FA188D90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097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BD1FDE-C9DF-48AF-8A94-2D9FA188D90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183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74FF52-3F86-4D54-9872-DAA8E76D94F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946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DD837E-7591-44EB-A951-5DE0BB0E8A9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5803063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570F73-3C80-4EC8-BA8D-C4AEFB258EB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10686727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D1120C-EFAE-41D2-9B12-1B39A7DF2A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Center for Computational Neurobiology, University of Missouri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94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570F73-3C80-4EC8-BA8D-C4AEFB258EB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2738156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782573-79B0-4F3A-B6F8-A6A25550F83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50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Center for Computational Neurobiology, University of Missouri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85337F-2FE7-4B44-9EE7-B8C75B34A1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64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6E9A5A-6041-491B-80CC-9A9CD633EA6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4063131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AE018C-8E41-47D8-8A67-6D24DE8ADF6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36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CE138D-D094-4658-942D-2D6DBC9916C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64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57BAAD-C7BB-4DFD-94EA-936E98F4F8C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63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63AF97-2EE3-4633-AEC9-CD2723FB0D0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63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A3601-AB91-46AB-9FE1-1A1F2275F1F7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A3262-E2E1-4F74-945F-A1664E53F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211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C13BA-C823-43DF-9CDA-7BE55E2CC534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A41DF-4001-4DF6-B3F9-CB1620B4D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8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F1EDD-A404-4A90-9932-CCB57C8B82B3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3C5F4-0772-4B05-B99B-76E70AFE9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3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25F401F-1C20-4E24-80CD-D1AC89E78259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04AEDE0-0170-44C6-8598-70FE6C7BD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2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>
            <a:normAutofit/>
          </a:bodyPr>
          <a:lstStyle>
            <a:lvl1pPr algn="l">
              <a:buNone/>
              <a:defRPr sz="6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2000" b="1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6498B-37A2-49F9-8737-7B57E8D12ACA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EE05B-9AAD-4D09-B989-CE74AFB0A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340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F3FF9-EE3B-4B07-9176-C4A5F5214E70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9A2D8-6F83-4204-8549-1A26080C0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6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CAB6C-1632-49FC-B50C-4046B7C25963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1555B-D314-4B8E-B83C-D16F5C1ED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5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68DB7EA-EFF7-478F-91CF-1F38F9AA8F67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DF0348E-F0D8-49FB-810B-21A3E10D7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4AE0E-0671-4746-AB98-5365D8A880D3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28B0F-D86E-4DB5-A967-F49C3FD88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7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A11A074-3B96-47EB-BE34-22227B64AB29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F50E551-3E0F-46D7-A5C7-F373818DC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74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858009B-9A7B-4E85-8F89-EDF17B82DA32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88FD29D-C07D-4D23-B3A2-82225747F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F7A03E15-9891-420C-BECA-5774ADC956E0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D167B205-DB53-490A-B847-AB1072F71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86" r:id="rId1"/>
    <p:sldLayoutId id="2147484987" r:id="rId2"/>
    <p:sldLayoutId id="2147484988" r:id="rId3"/>
    <p:sldLayoutId id="2147484989" r:id="rId4"/>
    <p:sldLayoutId id="2147484982" r:id="rId5"/>
    <p:sldLayoutId id="2147484990" r:id="rId6"/>
    <p:sldLayoutId id="2147484983" r:id="rId7"/>
    <p:sldLayoutId id="2147484991" r:id="rId8"/>
    <p:sldLayoutId id="2147484992" r:id="rId9"/>
    <p:sldLayoutId id="2147484984" r:id="rId10"/>
    <p:sldLayoutId id="214748498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 cap="none" baseline="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J38TelegraphKey.jp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orsecode.scphillips.com/jtranslator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llpod.com/products/chargepod" TargetMode="External"/><Relationship Id="rId3" Type="http://schemas.openxmlformats.org/officeDocument/2006/relationships/hyperlink" Target="http://commons.wikimedia.org/wiki/File:Bluetooth_headset.jpg" TargetMode="External"/><Relationship Id="rId7" Type="http://schemas.openxmlformats.org/officeDocument/2006/relationships/hyperlink" Target="http://www.techgadgets.in/misc-gadgets/2007/21/callpod-chargepod-a-multi-device-charger-announced/" TargetMode="External"/><Relationship Id="rId2" Type="http://schemas.openxmlformats.org/officeDocument/2006/relationships/hyperlink" Target="http://commons.wikimedia.org/wiki/File:Bluetooth.sv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Seaman_send_Morse_code_signals.jpg" TargetMode="External"/><Relationship Id="rId5" Type="http://schemas.openxmlformats.org/officeDocument/2006/relationships/hyperlink" Target="http://commons.wikimedia.org/wiki/File:International_Morse_Code.svg" TargetMode="External"/><Relationship Id="rId4" Type="http://schemas.openxmlformats.org/officeDocument/2006/relationships/hyperlink" Target="http://commons.wikimedia.org/wiki/File:J38TelegraphKey.jpg" TargetMode="External"/><Relationship Id="rId9" Type="http://schemas.openxmlformats.org/officeDocument/2006/relationships/hyperlink" Target="http://en.wikipedia.org/wiki/File:Android_robot.sv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0408" y="1067562"/>
            <a:ext cx="7403592" cy="96774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sz="6000" dirty="0" smtClean="0">
                <a:cs typeface="Times New Roman" pitchFamily="18" charset="0"/>
              </a:rPr>
              <a:t>What Is Bluetooth?</a:t>
            </a:r>
            <a:endParaRPr lang="es-PY" sz="6000" dirty="0">
              <a:cs typeface="Times New Roman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2895600"/>
            <a:ext cx="6426327" cy="320040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752600" y="2061972"/>
            <a:ext cx="6934200" cy="452628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defTabSz="914400">
              <a:defRPr/>
            </a:pPr>
            <a:r>
              <a:rPr lang="en-US" sz="2600" dirty="0" smtClean="0">
                <a:cs typeface="Times New Roman" pitchFamily="18" charset="0"/>
              </a:rPr>
              <a:t>How Does It Differ from a Wired Connection?</a:t>
            </a:r>
            <a:endParaRPr lang="es-PY" sz="26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0DEC86C-3259-4F84-8CBB-497D690138ED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8437" name="TextBox 10"/>
          <p:cNvSpPr txBox="1">
            <a:spLocks noChangeArrowheads="1"/>
          </p:cNvSpPr>
          <p:nvPr/>
        </p:nvSpPr>
        <p:spPr bwMode="auto">
          <a:xfrm>
            <a:off x="533400" y="1214975"/>
            <a:ext cx="81295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Over long wires that formed a circuit, a device was invented to switch the circuit ON and OFF, and a code was developed for messages!</a:t>
            </a:r>
          </a:p>
        </p:txBody>
      </p:sp>
      <p:pic>
        <p:nvPicPr>
          <p:cNvPr id="18438" name="Picture 3" descr="http://upload.wikimedia.org/wikipedia/commons/thumb/9/9c/J38TelegraphKey.jpg/250px-J38TelegraphKey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99457"/>
            <a:ext cx="327660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TextBox 8"/>
          <p:cNvSpPr txBox="1">
            <a:spLocks noChangeArrowheads="1"/>
          </p:cNvSpPr>
          <p:nvPr/>
        </p:nvSpPr>
        <p:spPr bwMode="auto">
          <a:xfrm>
            <a:off x="4038600" y="1937944"/>
            <a:ext cx="4700588" cy="263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en-US" sz="20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  <a:sym typeface="Wingdings" panose="05000000000000000000" pitchFamily="2" charset="2"/>
              </a:rPr>
              <a:t></a:t>
            </a:r>
            <a:r>
              <a:rPr lang="en-US" altLang="en-US" sz="20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This </a:t>
            </a:r>
            <a:r>
              <a:rPr lang="en-US" altLang="en-US" sz="2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U.S. model, </a:t>
            </a:r>
            <a:r>
              <a:rPr lang="en-US" altLang="en-US" sz="20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the </a:t>
            </a:r>
            <a:r>
              <a:rPr lang="en-US" altLang="en-US" sz="2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J-38, was </a:t>
            </a:r>
            <a:r>
              <a:rPr lang="en-US" altLang="en-US" sz="20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made in </a:t>
            </a:r>
            <a:r>
              <a:rPr lang="en-US" altLang="en-US" sz="2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huge quantities during World War II, and remains in widespread use today. </a:t>
            </a:r>
            <a:endParaRPr lang="en-US" altLang="en-US" sz="2000" b="1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altLang="en-US" sz="20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The </a:t>
            </a:r>
            <a:r>
              <a:rPr lang="en-US" altLang="en-US" sz="2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signal is "on" when the knob is pressed, and "off" when it is released. </a:t>
            </a:r>
            <a:endParaRPr lang="en-US" altLang="en-US" sz="2000" b="1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altLang="en-US" sz="20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Length </a:t>
            </a:r>
            <a:r>
              <a:rPr lang="en-US" altLang="en-US" sz="2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and timing of the dots and dashes are entirely controlled by the operator</a:t>
            </a:r>
            <a:r>
              <a:rPr lang="en-US" altLang="en-US" sz="20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.</a:t>
            </a:r>
            <a:endParaRPr lang="en-US" altLang="en-US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8441" name="TextBox 14"/>
          <p:cNvSpPr txBox="1">
            <a:spLocks noChangeArrowheads="1"/>
          </p:cNvSpPr>
          <p:nvPr/>
        </p:nvSpPr>
        <p:spPr bwMode="auto">
          <a:xfrm>
            <a:off x="627063" y="4616450"/>
            <a:ext cx="7907337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2600" b="1" i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How do we make a code for words using ON and OFF?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What about 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a code with “ON-gap-OFF” representing “A”, and so 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on…?</a:t>
            </a:r>
            <a:endParaRPr lang="en-US" altLang="en-US" sz="2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Can 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we come up with such codes for all letters, and then use that to form words? 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That 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is exactly what Morse and his team did in 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the 1830s!</a:t>
            </a:r>
            <a:endParaRPr lang="en-US" altLang="en-US" sz="2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They used </a:t>
            </a:r>
            <a:r>
              <a:rPr lang="en-US" altLang="en-US" sz="2000" b="1" dirty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DOTS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 and </a:t>
            </a:r>
            <a:r>
              <a:rPr lang="en-US" altLang="en-US" sz="2000" b="1" dirty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DASHES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.  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Next, let’s 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look at that 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code.</a:t>
            </a:r>
            <a:endParaRPr lang="en-US" altLang="en-US" sz="2000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Morse Code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D55D29-C878-4FC0-84A2-0E56F59AD98D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pic>
        <p:nvPicPr>
          <p:cNvPr id="19460" name="Picture 2" descr="File:International Morse Code.sv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85"/>
          <a:stretch/>
        </p:blipFill>
        <p:spPr bwMode="auto">
          <a:xfrm>
            <a:off x="152400" y="194129"/>
            <a:ext cx="5144316" cy="6359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5105400" y="1055688"/>
            <a:ext cx="3915770" cy="553720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Examples</a:t>
            </a:r>
            <a:r>
              <a:rPr lang="en-US" sz="2200" b="1" dirty="0">
                <a:latin typeface="Calibri" panose="020F0502020204030204" pitchFamily="34" charset="0"/>
                <a:cs typeface="Times New Roman" pitchFamily="18" charset="0"/>
              </a:rPr>
              <a:t>:</a:t>
            </a:r>
          </a:p>
          <a:p>
            <a:pPr>
              <a:spcAft>
                <a:spcPts val="600"/>
              </a:spcAft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(note: / is used between words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)</a:t>
            </a:r>
          </a:p>
          <a:p>
            <a:pPr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1</a:t>
            </a:r>
            <a:r>
              <a:rPr lang="en-US" b="1" dirty="0">
                <a:latin typeface="Calibri" panose="020F0502020204030204" pitchFamily="34" charset="0"/>
                <a:cs typeface="Times New Roman" pitchFamily="18" charset="0"/>
              </a:rPr>
              <a:t>. “</a:t>
            </a:r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Hello</a:t>
            </a:r>
            <a:r>
              <a:rPr lang="en-US" b="1" dirty="0">
                <a:latin typeface="Calibri" panose="020F0502020204030204" pitchFamily="34" charset="0"/>
                <a:cs typeface="Times New Roman" pitchFamily="18" charset="0"/>
              </a:rPr>
              <a:t>” in Morse code is</a:t>
            </a:r>
          </a:p>
          <a:p>
            <a:pPr>
              <a:spcAft>
                <a:spcPts val="600"/>
              </a:spcAft>
              <a:defRPr/>
            </a:pPr>
            <a:r>
              <a:rPr lang="en-US" b="1" dirty="0">
                <a:latin typeface="Calibri" panose="020F0502020204030204" pitchFamily="34" charset="0"/>
              </a:rPr>
              <a:t>.... . .-.. .-.. ---</a:t>
            </a:r>
          </a:p>
          <a:p>
            <a:pPr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2</a:t>
            </a:r>
            <a:r>
              <a:rPr lang="en-US" b="1" dirty="0">
                <a:latin typeface="Calibri" panose="020F0502020204030204" pitchFamily="34" charset="0"/>
                <a:cs typeface="Times New Roman" pitchFamily="18" charset="0"/>
              </a:rPr>
              <a:t>. “</a:t>
            </a:r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How are you?</a:t>
            </a:r>
            <a:r>
              <a:rPr lang="en-US" b="1" dirty="0">
                <a:latin typeface="Calibri" panose="020F0502020204030204" pitchFamily="34" charset="0"/>
                <a:cs typeface="Times New Roman" pitchFamily="18" charset="0"/>
              </a:rPr>
              <a:t>”  is</a:t>
            </a:r>
          </a:p>
          <a:p>
            <a:pPr>
              <a:spcAft>
                <a:spcPts val="600"/>
              </a:spcAft>
              <a:defRPr/>
            </a:pPr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.... --- .-- / .- .-. . / -.-- --- ..-</a:t>
            </a:r>
            <a:endParaRPr lang="en-US" b="1" dirty="0"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defRPr/>
            </a:pPr>
            <a:r>
              <a:rPr lang="en-US" sz="24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Do </a:t>
            </a:r>
            <a:r>
              <a:rPr lang="en-US" sz="24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This: </a:t>
            </a:r>
            <a:endParaRPr lang="en-US" sz="2400" b="1" dirty="0" smtClean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Write </a:t>
            </a: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out </a:t>
            </a: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the Morse code</a:t>
            </a:r>
            <a:b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</a:b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cs typeface="Times New Roman" pitchFamily="18" charset="0"/>
              </a:rPr>
              <a:t>for the </a:t>
            </a: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following phrases:</a:t>
            </a:r>
            <a:endParaRPr lang="en-US" sz="24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defRPr/>
            </a:pPr>
            <a:endParaRPr lang="en-US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US" b="1" dirty="0">
                <a:latin typeface="Calibri" panose="020F0502020204030204" pitchFamily="34" charset="0"/>
                <a:cs typeface="Times New Roman" pitchFamily="18" charset="0"/>
              </a:rPr>
              <a:t>“This is fun”</a:t>
            </a:r>
          </a:p>
          <a:p>
            <a:pPr marL="342900" indent="-342900">
              <a:buFontTx/>
              <a:buAutoNum type="arabicPeriod"/>
              <a:defRPr/>
            </a:pPr>
            <a:endParaRPr lang="en-US" sz="1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“</a:t>
            </a:r>
            <a:r>
              <a:rPr lang="en-US" b="1" dirty="0">
                <a:latin typeface="Calibri" panose="020F0502020204030204" pitchFamily="34" charset="0"/>
                <a:cs typeface="Times New Roman" pitchFamily="18" charset="0"/>
              </a:rPr>
              <a:t>Thank you”</a:t>
            </a:r>
          </a:p>
          <a:p>
            <a:pPr marL="342900" indent="-342900">
              <a:buFontTx/>
              <a:buAutoNum type="arabicPeriod"/>
              <a:defRPr/>
            </a:pPr>
            <a:endParaRPr lang="en-US" sz="1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“</a:t>
            </a:r>
            <a:r>
              <a:rPr lang="en-US" b="1" dirty="0">
                <a:latin typeface="Calibri" panose="020F0502020204030204" pitchFamily="34" charset="0"/>
                <a:cs typeface="Times New Roman" pitchFamily="18" charset="0"/>
              </a:rPr>
              <a:t>I love you”</a:t>
            </a:r>
          </a:p>
          <a:p>
            <a:pPr marL="342900" indent="-342900">
              <a:buFontTx/>
              <a:buAutoNum type="arabicPeriod"/>
              <a:defRPr/>
            </a:pPr>
            <a:endParaRPr lang="en-US" sz="1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US" b="1" dirty="0">
                <a:latin typeface="Calibri" panose="020F0502020204030204" pitchFamily="34" charset="0"/>
                <a:cs typeface="Times New Roman" pitchFamily="18" charset="0"/>
              </a:rPr>
              <a:t>“Move on”</a:t>
            </a:r>
          </a:p>
          <a:p>
            <a:pPr marL="342900" indent="-342900">
              <a:defRPr/>
            </a:pPr>
            <a:endParaRPr lang="en-US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953000" y="274638"/>
            <a:ext cx="37861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Morse Code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D25ACB-076A-43D3-8025-CAD03D2245E1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8600" y="990600"/>
            <a:ext cx="8434388" cy="556260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800" b="1" dirty="0">
                <a:latin typeface="Calibri" panose="020F0502020204030204" pitchFamily="34" charset="0"/>
                <a:cs typeface="Times New Roman" pitchFamily="18" charset="0"/>
              </a:rPr>
              <a:t>Morse code uses DOTS </a:t>
            </a:r>
            <a:r>
              <a:rPr lang="en-US" sz="2800" b="1" dirty="0">
                <a:latin typeface="Calibri" panose="020F0502020204030204" pitchFamily="34" charset="0"/>
                <a:cs typeface="Times New Roman" pitchFamily="18" charset="0"/>
              </a:rPr>
              <a:t>and DASHES for ON and OFF.</a:t>
            </a:r>
          </a:p>
          <a:p>
            <a:pPr>
              <a:defRPr/>
            </a:pPr>
            <a:r>
              <a:rPr 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Morse Code Rules:</a:t>
            </a:r>
            <a:endParaRPr lang="en-US" sz="3200" b="1" dirty="0">
              <a:solidFill>
                <a:srgbClr val="7030A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latin typeface="Calibri" panose="020F0502020204030204" pitchFamily="34" charset="0"/>
                <a:cs typeface="Times New Roman" pitchFamily="18" charset="0"/>
              </a:rPr>
              <a:t>The length of a dot is </a:t>
            </a: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1 unit</a:t>
            </a:r>
            <a:r>
              <a:rPr lang="en-US" sz="2400" b="1" dirty="0">
                <a:latin typeface="Calibri" panose="020F0502020204030204" pitchFamily="34" charset="0"/>
                <a:cs typeface="Times New Roman" pitchFamily="18" charset="0"/>
              </a:rPr>
              <a:t>, and a dash is 3 units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Calibri" panose="020F0502020204030204" pitchFamily="34" charset="0"/>
                <a:cs typeface="Times New Roman" pitchFamily="18" charset="0"/>
              </a:rPr>
              <a:t>space between parts of the same letter is </a:t>
            </a: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1 unit</a:t>
            </a:r>
            <a:r>
              <a:rPr lang="en-US" sz="2400" b="1" dirty="0">
                <a:latin typeface="Calibri" panose="020F0502020204030204" pitchFamily="34" charset="0"/>
                <a:cs typeface="Times New Roman" pitchFamily="18" charset="0"/>
              </a:rPr>
              <a:t>, while the space between letters is 3 units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Calibri" panose="020F0502020204030204" pitchFamily="34" charset="0"/>
                <a:cs typeface="Times New Roman" pitchFamily="18" charset="0"/>
              </a:rPr>
              <a:t>space between words is 7 units, but here we use the symbol “/” for space between words</a:t>
            </a:r>
          </a:p>
          <a:p>
            <a:pPr>
              <a:spcBef>
                <a:spcPts val="600"/>
              </a:spcBef>
              <a:defRPr/>
            </a:pPr>
            <a:r>
              <a:rPr lang="en-US" sz="2400" b="1" dirty="0" smtClean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Examples</a:t>
            </a: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:</a:t>
            </a:r>
            <a:endParaRPr lang="en-US" sz="24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“</a:t>
            </a:r>
            <a:r>
              <a:rPr lang="en-US" sz="2400" b="1" dirty="0">
                <a:latin typeface="Calibri" panose="020F0502020204030204" pitchFamily="34" charset="0"/>
                <a:cs typeface="Times New Roman" pitchFamily="18" charset="0"/>
              </a:rPr>
              <a:t>Hello” in Morse code </a:t>
            </a: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= </a:t>
            </a:r>
            <a:r>
              <a:rPr lang="en-US" sz="2400" b="1" dirty="0" smtClean="0">
                <a:latin typeface="Calibri" panose="020F0502020204030204" pitchFamily="34" charset="0"/>
              </a:rPr>
              <a:t>.... </a:t>
            </a:r>
            <a:r>
              <a:rPr lang="en-US" sz="2400" b="1" dirty="0">
                <a:latin typeface="Calibri" panose="020F0502020204030204" pitchFamily="34" charset="0"/>
              </a:rPr>
              <a:t>. .-.. .-.. ---</a:t>
            </a:r>
            <a:endParaRPr lang="en-US" sz="24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“</a:t>
            </a:r>
            <a:r>
              <a:rPr lang="en-US" sz="2400" b="1" dirty="0">
                <a:latin typeface="Calibri" panose="020F0502020204030204" pitchFamily="34" charset="0"/>
                <a:cs typeface="Times New Roman" pitchFamily="18" charset="0"/>
              </a:rPr>
              <a:t>How are you” </a:t>
            </a: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= </a:t>
            </a:r>
            <a:r>
              <a:rPr lang="en-US" sz="2400" b="1" dirty="0" smtClean="0">
                <a:latin typeface="Calibri" panose="020F0502020204030204" pitchFamily="34" charset="0"/>
                <a:cs typeface="Arial" pitchFamily="34" charset="0"/>
              </a:rPr>
              <a:t>.... </a:t>
            </a:r>
            <a:r>
              <a:rPr lang="en-US" sz="2400" b="1" dirty="0">
                <a:latin typeface="Calibri" panose="020F0502020204030204" pitchFamily="34" charset="0"/>
                <a:cs typeface="Arial" pitchFamily="34" charset="0"/>
              </a:rPr>
              <a:t>--- .-- / .- .-. . / -.-- --- ..-</a:t>
            </a:r>
          </a:p>
          <a:p>
            <a:pPr>
              <a:spcBef>
                <a:spcPts val="1200"/>
              </a:spcBef>
              <a:defRPr/>
            </a:pPr>
            <a:r>
              <a:rPr lang="en-US" sz="28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Do </a:t>
            </a:r>
            <a:r>
              <a:rPr lang="en-US" sz="28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This: </a:t>
            </a:r>
            <a:r>
              <a:rPr lang="en-US" sz="2800" b="1" dirty="0" smtClean="0">
                <a:latin typeface="Calibri" panose="020F0502020204030204" pitchFamily="34" charset="0"/>
                <a:cs typeface="Times New Roman" pitchFamily="18" charset="0"/>
              </a:rPr>
              <a:t>Write out the </a:t>
            </a:r>
            <a:r>
              <a:rPr lang="en-US" sz="2800" b="1" dirty="0">
                <a:latin typeface="Calibri" panose="020F0502020204030204" pitchFamily="34" charset="0"/>
                <a:cs typeface="Times New Roman" pitchFamily="18" charset="0"/>
              </a:rPr>
              <a:t>Morse codes for the </a:t>
            </a:r>
            <a:r>
              <a:rPr lang="en-US" sz="2800" b="1" dirty="0" smtClean="0">
                <a:latin typeface="Calibri" panose="020F0502020204030204" pitchFamily="34" charset="0"/>
                <a:cs typeface="Times New Roman" pitchFamily="18" charset="0"/>
              </a:rPr>
              <a:t>four messages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(on your worksheet and the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previous </a:t>
            </a: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slide) </a:t>
            </a:r>
            <a:r>
              <a:rPr lang="en-US" sz="2800" b="1" dirty="0">
                <a:latin typeface="Calibri" panose="020F0502020204030204" pitchFamily="34" charset="0"/>
                <a:cs typeface="Times New Roman" pitchFamily="18" charset="0"/>
              </a:rPr>
              <a:t>using the </a:t>
            </a:r>
            <a:r>
              <a:rPr lang="en-US" sz="2800" b="1" dirty="0" smtClean="0">
                <a:latin typeface="Calibri" panose="020F0502020204030204" pitchFamily="34" charset="0"/>
                <a:cs typeface="Times New Roman" pitchFamily="18" charset="0"/>
              </a:rPr>
              <a:t>codes </a:t>
            </a:r>
            <a:r>
              <a:rPr lang="en-US" sz="2800" b="1" dirty="0">
                <a:latin typeface="Calibri" panose="020F0502020204030204" pitchFamily="34" charset="0"/>
                <a:cs typeface="Times New Roman" pitchFamily="18" charset="0"/>
              </a:rPr>
              <a:t>for each letter </a:t>
            </a:r>
            <a:r>
              <a:rPr lang="en-US" sz="2800" b="1" dirty="0" smtClean="0">
                <a:latin typeface="Calibri" panose="020F0502020204030204" pitchFamily="34" charset="0"/>
                <a:cs typeface="Times New Roman" pitchFamily="18" charset="0"/>
              </a:rPr>
              <a:t>in the alphabet chart.</a:t>
            </a:r>
            <a:endParaRPr lang="en-US" sz="2800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Morse Code </a:t>
            </a:r>
            <a:r>
              <a:rPr lang="en-US" sz="3600" dirty="0" smtClean="0">
                <a:cs typeface="Times New Roman" pitchFamily="18" charset="0"/>
              </a:rPr>
              <a:t>(continued)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D0376F-F9D8-4B35-87B5-38FCF159A2A6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1" y="1193006"/>
            <a:ext cx="2905126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Answers: </a:t>
            </a:r>
            <a:endParaRPr lang="en-US" sz="2000" b="1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defRPr/>
            </a:pPr>
            <a:endParaRPr lang="en-US" sz="2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“This </a:t>
            </a:r>
            <a:r>
              <a:rPr lang="en-US" sz="2000" b="1" dirty="0">
                <a:latin typeface="Calibri" panose="020F0502020204030204" pitchFamily="34" charset="0"/>
                <a:cs typeface="Times New Roman" pitchFamily="18" charset="0"/>
              </a:rPr>
              <a:t>is fun”</a:t>
            </a:r>
          </a:p>
          <a:p>
            <a:pPr marL="342900" indent="-342900">
              <a:defRPr/>
            </a:pPr>
            <a:r>
              <a:rPr lang="en-US" sz="2000" b="1" dirty="0">
                <a:latin typeface="Calibri" panose="020F0502020204030204" pitchFamily="34" charset="0"/>
                <a:cs typeface="Times New Roman" pitchFamily="18" charset="0"/>
              </a:rPr>
              <a:t>- .... .. ... / .. ... / ..-. ..- -.</a:t>
            </a:r>
          </a:p>
          <a:p>
            <a:pPr marL="342900" indent="-342900">
              <a:defRPr/>
            </a:pPr>
            <a:endParaRPr lang="en-US" sz="2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“Thank </a:t>
            </a:r>
            <a:r>
              <a:rPr lang="en-US" sz="2000" b="1" dirty="0">
                <a:latin typeface="Calibri" panose="020F0502020204030204" pitchFamily="34" charset="0"/>
                <a:cs typeface="Times New Roman" pitchFamily="18" charset="0"/>
              </a:rPr>
              <a:t>you”</a:t>
            </a:r>
          </a:p>
          <a:p>
            <a:pPr marL="342900" indent="-342900">
              <a:defRPr/>
            </a:pPr>
            <a:r>
              <a:rPr lang="en-US" sz="2000" b="1" dirty="0">
                <a:latin typeface="Calibri" panose="020F0502020204030204" pitchFamily="34" charset="0"/>
                <a:cs typeface="Times New Roman" pitchFamily="18" charset="0"/>
              </a:rPr>
              <a:t>.... .- -. -.- / -.-- --- ..-</a:t>
            </a:r>
          </a:p>
          <a:p>
            <a:pPr marL="342900" indent="-342900">
              <a:defRPr/>
            </a:pPr>
            <a:endParaRPr lang="en-US" sz="2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“I </a:t>
            </a:r>
            <a:r>
              <a:rPr lang="en-US" sz="2000" b="1" dirty="0">
                <a:latin typeface="Calibri" panose="020F0502020204030204" pitchFamily="34" charset="0"/>
                <a:cs typeface="Times New Roman" pitchFamily="18" charset="0"/>
              </a:rPr>
              <a:t>love you”</a:t>
            </a:r>
          </a:p>
          <a:p>
            <a:pPr marL="342900" indent="-342900">
              <a:defRPr/>
            </a:pPr>
            <a:r>
              <a:rPr lang="en-US" sz="2000" b="1" dirty="0">
                <a:latin typeface="Calibri" panose="020F0502020204030204" pitchFamily="34" charset="0"/>
                <a:cs typeface="Times New Roman" pitchFamily="18" charset="0"/>
              </a:rPr>
              <a:t>.. / .-.. --- ...- . / -.-- --- ..-</a:t>
            </a:r>
          </a:p>
          <a:p>
            <a:pPr marL="342900" indent="-342900">
              <a:defRPr/>
            </a:pPr>
            <a:endParaRPr lang="en-US" sz="20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“</a:t>
            </a:r>
            <a:r>
              <a:rPr lang="en-US" sz="2000" b="1" dirty="0">
                <a:latin typeface="Calibri" panose="020F0502020204030204" pitchFamily="34" charset="0"/>
                <a:cs typeface="Times New Roman" pitchFamily="18" charset="0"/>
              </a:rPr>
              <a:t>Move on”</a:t>
            </a:r>
          </a:p>
          <a:p>
            <a:pPr marL="342900" indent="-342900">
              <a:defRPr/>
            </a:pPr>
            <a:r>
              <a:rPr lang="en-US" sz="2000" b="1" dirty="0">
                <a:latin typeface="Calibri" panose="020F0502020204030204" pitchFamily="34" charset="0"/>
                <a:cs typeface="Times New Roman" pitchFamily="18" charset="0"/>
              </a:rPr>
              <a:t>-- --- ...- . / --- -.</a:t>
            </a:r>
          </a:p>
          <a:p>
            <a:pPr marL="342900" indent="-342900"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9" name="TextBox 7"/>
          <p:cNvSpPr txBox="1">
            <a:spLocks noChangeArrowheads="1"/>
          </p:cNvSpPr>
          <p:nvPr/>
        </p:nvSpPr>
        <p:spPr bwMode="auto">
          <a:xfrm>
            <a:off x="3362327" y="1240572"/>
            <a:ext cx="5248273" cy="4493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Morse code is a simple way of </a:t>
            </a:r>
            <a:r>
              <a:rPr lang="en-US" altLang="en-US" sz="20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transmitting information through a wired connection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!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We 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have many other advanced codes now to transmit via telephone wires, cable, etc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.,  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but </a:t>
            </a:r>
            <a:r>
              <a:rPr lang="en-US" altLang="en-US" sz="20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the idea of a CODE 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is still the same.  You just have to check what CODE the particular wired connection uses.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For 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instance, in a telephone wire, a person’s voice is code and then transmitted, and at your end it is 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“decoded” 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to become sound again!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So, sound is coded into electrical signals, sent over 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wires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, and then decoded into voice at 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the other end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. That is how you hear in a telephone!</a:t>
            </a:r>
          </a:p>
        </p:txBody>
      </p:sp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476794" y="5842000"/>
            <a:ext cx="7652793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 dirty="0" smtClean="0"/>
              <a:t>Use this website to translate text </a:t>
            </a:r>
            <a:r>
              <a:rPr lang="en-US" altLang="en-US" sz="1600" b="1" dirty="0"/>
              <a:t>into Morse </a:t>
            </a:r>
            <a:r>
              <a:rPr lang="en-US" altLang="en-US" sz="1600" b="1" dirty="0" smtClean="0"/>
              <a:t>code (and hear how it sounds):   </a:t>
            </a:r>
            <a:endParaRPr lang="en-US" altLang="en-US" sz="1600" b="1" dirty="0"/>
          </a:p>
          <a:p>
            <a:pPr eaLnBrk="1" hangingPunct="1"/>
            <a:r>
              <a:rPr lang="en-US" altLang="en-US" sz="1600" b="1" dirty="0">
                <a:solidFill>
                  <a:schemeClr val="tx2"/>
                </a:solidFill>
                <a:hlinkClick r:id="rId3"/>
              </a:rPr>
              <a:t>http://morsecode.scphillips.com/jtranslator.html</a:t>
            </a:r>
            <a:endParaRPr lang="en-US" altLang="en-US" sz="1600" b="1" dirty="0">
              <a:solidFill>
                <a:schemeClr val="tx2"/>
              </a:solidFill>
            </a:endParaRPr>
          </a:p>
          <a:p>
            <a:pPr eaLnBrk="1" hangingPunct="1"/>
            <a:endParaRPr lang="en-US" altLang="en-US" sz="14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Morse </a:t>
            </a:r>
            <a:r>
              <a:rPr lang="en-US" dirty="0" smtClean="0">
                <a:cs typeface="Times New Roman" pitchFamily="18" charset="0"/>
              </a:rPr>
              <a:t>Code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Answers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C08C9A-B8AE-46B7-B339-08AEF2F925BF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2532" name="TextBox 7"/>
          <p:cNvSpPr txBox="1">
            <a:spLocks noChangeArrowheads="1"/>
          </p:cNvSpPr>
          <p:nvPr/>
        </p:nvSpPr>
        <p:spPr bwMode="auto">
          <a:xfrm>
            <a:off x="4572000" y="1199061"/>
            <a:ext cx="4038600" cy="5506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en-US" altLang="en-US" sz="2400" b="1" dirty="0" smtClean="0">
                <a:latin typeface="Calibri" panose="020F0502020204030204" pitchFamily="34" charset="0"/>
                <a:cs typeface="Times New Roman" pitchFamily="18" charset="0"/>
                <a:sym typeface="Wingdings" panose="05000000000000000000" pitchFamily="2" charset="2"/>
              </a:rPr>
              <a:t></a:t>
            </a:r>
            <a:r>
              <a:rPr lang="en-US" alt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Morse </a:t>
            </a:r>
            <a:r>
              <a:rPr lang="en-US" altLang="en-US" sz="2400" b="1" dirty="0">
                <a:latin typeface="Calibri" panose="020F0502020204030204" pitchFamily="34" charset="0"/>
                <a:cs typeface="Times New Roman" pitchFamily="18" charset="0"/>
              </a:rPr>
              <a:t>code can </a:t>
            </a:r>
            <a:r>
              <a:rPr lang="en-US" alt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also be </a:t>
            </a:r>
            <a:r>
              <a:rPr lang="en-US" altLang="en-US" sz="2400" b="1" dirty="0">
                <a:latin typeface="Calibri" panose="020F0502020204030204" pitchFamily="34" charset="0"/>
                <a:cs typeface="Times New Roman" pitchFamily="18" charset="0"/>
              </a:rPr>
              <a:t>transmitted using light </a:t>
            </a:r>
            <a:r>
              <a:rPr lang="en-US" alt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as </a:t>
            </a:r>
            <a:r>
              <a:rPr lang="en-US" altLang="en-US" sz="2400" b="1" dirty="0">
                <a:latin typeface="Calibri" panose="020F0502020204030204" pitchFamily="34" charset="0"/>
                <a:cs typeface="Times New Roman" pitchFamily="18" charset="0"/>
              </a:rPr>
              <a:t>shown in the picture to the </a:t>
            </a:r>
            <a:r>
              <a:rPr lang="en-US" alt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left</a:t>
            </a:r>
            <a:r>
              <a:rPr lang="en-US" altLang="en-US" sz="2400" b="1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alt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in which </a:t>
            </a:r>
            <a:r>
              <a:rPr lang="en-US" altLang="en-US" sz="24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rPr>
              <a:t>a U.S. Navy seaman sends Morse code signals in 2005.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To do this, </a:t>
            </a:r>
            <a:r>
              <a:rPr lang="en-US" alt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light </a:t>
            </a:r>
            <a:r>
              <a:rPr lang="en-US" alt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ON </a:t>
            </a:r>
            <a:r>
              <a:rPr lang="en-US" altLang="en-US" sz="2400" b="1" dirty="0">
                <a:latin typeface="Calibri" panose="020F0502020204030204" pitchFamily="34" charset="0"/>
                <a:cs typeface="Times New Roman" pitchFamily="18" charset="0"/>
              </a:rPr>
              <a:t>could be like a </a:t>
            </a:r>
            <a:r>
              <a:rPr lang="en-US" altLang="en-US" sz="2400" b="1" dirty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dot</a:t>
            </a:r>
            <a:r>
              <a:rPr lang="en-US" altLang="en-US" sz="2400" b="1" dirty="0">
                <a:latin typeface="Calibri" panose="020F0502020204030204" pitchFamily="34" charset="0"/>
                <a:cs typeface="Times New Roman" pitchFamily="18" charset="0"/>
              </a:rPr>
              <a:t> and </a:t>
            </a:r>
            <a:r>
              <a:rPr lang="en-US" alt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light OFF </a:t>
            </a:r>
            <a:r>
              <a:rPr lang="en-US" altLang="en-US" sz="2400" b="1" dirty="0">
                <a:latin typeface="Calibri" panose="020F0502020204030204" pitchFamily="34" charset="0"/>
                <a:cs typeface="Times New Roman" pitchFamily="18" charset="0"/>
              </a:rPr>
              <a:t>could be like a </a:t>
            </a:r>
            <a:r>
              <a:rPr lang="en-US" altLang="en-US" sz="2400" b="1" dirty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dash</a:t>
            </a:r>
            <a:r>
              <a:rPr lang="en-US" altLang="en-US" sz="2400" b="1" dirty="0"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Many experts can </a:t>
            </a:r>
            <a:r>
              <a:rPr lang="en-US" altLang="en-US" sz="2400" b="1" dirty="0">
                <a:latin typeface="Calibri" panose="020F0502020204030204" pitchFamily="34" charset="0"/>
                <a:cs typeface="Times New Roman" pitchFamily="18" charset="0"/>
              </a:rPr>
              <a:t>send such codes </a:t>
            </a:r>
            <a:r>
              <a:rPr lang="en-US" altLang="en-US" sz="24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using light</a:t>
            </a:r>
            <a:r>
              <a:rPr lang="en-US" altLang="en-US" sz="2400" b="1" dirty="0">
                <a:latin typeface="Calibri" panose="020F0502020204030204" pitchFamily="34" charset="0"/>
                <a:cs typeface="Times New Roman" pitchFamily="18" charset="0"/>
              </a:rPr>
              <a:t>!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Similarly</a:t>
            </a:r>
            <a:r>
              <a:rPr lang="en-US" altLang="en-US" sz="2400" b="1" dirty="0">
                <a:latin typeface="Calibri" panose="020F0502020204030204" pitchFamily="34" charset="0"/>
                <a:cs typeface="Times New Roman" pitchFamily="18" charset="0"/>
              </a:rPr>
              <a:t>, it can be transmitted </a:t>
            </a:r>
            <a:r>
              <a:rPr lang="en-US" altLang="en-US" sz="24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using sound </a:t>
            </a:r>
            <a:r>
              <a:rPr lang="en-US" altLang="en-US" sz="2400" b="1" dirty="0">
                <a:latin typeface="Calibri" panose="020F0502020204030204" pitchFamily="34" charset="0"/>
                <a:cs typeface="Times New Roman" pitchFamily="18" charset="0"/>
              </a:rPr>
              <a:t>also.</a:t>
            </a:r>
          </a:p>
        </p:txBody>
      </p:sp>
      <p:pic>
        <p:nvPicPr>
          <p:cNvPr id="22533" name="Picture 5" descr="File:Seaman send Morse code signal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1199060"/>
            <a:ext cx="4393537" cy="5658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Morse Code </a:t>
            </a:r>
            <a:r>
              <a:rPr lang="en-US" sz="3600" dirty="0" smtClean="0">
                <a:cs typeface="Times New Roman" pitchFamily="18" charset="0"/>
              </a:rPr>
              <a:t>(continued)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6"/>
          <p:cNvSpPr>
            <a:spLocks noGrp="1"/>
          </p:cNvSpPr>
          <p:nvPr>
            <p:ph type="sldNum" sz="quarter" idx="11"/>
          </p:nvPr>
        </p:nvSpPr>
        <p:spPr bwMode="auto">
          <a:xfrm>
            <a:off x="8129588" y="5803900"/>
            <a:ext cx="609600" cy="520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852CE9-FB81-4E42-8639-5E5ADAAA8670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15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381000" y="1447800"/>
            <a:ext cx="8153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In </a:t>
            </a:r>
            <a:r>
              <a:rPr lang="en-US" altLang="en-US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wireless communication</a:t>
            </a: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, no physical connections exist—the message information </a:t>
            </a:r>
            <a:r>
              <a:rPr lang="en-US" altLang="en-US" sz="2800" b="1" dirty="0">
                <a:solidFill>
                  <a:schemeClr val="accent1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is transmitted via waves that travel through the air</a:t>
            </a:r>
            <a:r>
              <a:rPr lang="en-US" altLang="en-US" sz="2800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. </a:t>
            </a:r>
            <a:endParaRPr lang="en-US" altLang="en-US" sz="2800" b="1" dirty="0" smtClean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Aft>
                <a:spcPts val="1200"/>
              </a:spcAft>
            </a:pP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Requiring no </a:t>
            </a:r>
            <a:r>
              <a:rPr lang="en-US" altLang="en-US" sz="2800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wires or </a:t>
            </a: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cables makes messaging over long distances</a:t>
            </a:r>
            <a:r>
              <a:rPr lang="en-US" altLang="en-US" sz="2800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, rivers, oceans, etc</a:t>
            </a: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., no problem! </a:t>
            </a:r>
            <a:endParaRPr lang="en-US" altLang="en-US" sz="2800" b="1" dirty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Aft>
                <a:spcPts val="1200"/>
              </a:spcAft>
            </a:pP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Wireless </a:t>
            </a:r>
            <a:r>
              <a:rPr lang="en-US" altLang="en-US" sz="2800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transmissions also use different types of </a:t>
            </a: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codes, </a:t>
            </a:r>
            <a:r>
              <a:rPr lang="en-US" altLang="en-US" sz="2800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which you will study </a:t>
            </a: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in later classes.</a:t>
            </a:r>
            <a:endParaRPr lang="en-US" altLang="en-US" sz="2800" b="1" dirty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algn="r" eaLnBrk="1" hangingPunct="1">
              <a:spcAft>
                <a:spcPts val="1200"/>
              </a:spcAft>
            </a:pP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Next, let’s </a:t>
            </a:r>
            <a:r>
              <a:rPr lang="en-US" altLang="en-US" sz="2800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do a quick review of </a:t>
            </a: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wired </a:t>
            </a:r>
            <a:r>
              <a:rPr lang="en-US" altLang="en-US" sz="2800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and wireless </a:t>
            </a: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devices</a:t>
            </a: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  <a:sym typeface="Wingdings" panose="05000000000000000000" pitchFamily="2" charset="2"/>
              </a:rPr>
              <a:t></a:t>
            </a:r>
            <a:endParaRPr lang="en-US" altLang="en-US" sz="2800" b="1" dirty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en-US" altLang="en-US" sz="2000" b="1" dirty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Back to Wireless Connections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542F3C-98B5-4F31-BD85-109F78614AF2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15925" y="796924"/>
            <a:ext cx="8042275" cy="49847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rgbClr val="7030A0"/>
                </a:solidFill>
                <a:ea typeface="ＭＳ Ｐゴシック" pitchFamily="34" charset="-128"/>
                <a:cs typeface="Times New Roman" pitchFamily="18" charset="0"/>
              </a:rPr>
              <a:t>Match the connections to wired or wireless</a:t>
            </a:r>
          </a:p>
        </p:txBody>
      </p:sp>
      <p:sp>
        <p:nvSpPr>
          <p:cNvPr id="24581" name="Content Placeholder 2"/>
          <p:cNvSpPr>
            <a:spLocks noGrp="1"/>
          </p:cNvSpPr>
          <p:nvPr>
            <p:ph sz="half" idx="1"/>
          </p:nvPr>
        </p:nvSpPr>
        <p:spPr>
          <a:xfrm>
            <a:off x="415925" y="1828800"/>
            <a:ext cx="3306762" cy="4648200"/>
          </a:xfrm>
        </p:spPr>
        <p:txBody>
          <a:bodyPr/>
          <a:lstStyle/>
          <a:p>
            <a:pPr marL="0" lvl="2" indent="0" algn="r">
              <a:spcBef>
                <a:spcPts val="0"/>
              </a:spcBef>
              <a:buNone/>
            </a:pPr>
            <a:r>
              <a:rPr lang="en-US" altLang="en-US" sz="20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Cell phone connections with other cell phones</a:t>
            </a:r>
          </a:p>
          <a:p>
            <a:pPr marL="0" lvl="2" indent="0" algn="r">
              <a:spcBef>
                <a:spcPts val="0"/>
              </a:spcBef>
              <a:buNone/>
            </a:pPr>
            <a:endParaRPr lang="en-US" altLang="en-US" sz="2000" b="1" dirty="0" smtClean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0" lvl="2" indent="0" algn="r">
              <a:spcBef>
                <a:spcPts val="0"/>
              </a:spcBef>
              <a:buNone/>
            </a:pPr>
            <a:r>
              <a:rPr lang="en-US" altLang="en-US" sz="20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 garage door opener remote with a garage door</a:t>
            </a:r>
          </a:p>
          <a:p>
            <a:pPr marL="0" lvl="2" indent="0" algn="r">
              <a:spcBef>
                <a:spcPts val="0"/>
              </a:spcBef>
              <a:buNone/>
            </a:pPr>
            <a:endParaRPr lang="en-US" altLang="en-US" sz="2000" b="1" dirty="0" smtClean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0" lvl="2" indent="0" algn="r">
              <a:spcBef>
                <a:spcPts val="0"/>
              </a:spcBef>
              <a:buNone/>
            </a:pPr>
            <a:r>
              <a:rPr lang="en-US" altLang="en-US" sz="20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 PS3 controller with a PS3</a:t>
            </a:r>
          </a:p>
          <a:p>
            <a:pPr marL="0" lvl="2" indent="0" algn="r">
              <a:spcBef>
                <a:spcPts val="0"/>
              </a:spcBef>
              <a:buNone/>
            </a:pPr>
            <a:endParaRPr lang="en-US" altLang="en-US" sz="2000" b="1" dirty="0" smtClean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0" lvl="2" indent="0" algn="r">
              <a:spcBef>
                <a:spcPts val="0"/>
              </a:spcBef>
              <a:buNone/>
            </a:pPr>
            <a:r>
              <a:rPr lang="en-US" altLang="en-US" sz="20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 toaster connected with a plug</a:t>
            </a:r>
          </a:p>
          <a:p>
            <a:pPr marL="0" lvl="2" indent="0" algn="r">
              <a:spcBef>
                <a:spcPts val="0"/>
              </a:spcBef>
              <a:buNone/>
            </a:pPr>
            <a:endParaRPr lang="en-US" altLang="en-US" sz="2000" b="1" dirty="0" smtClean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0" lvl="2" indent="0" algn="r">
              <a:spcBef>
                <a:spcPts val="0"/>
              </a:spcBef>
              <a:buNone/>
            </a:pPr>
            <a:r>
              <a:rPr lang="en-US" altLang="en-US" sz="20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An iPod connected with a computer (for charging or downloading music)  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2800" b="1" dirty="0" smtClean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4582" name="Content Placeholder 3"/>
          <p:cNvSpPr txBox="1">
            <a:spLocks/>
          </p:cNvSpPr>
          <p:nvPr/>
        </p:nvSpPr>
        <p:spPr bwMode="auto">
          <a:xfrm>
            <a:off x="4563746" y="2399211"/>
            <a:ext cx="384016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US" altLang="en-US" sz="2800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Wired Connection</a:t>
            </a:r>
          </a:p>
          <a:p>
            <a:pPr defTabSz="91440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endParaRPr lang="en-US" altLang="en-US" sz="2800" b="1" dirty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defTabSz="91440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endParaRPr lang="en-US" altLang="en-US" sz="2800" b="1" dirty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defTabSz="91440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endParaRPr lang="en-US" altLang="en-US" sz="2800" b="1" dirty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defTabSz="91440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US" altLang="en-US" sz="2800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Wireless Connection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89971" y="151343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Review: </a:t>
            </a:r>
            <a:r>
              <a:rPr lang="en-US" dirty="0" smtClean="0">
                <a:cs typeface="Times New Roman" pitchFamily="18" charset="0"/>
              </a:rPr>
              <a:t>Wired or Wireless?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49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542F3C-98B5-4F31-BD85-109F78614AF2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15925" y="796924"/>
            <a:ext cx="8042275" cy="49847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rgbClr val="7030A0"/>
                </a:solidFill>
                <a:ea typeface="ＭＳ Ｐゴシック" pitchFamily="34" charset="-128"/>
                <a:cs typeface="Times New Roman" pitchFamily="18" charset="0"/>
              </a:rPr>
              <a:t>Match the connections to wired or wireless</a:t>
            </a:r>
          </a:p>
        </p:txBody>
      </p:sp>
      <p:sp>
        <p:nvSpPr>
          <p:cNvPr id="24581" name="Content Placeholder 2"/>
          <p:cNvSpPr>
            <a:spLocks noGrp="1"/>
          </p:cNvSpPr>
          <p:nvPr>
            <p:ph sz="half" idx="1"/>
          </p:nvPr>
        </p:nvSpPr>
        <p:spPr>
          <a:xfrm>
            <a:off x="415925" y="1828800"/>
            <a:ext cx="3306762" cy="4648200"/>
          </a:xfrm>
        </p:spPr>
        <p:txBody>
          <a:bodyPr/>
          <a:lstStyle/>
          <a:p>
            <a:pPr marL="0" lvl="2" indent="0" algn="r">
              <a:spcBef>
                <a:spcPts val="0"/>
              </a:spcBef>
              <a:buNone/>
            </a:pPr>
            <a:r>
              <a:rPr lang="en-US" altLang="en-US" sz="20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Cell phone connections with other cell phones</a:t>
            </a:r>
          </a:p>
          <a:p>
            <a:pPr marL="0" lvl="2" indent="0" algn="r">
              <a:spcBef>
                <a:spcPts val="0"/>
              </a:spcBef>
              <a:buNone/>
            </a:pPr>
            <a:endParaRPr lang="en-US" altLang="en-US" sz="2000" b="1" dirty="0" smtClean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0" lvl="2" indent="0" algn="r">
              <a:spcBef>
                <a:spcPts val="0"/>
              </a:spcBef>
              <a:buNone/>
            </a:pPr>
            <a:r>
              <a:rPr lang="en-US" altLang="en-US" sz="20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 garage door opener remote with a garage door</a:t>
            </a:r>
          </a:p>
          <a:p>
            <a:pPr marL="0" lvl="2" indent="0" algn="r">
              <a:spcBef>
                <a:spcPts val="0"/>
              </a:spcBef>
              <a:buNone/>
            </a:pPr>
            <a:endParaRPr lang="en-US" altLang="en-US" sz="2000" b="1" dirty="0" smtClean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0" lvl="2" indent="0" algn="r">
              <a:spcBef>
                <a:spcPts val="0"/>
              </a:spcBef>
              <a:buNone/>
            </a:pPr>
            <a:r>
              <a:rPr lang="en-US" altLang="en-US" sz="20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 PS3 controller with a PS3</a:t>
            </a:r>
          </a:p>
          <a:p>
            <a:pPr marL="0" lvl="2" indent="0" algn="r">
              <a:spcBef>
                <a:spcPts val="0"/>
              </a:spcBef>
              <a:buNone/>
            </a:pPr>
            <a:endParaRPr lang="en-US" altLang="en-US" sz="2000" b="1" dirty="0" smtClean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0" lvl="2" indent="0" algn="r">
              <a:spcBef>
                <a:spcPts val="0"/>
              </a:spcBef>
              <a:buNone/>
            </a:pPr>
            <a:r>
              <a:rPr lang="en-US" altLang="en-US" sz="20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 toaster connected with a plug</a:t>
            </a:r>
          </a:p>
          <a:p>
            <a:pPr marL="0" lvl="2" indent="0" algn="r">
              <a:spcBef>
                <a:spcPts val="0"/>
              </a:spcBef>
              <a:buNone/>
            </a:pPr>
            <a:endParaRPr lang="en-US" altLang="en-US" sz="2000" b="1" dirty="0" smtClean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0" lvl="2" indent="0" algn="r">
              <a:spcBef>
                <a:spcPts val="0"/>
              </a:spcBef>
              <a:buNone/>
            </a:pPr>
            <a:r>
              <a:rPr lang="en-US" altLang="en-US" sz="20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An iPod connected with a computer (for charging or downloading music)  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2800" b="1" dirty="0" smtClean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4582" name="Content Placeholder 3"/>
          <p:cNvSpPr txBox="1">
            <a:spLocks/>
          </p:cNvSpPr>
          <p:nvPr/>
        </p:nvSpPr>
        <p:spPr bwMode="auto">
          <a:xfrm>
            <a:off x="4563746" y="2399211"/>
            <a:ext cx="384016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US" altLang="en-US" sz="2800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Wired Connection</a:t>
            </a:r>
          </a:p>
          <a:p>
            <a:pPr defTabSz="91440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endParaRPr lang="en-US" altLang="en-US" sz="2800" b="1" dirty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defTabSz="91440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endParaRPr lang="en-US" altLang="en-US" sz="2800" b="1" dirty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defTabSz="91440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endParaRPr lang="en-US" altLang="en-US" sz="2800" b="1" dirty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defTabSz="91440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US" altLang="en-US" sz="2800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Wireless Connection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89971" y="151343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Answers: </a:t>
            </a:r>
            <a:r>
              <a:rPr lang="en-US" dirty="0" smtClean="0">
                <a:cs typeface="Times New Roman" pitchFamily="18" charset="0"/>
              </a:rPr>
              <a:t>Wired or Wireless?</a:t>
            </a:r>
            <a:endParaRPr lang="en-US" dirty="0">
              <a:cs typeface="Times New Roman" pitchFamily="18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722687" y="2286000"/>
            <a:ext cx="841059" cy="22098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22686" y="3228431"/>
            <a:ext cx="841060" cy="157216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740559" y="3883479"/>
            <a:ext cx="831441" cy="91712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788456" y="2886620"/>
            <a:ext cx="841059" cy="174253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755572" y="2886620"/>
            <a:ext cx="1121228" cy="2846342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48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89DA3C-776E-4899-8A71-A2763263CF07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18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-1257300" y="4533900"/>
            <a:ext cx="388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8001000" y="2590799"/>
            <a:ext cx="0" cy="388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85799" y="3048000"/>
            <a:ext cx="731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0" name="TextBox 20"/>
          <p:cNvSpPr txBox="1">
            <a:spLocks noChangeArrowheads="1"/>
          </p:cNvSpPr>
          <p:nvPr/>
        </p:nvSpPr>
        <p:spPr bwMode="auto">
          <a:xfrm>
            <a:off x="737395" y="3223318"/>
            <a:ext cx="31161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Garage d</a:t>
            </a:r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oor </a:t>
            </a:r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opener remote</a:t>
            </a:r>
            <a:endParaRPr lang="en-US" altLang="en-US" b="1" dirty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5612" name="TextBox 23"/>
          <p:cNvSpPr txBox="1">
            <a:spLocks noChangeArrowheads="1"/>
          </p:cNvSpPr>
          <p:nvPr/>
        </p:nvSpPr>
        <p:spPr bwMode="auto">
          <a:xfrm>
            <a:off x="737395" y="4124903"/>
            <a:ext cx="33543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Cell </a:t>
            </a:r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phone with </a:t>
            </a:r>
            <a:r>
              <a:rPr lang="en-US" altLang="en-US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other cell phone</a:t>
            </a:r>
          </a:p>
        </p:txBody>
      </p:sp>
      <p:sp>
        <p:nvSpPr>
          <p:cNvPr id="25614" name="TextBox 26"/>
          <p:cNvSpPr txBox="1">
            <a:spLocks noChangeArrowheads="1"/>
          </p:cNvSpPr>
          <p:nvPr/>
        </p:nvSpPr>
        <p:spPr bwMode="auto">
          <a:xfrm>
            <a:off x="737395" y="4960298"/>
            <a:ext cx="31161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Nintendo Wii remote with Wii</a:t>
            </a:r>
          </a:p>
        </p:txBody>
      </p:sp>
      <p:sp>
        <p:nvSpPr>
          <p:cNvPr id="25615" name="TextBox 16"/>
          <p:cNvSpPr txBox="1">
            <a:spLocks noChangeArrowheads="1"/>
          </p:cNvSpPr>
          <p:nvPr/>
        </p:nvSpPr>
        <p:spPr bwMode="auto">
          <a:xfrm>
            <a:off x="650542" y="1469095"/>
            <a:ext cx="75961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Let’s focus </a:t>
            </a:r>
            <a:r>
              <a:rPr lang="en-US" altLang="en-US" sz="2400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on wireless connections and learn about some types of wireless connections and how they work</a:t>
            </a:r>
            <a:r>
              <a:rPr lang="en-US" altLang="en-US" sz="24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.</a:t>
            </a:r>
            <a:endParaRPr lang="en-US" altLang="en-US" sz="2400" b="1" dirty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5616" name="TextBox 18"/>
          <p:cNvSpPr txBox="1">
            <a:spLocks noChangeArrowheads="1"/>
          </p:cNvSpPr>
          <p:nvPr/>
        </p:nvSpPr>
        <p:spPr bwMode="auto">
          <a:xfrm>
            <a:off x="865187" y="747768"/>
            <a:ext cx="6754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accent6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And their Different Ranges</a:t>
            </a:r>
            <a:endParaRPr lang="en-US" altLang="en-US" sz="2000" b="1" dirty="0">
              <a:solidFill>
                <a:schemeClr val="accent6"/>
              </a:solidFill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5617" name="TextBox 20"/>
          <p:cNvSpPr txBox="1">
            <a:spLocks noChangeArrowheads="1"/>
          </p:cNvSpPr>
          <p:nvPr/>
        </p:nvSpPr>
        <p:spPr bwMode="auto">
          <a:xfrm>
            <a:off x="737395" y="5671234"/>
            <a:ext cx="3197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Bluetooth </a:t>
            </a:r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device </a:t>
            </a:r>
            <a:r>
              <a:rPr lang="en-US" altLang="en-US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with other Bluetooth devices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2171700" y="4533900"/>
            <a:ext cx="388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27" name="TextBox 33"/>
          <p:cNvSpPr txBox="1">
            <a:spLocks noChangeArrowheads="1"/>
          </p:cNvSpPr>
          <p:nvPr/>
        </p:nvSpPr>
        <p:spPr bwMode="auto">
          <a:xfrm>
            <a:off x="4608393" y="2628323"/>
            <a:ext cx="26400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accent1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Connection Range</a:t>
            </a:r>
            <a:endParaRPr lang="en-US" altLang="en-US" sz="2000" b="1" dirty="0">
              <a:solidFill>
                <a:schemeClr val="accent1"/>
              </a:solidFill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5628" name="TextBox 34"/>
          <p:cNvSpPr txBox="1">
            <a:spLocks noChangeArrowheads="1"/>
          </p:cNvSpPr>
          <p:nvPr/>
        </p:nvSpPr>
        <p:spPr bwMode="auto">
          <a:xfrm>
            <a:off x="4302095" y="3280793"/>
            <a:ext cx="1600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25-100 feet</a:t>
            </a:r>
          </a:p>
        </p:txBody>
      </p:sp>
      <p:sp>
        <p:nvSpPr>
          <p:cNvPr id="25629" name="TextBox 35"/>
          <p:cNvSpPr txBox="1">
            <a:spLocks noChangeArrowheads="1"/>
          </p:cNvSpPr>
          <p:nvPr/>
        </p:nvSpPr>
        <p:spPr bwMode="auto">
          <a:xfrm>
            <a:off x="4302095" y="3957067"/>
            <a:ext cx="34798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In different </a:t>
            </a:r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areas, </a:t>
            </a:r>
            <a:r>
              <a:rPr lang="en-US" altLang="en-US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depending on phone company</a:t>
            </a:r>
          </a:p>
        </p:txBody>
      </p:sp>
      <p:sp>
        <p:nvSpPr>
          <p:cNvPr id="25630" name="TextBox 36"/>
          <p:cNvSpPr txBox="1">
            <a:spLocks noChangeArrowheads="1"/>
          </p:cNvSpPr>
          <p:nvPr/>
        </p:nvSpPr>
        <p:spPr bwMode="auto">
          <a:xfrm>
            <a:off x="4302095" y="4769876"/>
            <a:ext cx="347979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Approximately 10-30 </a:t>
            </a:r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feet</a:t>
            </a:r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, depending </a:t>
            </a:r>
            <a:r>
              <a:rPr lang="en-US" altLang="en-US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on </a:t>
            </a:r>
            <a:r>
              <a:rPr lang="en-US" altLang="en-US" b="1" dirty="0" err="1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wii</a:t>
            </a:r>
            <a:endParaRPr lang="en-US" altLang="en-US" b="1" dirty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5631" name="TextBox 37"/>
          <p:cNvSpPr txBox="1">
            <a:spLocks noChangeArrowheads="1"/>
          </p:cNvSpPr>
          <p:nvPr/>
        </p:nvSpPr>
        <p:spPr bwMode="auto">
          <a:xfrm>
            <a:off x="4302095" y="5899150"/>
            <a:ext cx="29448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Ranges from 1-100 meters </a:t>
            </a: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Types of Wireless Connections</a:t>
            </a:r>
            <a:endParaRPr lang="en-US" dirty="0">
              <a:cs typeface="Times New Roman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685800" y="5486400"/>
            <a:ext cx="731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5800" y="4681783"/>
            <a:ext cx="731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85800" y="3847508"/>
            <a:ext cx="731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5799" y="6477000"/>
            <a:ext cx="731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85800" y="2590800"/>
            <a:ext cx="731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3"/>
          <p:cNvSpPr txBox="1">
            <a:spLocks noChangeArrowheads="1"/>
          </p:cNvSpPr>
          <p:nvPr/>
        </p:nvSpPr>
        <p:spPr bwMode="auto">
          <a:xfrm>
            <a:off x="1052276" y="2628323"/>
            <a:ext cx="26400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accent1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Examples</a:t>
            </a:r>
            <a:endParaRPr lang="en-US" altLang="en-US" sz="2000" b="1" dirty="0">
              <a:solidFill>
                <a:schemeClr val="accent1"/>
              </a:solidFill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75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1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5163E3-FAFE-4AE4-96E0-218E29D52B5D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19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>
          <a:xfrm>
            <a:off x="383646" y="990600"/>
            <a:ext cx="8042275" cy="5624038"/>
          </a:xfrm>
        </p:spPr>
        <p:txBody>
          <a:bodyPr/>
          <a:lstStyle/>
          <a:p>
            <a:r>
              <a:rPr lang="en-US" alt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Bluetooth</a:t>
            </a:r>
            <a:r>
              <a:rPr lang="en-US" altLang="en-US" sz="32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 is a type </a:t>
            </a:r>
            <a:br>
              <a:rPr lang="en-US" altLang="en-US" sz="32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32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of wireless electrical </a:t>
            </a:r>
            <a:br>
              <a:rPr lang="en-US" altLang="en-US" sz="32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32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connection used for </a:t>
            </a:r>
            <a:br>
              <a:rPr lang="en-US" altLang="en-US" sz="32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32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communication </a:t>
            </a:r>
            <a:br>
              <a:rPr lang="en-US" altLang="en-US" sz="32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32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between two devices. </a:t>
            </a:r>
          </a:p>
          <a:p>
            <a:r>
              <a:rPr lang="en-US" altLang="en-US" sz="32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Many electrical </a:t>
            </a:r>
            <a:br>
              <a:rPr lang="en-US" altLang="en-US" sz="32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32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devices use Bluetooth:</a:t>
            </a:r>
          </a:p>
          <a:p>
            <a:pPr lvl="1"/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Bluetooth cell phones</a:t>
            </a:r>
          </a:p>
          <a:p>
            <a:pPr lvl="1"/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Bluetooth headphones</a:t>
            </a:r>
          </a:p>
          <a:p>
            <a:pPr lvl="1"/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Nintendo Wii uses a Bluetooth connection </a:t>
            </a:r>
            <a:b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from the Wii remote to the Wii</a:t>
            </a:r>
          </a:p>
        </p:txBody>
      </p:sp>
      <p:pic>
        <p:nvPicPr>
          <p:cNvPr id="2662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824" y="1091271"/>
            <a:ext cx="4107976" cy="3633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What Is Bluetooth?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86788" cy="7159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dirty="0" smtClean="0">
                <a:cs typeface="Times New Roman" pitchFamily="18" charset="0"/>
              </a:rPr>
              <a:t>What Is Bluetooth? Pre-Quiz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10588" cy="40354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What is an electrical connection? </a:t>
            </a:r>
          </a:p>
          <a:p>
            <a:pPr marL="514350" indent="-514350">
              <a:buFont typeface="Wingdings" pitchFamily="2" charset="2"/>
              <a:buAutoNum type="arabicPeriod"/>
              <a:defRPr/>
            </a:pPr>
            <a:endParaRPr lang="en-US" sz="32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AutoNum type="arabicPeriod"/>
              <a:defRPr/>
            </a:pPr>
            <a:endParaRPr lang="en-US" sz="32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AutoNum type="arabicPeriod"/>
              <a:defRPr/>
            </a:pPr>
            <a:endParaRPr lang="en-US" sz="32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Give an example of a wireless electrical connection.</a:t>
            </a:r>
          </a:p>
          <a:p>
            <a:pPr marL="0" indent="0">
              <a:buNone/>
              <a:defRPr/>
            </a:pPr>
            <a:endParaRPr lang="en-US" sz="2000" dirty="0" smtClean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56378B0-F4C8-4240-8337-8D3398C8C3CC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434388" cy="4949825"/>
          </a:xfrm>
        </p:spPr>
        <p:txBody>
          <a:bodyPr/>
          <a:lstStyle/>
          <a:p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Bluetooth and other wireless connections allow </a:t>
            </a:r>
            <a:r>
              <a:rPr lang="en-US" alt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devices to share information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  <a:p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Computers need to </a:t>
            </a:r>
            <a:r>
              <a:rPr lang="en-US" alt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send and receive 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information from other computers all the time.</a:t>
            </a:r>
          </a:p>
          <a:p>
            <a:r>
              <a:rPr lang="en-US" altLang="en-US" sz="3200" b="1" dirty="0" smtClean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Examples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: A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ny 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time you receive an email, SMS text message, or use a social networking site, the information 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is sent 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through wireless connections from 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between computers and/or mobile phones.</a:t>
            </a:r>
            <a:endParaRPr lang="en-US" altLang="en-US" sz="3200" b="1" dirty="0" smtClean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EE5EE2-AEBB-4BA7-81FA-672D25123517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20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sz="3600" dirty="0" smtClean="0">
                <a:cs typeface="Times New Roman" pitchFamily="18" charset="0"/>
              </a:rPr>
              <a:t>Why Do We Need Wireless Connections?</a:t>
            </a:r>
            <a:endParaRPr lang="en-US" sz="36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81125"/>
            <a:ext cx="8281988" cy="5248275"/>
          </a:xfrm>
        </p:spPr>
        <p:txBody>
          <a:bodyPr/>
          <a:lstStyle/>
          <a:p>
            <a:r>
              <a:rPr lang="en-US" altLang="en-US" sz="3000" b="1" dirty="0" smtClean="0">
                <a:latin typeface="Calibri" panose="020F0502020204030204" pitchFamily="34" charset="0"/>
                <a:cs typeface="Times New Roman" pitchFamily="18" charset="0"/>
              </a:rPr>
              <a:t>LEGO® MINDSTORMS® </a:t>
            </a:r>
            <a:r>
              <a:rPr lang="en-US" altLang="en-US" sz="30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NXT </a:t>
            </a:r>
            <a:r>
              <a:rPr lang="en-US" altLang="en-US" sz="30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robots </a:t>
            </a:r>
            <a:r>
              <a:rPr lang="en-US" altLang="en-US" sz="3000" b="1" dirty="0" smtClean="0">
                <a:latin typeface="Calibri" panose="020F0502020204030204" pitchFamily="34" charset="0"/>
                <a:cs typeface="Times New Roman" pitchFamily="18" charset="0"/>
              </a:rPr>
              <a:t>use </a:t>
            </a:r>
            <a:r>
              <a:rPr lang="en-US" altLang="en-US" sz="3000" b="1" dirty="0" smtClean="0">
                <a:latin typeface="Calibri" panose="020F0502020204030204" pitchFamily="34" charset="0"/>
                <a:cs typeface="Times New Roman" pitchFamily="18" charset="0"/>
              </a:rPr>
              <a:t>wireless Bluetooth connections much the same way.</a:t>
            </a:r>
          </a:p>
          <a:p>
            <a:r>
              <a:rPr lang="en-US" altLang="en-US" sz="3000" b="1" dirty="0" smtClean="0">
                <a:latin typeface="Calibri" panose="020F0502020204030204" pitchFamily="34" charset="0"/>
                <a:cs typeface="Times New Roman" pitchFamily="18" charset="0"/>
              </a:rPr>
              <a:t>Just like other devices, the NXT can send text messages through Bluetooth.</a:t>
            </a:r>
          </a:p>
          <a:p>
            <a:r>
              <a:rPr lang="en-US" altLang="en-US" sz="3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Example</a:t>
            </a:r>
            <a:r>
              <a:rPr lang="en-US" altLang="en-US" sz="3000" b="1" dirty="0" smtClean="0">
                <a:latin typeface="Calibri" panose="020F0502020204030204" pitchFamily="34" charset="0"/>
                <a:cs typeface="Times New Roman" pitchFamily="18" charset="0"/>
              </a:rPr>
              <a:t>: If </a:t>
            </a:r>
            <a:r>
              <a:rPr lang="en-US" altLang="en-US" sz="3000" b="1" dirty="0" smtClean="0">
                <a:latin typeface="Calibri" panose="020F0502020204030204" pitchFamily="34" charset="0"/>
                <a:cs typeface="Times New Roman" pitchFamily="18" charset="0"/>
              </a:rPr>
              <a:t>you </a:t>
            </a:r>
            <a:r>
              <a:rPr lang="en-US" altLang="en-US" sz="3000" b="1" dirty="0" smtClean="0">
                <a:latin typeface="Calibri" panose="020F0502020204030204" pitchFamily="34" charset="0"/>
                <a:cs typeface="Times New Roman" pitchFamily="18" charset="0"/>
              </a:rPr>
              <a:t>are worried </a:t>
            </a:r>
            <a:r>
              <a:rPr lang="en-US" altLang="en-US" sz="3000" b="1" dirty="0" smtClean="0">
                <a:latin typeface="Calibri" panose="020F0502020204030204" pitchFamily="34" charset="0"/>
                <a:cs typeface="Times New Roman" pitchFamily="18" charset="0"/>
              </a:rPr>
              <a:t>about an intruder coming into your room, you could program the NXT to use the ultrasonic sensor to “watch” your room’s door. If the ultrasonic sensor detected that the door </a:t>
            </a:r>
            <a:r>
              <a:rPr lang="en-US" altLang="en-US" sz="3000" b="1" dirty="0" smtClean="0">
                <a:latin typeface="Calibri" panose="020F0502020204030204" pitchFamily="34" charset="0"/>
                <a:cs typeface="Times New Roman" pitchFamily="18" charset="0"/>
              </a:rPr>
              <a:t>moved</a:t>
            </a:r>
            <a:r>
              <a:rPr lang="en-US" altLang="en-US" sz="3000" b="1" dirty="0" smtClean="0">
                <a:latin typeface="Calibri" panose="020F0502020204030204" pitchFamily="34" charset="0"/>
                <a:cs typeface="Times New Roman" pitchFamily="18" charset="0"/>
              </a:rPr>
              <a:t>, the NXT could send you a message saying “intruder alert.”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4E0869-2C90-4234-B079-0FBF7775B7B9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21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Bluetooth with NXT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4775"/>
            <a:ext cx="8153400" cy="5178425"/>
          </a:xfrm>
        </p:spPr>
        <p:txBody>
          <a:bodyPr/>
          <a:lstStyle/>
          <a:p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The NXT can also receive messages through Bluetooth channels.</a:t>
            </a:r>
          </a:p>
          <a:p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This makes it possible to </a:t>
            </a:r>
            <a:r>
              <a:rPr lang="en-US" alt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remotely control an NXT robot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alt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using another device 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(another NXT, a mobile 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phone 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or a computer) as the controller.</a:t>
            </a:r>
          </a:p>
          <a:p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During the next class, w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e 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will perform an activity 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where 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you will learn to control a LEGO robot </a:t>
            </a:r>
            <a:r>
              <a:rPr lang="en-US" alt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using an android device using Bluetooth </a:t>
            </a:r>
            <a:r>
              <a:rPr lang="en-US" alt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communications.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24C8D8-5306-4F18-A8D5-8C7B384D7B54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22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Bluetooth with NXT </a:t>
            </a:r>
            <a:r>
              <a:rPr lang="en-US" sz="3600" dirty="0" smtClean="0">
                <a:cs typeface="Times New Roman" pitchFamily="18" charset="0"/>
              </a:rPr>
              <a:t>(continued)</a:t>
            </a:r>
            <a:endParaRPr lang="en-US" dirty="0">
              <a:cs typeface="Times New Roman" pitchFamily="18" charset="0"/>
            </a:endParaRPr>
          </a:p>
        </p:txBody>
      </p:sp>
      <p:pic>
        <p:nvPicPr>
          <p:cNvPr id="1026" name="Picture 2" descr="File:Android robot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734" y="5533280"/>
            <a:ext cx="790932" cy="922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e:Bluetooth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588" y="4431748"/>
            <a:ext cx="599932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86788" cy="7159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dirty="0" smtClean="0">
                <a:cs typeface="Times New Roman" pitchFamily="18" charset="0"/>
              </a:rPr>
              <a:t>What Is Bluetooth? Post-Quiz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10588" cy="40354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What is an electrical connection? </a:t>
            </a:r>
          </a:p>
          <a:p>
            <a:pPr marL="514350" indent="-514350">
              <a:buFont typeface="Wingdings" pitchFamily="2" charset="2"/>
              <a:buAutoNum type="arabicPeriod"/>
              <a:defRPr/>
            </a:pPr>
            <a:endParaRPr lang="en-US" sz="32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AutoNum type="arabicPeriod"/>
              <a:defRPr/>
            </a:pPr>
            <a:endParaRPr lang="en-US" sz="32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AutoNum type="arabicPeriod"/>
              <a:defRPr/>
            </a:pPr>
            <a:endParaRPr lang="en-US" sz="32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Give an example of a wireless electrical connection.</a:t>
            </a:r>
          </a:p>
          <a:p>
            <a:pPr marL="0" indent="0">
              <a:buNone/>
              <a:defRPr/>
            </a:pPr>
            <a:endParaRPr lang="en-US" sz="2000" dirty="0" smtClean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56378B0-F4C8-4240-8337-8D3398C8C3CC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23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00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382000" cy="4724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What is an electrical connection? 	</a:t>
            </a:r>
          </a:p>
          <a:p>
            <a:pPr marL="457200" lvl="3" indent="0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The </a:t>
            </a: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link </a:t>
            </a: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that allows electricity to pass between two or more devices.  </a:t>
            </a:r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Give </a:t>
            </a: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an </a:t>
            </a: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example of a wireless electrical connection.</a:t>
            </a:r>
          </a:p>
          <a:p>
            <a:pPr marL="457200" lvl="3" indent="0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3200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Example</a:t>
            </a: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: The 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link between a </a:t>
            </a: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remote control garage  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door opener and the motor that raises the garage door.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000" dirty="0" smtClean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A9956F-EC29-4498-8032-F0401F09CA94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24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86788" cy="7159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4000" dirty="0" smtClean="0">
                <a:cs typeface="Times New Roman" pitchFamily="18" charset="0"/>
              </a:rPr>
              <a:t>What Is Bluetooth? Post-Quiz </a:t>
            </a:r>
            <a:r>
              <a:rPr lang="en-US" sz="4000" dirty="0" smtClean="0">
                <a:solidFill>
                  <a:srgbClr val="FF0000"/>
                </a:solidFill>
                <a:cs typeface="Times New Roman" pitchFamily="18" charset="0"/>
              </a:rPr>
              <a:t>Answers</a:t>
            </a:r>
            <a:endParaRPr lang="en-US" sz="40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67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609600" y="1794570"/>
            <a:ext cx="76962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en-US" altLang="en-US" sz="24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electrical connection</a:t>
            </a:r>
            <a:r>
              <a:rPr lang="en-US" alt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: T</a:t>
            </a:r>
            <a:r>
              <a:rPr lang="en-US" altLang="en-US" sz="24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he </a:t>
            </a:r>
            <a:r>
              <a:rPr lang="en-US" altLang="en-US" sz="2400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physical link (conductor) that </a:t>
            </a:r>
            <a:r>
              <a:rPr lang="en-US" altLang="en-US" sz="24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carries electricity </a:t>
            </a:r>
            <a:r>
              <a:rPr lang="en-US" altLang="en-US" sz="2400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between two or more devices.</a:t>
            </a:r>
          </a:p>
          <a:p>
            <a:pPr>
              <a:spcAft>
                <a:spcPts val="1200"/>
              </a:spcAft>
            </a:pPr>
            <a:r>
              <a:rPr lang="en-US" altLang="en-US" sz="24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Bluetooth</a:t>
            </a:r>
            <a:r>
              <a:rPr lang="en-US" alt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: The brand name for a </a:t>
            </a:r>
            <a:r>
              <a:rPr lang="en-US" altLang="en-US" sz="2400" b="1" dirty="0" smtClean="0">
                <a:latin typeface="Calibri" panose="020F0502020204030204" pitchFamily="34" charset="0"/>
                <a:ea typeface="ＭＳ Ｐゴシック" pitchFamily="34" charset="-128"/>
              </a:rPr>
              <a:t>type </a:t>
            </a:r>
            <a:r>
              <a:rPr lang="en-US" altLang="en-US" sz="2400" b="1" dirty="0">
                <a:latin typeface="Calibri" panose="020F0502020204030204" pitchFamily="34" charset="0"/>
                <a:ea typeface="ＭＳ Ｐゴシック" pitchFamily="34" charset="-128"/>
              </a:rPr>
              <a:t>of wireless electrical connection used for passing messages between two electronic devices. </a:t>
            </a:r>
            <a:endParaRPr lang="en-US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AutoNum type="arabicPeriod"/>
            </a:pP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1200" dirty="0">
              <a:latin typeface="News Gothic MT" charset="0"/>
              <a:cs typeface="Times New Roman" pitchFamily="18" charset="0"/>
            </a:endParaRPr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0EF911-20E7-46BC-9556-FB0AE8D30587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25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Vocabulary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Images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7212" y="1828800"/>
            <a:ext cx="7672388" cy="40386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>
                <a:latin typeface="Calibri" panose="020F0502020204030204" pitchFamily="34" charset="0"/>
              </a:rPr>
              <a:t>Slides 1, 22: </a:t>
            </a:r>
            <a:r>
              <a:rPr lang="en-US" sz="1400" dirty="0" smtClean="0">
                <a:latin typeface="Calibri" panose="020F0502020204030204" pitchFamily="34" charset="0"/>
              </a:rPr>
              <a:t>Bluetooth logo; source: 2011 </a:t>
            </a:r>
            <a:r>
              <a:rPr lang="en-US" sz="1400" dirty="0" err="1">
                <a:latin typeface="Calibri" panose="020F0502020204030204" pitchFamily="34" charset="0"/>
              </a:rPr>
              <a:t>Jnmasek</a:t>
            </a:r>
            <a:r>
              <a:rPr lang="en-US" sz="1400" dirty="0">
                <a:latin typeface="Calibri" panose="020F0502020204030204" pitchFamily="34" charset="0"/>
              </a:rPr>
              <a:t>, Wikimedia </a:t>
            </a:r>
            <a:r>
              <a:rPr lang="en-US" sz="1400" dirty="0" smtClean="0">
                <a:latin typeface="Calibri" panose="020F0502020204030204" pitchFamily="34" charset="0"/>
              </a:rPr>
              <a:t>Commons: </a:t>
            </a:r>
            <a:r>
              <a:rPr lang="en-US" sz="1400" u="sng" dirty="0" smtClean="0">
                <a:latin typeface="Calibri" panose="020F0502020204030204" pitchFamily="34" charset="0"/>
                <a:hlinkClick r:id="rId2"/>
              </a:rPr>
              <a:t>http</a:t>
            </a:r>
            <a:r>
              <a:rPr lang="en-US" sz="1400" u="sng" dirty="0">
                <a:latin typeface="Calibri" panose="020F0502020204030204" pitchFamily="34" charset="0"/>
                <a:hlinkClick r:id="rId2"/>
              </a:rPr>
              <a:t>://commons.wikimedia.org/wiki/File:Bluetooth.svg</a:t>
            </a:r>
            <a:r>
              <a:rPr lang="en-US" sz="1400" dirty="0">
                <a:latin typeface="Calibri" panose="020F0502020204030204" pitchFamily="34" charset="0"/>
              </a:rPr>
              <a:t> </a:t>
            </a:r>
            <a:endParaRPr lang="en-US" sz="1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alibri" panose="020F0502020204030204" pitchFamily="34" charset="0"/>
              </a:rPr>
              <a:t>Slide 2: Bluetooth cell phone headset; source: 2004 </a:t>
            </a:r>
            <a:r>
              <a:rPr lang="en-US" sz="1400" dirty="0">
                <a:latin typeface="Calibri" panose="020F0502020204030204" pitchFamily="34" charset="0"/>
              </a:rPr>
              <a:t>Ed g2s, Wikimedia </a:t>
            </a:r>
            <a:r>
              <a:rPr lang="en-US" sz="1400" dirty="0" smtClean="0">
                <a:latin typeface="Calibri" panose="020F0502020204030204" pitchFamily="34" charset="0"/>
              </a:rPr>
              <a:t>Commons: </a:t>
            </a:r>
            <a:r>
              <a:rPr lang="en-US" sz="1400" u="sng" dirty="0" smtClean="0">
                <a:latin typeface="Calibri" panose="020F0502020204030204" pitchFamily="34" charset="0"/>
                <a:hlinkClick r:id="rId3"/>
              </a:rPr>
              <a:t>http</a:t>
            </a:r>
            <a:r>
              <a:rPr lang="en-US" sz="1400" u="sng" dirty="0">
                <a:latin typeface="Calibri" panose="020F0502020204030204" pitchFamily="34" charset="0"/>
                <a:hlinkClick r:id="rId3"/>
              </a:rPr>
              <a:t>://commons.wikimedia.org/wiki/File:Bluetooth_headset.jpg</a:t>
            </a:r>
            <a:r>
              <a:rPr lang="en-US" sz="1400" dirty="0">
                <a:latin typeface="Calibri" panose="020F0502020204030204" pitchFamily="34" charset="0"/>
              </a:rPr>
              <a:t> </a:t>
            </a:r>
            <a:endParaRPr lang="en-US" sz="1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Slide 9: circuit </a:t>
            </a:r>
            <a:r>
              <a:rPr lang="en-US" sz="1400" dirty="0" smtClean="0">
                <a:latin typeface="Calibri" panose="020F0502020204030204" pitchFamily="34" charset="0"/>
              </a:rPr>
              <a:t>diagrams by author</a:t>
            </a:r>
          </a:p>
          <a:p>
            <a:pPr marL="0" indent="0">
              <a:buNone/>
            </a:pPr>
            <a:r>
              <a:rPr lang="en-US" sz="1400" dirty="0" smtClean="0">
                <a:latin typeface="Calibri" panose="020F0502020204030204" pitchFamily="34" charset="0"/>
              </a:rPr>
              <a:t>Slide 10: telegraph key photo; source: 2007 Lou Sander, Wikimedia Commons: </a:t>
            </a:r>
            <a:r>
              <a:rPr lang="en-US" sz="1400" dirty="0" smtClean="0">
                <a:latin typeface="Calibri" panose="020F0502020204030204" pitchFamily="34" charset="0"/>
                <a:hlinkClick r:id="rId4"/>
              </a:rPr>
              <a:t>http://commons.wikimedia.org/wiki/File:J38TelegraphKey.jpg</a:t>
            </a:r>
            <a:r>
              <a:rPr lang="en-US" sz="1400" dirty="0" smtClean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1400" dirty="0" smtClean="0">
                <a:latin typeface="Calibri" panose="020F0502020204030204" pitchFamily="34" charset="0"/>
              </a:rPr>
              <a:t>Slide 11: international Morse code chart; source</a:t>
            </a:r>
            <a:r>
              <a:rPr lang="en-US" sz="1400" dirty="0">
                <a:latin typeface="Calibri" panose="020F0502020204030204" pitchFamily="34" charset="0"/>
              </a:rPr>
              <a:t>: 2008 U.S. Copyright Office via Wikimedia Commons </a:t>
            </a:r>
            <a:r>
              <a:rPr lang="en-US" sz="1400" dirty="0" smtClean="0">
                <a:latin typeface="Calibri" panose="020F0502020204030204" pitchFamily="34" charset="0"/>
                <a:hlinkClick r:id="rId5"/>
              </a:rPr>
              <a:t>http</a:t>
            </a:r>
            <a:r>
              <a:rPr lang="en-US" sz="1400" dirty="0">
                <a:latin typeface="Calibri" panose="020F0502020204030204" pitchFamily="34" charset="0"/>
                <a:hlinkClick r:id="rId5"/>
              </a:rPr>
              <a:t>://</a:t>
            </a:r>
            <a:r>
              <a:rPr lang="en-US" sz="1400" dirty="0" smtClean="0">
                <a:latin typeface="Calibri" panose="020F0502020204030204" pitchFamily="34" charset="0"/>
                <a:hlinkClick r:id="rId5"/>
              </a:rPr>
              <a:t>commons.wikimedia.org/wiki/File:International_Morse_Code.svg</a:t>
            </a:r>
            <a:r>
              <a:rPr lang="en-US" sz="1400" dirty="0" smtClean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1400" dirty="0" smtClean="0">
                <a:latin typeface="Calibri" panose="020F0502020204030204" pitchFamily="34" charset="0"/>
              </a:rPr>
              <a:t>Slide 14: U.S. seaman sends Morse code; source: 2005 Tucker M. Yates, U.S. Navy via Wikimedia </a:t>
            </a:r>
            <a:r>
              <a:rPr lang="en-US" sz="1400" dirty="0">
                <a:latin typeface="Calibri" panose="020F0502020204030204" pitchFamily="34" charset="0"/>
              </a:rPr>
              <a:t>Commons </a:t>
            </a:r>
            <a:r>
              <a:rPr lang="en-US" sz="1400" dirty="0">
                <a:latin typeface="Calibri" panose="020F0502020204030204" pitchFamily="34" charset="0"/>
                <a:hlinkClick r:id="rId6"/>
              </a:rPr>
              <a:t>http://</a:t>
            </a:r>
            <a:r>
              <a:rPr lang="en-US" sz="1400" dirty="0" smtClean="0">
                <a:latin typeface="Calibri" panose="020F0502020204030204" pitchFamily="34" charset="0"/>
                <a:hlinkClick r:id="rId6"/>
              </a:rPr>
              <a:t>commons.wikimedia.org/wiki/File:Seaman_send_Morse_code_signals.jpg</a:t>
            </a:r>
            <a:r>
              <a:rPr lang="en-US" sz="1400" dirty="0" smtClean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1400" dirty="0" smtClean="0">
                <a:latin typeface="Calibri" panose="020F0502020204030204" pitchFamily="34" charset="0"/>
              </a:rPr>
              <a:t>Slide 19: Six devices connected to </a:t>
            </a:r>
            <a:r>
              <a:rPr lang="en-US" sz="1400" dirty="0" err="1" smtClean="0">
                <a:latin typeface="Calibri" panose="020F0502020204030204" pitchFamily="34" charset="0"/>
              </a:rPr>
              <a:t>chargepod</a:t>
            </a:r>
            <a:r>
              <a:rPr lang="en-US" sz="1400" dirty="0" smtClean="0">
                <a:latin typeface="Calibri" panose="020F0502020204030204" pitchFamily="34" charset="0"/>
              </a:rPr>
              <a:t> multi-device charger hub; source</a:t>
            </a:r>
            <a:r>
              <a:rPr lang="en-US" sz="1400" dirty="0">
                <a:latin typeface="Calibri" panose="020F0502020204030204" pitchFamily="34" charset="0"/>
              </a:rPr>
              <a:t>: </a:t>
            </a:r>
            <a:r>
              <a:rPr lang="en-US" sz="1400" dirty="0" smtClean="0">
                <a:latin typeface="Calibri" panose="020F0502020204030204" pitchFamily="34" charset="0"/>
                <a:hlinkClick r:id="rId7"/>
              </a:rPr>
              <a:t>http</a:t>
            </a:r>
            <a:r>
              <a:rPr lang="en-US" sz="1400" dirty="0">
                <a:latin typeface="Calibri" panose="020F0502020204030204" pitchFamily="34" charset="0"/>
                <a:hlinkClick r:id="rId7"/>
              </a:rPr>
              <a:t>://www.techgadgets.in/misc-gadgets/2007/21/callpod-chargepod-a-multi-device-charger-announced</a:t>
            </a:r>
            <a:r>
              <a:rPr lang="en-US" sz="1400" dirty="0" smtClean="0">
                <a:latin typeface="Calibri" panose="020F0502020204030204" pitchFamily="34" charset="0"/>
                <a:hlinkClick r:id="rId7"/>
              </a:rPr>
              <a:t>/</a:t>
            </a:r>
            <a:r>
              <a:rPr lang="en-US" sz="1400" dirty="0" smtClean="0">
                <a:latin typeface="Calibri" panose="020F0502020204030204" pitchFamily="34" charset="0"/>
              </a:rPr>
              <a:t> and </a:t>
            </a:r>
            <a:r>
              <a:rPr lang="en-US" sz="1400" dirty="0" err="1" smtClean="0">
                <a:latin typeface="Calibri" panose="020F0502020204030204" pitchFamily="34" charset="0"/>
              </a:rPr>
              <a:t>CallPod</a:t>
            </a:r>
            <a:r>
              <a:rPr lang="en-US" sz="1400" dirty="0" smtClean="0">
                <a:latin typeface="Calibri" panose="020F0502020204030204" pitchFamily="34" charset="0"/>
              </a:rPr>
              <a:t> Mobile Necessities </a:t>
            </a:r>
            <a:r>
              <a:rPr lang="en-US" sz="1400" dirty="0" smtClean="0">
                <a:solidFill>
                  <a:srgbClr val="FF0000"/>
                </a:solidFill>
                <a:latin typeface="Calibri" panose="020F0502020204030204" pitchFamily="34" charset="0"/>
                <a:hlinkClick r:id="rId8"/>
              </a:rPr>
              <a:t>http</a:t>
            </a: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hlinkClick r:id="rId8"/>
              </a:rPr>
              <a:t>://</a:t>
            </a:r>
            <a:r>
              <a:rPr lang="en-US" sz="1400" dirty="0" smtClean="0">
                <a:solidFill>
                  <a:srgbClr val="FF0000"/>
                </a:solidFill>
                <a:latin typeface="Calibri" panose="020F0502020204030204" pitchFamily="34" charset="0"/>
                <a:hlinkClick r:id="rId8"/>
              </a:rPr>
              <a:t>www.callpod.com/products/chargepod</a:t>
            </a:r>
            <a:r>
              <a:rPr lang="en-US" sz="1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Slide 22: </a:t>
            </a:r>
            <a:r>
              <a:rPr lang="en-US" sz="1400" dirty="0" smtClean="0">
                <a:latin typeface="Calibri" panose="020F0502020204030204" pitchFamily="34" charset="0"/>
              </a:rPr>
              <a:t>Android robot </a:t>
            </a:r>
            <a:r>
              <a:rPr lang="en-US" sz="1400" dirty="0">
                <a:latin typeface="Calibri" panose="020F0502020204030204" pitchFamily="34" charset="0"/>
              </a:rPr>
              <a:t>logo; source</a:t>
            </a:r>
            <a:r>
              <a:rPr lang="en-US" sz="1400" dirty="0" smtClean="0">
                <a:latin typeface="Calibri" panose="020F0502020204030204" pitchFamily="34" charset="0"/>
              </a:rPr>
              <a:t>: 2009, Google </a:t>
            </a:r>
            <a:r>
              <a:rPr lang="en-US" sz="1400" dirty="0">
                <a:latin typeface="Calibri" panose="020F0502020204030204" pitchFamily="34" charset="0"/>
                <a:hlinkClick r:id="rId9"/>
              </a:rPr>
              <a:t>http://</a:t>
            </a:r>
            <a:r>
              <a:rPr lang="en-US" sz="1400" dirty="0" smtClean="0">
                <a:latin typeface="Calibri" panose="020F0502020204030204" pitchFamily="34" charset="0"/>
                <a:hlinkClick r:id="rId9"/>
              </a:rPr>
              <a:t>en.wikipedia.org/wiki/File:Android_robot.svg</a:t>
            </a:r>
            <a:r>
              <a:rPr lang="en-US" sz="1400" dirty="0" smtClean="0">
                <a:latin typeface="Calibri" panose="020F0502020204030204" pitchFamily="34" charset="0"/>
              </a:rPr>
              <a:t> </a:t>
            </a:r>
            <a:endParaRPr lang="en-US" sz="14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4AEDE0-0170-44C6-8598-70FE6C7BD04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0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3058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What is an electrical</a:t>
            </a:r>
            <a:r>
              <a:rPr 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connection? 	</a:t>
            </a:r>
          </a:p>
          <a:p>
            <a:pPr marL="457200" lvl="3" indent="0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The </a:t>
            </a: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link </a:t>
            </a: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that allows electricity to pass between two or more devices</a:t>
            </a: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.</a:t>
            </a:r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Give </a:t>
            </a: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an </a:t>
            </a: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example of a wireless electrical connection.</a:t>
            </a:r>
          </a:p>
          <a:p>
            <a:pPr marL="457200" lvl="3" indent="0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3200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Example</a:t>
            </a: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: The 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link between a </a:t>
            </a: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remote control garage  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door opener and the motor that raises the garage door</a:t>
            </a: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A9956F-EC29-4498-8032-F0401F09CA94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86788" cy="7159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4000" dirty="0" smtClean="0">
                <a:cs typeface="Times New Roman" pitchFamily="18" charset="0"/>
              </a:rPr>
              <a:t>What Is Bluetooth? Pre-Quiz </a:t>
            </a:r>
            <a:r>
              <a:rPr lang="en-US" sz="4000" dirty="0" smtClean="0">
                <a:solidFill>
                  <a:srgbClr val="FF0000"/>
                </a:solidFill>
                <a:cs typeface="Times New Roman" pitchFamily="18" charset="0"/>
              </a:rPr>
              <a:t>Answers</a:t>
            </a:r>
            <a:endParaRPr lang="en-US" sz="40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371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4000" dirty="0" smtClean="0">
                <a:cs typeface="Times New Roman" pitchFamily="18" charset="0"/>
              </a:rPr>
              <a:t>What Are Electrical Connections </a:t>
            </a:r>
            <a:br>
              <a:rPr lang="en-US" sz="4000" dirty="0" smtClean="0">
                <a:cs typeface="Times New Roman" pitchFamily="18" charset="0"/>
              </a:rPr>
            </a:br>
            <a:r>
              <a:rPr lang="en-US" sz="4000" dirty="0" smtClean="0">
                <a:cs typeface="Times New Roman" pitchFamily="18" charset="0"/>
              </a:rPr>
              <a:t>and What Is Bluetooth? </a:t>
            </a:r>
            <a:r>
              <a:rPr lang="en-US" sz="2400" dirty="0">
                <a:cs typeface="Times New Roman" pitchFamily="18" charset="0"/>
              </a:rPr>
              <a:t>(50 </a:t>
            </a:r>
            <a:r>
              <a:rPr lang="en-US" sz="2400" b="1" dirty="0" smtClean="0">
                <a:cs typeface="Times New Roman" pitchFamily="18" charset="0"/>
              </a:rPr>
              <a:t>minutes)</a:t>
            </a:r>
            <a:endParaRPr lang="en-US" sz="2400" b="1" dirty="0">
              <a:cs typeface="Times New Roman" pitchFamily="18" charset="0"/>
            </a:endParaRP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ED64B5-30FF-4A31-978E-593DF3B994E5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58188" cy="503555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Our Wireless World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In the age of the internet and cell phones, wireless communication is everywhere. Wireless channels of communication make it possible for electrical devices to send and receive messages almost instantly.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For instance, wireless communications help emergency responders and saves lives! It is important to have a basic understanding of how wired and wireless communications work. </a:t>
            </a:r>
          </a:p>
          <a:p>
            <a:pPr marL="0" indent="0">
              <a:spcAft>
                <a:spcPts val="0"/>
              </a:spcAft>
              <a:buNone/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Objective 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To look at how a wireless connection type known </a:t>
            </a:r>
            <a:b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</a:b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as </a:t>
            </a:r>
            <a:r>
              <a:rPr lang="en-US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Bluetooth</a:t>
            </a: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 can be used to control </a:t>
            </a: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LEGO robots </a:t>
            </a: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/>
            </a:r>
            <a:b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</a:b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remotely from </a:t>
            </a: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android devices.</a:t>
            </a:r>
            <a:endParaRPr lang="en-US" b="1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2CA22B-605A-4A86-8654-99EC14D5E4F8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981951" cy="4800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2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An electrical device is a device powered by electricity.</a:t>
            </a:r>
          </a:p>
          <a:p>
            <a:pPr marL="0" indent="0">
              <a:buNone/>
            </a:pPr>
            <a:r>
              <a:rPr lang="en-US" altLang="en-US" sz="32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Common electrical devices include:</a:t>
            </a: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	</a:t>
            </a:r>
          </a:p>
          <a:p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TVs</a:t>
            </a:r>
          </a:p>
          <a:p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game systems</a:t>
            </a:r>
          </a:p>
          <a:p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computers</a:t>
            </a:r>
          </a:p>
          <a:p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microwaves and ovens</a:t>
            </a:r>
          </a:p>
          <a:p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light </a:t>
            </a:r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bulbs</a:t>
            </a:r>
          </a:p>
          <a:p>
            <a:pPr marL="0" indent="0">
              <a:buNone/>
            </a:pPr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altLang="en-US" b="1" dirty="0" smtClean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altLang="en-US" sz="2800" b="1" dirty="0" smtClean="0">
                <a:solidFill>
                  <a:schemeClr val="accent1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Electricity and electrical devices are everywhere!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What Is an Electrical Device?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6574F9-6E7B-4D5E-802E-3499A6EF32E6}" type="slidenum">
              <a:rPr lang="en-US" altLang="en-US" smtClean="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181600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chemeClr val="accent1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Electricity must travel </a:t>
            </a: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from the source (such as a battery) to the device. </a:t>
            </a:r>
          </a:p>
          <a:p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For example, when a light switch is flipped on, the light turns on</a:t>
            </a:r>
            <a:r>
              <a:rPr lang="en-US" altLang="en-US" sz="2800" b="1" dirty="0" smtClean="0">
                <a:solidFill>
                  <a:schemeClr val="tx2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. </a:t>
            </a:r>
            <a:r>
              <a:rPr lang="en-US" altLang="en-US" sz="2800" b="1" i="1" dirty="0" smtClean="0">
                <a:solidFill>
                  <a:schemeClr val="tx2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How did the light turn on by just turning on a switch?</a:t>
            </a:r>
          </a:p>
          <a:p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Electricity travels to the light bulb once the switch is turned on and provides the light bulb with energy to light up. </a:t>
            </a:r>
            <a:r>
              <a:rPr lang="en-US" altLang="en-US" sz="2800" b="1" i="1" dirty="0" smtClean="0">
                <a:solidFill>
                  <a:schemeClr val="accent1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How does electricity travel?</a:t>
            </a:r>
          </a:p>
          <a:p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Electricity travels through wire, which acts as </a:t>
            </a:r>
            <a:r>
              <a:rPr lang="en-US" altLang="en-US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electrical connections </a:t>
            </a: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between light switches </a:t>
            </a:r>
            <a:b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sz="28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and light bulbs.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sz="3600" dirty="0" smtClean="0">
                <a:cs typeface="Times New Roman" pitchFamily="18" charset="0"/>
              </a:rPr>
              <a:t>How Is Electricity Used in Electrical Devices?</a:t>
            </a:r>
            <a:endParaRPr lang="en-US" sz="36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8A9F99-8E6B-4D76-8D86-F6AD44BC24D1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5365" name="Content Placeholder 2"/>
          <p:cNvSpPr>
            <a:spLocks noGrp="1"/>
          </p:cNvSpPr>
          <p:nvPr>
            <p:ph idx="1"/>
          </p:nvPr>
        </p:nvSpPr>
        <p:spPr>
          <a:xfrm>
            <a:off x="304801" y="1371600"/>
            <a:ext cx="8286750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n-US" sz="30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An </a:t>
            </a:r>
            <a:r>
              <a:rPr lang="en-US" altLang="en-US" sz="3000" b="1" dirty="0" smtClean="0">
                <a:solidFill>
                  <a:srgbClr val="7030A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electrical connection </a:t>
            </a:r>
            <a:r>
              <a:rPr lang="en-US" altLang="en-US" sz="30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is the link that allows electricity to pass between two or more devices.</a:t>
            </a:r>
          </a:p>
          <a:p>
            <a:pPr marL="0" indent="0">
              <a:buNone/>
            </a:pPr>
            <a:r>
              <a:rPr lang="en-US" altLang="en-US" sz="3000" b="1" dirty="0" smtClean="0">
                <a:solidFill>
                  <a:schemeClr val="accent1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Examples</a:t>
            </a:r>
            <a:r>
              <a:rPr lang="en-US" altLang="en-US" sz="30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 of t</a:t>
            </a:r>
            <a:r>
              <a:rPr lang="en-US" altLang="en-US" sz="30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ypes </a:t>
            </a:r>
            <a:r>
              <a:rPr lang="en-US" altLang="en-US" sz="30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of </a:t>
            </a:r>
            <a:r>
              <a:rPr lang="en-US" altLang="en-US" sz="3000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connections:</a:t>
            </a:r>
            <a:endParaRPr lang="en-US" altLang="en-US" sz="3000" b="1" dirty="0" smtClean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en-US" altLang="en-US" b="1" dirty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 toaster connected with a cord and plug</a:t>
            </a:r>
          </a:p>
          <a:p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Cell </a:t>
            </a:r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phone-to-cell phone connections</a:t>
            </a:r>
          </a:p>
          <a:p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 garage door opener remote with a garage door</a:t>
            </a:r>
          </a:p>
          <a:p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 PS3 controller with a PS3</a:t>
            </a:r>
          </a:p>
          <a:p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 connection to the internet from a faraway laptop </a:t>
            </a:r>
          </a:p>
          <a:p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An </a:t>
            </a:r>
            <a:r>
              <a:rPr lang="en-US" altLang="en-US" b="1" dirty="0" smtClean="0"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iPod connected with a computer (for charging or downloading music)</a:t>
            </a:r>
          </a:p>
          <a:p>
            <a:pPr>
              <a:buFont typeface="Wingdings" pitchFamily="2" charset="2"/>
              <a:buNone/>
            </a:pPr>
            <a:endParaRPr lang="en-US" altLang="en-US" sz="2800" b="1" dirty="0" smtClean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en-US" altLang="en-US" sz="3200" b="1" dirty="0" smtClean="0">
              <a:latin typeface="Calibri" panose="020F0502020204030204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What Is an Electrical Connection?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EC72FA3-801A-4C78-85B6-F4CBDE712E84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8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04800" y="1447800"/>
            <a:ext cx="8305800" cy="5175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en-US" altLang="en-US" sz="2800" b="1" dirty="0" smtClean="0">
                <a:latin typeface="Calibri" panose="020F0502020204030204" pitchFamily="34" charset="0"/>
                <a:cs typeface="Times New Roman" pitchFamily="18" charset="0"/>
              </a:rPr>
              <a:t>Two types of electrical connections:</a:t>
            </a:r>
            <a:endParaRPr lang="en-US" altLang="en-US" sz="28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eaLnBrk="1" hangingPunct="1">
              <a:spcAft>
                <a:spcPts val="1200"/>
              </a:spcAft>
            </a:pPr>
            <a:r>
              <a:rPr lang="en-US" altLang="en-US" sz="20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Wired </a:t>
            </a:r>
            <a:r>
              <a:rPr lang="en-US" altLang="en-US" sz="20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connections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:  In 1838, Samuel Morse demonstrated the 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telegraph, which 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made it possible to send a series of electrical pulses over wires. These signals were interpreted by skilled telegraph operators as messages. 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/>
            </a:r>
            <a:b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</a:b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2000" b="1" i="1" dirty="0" smtClean="0">
                <a:latin typeface="Calibri" panose="020F0502020204030204" pitchFamily="34" charset="0"/>
                <a:cs typeface="Times New Roman" pitchFamily="18" charset="0"/>
              </a:rPr>
              <a:t>This </a:t>
            </a:r>
            <a:r>
              <a:rPr lang="en-US" altLang="en-US" sz="2000" b="1" i="1" dirty="0">
                <a:latin typeface="Calibri" panose="020F0502020204030204" pitchFamily="34" charset="0"/>
                <a:cs typeface="Times New Roman" pitchFamily="18" charset="0"/>
              </a:rPr>
              <a:t>technology </a:t>
            </a:r>
            <a:r>
              <a:rPr lang="en-US" altLang="en-US" sz="2000" b="1" i="1" dirty="0" smtClean="0">
                <a:latin typeface="Calibri" panose="020F0502020204030204" pitchFamily="34" charset="0"/>
                <a:cs typeface="Times New Roman" pitchFamily="18" charset="0"/>
              </a:rPr>
              <a:t>was the beginning of wired </a:t>
            </a:r>
            <a:r>
              <a:rPr lang="en-US" altLang="en-US" sz="2000" b="1" i="1" dirty="0">
                <a:latin typeface="Calibri" panose="020F0502020204030204" pitchFamily="34" charset="0"/>
                <a:cs typeface="Times New Roman" pitchFamily="18" charset="0"/>
              </a:rPr>
              <a:t>communications!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sz="2000" b="1" dirty="0" smtClean="0">
                <a:solidFill>
                  <a:srgbClr val="7030A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Wireless </a:t>
            </a:r>
            <a:r>
              <a:rPr lang="en-US" altLang="en-US" sz="2000" b="1" dirty="0">
                <a:solidFill>
                  <a:srgbClr val="7030A0"/>
                </a:solidFill>
                <a:latin typeface="Calibri" panose="020F0502020204030204" pitchFamily="34" charset="0"/>
                <a:ea typeface="ＭＳ Ｐゴシック" pitchFamily="34" charset="-128"/>
                <a:cs typeface="Times New Roman" pitchFamily="18" charset="0"/>
              </a:rPr>
              <a:t>Connections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: When computers communicate "via the air waves," and without physical media like wires and 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cables, 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that communication is considered "wireless." 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The c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hallenges 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to string wire over 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long 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distances and immovable physical obstacles can be </a:t>
            </a:r>
            <a:r>
              <a:rPr lang="en-US" alt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overcome via </a:t>
            </a:r>
            <a:r>
              <a:rPr lang="en-US" altLang="en-US" sz="2000" b="1" dirty="0">
                <a:latin typeface="Calibri" panose="020F0502020204030204" pitchFamily="34" charset="0"/>
                <a:cs typeface="Times New Roman" pitchFamily="18" charset="0"/>
              </a:rPr>
              <a:t>wireless connections.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sz="2200" b="1" dirty="0" smtClean="0">
                <a:solidFill>
                  <a:srgbClr val="7030A0"/>
                </a:solidFill>
                <a:latin typeface="Calibri" panose="020F0502020204030204" pitchFamily="34" charset="0"/>
                <a:ea typeface="ＭＳ Ｐゴシック" pitchFamily="34" charset="-128"/>
              </a:rPr>
              <a:t>Do </a:t>
            </a:r>
            <a:r>
              <a:rPr lang="en-US" altLang="en-US" sz="2200" b="1" dirty="0" smtClean="0">
                <a:solidFill>
                  <a:srgbClr val="7030A0"/>
                </a:solidFill>
                <a:latin typeface="Calibri" panose="020F0502020204030204" pitchFamily="34" charset="0"/>
                <a:ea typeface="ＭＳ Ｐゴシック" pitchFamily="34" charset="-128"/>
              </a:rPr>
              <a:t>This: </a:t>
            </a:r>
            <a:r>
              <a:rPr lang="en-US" altLang="en-US" sz="2200" b="1" dirty="0" smtClean="0">
                <a:latin typeface="Calibri" panose="020F0502020204030204" pitchFamily="34" charset="0"/>
                <a:ea typeface="ＭＳ Ｐゴシック" pitchFamily="34" charset="-128"/>
              </a:rPr>
              <a:t>Fill </a:t>
            </a:r>
            <a:r>
              <a:rPr lang="en-US" altLang="en-US" sz="2200" b="1" dirty="0">
                <a:latin typeface="Calibri" panose="020F0502020204030204" pitchFamily="34" charset="0"/>
                <a:ea typeface="ＭＳ Ｐゴシック" pitchFamily="34" charset="-128"/>
              </a:rPr>
              <a:t>out </a:t>
            </a:r>
            <a:r>
              <a:rPr lang="en-US" altLang="en-US" sz="2200" b="1" dirty="0" smtClean="0">
                <a:latin typeface="Calibri" panose="020F0502020204030204" pitchFamily="34" charset="0"/>
                <a:ea typeface="ＭＳ Ｐゴシック" pitchFamily="34" charset="-128"/>
              </a:rPr>
              <a:t>worksheet Part 1 about </a:t>
            </a:r>
            <a:r>
              <a:rPr lang="en-US" altLang="en-US" sz="2200" b="1" dirty="0" smtClean="0">
                <a:latin typeface="Calibri" panose="020F0502020204030204" pitchFamily="34" charset="0"/>
                <a:ea typeface="ＭＳ Ｐゴシック" pitchFamily="34" charset="-128"/>
              </a:rPr>
              <a:t>topics we have covered </a:t>
            </a:r>
            <a:r>
              <a:rPr lang="en-US" altLang="en-US" sz="2200" b="1" dirty="0" smtClean="0">
                <a:latin typeface="Calibri" panose="020F0502020204030204" pitchFamily="34" charset="0"/>
                <a:ea typeface="ＭＳ Ｐゴシック" pitchFamily="34" charset="-128"/>
              </a:rPr>
              <a:t>so far.</a:t>
            </a:r>
            <a:endParaRPr lang="en-US" altLang="en-US" sz="2200" b="1" dirty="0">
              <a:latin typeface="Calibri" panose="020F0502020204030204" pitchFamily="34" charset="0"/>
              <a:ea typeface="ＭＳ Ｐゴシック" pitchFamily="34" charset="-128"/>
            </a:endParaRPr>
          </a:p>
          <a:p>
            <a:pPr eaLnBrk="1" hangingPunct="1">
              <a:spcAft>
                <a:spcPts val="1200"/>
              </a:spcAft>
            </a:pPr>
            <a:endParaRPr lang="en-US" altLang="en-US" sz="2000" b="1" dirty="0" smtClean="0">
              <a:latin typeface="Calibri" panose="020F0502020204030204" pitchFamily="34" charset="0"/>
              <a:ea typeface="ＭＳ Ｐゴシック" pitchFamily="34" charset="-128"/>
            </a:endParaRPr>
          </a:p>
          <a:p>
            <a:pPr algn="ctr" eaLnBrk="1" hangingPunct="1">
              <a:spcAft>
                <a:spcPts val="1200"/>
              </a:spcAft>
            </a:pPr>
            <a:r>
              <a:rPr lang="en-US" altLang="en-US" sz="2000" b="1" dirty="0" smtClean="0">
                <a:latin typeface="Calibri" panose="020F0502020204030204" pitchFamily="34" charset="0"/>
                <a:ea typeface="ＭＳ Ｐゴシック" pitchFamily="34" charset="-128"/>
              </a:rPr>
              <a:t>Next</a:t>
            </a:r>
            <a:r>
              <a:rPr lang="en-US" altLang="en-US" sz="2000" b="1" dirty="0" smtClean="0">
                <a:latin typeface="Calibri" panose="020F0502020204030204" pitchFamily="34" charset="0"/>
                <a:ea typeface="ＭＳ Ｐゴシック" pitchFamily="34" charset="-128"/>
              </a:rPr>
              <a:t>, </a:t>
            </a:r>
            <a:r>
              <a:rPr lang="en-US" altLang="en-US" sz="2000" b="1" dirty="0" smtClean="0">
                <a:latin typeface="Calibri" panose="020F0502020204030204" pitchFamily="34" charset="0"/>
                <a:ea typeface="ＭＳ Ｐゴシック" pitchFamily="34" charset="-128"/>
              </a:rPr>
              <a:t>we’ll look </a:t>
            </a:r>
            <a:r>
              <a:rPr lang="en-US" altLang="en-US" sz="2000" b="1" dirty="0">
                <a:latin typeface="Calibri" panose="020F0502020204030204" pitchFamily="34" charset="0"/>
                <a:ea typeface="ＭＳ Ｐゴシック" pitchFamily="34" charset="-128"/>
              </a:rPr>
              <a:t>at </a:t>
            </a:r>
            <a:r>
              <a:rPr lang="en-US" altLang="en-US" sz="2000" b="1" dirty="0" smtClean="0">
                <a:latin typeface="Calibri" panose="020F0502020204030204" pitchFamily="34" charset="0"/>
                <a:ea typeface="ＭＳ Ｐゴシック" pitchFamily="34" charset="-128"/>
              </a:rPr>
              <a:t>wired </a:t>
            </a:r>
            <a:r>
              <a:rPr lang="en-US" altLang="en-US" sz="2000" b="1" dirty="0">
                <a:latin typeface="Calibri" panose="020F0502020204030204" pitchFamily="34" charset="0"/>
                <a:ea typeface="ＭＳ Ｐゴシック" pitchFamily="34" charset="-128"/>
              </a:rPr>
              <a:t>communications </a:t>
            </a:r>
            <a:r>
              <a:rPr lang="en-US" altLang="en-US" sz="2000" b="1" dirty="0" smtClean="0">
                <a:latin typeface="Calibri" panose="020F0502020204030204" pitchFamily="34" charset="0"/>
                <a:ea typeface="ＭＳ Ｐゴシック" pitchFamily="34" charset="-128"/>
              </a:rPr>
              <a:t>and its origins.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sz="2000" b="1" i="1" dirty="0" smtClean="0">
                <a:solidFill>
                  <a:schemeClr val="accent1"/>
                </a:solidFill>
                <a:latin typeface="Calibri" panose="020F0502020204030204" pitchFamily="34" charset="0"/>
                <a:ea typeface="ＭＳ Ｐゴシック" pitchFamily="34" charset="-128"/>
              </a:rPr>
              <a:t>How </a:t>
            </a:r>
            <a:r>
              <a:rPr lang="en-US" altLang="en-US" sz="2000" b="1" i="1" dirty="0">
                <a:solidFill>
                  <a:schemeClr val="accent1"/>
                </a:solidFill>
                <a:latin typeface="Calibri" panose="020F0502020204030204" pitchFamily="34" charset="0"/>
                <a:ea typeface="ＭＳ Ｐゴシック" pitchFamily="34" charset="-128"/>
              </a:rPr>
              <a:t>do you think </a:t>
            </a:r>
            <a:r>
              <a:rPr lang="en-US" altLang="en-US" sz="2000" b="1" i="1" dirty="0" smtClean="0">
                <a:solidFill>
                  <a:schemeClr val="accent1"/>
                </a:solidFill>
                <a:latin typeface="Calibri" panose="020F0502020204030204" pitchFamily="34" charset="0"/>
                <a:ea typeface="ＭＳ Ｐゴシック" pitchFamily="34" charset="-128"/>
              </a:rPr>
              <a:t>messages were transmitted over </a:t>
            </a:r>
            <a:r>
              <a:rPr lang="en-US" altLang="en-US" sz="2000" b="1" i="1" dirty="0">
                <a:solidFill>
                  <a:schemeClr val="accent1"/>
                </a:solidFill>
                <a:latin typeface="Calibri" panose="020F0502020204030204" pitchFamily="34" charset="0"/>
                <a:ea typeface="ＭＳ Ｐゴシック" pitchFamily="34" charset="-128"/>
              </a:rPr>
              <a:t>wires in </a:t>
            </a:r>
            <a:r>
              <a:rPr lang="en-US" altLang="en-US" sz="2000" b="1" i="1" dirty="0" smtClean="0">
                <a:solidFill>
                  <a:schemeClr val="accent1"/>
                </a:solidFill>
                <a:latin typeface="Calibri" panose="020F0502020204030204" pitchFamily="34" charset="0"/>
                <a:ea typeface="ＭＳ Ｐゴシック" pitchFamily="34" charset="-128"/>
              </a:rPr>
              <a:t>the early </a:t>
            </a:r>
            <a:r>
              <a:rPr lang="en-US" altLang="en-US" sz="2000" b="1" i="1" dirty="0">
                <a:solidFill>
                  <a:schemeClr val="accent1"/>
                </a:solidFill>
                <a:latin typeface="Calibri" panose="020F0502020204030204" pitchFamily="34" charset="0"/>
                <a:ea typeface="ＭＳ Ｐゴシック" pitchFamily="34" charset="-128"/>
              </a:rPr>
              <a:t>1900s?  </a:t>
            </a:r>
          </a:p>
          <a:p>
            <a:pPr marL="0" lvl="2" eaLnBrk="1" hangingPunct="1"/>
            <a:endParaRPr lang="en-US" altLang="en-US" sz="2000" b="1" dirty="0">
              <a:latin typeface="Calibri" panose="020F0502020204030204" pitchFamily="34" charset="0"/>
              <a:ea typeface="ＭＳ Ｐゴシック" pitchFamily="34" charset="-12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sz="4000" dirty="0" smtClean="0">
                <a:cs typeface="Times New Roman" pitchFamily="18" charset="0"/>
              </a:rPr>
              <a:t>Classification of Electrical Connections</a:t>
            </a:r>
            <a:endParaRPr lang="en-US" sz="40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E3793C-AD5A-4318-BCC9-15C18F48AC7D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9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7413" name="TextBox 8"/>
          <p:cNvSpPr txBox="1">
            <a:spLocks noChangeArrowheads="1"/>
          </p:cNvSpPr>
          <p:nvPr/>
        </p:nvSpPr>
        <p:spPr bwMode="auto">
          <a:xfrm>
            <a:off x="4047308" y="1524000"/>
            <a:ext cx="4458789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en-US" sz="2000" b="1" i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Can </a:t>
            </a:r>
            <a:r>
              <a:rPr lang="en-US" altLang="en-US" sz="2000" b="1" i="1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you make a code using these ON and OFF states</a:t>
            </a:r>
            <a:r>
              <a:rPr lang="en-US" altLang="en-US" sz="2000" b="1" i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In 1834, </a:t>
            </a: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t</a:t>
            </a:r>
            <a:r>
              <a:rPr lang="en-US" alt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his </a:t>
            </a: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is </a:t>
            </a:r>
            <a:r>
              <a:rPr lang="en-US" alt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exactly what </a:t>
            </a: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Morse </a:t>
            </a:r>
            <a:r>
              <a:rPr lang="en-US" alt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did, </a:t>
            </a: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and the Morse code was born</a:t>
            </a:r>
            <a:r>
              <a:rPr lang="en-US" alt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!</a:t>
            </a:r>
          </a:p>
          <a:p>
            <a:pPr>
              <a:spcAft>
                <a:spcPts val="60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The </a:t>
            </a: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code can </a:t>
            </a:r>
            <a:r>
              <a:rPr lang="en-US" alt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work </a:t>
            </a: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with </a:t>
            </a:r>
            <a:r>
              <a:rPr lang="en-US" altLang="en-US" sz="2000" b="1" dirty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light</a:t>
            </a: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 being on and off, or </a:t>
            </a:r>
            <a:r>
              <a:rPr lang="en-US" altLang="en-US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sound</a:t>
            </a:r>
            <a:r>
              <a:rPr lang="en-US" alt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 being </a:t>
            </a: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on and off, etc. That is, </a:t>
            </a:r>
            <a:r>
              <a:rPr lang="en-US" altLang="en-US" sz="20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anything that </a:t>
            </a:r>
            <a:r>
              <a:rPr lang="en-US" altLang="en-US" sz="20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has </a:t>
            </a:r>
            <a:r>
              <a:rPr lang="en-US" altLang="en-US" sz="20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two states </a:t>
            </a: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can be used.</a:t>
            </a:r>
          </a:p>
          <a:p>
            <a:pPr>
              <a:spcAft>
                <a:spcPts val="60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To </a:t>
            </a: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transmit such codes over long distances </a:t>
            </a:r>
            <a:r>
              <a:rPr lang="en-US" alt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using wires</a:t>
            </a: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en-US" altLang="en-US" sz="2000" b="1" dirty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electrical bursts are turned on and off </a:t>
            </a: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using special devices called Morse code transmitters – they essentially acted as </a:t>
            </a:r>
            <a:r>
              <a:rPr lang="en-US" alt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switches, </a:t>
            </a:r>
            <a:br>
              <a:rPr lang="en-US" alt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</a:br>
            <a:r>
              <a:rPr lang="en-US" alt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as </a:t>
            </a: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shown in the </a:t>
            </a:r>
            <a:r>
              <a:rPr lang="en-US" alt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diagram on </a:t>
            </a: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the </a:t>
            </a:r>
            <a:r>
              <a:rPr lang="en-US" altLang="en-US" sz="2000" b="1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left.</a:t>
            </a:r>
          </a:p>
          <a:p>
            <a:pPr>
              <a:spcAft>
                <a:spcPts val="60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  <a:sym typeface="Wingdings" panose="05000000000000000000" pitchFamily="2" charset="2"/>
              </a:rPr>
              <a:t></a:t>
            </a:r>
            <a:endParaRPr lang="en-US" altLang="en-US" sz="2000" b="1" dirty="0">
              <a:solidFill>
                <a:srgbClr val="0B008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741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38312"/>
            <a:ext cx="2667000" cy="226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94187"/>
            <a:ext cx="266700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TextBox 11"/>
          <p:cNvSpPr txBox="1">
            <a:spLocks noChangeArrowheads="1"/>
          </p:cNvSpPr>
          <p:nvPr/>
        </p:nvSpPr>
        <p:spPr bwMode="auto">
          <a:xfrm>
            <a:off x="3200400" y="2732088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</a:rPr>
              <a:t>ON</a:t>
            </a:r>
          </a:p>
        </p:txBody>
      </p:sp>
      <p:sp>
        <p:nvSpPr>
          <p:cNvPr id="17417" name="TextBox 12"/>
          <p:cNvSpPr txBox="1">
            <a:spLocks noChangeArrowheads="1"/>
          </p:cNvSpPr>
          <p:nvPr/>
        </p:nvSpPr>
        <p:spPr bwMode="auto">
          <a:xfrm>
            <a:off x="3200400" y="5478507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</a:rPr>
              <a:t>OFF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Idea of a Code for Messages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29209" y="1066800"/>
            <a:ext cx="8586788" cy="469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en-US" alt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  <a:sym typeface="Wingdings" panose="05000000000000000000" pitchFamily="2" charset="2"/>
              </a:rPr>
              <a:t> </a:t>
            </a:r>
            <a:r>
              <a:rPr lang="en-US" alt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In </a:t>
            </a:r>
            <a:r>
              <a:rPr lang="en-US" alt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this scenario, ON, can be taken as a state and OFF as another </a:t>
            </a:r>
            <a:r>
              <a:rPr lang="en-US" alt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state</a:t>
            </a:r>
            <a:r>
              <a:rPr lang="en-US" alt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.</a:t>
            </a:r>
            <a:endParaRPr lang="en-US" altLang="en-US" sz="2000" b="1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DC6C7C970CF74098EBEB19971451B8" ma:contentTypeVersion="0" ma:contentTypeDescription="Create a new document." ma:contentTypeScope="" ma:versionID="3168824a88ae461178c9d64f7fa8e8d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06A26F-938A-407F-B8FF-135371B2E8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1AF74D3-9BF3-451D-BE9C-32B9441EC85C}">
  <ds:schemaRefs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5D99245-70F6-482E-87C4-C4C2344A73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5809</TotalTime>
  <Words>1902</Words>
  <Application>Microsoft Office PowerPoint</Application>
  <PresentationFormat>On-screen Show (4:3)</PresentationFormat>
  <Paragraphs>268</Paragraphs>
  <Slides>26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ＭＳ Ｐゴシック</vt:lpstr>
      <vt:lpstr>Arial</vt:lpstr>
      <vt:lpstr>Calibri</vt:lpstr>
      <vt:lpstr>Century Schoolbook</vt:lpstr>
      <vt:lpstr>News Gothic MT</vt:lpstr>
      <vt:lpstr>Times New Roman</vt:lpstr>
      <vt:lpstr>Wingdings</vt:lpstr>
      <vt:lpstr>Wingdings 2</vt:lpstr>
      <vt:lpstr>Oriel</vt:lpstr>
      <vt:lpstr>What Is Bluetooth?</vt:lpstr>
      <vt:lpstr>What Is Bluetooth? Pre-Quiz</vt:lpstr>
      <vt:lpstr>What Is Bluetooth? Pre-Quiz Answers</vt:lpstr>
      <vt:lpstr>What Are Electrical Connections  and What Is Bluetooth? (50 minutes)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Match the connections to wired or wireless</vt:lpstr>
      <vt:lpstr>Match the connections to wired or wireless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Bluetooth? Post-Quiz</vt:lpstr>
      <vt:lpstr>What Is Bluetooth? Post-Quiz Answers</vt:lpstr>
      <vt:lpstr>PowerPoint Presentation</vt:lpstr>
      <vt:lpstr>Images Sources</vt:lpstr>
    </vt:vector>
  </TitlesOfParts>
  <Company>Carnegie Mellon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Human Sensors Work?</dc:title>
  <dc:creator>Ajay Nair</dc:creator>
  <cp:lastModifiedBy>Denise</cp:lastModifiedBy>
  <cp:revision>409</cp:revision>
  <dcterms:created xsi:type="dcterms:W3CDTF">2009-07-19T21:20:08Z</dcterms:created>
  <dcterms:modified xsi:type="dcterms:W3CDTF">2014-02-20T07:50:01Z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0x010100A8DC6C7C970CF74098EBEB19971451B8</vt:lpwstr>
  </property>
</Properties>
</file>