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71" r:id="rId4"/>
    <p:sldId id="268" r:id="rId5"/>
    <p:sldId id="273" r:id="rId6"/>
    <p:sldId id="272" r:id="rId7"/>
    <p:sldId id="276" r:id="rId8"/>
    <p:sldId id="275" r:id="rId9"/>
    <p:sldId id="274" r:id="rId1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7" y="5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165E37F-1375-43C0-B294-AA106FC6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9E41-B68C-49B9-865E-A6306E675619}" type="datetime1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5192910-4BB8-4A71-A1F9-5F31E272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24F6C48-014A-4E81-9B03-DD9D6858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6AA3-D1FF-43F4-AF20-51FC79F68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6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edia.org/" TargetMode="External"/><Relationship Id="rId2" Type="http://schemas.openxmlformats.org/officeDocument/2006/relationships/hyperlink" Target="http://pbskids.org/zoom/activities/sci/saltwatertester.html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2.jpe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SALTWATER CIRCUIT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derwater view of blue surface of water">
            <a:extLst>
              <a:ext uri="{FF2B5EF4-FFF2-40B4-BE49-F238E27FC236}">
                <a16:creationId xmlns:a16="http://schemas.microsoft.com/office/drawing/2014/main" id="{A3C19C99-E1E7-4280-8017-A595103F9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330"/>
            <a:ext cx="9144000" cy="2757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25B15-BC01-4505-AD1A-9C85753A4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0" y="1028700"/>
            <a:ext cx="6172200" cy="1371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Saltwater Circuit </a:t>
            </a:r>
          </a:p>
        </p:txBody>
      </p:sp>
      <p:pic>
        <p:nvPicPr>
          <p:cNvPr id="5123" name="Picture 5" descr="C:\Users\denise.CARLSON-MOBILE\AppData\Local\Microsoft\Windows\Temporary Internet Files\Content.IE5\VZQEW1FR\MM900234717[1].gif">
            <a:extLst>
              <a:ext uri="{FF2B5EF4-FFF2-40B4-BE49-F238E27FC236}">
                <a16:creationId xmlns:a16="http://schemas.microsoft.com/office/drawing/2014/main" id="{544CAF02-9C4C-414C-A6A2-F76D584FB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493639"/>
            <a:ext cx="1372791" cy="18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D9EB710-B546-42D9-9AA6-C2979989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628650"/>
            <a:ext cx="6172200" cy="571500"/>
          </a:xfrm>
        </p:spPr>
        <p:txBody>
          <a:bodyPr/>
          <a:lstStyle/>
          <a:p>
            <a:pPr algn="ctr"/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 is a saltwater circuit?</a:t>
            </a:r>
            <a:endParaRPr lang="en-US" altLang="en-US" sz="3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9B011BA-0645-4A88-ABC8-E30DDE51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" y="1428750"/>
            <a:ext cx="5716270" cy="800100"/>
          </a:xfrm>
        </p:spPr>
        <p:txBody>
          <a:bodyPr/>
          <a:lstStyle/>
          <a:p>
            <a:pPr>
              <a:buClr>
                <a:srgbClr val="6091BA"/>
              </a:buClr>
              <a:buFont typeface="Wingdings 2" pitchFamily="-111" charset="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an electric circuit that uses saltwater as one of its circuit elements.</a:t>
            </a:r>
          </a:p>
          <a:p>
            <a:pPr>
              <a:buClr>
                <a:srgbClr val="6091BA"/>
              </a:buClr>
              <a:buFont typeface="Wingdings 2" pitchFamily="-111" charset="2"/>
              <a:buNone/>
              <a:defRPr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A323E2AA-E2DD-4DE3-9391-B05ED0BB271F}"/>
              </a:ext>
            </a:extLst>
          </p:cNvPr>
          <p:cNvSpPr txBox="1">
            <a:spLocks/>
          </p:cNvSpPr>
          <p:nvPr/>
        </p:nvSpPr>
        <p:spPr bwMode="auto">
          <a:xfrm>
            <a:off x="1828800" y="2457450"/>
            <a:ext cx="6172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6091BA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19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mix water and salt, the salt dissolves.  Salt turns into sodium ions and chloride ions.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altLang="en-US" sz="19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49" name="Content Placeholder 2">
            <a:extLst>
              <a:ext uri="{FF2B5EF4-FFF2-40B4-BE49-F238E27FC236}">
                <a16:creationId xmlns:a16="http://schemas.microsoft.com/office/drawing/2014/main" id="{5B99CF7C-97B7-44B2-8D36-1ADD02FE6C11}"/>
              </a:ext>
            </a:extLst>
          </p:cNvPr>
          <p:cNvSpPr txBox="1">
            <a:spLocks/>
          </p:cNvSpPr>
          <p:nvPr/>
        </p:nvSpPr>
        <p:spPr bwMode="auto">
          <a:xfrm>
            <a:off x="582930" y="3429000"/>
            <a:ext cx="6343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6091BA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19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apply a electric voltage, the circuit conducts electricity if enough sodium ions and chlorine ions are present in the water.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9616012-7DE0-4C4B-BDD6-00DD40B9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" y="902432"/>
            <a:ext cx="6457950" cy="457200"/>
          </a:xfrm>
        </p:spPr>
        <p:txBody>
          <a:bodyPr/>
          <a:lstStyle/>
          <a:p>
            <a:pPr>
              <a:buClr>
                <a:srgbClr val="6091BA"/>
              </a:buClr>
              <a:buFont typeface="Wingdings 2" pitchFamily="-111" charset="2"/>
              <a:buChar char=""/>
              <a:defRPr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 circuit: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chain of connected circuit elements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F010-7658-4DA9-9F90-6F9860B4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20831"/>
            <a:ext cx="6172200" cy="571500"/>
          </a:xfrm>
        </p:spPr>
        <p:txBody>
          <a:bodyPr/>
          <a:lstStyle/>
          <a:p>
            <a:pPr algn="ctr"/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Circuit</a:t>
            </a:r>
            <a:endParaRPr lang="en-US" altLang="en-US" sz="3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72" name="Group 31">
            <a:extLst>
              <a:ext uri="{FF2B5EF4-FFF2-40B4-BE49-F238E27FC236}">
                <a16:creationId xmlns:a16="http://schemas.microsoft.com/office/drawing/2014/main" id="{B2838201-591D-422E-91E7-3842DDB995F6}"/>
              </a:ext>
            </a:extLst>
          </p:cNvPr>
          <p:cNvGrpSpPr>
            <a:grpSpLocks/>
          </p:cNvGrpSpPr>
          <p:nvPr/>
        </p:nvGrpSpPr>
        <p:grpSpPr bwMode="auto">
          <a:xfrm>
            <a:off x="1123943" y="1515771"/>
            <a:ext cx="2857500" cy="2057400"/>
            <a:chOff x="1600200" y="2514600"/>
            <a:chExt cx="3810000" cy="27432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5EB95C-6198-47AF-A093-D10F70062B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3600" y="2971800"/>
              <a:ext cx="9144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823C97-306F-4B02-82DA-9B2E4AF28D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8600" y="2971800"/>
              <a:ext cx="9144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6A726A1-917D-48A9-BD09-9F8D091914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09307" y="3313906"/>
              <a:ext cx="6858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FFE696-322B-4254-BF11-DF7A03C725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10894" y="4912519"/>
              <a:ext cx="6858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9563A1-03C8-483C-A5AD-1670071797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3600" y="5256213"/>
              <a:ext cx="28194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2437D7-94E0-4063-ACC2-36360C09DA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91494" y="3313906"/>
              <a:ext cx="6858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EB7094-BC33-4CA5-8CD2-60FCA25C01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91494" y="4914106"/>
              <a:ext cx="6858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grpSp>
          <p:nvGrpSpPr>
            <p:cNvPr id="7196" name="Group 28">
              <a:extLst>
                <a:ext uri="{FF2B5EF4-FFF2-40B4-BE49-F238E27FC236}">
                  <a16:creationId xmlns:a16="http://schemas.microsoft.com/office/drawing/2014/main" id="{FC44EEC8-A932-4A1A-81C0-321F2E19A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2514600"/>
              <a:ext cx="990600" cy="914400"/>
              <a:chOff x="3048000" y="2514600"/>
              <a:chExt cx="990600" cy="9144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91FBA58-AF86-46FD-A317-91A07CB8F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514600"/>
                <a:ext cx="990600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02" name="TextBox 26">
                <a:extLst>
                  <a:ext uri="{FF2B5EF4-FFF2-40B4-BE49-F238E27FC236}">
                    <a16:creationId xmlns:a16="http://schemas.microsoft.com/office/drawing/2014/main" id="{00A5F7C1-7B8C-45FE-BB90-0578298A35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9075" y="2738735"/>
                <a:ext cx="8318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Circuit </a:t>
                </a:r>
              </a:p>
              <a:p>
                <a:pPr algn="ctr" eaLnBrk="1" hangingPunct="1"/>
                <a:r>
                  <a:rPr lang="en-US" altLang="en-US" sz="9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Element</a:t>
                </a:r>
              </a:p>
            </p:txBody>
          </p:sp>
        </p:grpSp>
        <p:grpSp>
          <p:nvGrpSpPr>
            <p:cNvPr id="7197" name="Group 29">
              <a:extLst>
                <a:ext uri="{FF2B5EF4-FFF2-40B4-BE49-F238E27FC236}">
                  <a16:creationId xmlns:a16="http://schemas.microsoft.com/office/drawing/2014/main" id="{844BC627-4CC4-4A26-9C09-FDB5D7F891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3657600"/>
              <a:ext cx="990600" cy="914400"/>
              <a:chOff x="4419600" y="3657600"/>
              <a:chExt cx="990600" cy="9144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DE4D9B-ADB4-40D1-8121-F32FFA2C5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657600"/>
                <a:ext cx="990600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200" name="TextBox 27">
                <a:extLst>
                  <a:ext uri="{FF2B5EF4-FFF2-40B4-BE49-F238E27FC236}">
                    <a16:creationId xmlns:a16="http://schemas.microsoft.com/office/drawing/2014/main" id="{6F73AEFB-44A6-4C06-8995-3779728FB9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275" y="3881735"/>
                <a:ext cx="83185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Circuit </a:t>
                </a:r>
              </a:p>
              <a:p>
                <a:pPr algn="ctr" eaLnBrk="1" hangingPunct="1"/>
                <a:r>
                  <a:rPr lang="en-US" altLang="en-US" sz="9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Element</a:t>
                </a:r>
              </a:p>
            </p:txBody>
          </p:sp>
        </p:grpSp>
        <p:pic>
          <p:nvPicPr>
            <p:cNvPr id="7198" name="Picture 30">
              <a:extLst>
                <a:ext uri="{FF2B5EF4-FFF2-40B4-BE49-F238E27FC236}">
                  <a16:creationId xmlns:a16="http://schemas.microsoft.com/office/drawing/2014/main" id="{038FE1EE-FE91-4B82-B018-16AD1A0E3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505314"/>
              <a:ext cx="1219086" cy="12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47">
            <a:extLst>
              <a:ext uri="{FF2B5EF4-FFF2-40B4-BE49-F238E27FC236}">
                <a16:creationId xmlns:a16="http://schemas.microsoft.com/office/drawing/2014/main" id="{3F02B716-C647-4E96-BBC9-3BFEA8199128}"/>
              </a:ext>
            </a:extLst>
          </p:cNvPr>
          <p:cNvGrpSpPr>
            <a:grpSpLocks/>
          </p:cNvGrpSpPr>
          <p:nvPr/>
        </p:nvGrpSpPr>
        <p:grpSpPr bwMode="auto">
          <a:xfrm>
            <a:off x="5253877" y="1519120"/>
            <a:ext cx="2857500" cy="2057400"/>
            <a:chOff x="4800600" y="2971800"/>
            <a:chExt cx="3810000" cy="27432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2AB4B-5BEC-4FBA-87CC-C5DF02759E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9000" y="3429000"/>
              <a:ext cx="9144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15BA2BD-9D1B-4F4B-8A58-C13C68E214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809707" y="3771106"/>
              <a:ext cx="6858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95FAEF-C062-48C7-AB2A-4A4C0F68BC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811294" y="5369719"/>
              <a:ext cx="6858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9B0FFF-3D96-4EC3-9172-6D5C66EA9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34000" y="5713413"/>
              <a:ext cx="28194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712FBD-8177-460E-82F1-34AD0E16D0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91894" y="3771106"/>
              <a:ext cx="6858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F96F279-FC2C-48C5-9D26-2071E9A37C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91894" y="5371306"/>
              <a:ext cx="6858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grpSp>
          <p:nvGrpSpPr>
            <p:cNvPr id="7182" name="Group 28">
              <a:extLst>
                <a:ext uri="{FF2B5EF4-FFF2-40B4-BE49-F238E27FC236}">
                  <a16:creationId xmlns:a16="http://schemas.microsoft.com/office/drawing/2014/main" id="{EC65F9CD-E137-43E8-BF78-C9F191145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2971800"/>
              <a:ext cx="990600" cy="914400"/>
              <a:chOff x="3048000" y="2514600"/>
              <a:chExt cx="990600" cy="9144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DE110C4-CBE8-4366-9F44-DAC04ED31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514600"/>
                <a:ext cx="990600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Constanti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7188" name="TextBox 46">
                <a:extLst>
                  <a:ext uri="{FF2B5EF4-FFF2-40B4-BE49-F238E27FC236}">
                    <a16:creationId xmlns:a16="http://schemas.microsoft.com/office/drawing/2014/main" id="{F9B64EBF-529E-482D-9787-5AFA44FD2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9761" y="2738735"/>
                <a:ext cx="81047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Circuit </a:t>
                </a:r>
              </a:p>
              <a:p>
                <a:pPr algn="ctr" eaLnBrk="1" hangingPunct="1"/>
                <a:r>
                  <a:rPr lang="en-US" altLang="en-US" sz="900"/>
                  <a:t>Element</a:t>
                </a:r>
              </a:p>
            </p:txBody>
          </p:sp>
        </p:grpSp>
        <p:grpSp>
          <p:nvGrpSpPr>
            <p:cNvPr id="7183" name="Group 29">
              <a:extLst>
                <a:ext uri="{FF2B5EF4-FFF2-40B4-BE49-F238E27FC236}">
                  <a16:creationId xmlns:a16="http://schemas.microsoft.com/office/drawing/2014/main" id="{0EDD5405-B11E-4904-964A-07139B616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0" y="4114800"/>
              <a:ext cx="990600" cy="914400"/>
              <a:chOff x="4419600" y="3657600"/>
              <a:chExt cx="990600" cy="9144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A56A2FD-7960-4AA7-990C-EBF7CD2AF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657600"/>
                <a:ext cx="990600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Constanti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7186" name="TextBox 44">
                <a:extLst>
                  <a:ext uri="{FF2B5EF4-FFF2-40B4-BE49-F238E27FC236}">
                    <a16:creationId xmlns:a16="http://schemas.microsoft.com/office/drawing/2014/main" id="{B68D5A00-A432-43ED-AA68-0687594028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961" y="3881735"/>
                <a:ext cx="81047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Circuit </a:t>
                </a:r>
              </a:p>
              <a:p>
                <a:pPr algn="ctr" eaLnBrk="1" hangingPunct="1"/>
                <a:r>
                  <a:rPr lang="en-US" altLang="en-US" sz="900"/>
                  <a:t>Element</a:t>
                </a:r>
              </a:p>
            </p:txBody>
          </p:sp>
        </p:grpSp>
        <p:pic>
          <p:nvPicPr>
            <p:cNvPr id="7184" name="Picture 42">
              <a:extLst>
                <a:ext uri="{FF2B5EF4-FFF2-40B4-BE49-F238E27FC236}">
                  <a16:creationId xmlns:a16="http://schemas.microsoft.com/office/drawing/2014/main" id="{3E20EA98-D6B1-4986-8EED-4E3640C34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514"/>
              <a:ext cx="1219086" cy="12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237280C-2DF3-41C0-965D-6EA00975509B}"/>
              </a:ext>
            </a:extLst>
          </p:cNvPr>
          <p:cNvSpPr txBox="1">
            <a:spLocks/>
          </p:cNvSpPr>
          <p:nvPr/>
        </p:nvSpPr>
        <p:spPr bwMode="auto">
          <a:xfrm>
            <a:off x="629325" y="3695906"/>
            <a:ext cx="366649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6091BA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 circuit: 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circuit elements are connected and electric current flows through the circuit.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DB5B01C-86AC-4E54-935B-5F6CAF9153B9}"/>
              </a:ext>
            </a:extLst>
          </p:cNvPr>
          <p:cNvSpPr txBox="1">
            <a:spLocks/>
          </p:cNvSpPr>
          <p:nvPr/>
        </p:nvSpPr>
        <p:spPr bwMode="auto">
          <a:xfrm>
            <a:off x="4848186" y="3701678"/>
            <a:ext cx="423044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6091BA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circuit: </a:t>
            </a: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one break in the circuit. Not all elements are connected.  Electric current does not flow in the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9" grpId="0" build="p"/>
      <p:bldP spid="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ompletenometer">
            <a:extLst>
              <a:ext uri="{FF2B5EF4-FFF2-40B4-BE49-F238E27FC236}">
                <a16:creationId xmlns:a16="http://schemas.microsoft.com/office/drawing/2014/main" id="{49B14CC6-79CA-4AD0-9446-62E59D33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742950"/>
            <a:ext cx="256579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onnomultimeter">
            <a:extLst>
              <a:ext uri="{FF2B5EF4-FFF2-40B4-BE49-F238E27FC236}">
                <a16:creationId xmlns:a16="http://schemas.microsoft.com/office/drawing/2014/main" id="{71244E14-D7F3-4503-86E4-C5749497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42950"/>
            <a:ext cx="28003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>
            <a:extLst>
              <a:ext uri="{FF2B5EF4-FFF2-40B4-BE49-F238E27FC236}">
                <a16:creationId xmlns:a16="http://schemas.microsoft.com/office/drawing/2014/main" id="{190EC872-4AF4-4951-8BE5-268789BC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71450"/>
            <a:ext cx="6172200" cy="571500"/>
          </a:xfrm>
        </p:spPr>
        <p:txBody>
          <a:bodyPr/>
          <a:lstStyle/>
          <a:p>
            <a:pPr algn="ctr"/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Saltwater Circuit</a:t>
            </a:r>
            <a:endParaRPr lang="en-US" altLang="en-US" sz="3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CF90CB-CE9B-4AA6-9B31-A12791D7F2F2}"/>
              </a:ext>
            </a:extLst>
          </p:cNvPr>
          <p:cNvSpPr txBox="1">
            <a:spLocks/>
          </p:cNvSpPr>
          <p:nvPr/>
        </p:nvSpPr>
        <p:spPr bwMode="auto">
          <a:xfrm>
            <a:off x="4229100" y="1399540"/>
            <a:ext cx="26492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4788" indent="-204788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Electrodes not touching:</a:t>
            </a:r>
          </a:p>
          <a:p>
            <a:pPr marL="204788" indent="-204788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circuit is open.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E0A3B47-9424-4B94-9604-A21E8E402147}"/>
              </a:ext>
            </a:extLst>
          </p:cNvPr>
          <p:cNvSpPr txBox="1">
            <a:spLocks/>
          </p:cNvSpPr>
          <p:nvPr/>
        </p:nvSpPr>
        <p:spPr bwMode="auto">
          <a:xfrm>
            <a:off x="1428750" y="1478756"/>
            <a:ext cx="2743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Electrodes touching: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circuit is closed.</a:t>
            </a:r>
          </a:p>
        </p:txBody>
      </p:sp>
      <p:pic>
        <p:nvPicPr>
          <p:cNvPr id="8199" name="Picture 50" descr="saltwatercircuit.JPG">
            <a:extLst>
              <a:ext uri="{FF2B5EF4-FFF2-40B4-BE49-F238E27FC236}">
                <a16:creationId xmlns:a16="http://schemas.microsoft.com/office/drawing/2014/main" id="{9AB80143-7A83-42E3-A4D6-3605DB4F7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14650"/>
            <a:ext cx="2857500" cy="20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07246B0-83CF-4351-B60F-386F97030F22}"/>
              </a:ext>
            </a:extLst>
          </p:cNvPr>
          <p:cNvSpPr txBox="1">
            <a:spLocks/>
          </p:cNvSpPr>
          <p:nvPr/>
        </p:nvSpPr>
        <p:spPr bwMode="auto">
          <a:xfrm>
            <a:off x="1879600" y="2971800"/>
            <a:ext cx="2635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Electrodes in saltwater: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circuit is closed.</a:t>
            </a:r>
          </a:p>
        </p:txBody>
      </p:sp>
      <p:pic>
        <p:nvPicPr>
          <p:cNvPr id="8201" name="Picture 52" descr="saltwatercircuitoff.JPG">
            <a:extLst>
              <a:ext uri="{FF2B5EF4-FFF2-40B4-BE49-F238E27FC236}">
                <a16:creationId xmlns:a16="http://schemas.microsoft.com/office/drawing/2014/main" id="{9140369A-59C6-4DE0-8022-8AE692631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4650"/>
            <a:ext cx="2343150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7E7A802-9F5D-4DD7-A5F5-F0579E2E1D1E}"/>
              </a:ext>
            </a:extLst>
          </p:cNvPr>
          <p:cNvSpPr txBox="1">
            <a:spLocks/>
          </p:cNvSpPr>
          <p:nvPr/>
        </p:nvSpPr>
        <p:spPr bwMode="auto">
          <a:xfrm>
            <a:off x="4800600" y="2942590"/>
            <a:ext cx="2343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Electrodes in water: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en-US" sz="15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circuit is open.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49" grpId="0" build="p"/>
      <p:bldP spid="52" grpId="0" build="p"/>
      <p:bldP spid="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A0975C0-2C15-43D8-832B-FFDD53D3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07390"/>
            <a:ext cx="6172200" cy="628650"/>
          </a:xfrm>
        </p:spPr>
        <p:txBody>
          <a:bodyPr/>
          <a:lstStyle/>
          <a:p>
            <a:pPr algn="ctr"/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Objective:</a:t>
            </a:r>
            <a:endParaRPr lang="en-US" altLang="en-US" sz="3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5C925FE-B7E5-4759-A4C3-6B9B5CD4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571750"/>
            <a:ext cx="5029200" cy="1028700"/>
          </a:xfrm>
        </p:spPr>
        <p:txBody>
          <a:bodyPr/>
          <a:lstStyle/>
          <a:p>
            <a:pPr>
              <a:buClr>
                <a:srgbClr val="6091BA"/>
              </a:buClr>
              <a:buFont typeface="Wingdings 2" pitchFamily="-111" charset="2"/>
              <a:buChar char=""/>
              <a:defRPr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does the quantity of salt in a saltwater circuit effect the current flowing through the saltwater circuit?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F2A126-0BE4-4969-A36E-D062BA6A8655}"/>
              </a:ext>
            </a:extLst>
          </p:cNvPr>
          <p:cNvSpPr txBox="1">
            <a:spLocks/>
          </p:cNvSpPr>
          <p:nvPr/>
        </p:nvSpPr>
        <p:spPr bwMode="auto">
          <a:xfrm>
            <a:off x="2286000" y="1657350"/>
            <a:ext cx="4572000" cy="40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4788" indent="-204788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9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the following question: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A4D9-F9BC-4969-B287-50831CACA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1343660"/>
            <a:ext cx="6229350" cy="1371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5400" dirty="0"/>
              <a:t>The end</a:t>
            </a:r>
          </a:p>
        </p:txBody>
      </p:sp>
      <p:pic>
        <p:nvPicPr>
          <p:cNvPr id="4" name="Picture 3" descr="Underwater view of blue surface of water">
            <a:extLst>
              <a:ext uri="{FF2B5EF4-FFF2-40B4-BE49-F238E27FC236}">
                <a16:creationId xmlns:a16="http://schemas.microsoft.com/office/drawing/2014/main" id="{6BB428A9-994E-425B-95F9-FDB8A71D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0"/>
            <a:ext cx="9144000" cy="2571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CD8996F-9CD9-432E-BB75-A1C62586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9885"/>
            <a:ext cx="2057400" cy="471488"/>
          </a:xfrm>
        </p:spPr>
        <p:txBody>
          <a:bodyPr/>
          <a:lstStyle/>
          <a:p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A4BF942-1CA6-44CE-856B-19A6E407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132"/>
            <a:ext cx="8310880" cy="1616947"/>
          </a:xfrm>
        </p:spPr>
        <p:txBody>
          <a:bodyPr/>
          <a:lstStyle/>
          <a:p>
            <a:pPr>
              <a:buClr>
                <a:srgbClr val="6091BA"/>
              </a:buClr>
            </a:pPr>
            <a:r>
              <a:rPr lang="en-US" altLang="en-US" sz="13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PBS Kids Go. Zoom-Saltwater Rocks. WGBH Educational Foundation. Accessed May 1, 2010. </a:t>
            </a:r>
            <a:r>
              <a:rPr lang="en-US" altLang="en-US" sz="13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http://pbskids.org/zoom/activities/sci/saltwatertester.html</a:t>
            </a:r>
            <a:endParaRPr lang="en-US" altLang="en-US" sz="13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6091BA"/>
              </a:buClr>
            </a:pPr>
            <a:r>
              <a:rPr lang="en-US" altLang="en-US" sz="13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Wikipedia.org, Wikipedia Foundation Inc., Accessed May 1, 2010. (Source of vocabulary definitions with some adaptation.) </a:t>
            </a:r>
            <a:r>
              <a:rPr lang="en-US" altLang="en-US" sz="13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http://wikipedia.org</a:t>
            </a:r>
            <a:endParaRPr lang="en-US" altLang="en-US" sz="13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E207425-7992-46ED-849B-62740E9C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628650"/>
            <a:ext cx="2400300" cy="400050"/>
          </a:xfrm>
        </p:spPr>
        <p:txBody>
          <a:bodyPr/>
          <a:lstStyle/>
          <a:p>
            <a:pPr algn="ctr"/>
            <a:r>
              <a:rPr lang="en-US" alt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sources</a:t>
            </a:r>
            <a:endParaRPr lang="en-US" altLang="en-US" sz="1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id="{465C1B5D-8F21-4FBF-B2EC-2BB356D050AA}"/>
              </a:ext>
            </a:extLst>
          </p:cNvPr>
          <p:cNvGrpSpPr>
            <a:grpSpLocks/>
          </p:cNvGrpSpPr>
          <p:nvPr/>
        </p:nvGrpSpPr>
        <p:grpSpPr bwMode="auto">
          <a:xfrm>
            <a:off x="1314451" y="857250"/>
            <a:ext cx="1584300" cy="1085850"/>
            <a:chOff x="1600200" y="2514600"/>
            <a:chExt cx="4062308" cy="27432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BB28F8-AD19-44E4-9696-58505AF400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4456" y="2971800"/>
              <a:ext cx="912812" cy="30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23563A4-0533-4464-8B14-CAD58D9A21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9456" y="2971800"/>
              <a:ext cx="912812" cy="30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19D10D-D25E-445B-ABDE-C416282A8B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09367" y="3314700"/>
              <a:ext cx="6858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97533F-7D64-4769-90A5-FC69C0AFAE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10894" y="4910366"/>
              <a:ext cx="685800" cy="305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73819F-ADCE-4A1E-8B9B-44C3708B8A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4456" y="5254793"/>
              <a:ext cx="2817812" cy="30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E7B6FE-6747-4989-9164-B3AF374CDA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91556" y="3314700"/>
              <a:ext cx="6858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E50737-AF26-4485-BE7E-E89018957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91556" y="4914900"/>
              <a:ext cx="6858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grpSp>
          <p:nvGrpSpPr>
            <p:cNvPr id="12323" name="Group 28">
              <a:extLst>
                <a:ext uri="{FF2B5EF4-FFF2-40B4-BE49-F238E27FC236}">
                  <a16:creationId xmlns:a16="http://schemas.microsoft.com/office/drawing/2014/main" id="{3827681B-0129-4A7E-9964-6F120465E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5693" y="2514600"/>
              <a:ext cx="1558613" cy="1157184"/>
              <a:chOff x="2795693" y="2514600"/>
              <a:chExt cx="1558613" cy="115718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A34DA7B-3905-4FDE-8DB6-4790FDD3A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7267" y="2514600"/>
                <a:ext cx="992188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Constanti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2329" name="TextBox 18">
                <a:extLst>
                  <a:ext uri="{FF2B5EF4-FFF2-40B4-BE49-F238E27FC236}">
                    <a16:creationId xmlns:a16="http://schemas.microsoft.com/office/drawing/2014/main" id="{1B390779-5E31-455A-AB5D-D5A00DBE19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693" y="2738735"/>
                <a:ext cx="1558613" cy="933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Circuit </a:t>
                </a:r>
              </a:p>
              <a:p>
                <a:pPr algn="ctr" eaLnBrk="1" hangingPunct="1"/>
                <a:r>
                  <a:rPr lang="en-US" altLang="en-US" sz="900"/>
                  <a:t>Element</a:t>
                </a:r>
              </a:p>
            </p:txBody>
          </p:sp>
        </p:grpSp>
        <p:grpSp>
          <p:nvGrpSpPr>
            <p:cNvPr id="12324" name="Group 29">
              <a:extLst>
                <a:ext uri="{FF2B5EF4-FFF2-40B4-BE49-F238E27FC236}">
                  <a16:creationId xmlns:a16="http://schemas.microsoft.com/office/drawing/2014/main" id="{38B85945-2443-4F0D-B0B9-A9754E723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3895" y="3657600"/>
              <a:ext cx="1558613" cy="1157184"/>
              <a:chOff x="4103895" y="3657600"/>
              <a:chExt cx="1558613" cy="115718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2F5EF7-95AF-4E10-849F-FABDE52CE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065" y="3657600"/>
                <a:ext cx="989135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Constanti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2327" name="TextBox 16">
                <a:extLst>
                  <a:ext uri="{FF2B5EF4-FFF2-40B4-BE49-F238E27FC236}">
                    <a16:creationId xmlns:a16="http://schemas.microsoft.com/office/drawing/2014/main" id="{9FD55AD5-3956-480F-827A-6ED5332CA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3895" y="3881735"/>
                <a:ext cx="1558613" cy="933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Circuit </a:t>
                </a:r>
              </a:p>
              <a:p>
                <a:pPr algn="ctr" eaLnBrk="1" hangingPunct="1"/>
                <a:r>
                  <a:rPr lang="en-US" altLang="en-US" sz="900"/>
                  <a:t>Element</a:t>
                </a:r>
              </a:p>
            </p:txBody>
          </p:sp>
        </p:grpSp>
        <p:pic>
          <p:nvPicPr>
            <p:cNvPr id="12325" name="Picture 14">
              <a:extLst>
                <a:ext uri="{FF2B5EF4-FFF2-40B4-BE49-F238E27FC236}">
                  <a16:creationId xmlns:a16="http://schemas.microsoft.com/office/drawing/2014/main" id="{F243CD30-E241-4394-B314-EC4F55BF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505314"/>
              <a:ext cx="1219086" cy="12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19">
            <a:extLst>
              <a:ext uri="{FF2B5EF4-FFF2-40B4-BE49-F238E27FC236}">
                <a16:creationId xmlns:a16="http://schemas.microsoft.com/office/drawing/2014/main" id="{E8236722-951C-4505-8216-3928576F8FC5}"/>
              </a:ext>
            </a:extLst>
          </p:cNvPr>
          <p:cNvGrpSpPr>
            <a:grpSpLocks/>
          </p:cNvGrpSpPr>
          <p:nvPr/>
        </p:nvGrpSpPr>
        <p:grpSpPr bwMode="auto">
          <a:xfrm>
            <a:off x="2800351" y="800100"/>
            <a:ext cx="1535056" cy="1314450"/>
            <a:chOff x="4800600" y="2971800"/>
            <a:chExt cx="4093483" cy="27432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FD43F4-1F21-4622-8479-C1613E6023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9000" y="3429000"/>
              <a:ext cx="914400" cy="24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BC65BE9-FBC0-46F8-AF85-87309D7C72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808914" y="3770312"/>
              <a:ext cx="685800" cy="317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DAF0A9-C831-4E03-B828-0C7A4A5263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812088" y="5368028"/>
              <a:ext cx="685800" cy="31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BE7DAB-5A17-4BDB-9E94-AEAF3167B0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34000" y="5712516"/>
              <a:ext cx="2819400" cy="248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B1B963-FF13-4B72-B867-289EAA8202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92688" y="3770312"/>
              <a:ext cx="685800" cy="31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1195CC-0926-460B-A252-7C1A2C5D87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92688" y="5370512"/>
              <a:ext cx="685800" cy="31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002041">
                  <a:alpha val="48000"/>
                </a:srgbClr>
              </a:outerShdw>
            </a:effectLst>
          </p:spPr>
        </p:cxnSp>
        <p:grpSp>
          <p:nvGrpSpPr>
            <p:cNvPr id="12309" name="Group 28">
              <a:extLst>
                <a:ext uri="{FF2B5EF4-FFF2-40B4-BE49-F238E27FC236}">
                  <a16:creationId xmlns:a16="http://schemas.microsoft.com/office/drawing/2014/main" id="{8B10B460-811C-4BF3-8D48-C9BCF817C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4923" y="2971800"/>
              <a:ext cx="1620958" cy="994915"/>
              <a:chOff x="2764523" y="2514600"/>
              <a:chExt cx="1620958" cy="99491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FE2CA61-EEA7-4569-8C37-1486FBE46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514600"/>
                <a:ext cx="990600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Constanti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2315" name="TextBox 32">
                <a:extLst>
                  <a:ext uri="{FF2B5EF4-FFF2-40B4-BE49-F238E27FC236}">
                    <a16:creationId xmlns:a16="http://schemas.microsoft.com/office/drawing/2014/main" id="{F117AFCF-B3B4-42A3-B765-4341A6365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4523" y="2738735"/>
                <a:ext cx="1620958" cy="770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Circuit </a:t>
                </a:r>
              </a:p>
              <a:p>
                <a:pPr algn="ctr" eaLnBrk="1" hangingPunct="1"/>
                <a:r>
                  <a:rPr lang="en-US" altLang="en-US" sz="900"/>
                  <a:t>Element</a:t>
                </a:r>
              </a:p>
            </p:txBody>
          </p:sp>
        </p:grpSp>
        <p:grpSp>
          <p:nvGrpSpPr>
            <p:cNvPr id="12310" name="Group 29">
              <a:extLst>
                <a:ext uri="{FF2B5EF4-FFF2-40B4-BE49-F238E27FC236}">
                  <a16:creationId xmlns:a16="http://schemas.microsoft.com/office/drawing/2014/main" id="{1644D077-32FC-4AB7-A99E-DE6A2FC80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3125" y="4114800"/>
              <a:ext cx="1620958" cy="994915"/>
              <a:chOff x="4072725" y="3657600"/>
              <a:chExt cx="1620958" cy="99491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579431-0582-4EE3-AEB6-D4B628B27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657600"/>
                <a:ext cx="990600" cy="914400"/>
              </a:xfrm>
              <a:prstGeom prst="rect">
                <a:avLst/>
              </a:prstGeom>
              <a:noFill/>
              <a:ln w="9525">
                <a:solidFill>
                  <a:srgbClr val="065093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2041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50">
                  <a:solidFill>
                    <a:srgbClr val="FFFFFF"/>
                  </a:solidFill>
                  <a:latin typeface="Constanti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2313" name="TextBox 30">
                <a:extLst>
                  <a:ext uri="{FF2B5EF4-FFF2-40B4-BE49-F238E27FC236}">
                    <a16:creationId xmlns:a16="http://schemas.microsoft.com/office/drawing/2014/main" id="{3EB9A510-EFCA-41F9-ABC4-422C1D538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2725" y="3881735"/>
                <a:ext cx="1620958" cy="770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/>
                  <a:t>Circuit </a:t>
                </a:r>
              </a:p>
              <a:p>
                <a:pPr algn="ctr" eaLnBrk="1" hangingPunct="1"/>
                <a:r>
                  <a:rPr lang="en-US" altLang="en-US" sz="900"/>
                  <a:t>Element</a:t>
                </a:r>
              </a:p>
            </p:txBody>
          </p:sp>
        </p:grpSp>
        <p:pic>
          <p:nvPicPr>
            <p:cNvPr id="12311" name="Picture 28">
              <a:extLst>
                <a:ext uri="{FF2B5EF4-FFF2-40B4-BE49-F238E27FC236}">
                  <a16:creationId xmlns:a16="http://schemas.microsoft.com/office/drawing/2014/main" id="{104094C4-FAA6-4091-A5CB-1BF0756FD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514"/>
              <a:ext cx="1219086" cy="12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34">
            <a:extLst>
              <a:ext uri="{FF2B5EF4-FFF2-40B4-BE49-F238E27FC236}">
                <a16:creationId xmlns:a16="http://schemas.microsoft.com/office/drawing/2014/main" id="{7592865F-5798-4A38-A94B-DB9A036A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34315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5">
            <a:extLst>
              <a:ext uri="{FF2B5EF4-FFF2-40B4-BE49-F238E27FC236}">
                <a16:creationId xmlns:a16="http://schemas.microsoft.com/office/drawing/2014/main" id="{CF8654B1-F897-4087-BD98-E900895F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1" y="2637235"/>
            <a:ext cx="2859881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image from Microsoft clipart</a:t>
            </a:r>
          </a:p>
        </p:txBody>
      </p:sp>
      <p:pic>
        <p:nvPicPr>
          <p:cNvPr id="12295" name="Picture 3" descr="completenometer">
            <a:extLst>
              <a:ext uri="{FF2B5EF4-FFF2-40B4-BE49-F238E27FC236}">
                <a16:creationId xmlns:a16="http://schemas.microsoft.com/office/drawing/2014/main" id="{82007DBF-1EBD-4676-A7E8-4E13E4B3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00500"/>
            <a:ext cx="7429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onnomultimeter">
            <a:extLst>
              <a:ext uri="{FF2B5EF4-FFF2-40B4-BE49-F238E27FC236}">
                <a16:creationId xmlns:a16="http://schemas.microsoft.com/office/drawing/2014/main" id="{4A786526-81FF-4A82-9E0F-F5282028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957637"/>
            <a:ext cx="9715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8" descr="saltwatercircuit.JPG">
            <a:extLst>
              <a:ext uri="{FF2B5EF4-FFF2-40B4-BE49-F238E27FC236}">
                <a16:creationId xmlns:a16="http://schemas.microsoft.com/office/drawing/2014/main" id="{CD7CC0FB-06ED-4989-B008-D242F9BE6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00500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39">
            <a:extLst>
              <a:ext uri="{FF2B5EF4-FFF2-40B4-BE49-F238E27FC236}">
                <a16:creationId xmlns:a16="http://schemas.microsoft.com/office/drawing/2014/main" id="{73DBC13A-E528-444B-9DFE-E4E7268BB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886200"/>
            <a:ext cx="3086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 by Juan Ramirez Jr.,</a:t>
            </a:r>
            <a:b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ITL Program, College of Engineering, University of Colorado at Boulder, 2009</a:t>
            </a:r>
          </a:p>
        </p:txBody>
      </p:sp>
      <p:pic>
        <p:nvPicPr>
          <p:cNvPr id="12299" name="Picture 52" descr="saltwatercircuitoff.JPG">
            <a:extLst>
              <a:ext uri="{FF2B5EF4-FFF2-40B4-BE49-F238E27FC236}">
                <a16:creationId xmlns:a16="http://schemas.microsoft.com/office/drawing/2014/main" id="{23FF41E1-CFE9-42FA-AB4B-C6FE45FF8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3943350"/>
            <a:ext cx="82272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39">
            <a:extLst>
              <a:ext uri="{FF2B5EF4-FFF2-40B4-BE49-F238E27FC236}">
                <a16:creationId xmlns:a16="http://schemas.microsoft.com/office/drawing/2014/main" id="{963FBDC6-97DE-46B4-900C-7C912A4F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1314450"/>
            <a:ext cx="3314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Diagrams by Juan Ramirez Jr., </a:t>
            </a:r>
            <a:b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ITL Program, College of Engineering, University of Colorado at Boulder, 2009</a:t>
            </a:r>
          </a:p>
        </p:txBody>
      </p:sp>
      <p:pic>
        <p:nvPicPr>
          <p:cNvPr id="12301" name="Picture 5" descr="C:\Users\denise.CARLSON-MOBILE\AppData\Local\Microsoft\Windows\Temporary Internet Files\Content.IE5\VZQEW1FR\MM900234717[1].gif">
            <a:extLst>
              <a:ext uri="{FF2B5EF4-FFF2-40B4-BE49-F238E27FC236}">
                <a16:creationId xmlns:a16="http://schemas.microsoft.com/office/drawing/2014/main" id="{100E7275-25C0-4DA0-9AA4-B6BEDDD752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57501"/>
            <a:ext cx="686991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35">
            <a:extLst>
              <a:ext uri="{FF2B5EF4-FFF2-40B4-BE49-F238E27FC236}">
                <a16:creationId xmlns:a16="http://schemas.microsoft.com/office/drawing/2014/main" id="{09DE02CA-AF22-4C78-BF28-E735D669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3086100"/>
            <a:ext cx="308610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bulb image from Microsoft clipart</a:t>
            </a:r>
          </a:p>
        </p:txBody>
      </p:sp>
      <p:pic>
        <p:nvPicPr>
          <p:cNvPr id="42" name="Picture 41" descr="Underwater view of blue surface of water">
            <a:extLst>
              <a:ext uri="{FF2B5EF4-FFF2-40B4-BE49-F238E27FC236}">
                <a16:creationId xmlns:a16="http://schemas.microsoft.com/office/drawing/2014/main" id="{8E16FB42-985B-4E48-88DE-84816D105E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2011" y="2400300"/>
            <a:ext cx="1618939" cy="488155"/>
          </a:xfrm>
          <a:prstGeom prst="rect">
            <a:avLst/>
          </a:prstGeom>
        </p:spPr>
      </p:pic>
      <p:sp>
        <p:nvSpPr>
          <p:cNvPr id="43" name="TextBox 35">
            <a:extLst>
              <a:ext uri="{FF2B5EF4-FFF2-40B4-BE49-F238E27FC236}">
                <a16:creationId xmlns:a16="http://schemas.microsoft.com/office/drawing/2014/main" id="{A1B40A6B-96BF-4DDB-B007-BE15E25A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011" y="3011089"/>
            <a:ext cx="308610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image from Microsoft clipart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325</Words>
  <Application>Microsoft Office PowerPoint</Application>
  <PresentationFormat>On-screen Show (16:9)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Constantia</vt:lpstr>
      <vt:lpstr>Wingdings 2</vt:lpstr>
      <vt:lpstr>Open Sans</vt:lpstr>
      <vt:lpstr>Arial</vt:lpstr>
      <vt:lpstr>Simple Light</vt:lpstr>
      <vt:lpstr>PowerPoint Presentation</vt:lpstr>
      <vt:lpstr>Saltwater Circuit </vt:lpstr>
      <vt:lpstr>What  is a saltwater circuit?</vt:lpstr>
      <vt:lpstr>Basic Circuit</vt:lpstr>
      <vt:lpstr>Saltwater Circuit</vt:lpstr>
      <vt:lpstr>Your Objective:</vt:lpstr>
      <vt:lpstr>The end</vt:lpstr>
      <vt:lpstr>References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Sabina Anne Schill</cp:lastModifiedBy>
  <cp:revision>4</cp:revision>
  <dcterms:modified xsi:type="dcterms:W3CDTF">2020-06-05T20:37:25Z</dcterms:modified>
</cp:coreProperties>
</file>