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1" r:id="rId4"/>
    <p:sldId id="262" r:id="rId5"/>
    <p:sldId id="264" r:id="rId6"/>
    <p:sldId id="263" r:id="rId7"/>
    <p:sldId id="267" r:id="rId8"/>
    <p:sldId id="265" r:id="rId9"/>
    <p:sldId id="271" r:id="rId10"/>
    <p:sldId id="272" r:id="rId11"/>
    <p:sldId id="266" r:id="rId12"/>
    <p:sldId id="270" r:id="rId13"/>
    <p:sldId id="269" r:id="rId14"/>
    <p:sldId id="268" r:id="rId15"/>
    <p:sldId id="273" r:id="rId16"/>
    <p:sldId id="274" r:id="rId17"/>
    <p:sldId id="279" r:id="rId18"/>
    <p:sldId id="278" r:id="rId19"/>
    <p:sldId id="277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14" autoAdjust="0"/>
    <p:restoredTop sz="89350" autoAdjust="0"/>
  </p:normalViewPr>
  <p:slideViewPr>
    <p:cSldViewPr snapToGrid="0">
      <p:cViewPr varScale="1">
        <p:scale>
          <a:sx n="58" d="100"/>
          <a:sy n="58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9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40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6.wmf"/><Relationship Id="rId1" Type="http://schemas.openxmlformats.org/officeDocument/2006/relationships/image" Target="../media/image44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E1EC4-FD32-4078-8CF9-C2B1392FF55C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801B4-2560-4161-A80B-884D29CCE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2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Tale of Friction Presentation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Tale of Friction lesson, TeachEngineering.org</a:t>
            </a:r>
            <a:endParaRPr lang="en-US" b="1" dirty="0" smtClean="0"/>
          </a:p>
          <a:p>
            <a:r>
              <a:rPr lang="en-US" b="0" dirty="0" smtClean="0"/>
              <a:t>image</a:t>
            </a:r>
            <a:r>
              <a:rPr lang="en-US" b="0" baseline="0" dirty="0" smtClean="0"/>
              <a:t> source: </a:t>
            </a:r>
            <a:r>
              <a:rPr lang="en-US" b="0" dirty="0" smtClean="0"/>
              <a:t>(Fahrenheit</a:t>
            </a:r>
            <a:r>
              <a:rPr lang="en-US" b="0" baseline="0" dirty="0" smtClean="0"/>
              <a:t> </a:t>
            </a:r>
            <a:r>
              <a:rPr lang="en-US" b="0" dirty="0" smtClean="0"/>
              <a:t>Rollercoaster) </a:t>
            </a:r>
            <a:r>
              <a:rPr lang="en-US" b="0" baseline="0" dirty="0" smtClean="0"/>
              <a:t>2010 Michael Gray, Wikimedia Commons CC BY-SA 2.0 </a:t>
            </a:r>
            <a:r>
              <a:rPr lang="en-US" dirty="0" smtClean="0"/>
              <a:t>https://commons.wikimedia.org/wiki/File:Fahrenheit_Roller_Coaster.jpg</a:t>
            </a:r>
          </a:p>
          <a:p>
            <a:r>
              <a:rPr lang="en-US" dirty="0" smtClean="0"/>
              <a:t>All</a:t>
            </a:r>
            <a:r>
              <a:rPr lang="en-US" baseline="0" dirty="0" smtClean="0"/>
              <a:t> diagrams by author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Miguel R. Ramirez, high school math teacher, Texas, USA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12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44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2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4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10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8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09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0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7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Video</a:t>
            </a:r>
            <a:r>
              <a:rPr lang="en-US" b="1" baseline="0" dirty="0" smtClean="0"/>
              <a:t> clips:</a:t>
            </a:r>
          </a:p>
          <a:p>
            <a:r>
              <a:rPr lang="en-US" b="0" baseline="0" dirty="0" smtClean="0"/>
              <a:t>(top left: Intimidator; 3:31 min) https://www.youtube.com/watch?v=oW1ejbSPxoE</a:t>
            </a:r>
          </a:p>
          <a:p>
            <a:r>
              <a:rPr lang="en-US" b="0" baseline="0" dirty="0" smtClean="0"/>
              <a:t>(top right: Poltergeist; 2:19 min) https://www.youtube.com/watch?v=6AWjhWCmF60</a:t>
            </a:r>
          </a:p>
          <a:p>
            <a:r>
              <a:rPr lang="en-US" baseline="0" dirty="0" smtClean="0"/>
              <a:t>(bottom left: Superman Krypton, TX; 3:47</a:t>
            </a:r>
            <a:r>
              <a:rPr lang="en-US" b="0" baseline="0" dirty="0" smtClean="0"/>
              <a:t> min) https://www.youtube.com/watch?v=Eq3C90Pdeqg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(bottom right: </a:t>
            </a:r>
            <a:r>
              <a:rPr lang="en-US" baseline="0" dirty="0" err="1" smtClean="0"/>
              <a:t>Kingda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</a:t>
            </a:r>
            <a:r>
              <a:rPr lang="en-US" baseline="0" dirty="0" smtClean="0"/>
              <a:t>, NJ; 1:46</a:t>
            </a:r>
            <a:r>
              <a:rPr lang="en-US" b="0" baseline="0" dirty="0" smtClean="0"/>
              <a:t> min) https://www.youtube.com/watch?v=AfBBq04ZScE </a:t>
            </a:r>
          </a:p>
          <a:p>
            <a:r>
              <a:rPr lang="en-US" b="0" dirty="0" smtClean="0"/>
              <a:t>///</a:t>
            </a:r>
          </a:p>
          <a:p>
            <a:r>
              <a:rPr lang="en-US" b="1" dirty="0" smtClean="0"/>
              <a:t>Image sources:</a:t>
            </a:r>
          </a:p>
          <a:p>
            <a:r>
              <a:rPr lang="en-US" b="0" dirty="0" smtClean="0"/>
              <a:t>(top left: Intimidator 305 side track layout) 2010 </a:t>
            </a:r>
            <a:r>
              <a:rPr lang="en-US" b="0" dirty="0" err="1" smtClean="0"/>
              <a:t>Davynin</a:t>
            </a:r>
            <a:r>
              <a:rPr lang="en-US" b="0" dirty="0" smtClean="0"/>
              <a:t> Flickr CC BY 2.0</a:t>
            </a:r>
          </a:p>
          <a:p>
            <a:r>
              <a:rPr lang="en-US" b="0" dirty="0" smtClean="0"/>
              <a:t>https://www.flickr.com/photos/daveynin/4488756076 </a:t>
            </a: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(top right: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Poltergeist) 2004 Christ Hagerman </a:t>
            </a:r>
            <a:r>
              <a:rPr lang="en-US" b="0" dirty="0" smtClean="0"/>
              <a:t>Wikimedia Commons CC BY 2.0</a:t>
            </a:r>
          </a:p>
          <a:p>
            <a:r>
              <a:rPr lang="en-US" baseline="0" dirty="0" smtClean="0"/>
              <a:t>https://commons.wikimedia.org/wiki/File:Poltergeist.jpg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(bottom left: Superman)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 Christ Hagerman </a:t>
            </a:r>
            <a:r>
              <a:rPr lang="en-US" b="0" dirty="0" smtClean="0"/>
              <a:t>Wikimedia Commons CC BY 2.0</a:t>
            </a:r>
          </a:p>
          <a:p>
            <a:r>
              <a:rPr lang="en-US" baseline="0" dirty="0" smtClean="0"/>
              <a:t>https://commons.wikimedia.org/wiki/File:Superman_Krypton_Coaster_vertical_loop.jpg</a:t>
            </a:r>
          </a:p>
          <a:p>
            <a:r>
              <a:rPr lang="en-US" baseline="0" dirty="0" smtClean="0"/>
              <a:t>(bottom right: </a:t>
            </a:r>
            <a:r>
              <a:rPr lang="en-US" baseline="0" dirty="0" err="1" smtClean="0"/>
              <a:t>Kingda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</a:t>
            </a:r>
            <a:r>
              <a:rPr lang="en-US" baseline="0" dirty="0" smtClean="0"/>
              <a:t>) 2006 </a:t>
            </a:r>
            <a:r>
              <a:rPr lang="en-US" baseline="0" dirty="0" err="1" smtClean="0"/>
              <a:t>Dusso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Janladde</a:t>
            </a:r>
            <a:r>
              <a:rPr lang="en-US" baseline="0" dirty="0" smtClean="0"/>
              <a:t>, Wikimedia Commons CC BY 2.0</a:t>
            </a:r>
          </a:p>
          <a:p>
            <a:r>
              <a:rPr lang="en-US" baseline="0" dirty="0" smtClean="0"/>
              <a:t>https://commons.wikimedia.org/wiki/File:Kingda_Ka.jpg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61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23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8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0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3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5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6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801B4-2560-4161-A80B-884D29CCE8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3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0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2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7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9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2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8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37492-A2AE-45B7-BED2-C3705A8C3B69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F79A-CE46-4E15-9339-EFC5AEC42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7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3.wmf"/><Relationship Id="rId10" Type="http://schemas.openxmlformats.org/officeDocument/2006/relationships/image" Target="../media/image56.jpeg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9.wmf"/><Relationship Id="rId1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3.wmf"/><Relationship Id="rId10" Type="http://schemas.openxmlformats.org/officeDocument/2006/relationships/image" Target="../media/image56.jpe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6.wmf"/><Relationship Id="rId10" Type="http://schemas.openxmlformats.org/officeDocument/2006/relationships/image" Target="../media/image79.jpeg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youtube.com/watch?v=AfBBq04ZScE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6AWjhWCmF60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www.youtube.com/watch?v=Eq3C90Pdeq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hyperlink" Target="https://www.youtube.com/watch?v=oW1ejbSPxoE" TargetMode="Externa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wmf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4.bin"/><Relationship Id="rId22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wmf"/><Relationship Id="rId24" Type="http://schemas.openxmlformats.org/officeDocument/2006/relationships/image" Target="../media/image29.jpeg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23" Type="http://schemas.openxmlformats.org/officeDocument/2006/relationships/image" Target="../media/image40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jpe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0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9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8.wmf"/><Relationship Id="rId1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upload.wikimedia.org/wikipedia/commons/thumb/9/92/Fahrenheit_Roller_Coaster.jpg/640px-Fahrenheit_Roller_Coa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2" y="-13532"/>
            <a:ext cx="9162043" cy="687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8043" y="6379029"/>
            <a:ext cx="9143999" cy="478971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Fahrenheit </a:t>
            </a:r>
            <a:r>
              <a:rPr lang="en-US" sz="1600" b="1" dirty="0">
                <a:solidFill>
                  <a:schemeClr val="bg1"/>
                </a:solidFill>
              </a:rPr>
              <a:t>Rollercoaster, Hershey, </a:t>
            </a:r>
            <a:r>
              <a:rPr lang="en-US" sz="1600" b="1" dirty="0" smtClean="0">
                <a:solidFill>
                  <a:schemeClr val="bg1"/>
                </a:solidFill>
              </a:rPr>
              <a:t>PA | max height = 121 </a:t>
            </a:r>
            <a:r>
              <a:rPr lang="en-US" sz="1600" b="1" dirty="0" err="1" smtClean="0">
                <a:solidFill>
                  <a:schemeClr val="bg1"/>
                </a:solidFill>
              </a:rPr>
              <a:t>ft</a:t>
            </a:r>
            <a:r>
              <a:rPr lang="en-US" sz="1600" b="1" dirty="0" smtClean="0">
                <a:solidFill>
                  <a:schemeClr val="bg1"/>
                </a:solidFill>
              </a:rPr>
              <a:t> | max speed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= 58 </a:t>
            </a:r>
            <a:r>
              <a:rPr lang="en-US" sz="1600" b="1" dirty="0">
                <a:solidFill>
                  <a:schemeClr val="bg1"/>
                </a:solidFill>
              </a:rPr>
              <a:t>mph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38592"/>
            <a:ext cx="7772400" cy="924151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A Tale of Friction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262743"/>
            <a:ext cx="7772400" cy="44744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dirty="0" smtClean="0"/>
              <a:t>Basic Rollercoaster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4753" y="1975194"/>
            <a:ext cx="570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Combining the two expressions for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Arial Narrow" panose="020B0606020202030204" pitchFamily="34" charset="0"/>
              </a:rPr>
              <a:t>:  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423431"/>
              </p:ext>
            </p:extLst>
          </p:nvPr>
        </p:nvGraphicFramePr>
        <p:xfrm>
          <a:off x="4037013" y="2487121"/>
          <a:ext cx="35036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4" imgW="1828800" imgH="393480" progId="Equation.3">
                  <p:embed/>
                </p:oleObj>
              </mc:Choice>
              <mc:Fallback>
                <p:oleObj name="Equation" r:id="rId4" imgW="1828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7013" y="2487121"/>
                        <a:ext cx="3503612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30768" y="3415702"/>
            <a:ext cx="5990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the coefficient of static friction can be expressed as: 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88651"/>
              </p:ext>
            </p:extLst>
          </p:nvPr>
        </p:nvGraphicFramePr>
        <p:xfrm>
          <a:off x="4900613" y="3866659"/>
          <a:ext cx="148431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6" imgW="774360" imgH="393480" progId="Equation.3">
                  <p:embed/>
                </p:oleObj>
              </mc:Choice>
              <mc:Fallback>
                <p:oleObj name="Equation" r:id="rId6" imgW="774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0613" y="3866659"/>
                        <a:ext cx="1484312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30768" y="4736303"/>
            <a:ext cx="5990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</a:rPr>
              <a:t>This expression states that the coefficient of static friction is a function of the incline’s angle only, specifically, a function of the slope of this surface. 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0" y="198419"/>
            <a:ext cx="9144000" cy="1105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Rolling on an Incline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9" name="Picture 371" descr="ind-1996-friction-force-figure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4"/>
          <a:stretch/>
        </p:blipFill>
        <p:spPr bwMode="auto">
          <a:xfrm>
            <a:off x="249047" y="1582543"/>
            <a:ext cx="2636541" cy="31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71" descr="ind-1996-friction-force-figure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8" t="23256" b="20114"/>
          <a:stretch/>
        </p:blipFill>
        <p:spPr bwMode="auto">
          <a:xfrm>
            <a:off x="663244" y="4850589"/>
            <a:ext cx="188106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166" y="4021963"/>
            <a:ext cx="4351680" cy="24242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At any point of a curved path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a 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tangent line 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can 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be visualized as a portion of an incline. </a:t>
            </a:r>
            <a:endParaRPr lang="en-US" dirty="0" smtClean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The 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slope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of 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this incline is the tangent of the angle between this line and the 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horizontal,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Symbol" panose="05050102010706020507" pitchFamily="18" charset="2"/>
                <a:ea typeface="Times New Roman" panose="02020603050405020304" pitchFamily="18" charset="0"/>
              </a:rPr>
              <a:t>q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n calculus, 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this slope is given by the value of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f’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the 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derivative of the function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</a:rPr>
              <a:t> at that </a:t>
            </a:r>
            <a:r>
              <a:rPr lang="en-US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point.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9796" y="1754637"/>
            <a:ext cx="38589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 Narrow" panose="020B0606020202030204" pitchFamily="34" charset="0"/>
              </a:rPr>
              <a:t>Let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smtClean="0">
                <a:latin typeface="Arial Narrow" panose="020B0606020202030204" pitchFamily="34" charset="0"/>
              </a:rPr>
              <a:t>a differentiable function. If:   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28322"/>
              </p:ext>
            </p:extLst>
          </p:nvPr>
        </p:nvGraphicFramePr>
        <p:xfrm>
          <a:off x="5175613" y="2266564"/>
          <a:ext cx="3605150" cy="68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Equation" r:id="rId4" imgW="2070000" imgH="393480" progId="Equation.3">
                  <p:embed/>
                </p:oleObj>
              </mc:Choice>
              <mc:Fallback>
                <p:oleObj name="Equation" r:id="rId4" imgW="2070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5613" y="2266564"/>
                        <a:ext cx="3605150" cy="685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57571" y="3155463"/>
            <a:ext cx="234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then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tan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dirty="0" smtClean="0">
                <a:latin typeface="Arial Narrow" panose="020B0606020202030204" pitchFamily="34" charset="0"/>
              </a:rPr>
              <a:t>  </a:t>
            </a:r>
            <a:r>
              <a:rPr lang="en-US" sz="2000" dirty="0" smtClean="0">
                <a:latin typeface="Symbol" panose="05050102010706020507" pitchFamily="18" charset="2"/>
              </a:rPr>
              <a:t>= 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4790" y="3758830"/>
            <a:ext cx="4249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 Narrow" panose="020B0606020202030204" pitchFamily="34" charset="0"/>
              </a:rPr>
              <a:t>The coefficient of static friction </a:t>
            </a:r>
            <a:r>
              <a:rPr lang="en-US" sz="2200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2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Arial Narrow" panose="020B0606020202030204" pitchFamily="34" charset="0"/>
              </a:rPr>
              <a:t>can be expressed as:   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559627"/>
              </p:ext>
            </p:extLst>
          </p:nvPr>
        </p:nvGraphicFramePr>
        <p:xfrm>
          <a:off x="6162415" y="4450940"/>
          <a:ext cx="141446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6" imgW="812520" imgH="393480" progId="Equation.3">
                  <p:embed/>
                </p:oleObj>
              </mc:Choice>
              <mc:Fallback>
                <p:oleObj name="Equation" r:id="rId6" imgW="8125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62415" y="4450940"/>
                        <a:ext cx="1414462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69796" y="5264734"/>
            <a:ext cx="4249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 Narrow" panose="020B0606020202030204" pitchFamily="34" charset="0"/>
              </a:rPr>
              <a:t>The static friction force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Arial Narrow" panose="020B0606020202030204" pitchFamily="34" charset="0"/>
              </a:rPr>
              <a:t>is now:   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30907"/>
              </p:ext>
            </p:extLst>
          </p:nvPr>
        </p:nvGraphicFramePr>
        <p:xfrm>
          <a:off x="5447710" y="5762005"/>
          <a:ext cx="26527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8" imgW="1523880" imgH="393480" progId="Equation.3">
                  <p:embed/>
                </p:oleObj>
              </mc:Choice>
              <mc:Fallback>
                <p:oleObj name="Equation" r:id="rId8" imgW="1523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47710" y="5762005"/>
                        <a:ext cx="265271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ubtitle 4"/>
          <p:cNvSpPr txBox="1">
            <a:spLocks/>
          </p:cNvSpPr>
          <p:nvPr/>
        </p:nvSpPr>
        <p:spPr>
          <a:xfrm>
            <a:off x="1853" y="245558"/>
            <a:ext cx="9144000" cy="11676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CC00CC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CC00CC"/>
                </a:solidFill>
              </a:rPr>
            </a:br>
            <a:r>
              <a:rPr lang="en-US" sz="4000" b="1" dirty="0" smtClean="0">
                <a:solidFill>
                  <a:srgbClr val="CC00CC"/>
                </a:solidFill>
              </a:rPr>
              <a:t>Rolling on a Variable Slope Path</a:t>
            </a:r>
            <a:endParaRPr lang="en-US" sz="4000" b="1" dirty="0">
              <a:solidFill>
                <a:srgbClr val="CC00CC"/>
              </a:solidFill>
            </a:endParaRPr>
          </a:p>
        </p:txBody>
      </p:sp>
      <p:pic>
        <p:nvPicPr>
          <p:cNvPr id="9376" name="Picture 160" descr="ind-1996-friction-force-figure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6" y="1566268"/>
            <a:ext cx="4165735" cy="23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5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61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1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876" y="1718376"/>
            <a:ext cx="472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Because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dirty="0" smtClean="0">
                <a:latin typeface="Arial Narrow" panose="020B0606020202030204" pitchFamily="34" charset="0"/>
              </a:rPr>
              <a:t> =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’(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it is possible to define a right triangle with sides in terms of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Arial Narrow" panose="020B0606020202030204" pitchFamily="34" charset="0"/>
              </a:rPr>
              <a:t>: 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59933"/>
              </p:ext>
            </p:extLst>
          </p:nvPr>
        </p:nvGraphicFramePr>
        <p:xfrm>
          <a:off x="5700346" y="2814316"/>
          <a:ext cx="19002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9" name="Equation" r:id="rId4" imgW="1091880" imgH="203040" progId="Equation.3">
                  <p:embed/>
                </p:oleObj>
              </mc:Choice>
              <mc:Fallback>
                <p:oleObj name="Equation" r:id="rId4" imgW="1091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0346" y="2814316"/>
                        <a:ext cx="190023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0467" y="2749000"/>
            <a:ext cx="1195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, then: 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73082"/>
              </p:ext>
            </p:extLst>
          </p:nvPr>
        </p:nvGraphicFramePr>
        <p:xfrm>
          <a:off x="4747846" y="3274796"/>
          <a:ext cx="404653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" name="Equation" r:id="rId6" imgW="2323800" imgH="393480" progId="Equation.3">
                  <p:embed/>
                </p:oleObj>
              </mc:Choice>
              <mc:Fallback>
                <p:oleObj name="Equation" r:id="rId6" imgW="2323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7846" y="3274796"/>
                        <a:ext cx="4046537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932009"/>
              </p:ext>
            </p:extLst>
          </p:nvPr>
        </p:nvGraphicFramePr>
        <p:xfrm>
          <a:off x="5537074" y="1718376"/>
          <a:ext cx="27400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1" name="Equation" r:id="rId8" imgW="1574640" imgH="419040" progId="Equation.3">
                  <p:embed/>
                </p:oleObj>
              </mc:Choice>
              <mc:Fallback>
                <p:oleObj name="Equation" r:id="rId8" imgW="15746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37074" y="1718376"/>
                        <a:ext cx="274002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47226" y="2749000"/>
            <a:ext cx="49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If: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7846" y="4142869"/>
            <a:ext cx="4031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Using basic </a:t>
            </a:r>
            <a:r>
              <a:rPr lang="en-US" sz="2000" dirty="0">
                <a:latin typeface="Arial Narrow" panose="020B0606020202030204" pitchFamily="34" charset="0"/>
              </a:rPr>
              <a:t>t</a:t>
            </a:r>
            <a:r>
              <a:rPr lang="en-US" sz="2000" dirty="0" smtClean="0">
                <a:latin typeface="Arial Narrow" panose="020B0606020202030204" pitchFamily="34" charset="0"/>
              </a:rPr>
              <a:t>rigonometry: 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90610"/>
              </p:ext>
            </p:extLst>
          </p:nvPr>
        </p:nvGraphicFramePr>
        <p:xfrm>
          <a:off x="4956988" y="4768909"/>
          <a:ext cx="38227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2" name="Equation" r:id="rId10" imgW="2197080" imgH="469800" progId="Equation.3">
                  <p:embed/>
                </p:oleObj>
              </mc:Choice>
              <mc:Fallback>
                <p:oleObj name="Equation" r:id="rId10" imgW="21970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6988" y="4768909"/>
                        <a:ext cx="3822700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65404" y="6034994"/>
            <a:ext cx="3612383" cy="4308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200" dirty="0" smtClean="0">
                <a:latin typeface="Arial Narrow" panose="020B0606020202030204" pitchFamily="34" charset="0"/>
              </a:rPr>
              <a:t>The static friction force is now:  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770384"/>
              </p:ext>
            </p:extLst>
          </p:nvPr>
        </p:nvGraphicFramePr>
        <p:xfrm>
          <a:off x="4747846" y="5820564"/>
          <a:ext cx="28527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" name="Equation" r:id="rId12" imgW="1638000" imgH="469800" progId="Equation.3">
                  <p:embed/>
                </p:oleObj>
              </mc:Choice>
              <mc:Fallback>
                <p:oleObj name="Equation" r:id="rId12" imgW="163800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47846" y="5820564"/>
                        <a:ext cx="2852738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ubtitle 4"/>
          <p:cNvSpPr txBox="1">
            <a:spLocks/>
          </p:cNvSpPr>
          <p:nvPr/>
        </p:nvSpPr>
        <p:spPr>
          <a:xfrm>
            <a:off x="1853" y="245558"/>
            <a:ext cx="9144000" cy="11676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CC00CC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CC00CC"/>
                </a:solidFill>
              </a:rPr>
            </a:br>
            <a:r>
              <a:rPr lang="en-US" sz="4000" b="1" dirty="0" smtClean="0">
                <a:solidFill>
                  <a:srgbClr val="CC00CC"/>
                </a:solidFill>
              </a:rPr>
              <a:t>Rolling on a Variable Slope Path</a:t>
            </a:r>
            <a:endParaRPr lang="en-US" sz="4000" b="1" dirty="0">
              <a:solidFill>
                <a:srgbClr val="CC00CC"/>
              </a:solidFill>
            </a:endParaRPr>
          </a:p>
        </p:txBody>
      </p:sp>
      <p:pic>
        <p:nvPicPr>
          <p:cNvPr id="10483" name="Picture 243" descr="ind-1996-friction-force-figure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0" r="41949" b="6722"/>
          <a:stretch/>
        </p:blipFill>
        <p:spPr bwMode="auto">
          <a:xfrm>
            <a:off x="307020" y="2882754"/>
            <a:ext cx="4180075" cy="25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42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1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1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475" y="1676636"/>
            <a:ext cx="8813830" cy="1339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But, something needs to be fixed in this procedure. By definition, the static friction coefficient </a:t>
            </a:r>
            <a:r>
              <a:rPr lang="en-US" sz="2400" i="1" dirty="0" err="1" smtClean="0">
                <a:latin typeface="Symbol" panose="05050102010706020507" pitchFamily="18" charset="2"/>
              </a:rPr>
              <a:t>m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Arial Narrow" panose="020B0606020202030204" pitchFamily="34" charset="0"/>
              </a:rPr>
              <a:t> must always be positive, while the slope of a path may be positive or negative.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704067"/>
              </p:ext>
            </p:extLst>
          </p:nvPr>
        </p:nvGraphicFramePr>
        <p:xfrm>
          <a:off x="5848803" y="3729655"/>
          <a:ext cx="148113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Equation" r:id="rId4" imgW="850680" imgH="393480" progId="Equation.3">
                  <p:embed/>
                </p:oleObj>
              </mc:Choice>
              <mc:Fallback>
                <p:oleObj name="Equation" r:id="rId4" imgW="850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48803" y="3729655"/>
                        <a:ext cx="1481138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3853" y="3090530"/>
            <a:ext cx="426355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So the required corrections must be: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476026"/>
              </p:ext>
            </p:extLst>
          </p:nvPr>
        </p:nvGraphicFramePr>
        <p:xfrm>
          <a:off x="5163003" y="4625853"/>
          <a:ext cx="28527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Equation" r:id="rId6" imgW="1638000" imgH="495000" progId="Equation.3">
                  <p:embed/>
                </p:oleObj>
              </mc:Choice>
              <mc:Fallback>
                <p:oleObj name="Equation" r:id="rId6" imgW="163800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63003" y="4625853"/>
                        <a:ext cx="2852738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1836" y="5954757"/>
            <a:ext cx="176645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latin typeface="Arial Narrow" panose="020B0606020202030204" pitchFamily="34" charset="0"/>
              </a:rPr>
              <a:t>Where: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5972" y="5954162"/>
            <a:ext cx="5791200" cy="462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denotes the absolute value of the function </a:t>
            </a:r>
            <a:r>
              <a:rPr lang="en-US" sz="2400" i="1" dirty="0" smtClean="0">
                <a:latin typeface="Arial Narrow" panose="020B0606020202030204" pitchFamily="34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740745"/>
              </p:ext>
            </p:extLst>
          </p:nvPr>
        </p:nvGraphicFramePr>
        <p:xfrm>
          <a:off x="2172580" y="5975097"/>
          <a:ext cx="7302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Equation" r:id="rId8" imgW="419040" imgH="253800" progId="Equation.3">
                  <p:embed/>
                </p:oleObj>
              </mc:Choice>
              <mc:Fallback>
                <p:oleObj name="Equation" r:id="rId8" imgW="4190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72580" y="5975097"/>
                        <a:ext cx="7302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4"/>
          <p:cNvSpPr txBox="1">
            <a:spLocks/>
          </p:cNvSpPr>
          <p:nvPr/>
        </p:nvSpPr>
        <p:spPr>
          <a:xfrm>
            <a:off x="1853" y="245558"/>
            <a:ext cx="9144000" cy="11676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CC00CC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CC00CC"/>
                </a:solidFill>
              </a:rPr>
            </a:br>
            <a:r>
              <a:rPr lang="en-US" sz="4000" b="1" dirty="0" smtClean="0">
                <a:solidFill>
                  <a:srgbClr val="CC00CC"/>
                </a:solidFill>
              </a:rPr>
              <a:t>Rolling on a Variable Slope Path</a:t>
            </a:r>
            <a:endParaRPr lang="en-US" sz="4000" b="1" dirty="0">
              <a:solidFill>
                <a:srgbClr val="CC00CC"/>
              </a:solidFill>
            </a:endParaRPr>
          </a:p>
        </p:txBody>
      </p:sp>
      <p:pic>
        <p:nvPicPr>
          <p:cNvPr id="13" name="Picture 160" descr="ind-1996-friction-force-figure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6" y="3220939"/>
            <a:ext cx="4165735" cy="23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1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13" y="1621971"/>
            <a:ext cx="8414657" cy="1315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The </a:t>
            </a:r>
            <a:r>
              <a:rPr lang="en-US" sz="2400" b="1" dirty="0" smtClean="0">
                <a:latin typeface="Arial Narrow" panose="020B0606020202030204" pitchFamily="34" charset="0"/>
              </a:rPr>
              <a:t>work-energy theorem </a:t>
            </a:r>
            <a:r>
              <a:rPr lang="en-US" sz="2400" dirty="0" smtClean="0">
                <a:latin typeface="Arial Narrow" panose="020B0606020202030204" pitchFamily="34" charset="0"/>
              </a:rPr>
              <a:t>states that the mechanical energy (kinetic energy + potential energy</a:t>
            </a:r>
            <a:r>
              <a:rPr lang="en-US" sz="2400" dirty="0">
                <a:latin typeface="Arial Narrow" panose="020B0606020202030204" pitchFamily="34" charset="0"/>
              </a:rPr>
              <a:t>) of </a:t>
            </a:r>
            <a:r>
              <a:rPr lang="en-US" sz="2400" dirty="0" smtClean="0">
                <a:latin typeface="Arial Narrow" panose="020B0606020202030204" pitchFamily="34" charset="0"/>
              </a:rPr>
              <a:t>an isolated </a:t>
            </a:r>
            <a:r>
              <a:rPr lang="en-US" sz="2400" dirty="0">
                <a:latin typeface="Arial Narrow" panose="020B0606020202030204" pitchFamily="34" charset="0"/>
              </a:rPr>
              <a:t>system </a:t>
            </a:r>
            <a:r>
              <a:rPr lang="en-US" sz="2400" dirty="0" smtClean="0">
                <a:latin typeface="Arial Narrow" panose="020B0606020202030204" pitchFamily="34" charset="0"/>
              </a:rPr>
              <a:t>under only conservative forces remains constant: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196936"/>
              </p:ext>
            </p:extLst>
          </p:nvPr>
        </p:nvGraphicFramePr>
        <p:xfrm>
          <a:off x="4100511" y="2564438"/>
          <a:ext cx="30956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Equation" r:id="rId4" imgW="1777680" imgH="685800" progId="Equation.3">
                  <p:embed/>
                </p:oleObj>
              </mc:Choice>
              <mc:Fallback>
                <p:oleObj name="Equation" r:id="rId4" imgW="177768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0511" y="2564438"/>
                        <a:ext cx="309562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913" y="3914775"/>
            <a:ext cx="8501743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In a system under non-conservative forces, like friction, the work-energy theorem states that work done by these forces is equivalent to the change in the mechanical energy: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876989"/>
              </p:ext>
            </p:extLst>
          </p:nvPr>
        </p:nvGraphicFramePr>
        <p:xfrm>
          <a:off x="4421185" y="4972933"/>
          <a:ext cx="2454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Equation" r:id="rId6" imgW="1409400" imgH="241200" progId="Equation.3">
                  <p:embed/>
                </p:oleObj>
              </mc:Choice>
              <mc:Fallback>
                <p:oleObj name="Equation" r:id="rId6" imgW="1409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1185" y="4972933"/>
                        <a:ext cx="24542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913" y="5554352"/>
            <a:ext cx="8501744" cy="11403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Additionally, the work done by non-conservative forces depends on the path or trajectory of the system, or in the time these forces affect the system.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853" y="245558"/>
            <a:ext cx="9144000" cy="11676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Work-Energy for a Sphere Rolling on a Variable Slope Path with Friction</a:t>
            </a:r>
            <a:endParaRPr lang="en-US" sz="4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21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2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787" y="1534887"/>
            <a:ext cx="8692945" cy="867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</a:rPr>
              <a:t>By definition, </a:t>
            </a:r>
            <a:r>
              <a:rPr lang="en-US" sz="2800" b="1" dirty="0" smtClean="0">
                <a:latin typeface="Arial Narrow" panose="020B0606020202030204" pitchFamily="34" charset="0"/>
              </a:rPr>
              <a:t>mechanical </a:t>
            </a:r>
            <a:r>
              <a:rPr lang="en-US" sz="2800" b="1" dirty="0">
                <a:latin typeface="Arial Narrow" panose="020B0606020202030204" pitchFamily="34" charset="0"/>
              </a:rPr>
              <a:t>w</a:t>
            </a:r>
            <a:r>
              <a:rPr lang="en-US" sz="2800" b="1" dirty="0" smtClean="0">
                <a:latin typeface="Arial Narrow" panose="020B0606020202030204" pitchFamily="34" charset="0"/>
              </a:rPr>
              <a:t>ork </a:t>
            </a:r>
            <a:r>
              <a:rPr lang="en-US" sz="2800" dirty="0" smtClean="0">
                <a:latin typeface="Arial Narrow" panose="020B0606020202030204" pitchFamily="34" charset="0"/>
              </a:rPr>
              <a:t>is the product of the displacement and the force component along the displacement: 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1283" y="2536238"/>
            <a:ext cx="3990105" cy="13839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For a variable slope path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Arial Narrow" panose="020B0606020202030204" pitchFamily="34" charset="0"/>
              </a:rPr>
              <a:t>, the work done by the friction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over a portion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Arial Narrow" panose="020B0606020202030204" pitchFamily="34" charset="0"/>
              </a:rPr>
              <a:t> of the path is: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25195"/>
              </p:ext>
            </p:extLst>
          </p:nvPr>
        </p:nvGraphicFramePr>
        <p:xfrm>
          <a:off x="5302629" y="3955689"/>
          <a:ext cx="34274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Equation" r:id="rId4" imgW="1968480" imgH="736560" progId="Equation.3">
                  <p:embed/>
                </p:oleObj>
              </mc:Choice>
              <mc:Fallback>
                <p:oleObj name="Equation" r:id="rId4" imgW="196848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2629" y="3955689"/>
                        <a:ext cx="3427412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3959" y="5268767"/>
            <a:ext cx="465038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For a differential portion of the path: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6366"/>
              </p:ext>
            </p:extLst>
          </p:nvPr>
        </p:nvGraphicFramePr>
        <p:xfrm>
          <a:off x="3061834" y="5763985"/>
          <a:ext cx="33845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Equation" r:id="rId6" imgW="1942920" imgH="495000" progId="Equation.3">
                  <p:embed/>
                </p:oleObj>
              </mc:Choice>
              <mc:Fallback>
                <p:oleObj name="Equation" r:id="rId6" imgW="194292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1834" y="5763985"/>
                        <a:ext cx="3384550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ubtitle 4"/>
          <p:cNvSpPr txBox="1">
            <a:spLocks/>
          </p:cNvSpPr>
          <p:nvPr/>
        </p:nvSpPr>
        <p:spPr>
          <a:xfrm>
            <a:off x="1853" y="245558"/>
            <a:ext cx="9144000" cy="11676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FF0066"/>
                </a:solidFill>
              </a:rPr>
            </a:br>
            <a:r>
              <a:rPr lang="en-US" sz="4000" b="1" dirty="0" smtClean="0">
                <a:solidFill>
                  <a:srgbClr val="FF0066"/>
                </a:solidFill>
              </a:rPr>
              <a:t>Rolling on a Variable Slope Path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13395" name="Picture 83" descr="ind-1996-friction-force-figure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" y="2643515"/>
            <a:ext cx="4155560" cy="252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8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1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98" y="1479720"/>
            <a:ext cx="8405960" cy="888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Expressing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400" dirty="0" smtClean="0">
                <a:latin typeface="Arial Narrow" panose="020B0606020202030204" pitchFamily="34" charset="0"/>
              </a:rPr>
              <a:t> in terms of the differentials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dirty="0" smtClean="0">
                <a:latin typeface="Arial Narrow" panose="020B0606020202030204" pitchFamily="34" charset="0"/>
              </a:rPr>
              <a:t> and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400" dirty="0" smtClean="0">
                <a:latin typeface="Arial Narrow" panose="020B0606020202030204" pitchFamily="34" charset="0"/>
              </a:rPr>
              <a:t>, the differential arc can be expressed in terms of the</a:t>
            </a:r>
            <a:r>
              <a:rPr lang="en-US" sz="2400" i="1" dirty="0" smtClean="0">
                <a:latin typeface="Arial Narrow" panose="020B0606020202030204" pitchFamily="34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Arial Narrow" panose="020B0606020202030204" pitchFamily="34" charset="0"/>
              </a:rPr>
              <a:t>: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461806"/>
              </p:ext>
            </p:extLst>
          </p:nvPr>
        </p:nvGraphicFramePr>
        <p:xfrm>
          <a:off x="1158875" y="2370138"/>
          <a:ext cx="67564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Equation" r:id="rId4" imgW="3657600" imgH="571320" progId="Equation.3">
                  <p:embed/>
                </p:oleObj>
              </mc:Choice>
              <mc:Fallback>
                <p:oleObj name="Equation" r:id="rId4" imgW="3657600" imgH="571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8875" y="2370138"/>
                        <a:ext cx="675640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7297" y="3510386"/>
            <a:ext cx="869294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The work along the differential portion of the path can be expressed as: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887979"/>
              </p:ext>
            </p:extLst>
          </p:nvPr>
        </p:nvGraphicFramePr>
        <p:xfrm>
          <a:off x="2092325" y="3948113"/>
          <a:ext cx="4889500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" name="Equation" r:id="rId6" imgW="2806560" imgH="1015920" progId="Equation.3">
                  <p:embed/>
                </p:oleObj>
              </mc:Choice>
              <mc:Fallback>
                <p:oleObj name="Equation" r:id="rId6" imgW="2806560" imgH="1015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2325" y="3948113"/>
                        <a:ext cx="4889500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053094"/>
              </p:ext>
            </p:extLst>
          </p:nvPr>
        </p:nvGraphicFramePr>
        <p:xfrm>
          <a:off x="2092325" y="5866640"/>
          <a:ext cx="261143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Equation" r:id="rId8" imgW="1498320" imgH="393480" progId="Equation.3">
                  <p:embed/>
                </p:oleObj>
              </mc:Choice>
              <mc:Fallback>
                <p:oleObj name="Equation" r:id="rId8" imgW="14983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92325" y="5866640"/>
                        <a:ext cx="2611437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4"/>
          <p:cNvSpPr txBox="1">
            <a:spLocks/>
          </p:cNvSpPr>
          <p:nvPr/>
        </p:nvSpPr>
        <p:spPr>
          <a:xfrm>
            <a:off x="1853" y="245558"/>
            <a:ext cx="9144000" cy="11676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FF0066"/>
                </a:solidFill>
              </a:rPr>
            </a:br>
            <a:r>
              <a:rPr lang="en-US" sz="4000" b="1" dirty="0" smtClean="0">
                <a:solidFill>
                  <a:srgbClr val="FF0066"/>
                </a:solidFill>
              </a:rPr>
              <a:t>Rolling on a Variable Slope Path</a:t>
            </a:r>
            <a:endParaRPr lang="en-US" sz="4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4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8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81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81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327" y="2209953"/>
            <a:ext cx="4247615" cy="16776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Because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 smtClean="0">
                <a:latin typeface="Arial Narrow" panose="020B0606020202030204" pitchFamily="34" charset="0"/>
              </a:rPr>
              <a:t>, using properties of the absolute value and the definition of differential of a function: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126085"/>
              </p:ext>
            </p:extLst>
          </p:nvPr>
        </p:nvGraphicFramePr>
        <p:xfrm>
          <a:off x="5361428" y="2331167"/>
          <a:ext cx="2611438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4" imgW="1498320" imgH="1218960" progId="Equation.3">
                  <p:embed/>
                </p:oleObj>
              </mc:Choice>
              <mc:Fallback>
                <p:oleObj name="Equation" r:id="rId4" imgW="1498320" imgH="1218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1428" y="2331167"/>
                        <a:ext cx="2611438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327" y="4614270"/>
            <a:ext cx="4247615" cy="16123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Friction forces always acts against the movement, so the work done by them must always be negative</a:t>
            </a:r>
            <a:r>
              <a:rPr lang="en-US" sz="2400" dirty="0" smtClean="0">
                <a:latin typeface="Arial Narrow" panose="020B0606020202030204" pitchFamily="34" charset="0"/>
              </a:rPr>
              <a:t>: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09641"/>
              </p:ext>
            </p:extLst>
          </p:nvPr>
        </p:nvGraphicFramePr>
        <p:xfrm>
          <a:off x="5361428" y="5079137"/>
          <a:ext cx="24130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6" imgW="1384200" imgH="393480" progId="Equation.3">
                  <p:embed/>
                </p:oleObj>
              </mc:Choice>
              <mc:Fallback>
                <p:oleObj name="Equation" r:id="rId6" imgW="1384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1428" y="5079137"/>
                        <a:ext cx="2413000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btitle 4"/>
          <p:cNvSpPr txBox="1">
            <a:spLocks/>
          </p:cNvSpPr>
          <p:nvPr/>
        </p:nvSpPr>
        <p:spPr>
          <a:xfrm>
            <a:off x="1853" y="245558"/>
            <a:ext cx="9144000" cy="11676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FF0066"/>
                </a:solidFill>
              </a:rPr>
            </a:br>
            <a:r>
              <a:rPr lang="en-US" sz="4000" b="1" dirty="0" smtClean="0">
                <a:solidFill>
                  <a:srgbClr val="FF0066"/>
                </a:solidFill>
              </a:rPr>
              <a:t>Rolling on a Variable Slope Path</a:t>
            </a:r>
            <a:endParaRPr lang="en-US" sz="4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21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4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947" y="1558423"/>
            <a:ext cx="6620703" cy="496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Taking small displacements instead differentials: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276073"/>
              </p:ext>
            </p:extLst>
          </p:nvPr>
        </p:nvGraphicFramePr>
        <p:xfrm>
          <a:off x="1611993" y="1936724"/>
          <a:ext cx="24796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Equation" r:id="rId4" imgW="1422360" imgH="393480" progId="Equation.3">
                  <p:embed/>
                </p:oleObj>
              </mc:Choice>
              <mc:Fallback>
                <p:oleObj name="Equation" r:id="rId4" imgW="1422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1993" y="1936724"/>
                        <a:ext cx="247967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3498" y="2688399"/>
            <a:ext cx="6620702" cy="5208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Using this expression in the work-energy theorem: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92884"/>
              </p:ext>
            </p:extLst>
          </p:nvPr>
        </p:nvGraphicFramePr>
        <p:xfrm>
          <a:off x="5199322" y="2102684"/>
          <a:ext cx="1857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Equation" r:id="rId6" imgW="1066680" imgH="241200" progId="Equation.3">
                  <p:embed/>
                </p:oleObj>
              </mc:Choice>
              <mc:Fallback>
                <p:oleObj name="Equation" r:id="rId6" imgW="10666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9322" y="2102684"/>
                        <a:ext cx="18573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345674"/>
              </p:ext>
            </p:extLst>
          </p:nvPr>
        </p:nvGraphicFramePr>
        <p:xfrm>
          <a:off x="1349618" y="3143744"/>
          <a:ext cx="6444764" cy="712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8" imgW="3530520" imgH="393480" progId="Equation.3">
                  <p:embed/>
                </p:oleObj>
              </mc:Choice>
              <mc:Fallback>
                <p:oleObj name="Equation" r:id="rId8" imgW="35305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618" y="3143744"/>
                        <a:ext cx="6444764" cy="712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93382" y="4031771"/>
            <a:ext cx="4265562" cy="26299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>
                <a:latin typeface="Arial Narrow" panose="020B0606020202030204" pitchFamily="34" charset="0"/>
              </a:rPr>
              <a:t>This expression relates the work done by friction with the mechanical energy of a sphere rolling </a:t>
            </a:r>
            <a:r>
              <a:rPr lang="en-US" sz="2200" b="1" dirty="0" smtClean="0">
                <a:latin typeface="Arial Narrow" panose="020B0606020202030204" pitchFamily="34" charset="0"/>
              </a:rPr>
              <a:t>on a little portion of a curved path</a:t>
            </a:r>
            <a:r>
              <a:rPr lang="en-US" sz="2200" dirty="0" smtClean="0">
                <a:latin typeface="Arial Narrow" panose="020B060602020203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Arial Narrow" panose="020B0606020202030204" pitchFamily="34" charset="0"/>
              </a:rPr>
              <a:t>Visualize this portion as </a:t>
            </a:r>
            <a:r>
              <a:rPr lang="en-US" sz="2200" b="1" dirty="0" smtClean="0">
                <a:latin typeface="Arial Narrow" panose="020B0606020202030204" pitchFamily="34" charset="0"/>
              </a:rPr>
              <a:t>a little incline</a:t>
            </a:r>
            <a:r>
              <a:rPr lang="en-US" sz="2200" dirty="0" smtClean="0">
                <a:latin typeface="Arial Narrow" panose="020B060602020203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Arial Narrow" panose="020B0606020202030204" pitchFamily="34" charset="0"/>
              </a:rPr>
              <a:t>Height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200" dirty="0" smtClean="0">
                <a:latin typeface="Arial Narrow" panose="020B0606020202030204" pitchFamily="34" charset="0"/>
              </a:rPr>
              <a:t>is given by the function 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 smtClean="0">
                <a:latin typeface="Arial Narrow" panose="020B0606020202030204" pitchFamily="34" charset="0"/>
              </a:rPr>
              <a:t>. 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853" y="245558"/>
            <a:ext cx="9144000" cy="11676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FF0066"/>
                </a:solidFill>
              </a:rPr>
            </a:br>
            <a:r>
              <a:rPr lang="en-US" sz="4000" b="1" dirty="0" smtClean="0">
                <a:solidFill>
                  <a:srgbClr val="FF0066"/>
                </a:solidFill>
              </a:rPr>
              <a:t>Rolling on a Variable Slope Path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16494" name="Picture 110" descr="ind-1996-friction-force-figure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r="18096" b="61745"/>
          <a:stretch/>
        </p:blipFill>
        <p:spPr bwMode="auto">
          <a:xfrm>
            <a:off x="200425" y="3944508"/>
            <a:ext cx="4371575" cy="271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4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41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931" y="1501107"/>
            <a:ext cx="628046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Then, dividing by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Arial Narrow" panose="020B0606020202030204" pitchFamily="34" charset="0"/>
              </a:rPr>
              <a:t>: 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12590"/>
              </p:ext>
            </p:extLst>
          </p:nvPr>
        </p:nvGraphicFramePr>
        <p:xfrm>
          <a:off x="1187450" y="1950019"/>
          <a:ext cx="67691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4" imgW="3708360" imgH="393480" progId="Equation.3">
                  <p:embed/>
                </p:oleObj>
              </mc:Choice>
              <mc:Fallback>
                <p:oleObj name="Equation" r:id="rId4" imgW="3708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50019"/>
                        <a:ext cx="6769100" cy="712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7931" y="2807305"/>
            <a:ext cx="809862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 smtClean="0">
                <a:latin typeface="Arial Narrow" panose="020B0606020202030204" pitchFamily="34" charset="0"/>
              </a:rPr>
              <a:t>From this expression, we can determine final velocity at the end of the incline: 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45735"/>
              </p:ext>
            </p:extLst>
          </p:nvPr>
        </p:nvGraphicFramePr>
        <p:xfrm>
          <a:off x="1408113" y="3229842"/>
          <a:ext cx="632777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6" imgW="3466800" imgH="444240" progId="Equation.3">
                  <p:embed/>
                </p:oleObj>
              </mc:Choice>
              <mc:Fallback>
                <p:oleObj name="Equation" r:id="rId6" imgW="3466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3229842"/>
                        <a:ext cx="6327775" cy="804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ubtitle 4"/>
          <p:cNvSpPr txBox="1">
            <a:spLocks/>
          </p:cNvSpPr>
          <p:nvPr/>
        </p:nvSpPr>
        <p:spPr>
          <a:xfrm>
            <a:off x="1853" y="245558"/>
            <a:ext cx="9144000" cy="11676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FF0066"/>
                </a:solidFill>
              </a:rPr>
            </a:br>
            <a:r>
              <a:rPr lang="en-US" sz="4000" b="1" dirty="0" smtClean="0">
                <a:solidFill>
                  <a:srgbClr val="FF0066"/>
                </a:solidFill>
              </a:rPr>
              <a:t>Rolling on a Variable Slope Path</a:t>
            </a: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11" name="Picture 110" descr="ind-1996-friction-force-figure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r="18096" b="61745"/>
          <a:stretch/>
        </p:blipFill>
        <p:spPr bwMode="auto">
          <a:xfrm>
            <a:off x="2591953" y="4257599"/>
            <a:ext cx="3960095" cy="246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2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s://upload.wikimedia.org/wikipedia/commons/thumb/c/ca/Kingda_Ka.jpg/320px-Kingda_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/>
          <a:stretch/>
        </p:blipFill>
        <p:spPr bwMode="auto">
          <a:xfrm>
            <a:off x="4581887" y="3341348"/>
            <a:ext cx="4574683" cy="352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upload.wikimedia.org/wikipedia/commons/thumb/6/66/Superman_Krypton_Coaster_vertical_loop.jpg/320px-Superman_Krypton_Coaster_vertical_lo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3" y="3341348"/>
            <a:ext cx="4693491" cy="35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upload.wikimedia.org/wikipedia/commons/thumb/9/9e/Poltergeist.jpg/320px-Poltergei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70" y="-1"/>
            <a:ext cx="4655226" cy="34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72624" cy="3519237"/>
          </a:xfrm>
          <a:prstGeom prst="rect">
            <a:avLst/>
          </a:prstGeom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4423" y="2794888"/>
            <a:ext cx="1483242" cy="525314"/>
          </a:xfrm>
          <a:prstGeom prst="rect">
            <a:avLst/>
          </a:prstGeom>
        </p:spPr>
      </p:pic>
      <p:pic>
        <p:nvPicPr>
          <p:cNvPr id="12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23" y="2942113"/>
            <a:ext cx="1510596" cy="549308"/>
          </a:xfrm>
          <a:prstGeom prst="rect">
            <a:avLst/>
          </a:prstGeom>
        </p:spPr>
      </p:pic>
      <p:pic>
        <p:nvPicPr>
          <p:cNvPr id="13" name="Picture 12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43" y="6128650"/>
            <a:ext cx="871631" cy="713153"/>
          </a:xfrm>
          <a:prstGeom prst="rect">
            <a:avLst/>
          </a:prstGeom>
        </p:spPr>
      </p:pic>
      <p:pic>
        <p:nvPicPr>
          <p:cNvPr id="14" name="Picture 13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4745" y="6288034"/>
            <a:ext cx="1533158" cy="5791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9221" y="3090104"/>
            <a:ext cx="627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PLAY</a:t>
            </a:r>
            <a:endParaRPr lang="en-US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5837" y="2917715"/>
            <a:ext cx="627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PLAY</a:t>
            </a:r>
            <a:endParaRPr lang="en-US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151" y="6359604"/>
            <a:ext cx="627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PLAY</a:t>
            </a:r>
            <a:endParaRPr lang="en-US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6520" y="6446592"/>
            <a:ext cx="627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PLAY</a:t>
            </a:r>
            <a:endParaRPr lang="en-US" b="1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893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d-1996-friction-force-figure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4"/>
          <a:stretch/>
        </p:blipFill>
        <p:spPr bwMode="auto">
          <a:xfrm>
            <a:off x="306338" y="1437542"/>
            <a:ext cx="8535029" cy="51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5755" y="3222324"/>
            <a:ext cx="4060372" cy="1197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Arial Narrow" panose="020B0606020202030204" pitchFamily="34" charset="0"/>
              </a:rPr>
              <a:t>The final velocity at the end of one incline is the initial velocity at the beginning of the next incline.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3" y="180242"/>
            <a:ext cx="9144000" cy="11676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FF0066"/>
                </a:solidFill>
              </a:rPr>
            </a:br>
            <a:r>
              <a:rPr lang="en-US" sz="4000" b="1" dirty="0" smtClean="0">
                <a:solidFill>
                  <a:srgbClr val="FF0066"/>
                </a:solidFill>
              </a:rPr>
              <a:t>Rolling on a Variable Slope Path</a:t>
            </a: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257" y="1941601"/>
            <a:ext cx="5290455" cy="12807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Arial Narrow" panose="020B0606020202030204" pitchFamily="34" charset="0"/>
              </a:rPr>
              <a:t>We can approximate the friction of a spherical body on </a:t>
            </a:r>
            <a:r>
              <a:rPr lang="en-US" sz="2400" b="1" dirty="0" smtClean="0">
                <a:latin typeface="Arial Narrow" panose="020B0606020202030204" pitchFamily="34" charset="0"/>
              </a:rPr>
              <a:t>a curved path </a:t>
            </a:r>
            <a:r>
              <a:rPr lang="en-US" sz="2400" dirty="0" smtClean="0">
                <a:latin typeface="Arial Narrow" panose="020B0606020202030204" pitchFamily="34" charset="0"/>
              </a:rPr>
              <a:t>as the rolling of this body on </a:t>
            </a:r>
            <a:r>
              <a:rPr lang="en-US" sz="2400" b="1" dirty="0" smtClean="0">
                <a:latin typeface="Arial Narrow" panose="020B0606020202030204" pitchFamily="34" charset="0"/>
              </a:rPr>
              <a:t>a sequence of inclines</a:t>
            </a:r>
            <a:r>
              <a:rPr lang="en-US" sz="2400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24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0" y="206829"/>
            <a:ext cx="9144000" cy="10885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b="1" dirty="0" smtClean="0">
                <a:solidFill>
                  <a:srgbClr val="002060"/>
                </a:solidFill>
              </a:rPr>
              <a:t>Are you ready to apply what you have learned?</a:t>
            </a:r>
            <a:endParaRPr lang="en-US" sz="3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67" y="1295400"/>
            <a:ext cx="62960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589" y="1065931"/>
            <a:ext cx="882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Similar </a:t>
            </a:r>
            <a:r>
              <a:rPr lang="en-US" sz="2000" dirty="0" smtClean="0">
                <a:latin typeface="Arial Narrow" panose="020B0606020202030204" pitchFamily="34" charset="0"/>
              </a:rPr>
              <a:t>to how </a:t>
            </a:r>
            <a:r>
              <a:rPr lang="en-US" sz="2000" dirty="0">
                <a:latin typeface="Arial Narrow" panose="020B0606020202030204" pitchFamily="34" charset="0"/>
              </a:rPr>
              <a:t>linear velocity is defined, angular velocity is the angle swept by unit of time. Tangential velocity is the equivalent of linear velocity for a particle moving on a </a:t>
            </a:r>
            <a:r>
              <a:rPr lang="en-US" sz="2000" dirty="0" smtClean="0">
                <a:latin typeface="Arial Narrow" panose="020B0606020202030204" pitchFamily="34" charset="0"/>
              </a:rPr>
              <a:t>circumference.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216894" y="1972571"/>
            <a:ext cx="162847" cy="37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010887"/>
              </p:ext>
            </p:extLst>
          </p:nvPr>
        </p:nvGraphicFramePr>
        <p:xfrm>
          <a:off x="5740600" y="2725685"/>
          <a:ext cx="1118194" cy="690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" name="Equation" r:id="rId4" imgW="647419" imgH="393529" progId="Equation.3">
                  <p:embed/>
                </p:oleObj>
              </mc:Choice>
              <mc:Fallback>
                <p:oleObj name="Equation" r:id="rId4" imgW="647419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600" y="2725685"/>
                        <a:ext cx="1118194" cy="690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682319" y="1934221"/>
            <a:ext cx="162847" cy="37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433562"/>
              </p:ext>
            </p:extLst>
          </p:nvPr>
        </p:nvGraphicFramePr>
        <p:xfrm>
          <a:off x="7668580" y="2834859"/>
          <a:ext cx="1057078" cy="38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1" name="Equation" r:id="rId6" imgW="609336" imgH="215806" progId="Equation.3">
                  <p:embed/>
                </p:oleObj>
              </mc:Choice>
              <mc:Fallback>
                <p:oleObj name="Equation" r:id="rId6" imgW="609336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580" y="2834859"/>
                        <a:ext cx="1057078" cy="385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" y="-9768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524225"/>
              </p:ext>
            </p:extLst>
          </p:nvPr>
        </p:nvGraphicFramePr>
        <p:xfrm>
          <a:off x="6811966" y="2090668"/>
          <a:ext cx="848363" cy="31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" name="Equation" r:id="rId8" imgW="520248" imgH="177646" progId="Equation.3">
                  <p:embed/>
                </p:oleObj>
              </mc:Choice>
              <mc:Fallback>
                <p:oleObj name="Equation" r:id="rId8" imgW="520248" imgH="17764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966" y="2090668"/>
                        <a:ext cx="848363" cy="314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" y="-9768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761396"/>
              </p:ext>
            </p:extLst>
          </p:nvPr>
        </p:nvGraphicFramePr>
        <p:xfrm>
          <a:off x="5785519" y="3714567"/>
          <a:ext cx="926693" cy="72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" name="Equation" r:id="rId10" imgW="520474" imgH="393529" progId="Equation.3">
                  <p:embed/>
                </p:oleObj>
              </mc:Choice>
              <mc:Fallback>
                <p:oleObj name="Equation" r:id="rId10" imgW="520474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519" y="3714567"/>
                        <a:ext cx="926693" cy="7207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7130348" y="3554646"/>
            <a:ext cx="128568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35284"/>
              </p:ext>
            </p:extLst>
          </p:nvPr>
        </p:nvGraphicFramePr>
        <p:xfrm>
          <a:off x="7532290" y="3671654"/>
          <a:ext cx="1051847" cy="70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" name="Equation" r:id="rId12" imgW="609336" imgH="393529" progId="Equation.3">
                  <p:embed/>
                </p:oleObj>
              </mc:Choice>
              <mc:Fallback>
                <p:oleObj name="Equation" r:id="rId12" imgW="609336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290" y="3671654"/>
                        <a:ext cx="1051847" cy="701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781072" y="4239791"/>
            <a:ext cx="121404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631438"/>
              </p:ext>
            </p:extLst>
          </p:nvPr>
        </p:nvGraphicFramePr>
        <p:xfrm>
          <a:off x="5768278" y="4787401"/>
          <a:ext cx="1010987" cy="741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" name="Equation" r:id="rId14" imgW="571252" imgH="418918" progId="Equation.3">
                  <p:embed/>
                </p:oleObj>
              </mc:Choice>
              <mc:Fallback>
                <p:oleObj name="Equation" r:id="rId14" imgW="571252" imgH="418918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278" y="4787401"/>
                        <a:ext cx="1010987" cy="741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080623"/>
              </p:ext>
            </p:extLst>
          </p:nvPr>
        </p:nvGraphicFramePr>
        <p:xfrm>
          <a:off x="7511435" y="4740831"/>
          <a:ext cx="1240682" cy="73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" name="Equation" r:id="rId16" imgW="698500" imgH="419100" progId="Equation.3">
                  <p:embed/>
                </p:oleObj>
              </mc:Choice>
              <mc:Fallback>
                <p:oleObj name="Equation" r:id="rId16" imgW="698500" imgH="4191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435" y="4740831"/>
                        <a:ext cx="1240682" cy="737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608099" y="4840702"/>
            <a:ext cx="112133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01321"/>
              </p:ext>
            </p:extLst>
          </p:nvPr>
        </p:nvGraphicFramePr>
        <p:xfrm>
          <a:off x="6612519" y="5777798"/>
          <a:ext cx="1113216" cy="38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" name="Equation" r:id="rId18" imgW="634449" imgH="215713" progId="Equation.3">
                  <p:embed/>
                </p:oleObj>
              </mc:Choice>
              <mc:Fallback>
                <p:oleObj name="Equation" r:id="rId18" imgW="634449" imgH="215713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2519" y="5777798"/>
                        <a:ext cx="1113216" cy="382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062612" y="2883980"/>
            <a:ext cx="4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</a:t>
            </a:r>
          </a:p>
        </p:txBody>
      </p:sp>
      <p:sp>
        <p:nvSpPr>
          <p:cNvPr id="35" name="Subtitle 4"/>
          <p:cNvSpPr txBox="1">
            <a:spLocks/>
          </p:cNvSpPr>
          <p:nvPr/>
        </p:nvSpPr>
        <p:spPr>
          <a:xfrm>
            <a:off x="209091" y="255754"/>
            <a:ext cx="8725818" cy="7315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 smtClean="0"/>
              <a:t>Rotational</a:t>
            </a:r>
            <a:r>
              <a:rPr lang="en-US" sz="4400" dirty="0" smtClean="0"/>
              <a:t> </a:t>
            </a:r>
            <a:r>
              <a:rPr lang="en-US" sz="4400" b="1" dirty="0" smtClean="0"/>
              <a:t>Movement</a:t>
            </a:r>
            <a:r>
              <a:rPr lang="en-US" sz="4400" dirty="0" smtClean="0"/>
              <a:t> </a:t>
            </a:r>
            <a:r>
              <a:rPr lang="en-US" sz="4400" b="1" dirty="0" smtClean="0"/>
              <a:t>Kinematics</a:t>
            </a:r>
            <a:endParaRPr lang="en-US" sz="4400" b="1" dirty="0"/>
          </a:p>
        </p:txBody>
      </p:sp>
      <p:pic>
        <p:nvPicPr>
          <p:cNvPr id="1959" name="Picture 935" descr="ind-1996-friction-force-figure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4221"/>
            <a:ext cx="5619646" cy="46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713" y="2234868"/>
            <a:ext cx="300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Tangential </a:t>
            </a:r>
            <a:r>
              <a:rPr lang="en-US" sz="2000" dirty="0" smtClean="0"/>
              <a:t>kinetic energy</a:t>
            </a:r>
            <a:r>
              <a:rPr lang="en-US" sz="2000" dirty="0"/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15984" y="2871232"/>
            <a:ext cx="287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Rotational </a:t>
            </a:r>
            <a:r>
              <a:rPr lang="en-US" sz="2000" dirty="0" smtClean="0"/>
              <a:t>kinetic energy</a:t>
            </a:r>
            <a:r>
              <a:rPr lang="en-US" sz="2000" dirty="0"/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69493"/>
              </p:ext>
            </p:extLst>
          </p:nvPr>
        </p:nvGraphicFramePr>
        <p:xfrm>
          <a:off x="5400984" y="2230175"/>
          <a:ext cx="1287443" cy="429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" name="Equation" r:id="rId4" imgW="685800" imgH="228600" progId="Equation.3">
                  <p:embed/>
                </p:oleObj>
              </mc:Choice>
              <mc:Fallback>
                <p:oleObj name="Equation" r:id="rId4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0984" y="2230175"/>
                        <a:ext cx="1287443" cy="429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907385"/>
              </p:ext>
            </p:extLst>
          </p:nvPr>
        </p:nvGraphicFramePr>
        <p:xfrm>
          <a:off x="5400984" y="2835549"/>
          <a:ext cx="1354849" cy="46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" name="Equation" r:id="rId6" imgW="672840" imgH="228600" progId="Equation.3">
                  <p:embed/>
                </p:oleObj>
              </mc:Choice>
              <mc:Fallback>
                <p:oleObj name="Equation" r:id="rId6" imgW="6728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0984" y="2835549"/>
                        <a:ext cx="1354849" cy="46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15984" y="3502979"/>
            <a:ext cx="318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Momentum of </a:t>
            </a:r>
            <a:r>
              <a:rPr lang="en-US" sz="2000" dirty="0" smtClean="0"/>
              <a:t>inertia</a:t>
            </a:r>
            <a:r>
              <a:rPr lang="en-US" sz="2000" dirty="0"/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981527"/>
              </p:ext>
            </p:extLst>
          </p:nvPr>
        </p:nvGraphicFramePr>
        <p:xfrm>
          <a:off x="5400984" y="3471913"/>
          <a:ext cx="1016825" cy="4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" name="Equation" r:id="rId8" imgW="507960" imgH="203040" progId="Equation.3">
                  <p:embed/>
                </p:oleObj>
              </mc:Choice>
              <mc:Fallback>
                <p:oleObj name="Equation" r:id="rId8" imgW="5079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00984" y="3471913"/>
                        <a:ext cx="1016825" cy="4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9091" y="1830064"/>
            <a:ext cx="3204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For </a:t>
            </a:r>
            <a:r>
              <a:rPr lang="en-US" sz="2000" b="1" dirty="0">
                <a:solidFill>
                  <a:srgbClr val="0070C0"/>
                </a:solidFill>
              </a:rPr>
              <a:t>a single particle: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855" y="4219113"/>
            <a:ext cx="362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For </a:t>
            </a:r>
            <a:r>
              <a:rPr lang="en-US" sz="2000" b="1" dirty="0">
                <a:solidFill>
                  <a:srgbClr val="0070C0"/>
                </a:solidFill>
              </a:rPr>
              <a:t>a system of particles: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8315" y="4607771"/>
            <a:ext cx="255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Momentum of </a:t>
            </a:r>
            <a:r>
              <a:rPr lang="en-US" sz="2000" dirty="0" smtClean="0"/>
              <a:t>inertia</a:t>
            </a:r>
            <a:r>
              <a:rPr lang="en-US" sz="2000" dirty="0"/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00836"/>
              </p:ext>
            </p:extLst>
          </p:nvPr>
        </p:nvGraphicFramePr>
        <p:xfrm>
          <a:off x="5400984" y="4631332"/>
          <a:ext cx="1351644" cy="49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0" name="Equation" r:id="rId10" imgW="698400" imgH="253800" progId="Equation.3">
                  <p:embed/>
                </p:oleObj>
              </mc:Choice>
              <mc:Fallback>
                <p:oleObj name="Equation" r:id="rId10" imgW="6984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00984" y="4631332"/>
                        <a:ext cx="1351644" cy="490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71855" y="5258114"/>
            <a:ext cx="273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For </a:t>
            </a:r>
            <a:r>
              <a:rPr lang="en-US" sz="2000" b="1" dirty="0">
                <a:solidFill>
                  <a:srgbClr val="0070C0"/>
                </a:solidFill>
              </a:rPr>
              <a:t>a rigid body: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4917" y="5591000"/>
            <a:ext cx="2638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Momentum of </a:t>
            </a:r>
            <a:r>
              <a:rPr lang="en-US" sz="2000" dirty="0" smtClean="0"/>
              <a:t>inertia</a:t>
            </a:r>
            <a:r>
              <a:rPr lang="en-US" sz="2000" dirty="0"/>
              <a:t>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32714"/>
              </p:ext>
            </p:extLst>
          </p:nvPr>
        </p:nvGraphicFramePr>
        <p:xfrm>
          <a:off x="5400984" y="5575737"/>
          <a:ext cx="1279459" cy="53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" name="Equation" r:id="rId12" imgW="672840" imgH="279360" progId="Equation.3">
                  <p:embed/>
                </p:oleObj>
              </mc:Choice>
              <mc:Fallback>
                <p:oleObj name="Equation" r:id="rId12" imgW="67284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00984" y="5575737"/>
                        <a:ext cx="1279459" cy="53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ubtitle 4"/>
          <p:cNvSpPr txBox="1">
            <a:spLocks/>
          </p:cNvSpPr>
          <p:nvPr/>
        </p:nvSpPr>
        <p:spPr>
          <a:xfrm>
            <a:off x="209091" y="365783"/>
            <a:ext cx="8725818" cy="10873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Rotational Kinetic Energy and Momentum of Inertia of a Rigid Body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2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52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3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3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4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1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2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1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2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9342" y="1126925"/>
            <a:ext cx="20993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</a:rPr>
              <a:t>Law </a:t>
            </a:r>
            <a:r>
              <a:rPr lang="en-US" sz="2200" b="1" dirty="0">
                <a:solidFill>
                  <a:srgbClr val="00B050"/>
                </a:solidFill>
              </a:rPr>
              <a:t>of </a:t>
            </a:r>
            <a:r>
              <a:rPr lang="en-US" sz="2200" b="1" dirty="0" smtClean="0">
                <a:solidFill>
                  <a:srgbClr val="00B050"/>
                </a:solidFill>
              </a:rPr>
              <a:t>lever</a:t>
            </a:r>
            <a:r>
              <a:rPr lang="en-US" sz="2200" b="1" dirty="0">
                <a:solidFill>
                  <a:srgbClr val="00B050"/>
                </a:solidFill>
              </a:rPr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84629"/>
              </p:ext>
            </p:extLst>
          </p:nvPr>
        </p:nvGraphicFramePr>
        <p:xfrm>
          <a:off x="2506426" y="1172278"/>
          <a:ext cx="952825" cy="30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" name="Equation" r:id="rId4" imgW="558720" imgH="177480" progId="Equation.3">
                  <p:embed/>
                </p:oleObj>
              </mc:Choice>
              <mc:Fallback>
                <p:oleObj name="Equation" r:id="rId4" imgW="5587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6426" y="1172278"/>
                        <a:ext cx="952825" cy="303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9342" y="1791290"/>
            <a:ext cx="1408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</a:rPr>
              <a:t>Torque</a:t>
            </a:r>
            <a:r>
              <a:rPr lang="en-US" sz="2000" b="1" dirty="0">
                <a:solidFill>
                  <a:srgbClr val="00B050"/>
                </a:solidFill>
              </a:rPr>
              <a:t>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452167"/>
              </p:ext>
            </p:extLst>
          </p:nvPr>
        </p:nvGraphicFramePr>
        <p:xfrm>
          <a:off x="2432142" y="1722893"/>
          <a:ext cx="1086153" cy="39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" name="Equation" r:id="rId6" imgW="596880" imgH="215640" progId="Equation.3">
                  <p:embed/>
                </p:oleObj>
              </mc:Choice>
              <mc:Fallback>
                <p:oleObj name="Equation" r:id="rId6" imgW="596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32142" y="1722893"/>
                        <a:ext cx="1086153" cy="39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53714"/>
              </p:ext>
            </p:extLst>
          </p:nvPr>
        </p:nvGraphicFramePr>
        <p:xfrm>
          <a:off x="2005314" y="2336415"/>
          <a:ext cx="1598017" cy="31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" name="Equation" r:id="rId8" imgW="888840" imgH="177480" progId="Equation.3">
                  <p:embed/>
                </p:oleObj>
              </mc:Choice>
              <mc:Fallback>
                <p:oleObj name="Equation" r:id="rId8" imgW="8888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5314" y="2336415"/>
                        <a:ext cx="1598017" cy="31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09" y="2330162"/>
            <a:ext cx="1307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Magnitude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673" y="3245976"/>
            <a:ext cx="2279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</a:rPr>
              <a:t>Newton’s second law:</a:t>
            </a:r>
            <a:endParaRPr lang="en-US" sz="2200" b="1" dirty="0">
              <a:solidFill>
                <a:srgbClr val="00B050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724835"/>
              </p:ext>
            </p:extLst>
          </p:nvPr>
        </p:nvGraphicFramePr>
        <p:xfrm>
          <a:off x="2676448" y="3240011"/>
          <a:ext cx="995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" name="Equation" r:id="rId10" imgW="583920" imgH="215640" progId="Equation.3">
                  <p:embed/>
                </p:oleObj>
              </mc:Choice>
              <mc:Fallback>
                <p:oleObj name="Equation" r:id="rId10" imgW="5839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6448" y="3240011"/>
                        <a:ext cx="995363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32970"/>
              </p:ext>
            </p:extLst>
          </p:nvPr>
        </p:nvGraphicFramePr>
        <p:xfrm>
          <a:off x="2885238" y="3875813"/>
          <a:ext cx="9080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" name="Equation" r:id="rId12" imgW="533160" imgH="393480" progId="Equation.3">
                  <p:embed/>
                </p:oleObj>
              </mc:Choice>
              <mc:Fallback>
                <p:oleObj name="Equation" r:id="rId12" imgW="533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85238" y="3875813"/>
                        <a:ext cx="90805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514" y="4814827"/>
            <a:ext cx="8728595" cy="1781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b="1" dirty="0"/>
              <a:t>Torque</a:t>
            </a:r>
            <a:r>
              <a:rPr lang="en-US" sz="2200" dirty="0"/>
              <a:t> is a measure of how much a force acting on an object causes that object to rotate. It is formally defined as </a:t>
            </a:r>
            <a:r>
              <a:rPr lang="en-US" sz="2200" i="1" dirty="0"/>
              <a:t>a vector coming from the special product of the position vector </a:t>
            </a:r>
            <a:r>
              <a:rPr lang="en-US" sz="2200" i="1" dirty="0" smtClean="0"/>
              <a:t>of </a:t>
            </a:r>
            <a:r>
              <a:rPr lang="en-US" sz="2200" i="1" dirty="0"/>
              <a:t>the point of application of the force, and the force vector</a:t>
            </a:r>
            <a:r>
              <a:rPr lang="en-US" sz="2200" dirty="0"/>
              <a:t>. Its magnitude depends on the angle between position and force vectors. If these vectors are parallel, the torque is </a:t>
            </a:r>
            <a:r>
              <a:rPr lang="en-US" sz="2200" dirty="0" smtClean="0"/>
              <a:t>zero. </a:t>
            </a:r>
            <a:endParaRPr lang="en-US" sz="2200" dirty="0"/>
          </a:p>
        </p:txBody>
      </p:sp>
      <p:sp>
        <p:nvSpPr>
          <p:cNvPr id="23" name="Subtitle 4"/>
          <p:cNvSpPr txBox="1">
            <a:spLocks/>
          </p:cNvSpPr>
          <p:nvPr/>
        </p:nvSpPr>
        <p:spPr>
          <a:xfrm>
            <a:off x="209091" y="255754"/>
            <a:ext cx="8725818" cy="5434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Angular Momentum and Torque of a Rigid Body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3551" name="Picture 479" descr="ind-1996-friction-force-figure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53" y="1066685"/>
            <a:ext cx="4565587" cy="35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2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1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1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1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  <p:bldP spid="2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4155" y="1086663"/>
            <a:ext cx="2731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Linear momentum: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788160"/>
              </p:ext>
            </p:extLst>
          </p:nvPr>
        </p:nvGraphicFramePr>
        <p:xfrm>
          <a:off x="3002863" y="1065023"/>
          <a:ext cx="9731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" name="Equation" r:id="rId4" imgW="571320" imgH="215640" progId="Equation.3">
                  <p:embed/>
                </p:oleObj>
              </mc:Choice>
              <mc:Fallback>
                <p:oleObj name="Equation" r:id="rId4" imgW="571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2863" y="1065023"/>
                        <a:ext cx="973137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4155" y="1710706"/>
            <a:ext cx="2922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Force </a:t>
            </a:r>
            <a:r>
              <a:rPr lang="en-US" sz="2000" b="1" dirty="0">
                <a:solidFill>
                  <a:srgbClr val="00B050"/>
                </a:solidFill>
              </a:rPr>
              <a:t>d</a:t>
            </a:r>
            <a:r>
              <a:rPr lang="en-US" sz="2000" b="1" dirty="0" smtClean="0">
                <a:solidFill>
                  <a:srgbClr val="00B050"/>
                </a:solidFill>
              </a:rPr>
              <a:t>efinition: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17945"/>
              </p:ext>
            </p:extLst>
          </p:nvPr>
        </p:nvGraphicFramePr>
        <p:xfrm>
          <a:off x="2968852" y="1617561"/>
          <a:ext cx="14271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" name="Equation" r:id="rId6" imgW="838080" imgH="393480" progId="Equation.3">
                  <p:embed/>
                </p:oleObj>
              </mc:Choice>
              <mc:Fallback>
                <p:oleObj name="Equation" r:id="rId6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8852" y="1617561"/>
                        <a:ext cx="1427162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110719"/>
              </p:ext>
            </p:extLst>
          </p:nvPr>
        </p:nvGraphicFramePr>
        <p:xfrm>
          <a:off x="3187192" y="2285829"/>
          <a:ext cx="9080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5" name="Equation" r:id="rId8" imgW="533160" imgH="393480" progId="Equation.3">
                  <p:embed/>
                </p:oleObj>
              </mc:Choice>
              <mc:Fallback>
                <p:oleObj name="Equation" r:id="rId8" imgW="533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87192" y="2285829"/>
                        <a:ext cx="90805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571493"/>
              </p:ext>
            </p:extLst>
          </p:nvPr>
        </p:nvGraphicFramePr>
        <p:xfrm>
          <a:off x="3195577" y="3021168"/>
          <a:ext cx="7366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6" name="Equation" r:id="rId10" imgW="431640" imgH="177480" progId="Equation.3">
                  <p:embed/>
                </p:oleObj>
              </mc:Choice>
              <mc:Fallback>
                <p:oleObj name="Equation" r:id="rId10" imgW="4316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95577" y="3021168"/>
                        <a:ext cx="736600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4155" y="3549413"/>
            <a:ext cx="2788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Angular momentum: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442162"/>
              </p:ext>
            </p:extLst>
          </p:nvPr>
        </p:nvGraphicFramePr>
        <p:xfrm>
          <a:off x="2945947" y="3539989"/>
          <a:ext cx="10175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" name="Equation" r:id="rId12" imgW="596880" imgH="241200" progId="Equation.3">
                  <p:embed/>
                </p:oleObj>
              </mc:Choice>
              <mc:Fallback>
                <p:oleObj name="Equation" r:id="rId12" imgW="5968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45947" y="3539989"/>
                        <a:ext cx="10175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124949"/>
              </p:ext>
            </p:extLst>
          </p:nvPr>
        </p:nvGraphicFramePr>
        <p:xfrm>
          <a:off x="3141669" y="4058966"/>
          <a:ext cx="1082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8" name="Equation" r:id="rId14" imgW="634680" imgH="177480" progId="Equation.3">
                  <p:embed/>
                </p:oleObj>
              </mc:Choice>
              <mc:Fallback>
                <p:oleObj name="Equation" r:id="rId14" imgW="6346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41669" y="4058966"/>
                        <a:ext cx="1082675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8574" y="2508879"/>
            <a:ext cx="192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= constant: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6076" y="5069641"/>
            <a:ext cx="4408716" cy="16307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Defining torque (force producing rotation) in a circular movement (</a:t>
            </a:r>
            <a:r>
              <a:rPr lang="en-US" sz="2400" i="1" dirty="0" smtClean="0">
                <a:cs typeface="Times New Roman" panose="02020603050405020304" pitchFamily="18" charset="0"/>
              </a:rPr>
              <a:t>r </a:t>
            </a:r>
            <a:r>
              <a:rPr lang="en-US" sz="2400" dirty="0" smtClean="0"/>
              <a:t>constant) as the change in time of the angular moment:</a:t>
            </a:r>
            <a:endParaRPr lang="en-US" sz="24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665332"/>
              </p:ext>
            </p:extLst>
          </p:nvPr>
        </p:nvGraphicFramePr>
        <p:xfrm>
          <a:off x="5186234" y="5805108"/>
          <a:ext cx="29956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" name="Equation" r:id="rId16" imgW="1752480" imgH="393480" progId="Equation.3">
                  <p:embed/>
                </p:oleObj>
              </mc:Choice>
              <mc:Fallback>
                <p:oleObj name="Equation" r:id="rId16" imgW="1752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86234" y="5805108"/>
                        <a:ext cx="2995612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03397"/>
              </p:ext>
            </p:extLst>
          </p:nvPr>
        </p:nvGraphicFramePr>
        <p:xfrm>
          <a:off x="1550893" y="4540142"/>
          <a:ext cx="1049859" cy="39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" name="Equation" r:id="rId18" imgW="647640" imgH="241200" progId="Equation.3">
                  <p:embed/>
                </p:oleObj>
              </mc:Choice>
              <mc:Fallback>
                <p:oleObj name="Equation" r:id="rId18" imgW="647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50893" y="4540142"/>
                        <a:ext cx="1049859" cy="391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43697"/>
              </p:ext>
            </p:extLst>
          </p:nvPr>
        </p:nvGraphicFramePr>
        <p:xfrm>
          <a:off x="2878338" y="4552043"/>
          <a:ext cx="12779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1" name="Equation" r:id="rId20" imgW="749160" imgH="215640" progId="Equation.3">
                  <p:embed/>
                </p:oleObj>
              </mc:Choice>
              <mc:Fallback>
                <p:oleObj name="Equation" r:id="rId20" imgW="7491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878338" y="4552043"/>
                        <a:ext cx="1277937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ubtitle 4"/>
          <p:cNvSpPr txBox="1">
            <a:spLocks/>
          </p:cNvSpPr>
          <p:nvPr/>
        </p:nvSpPr>
        <p:spPr>
          <a:xfrm>
            <a:off x="209091" y="255754"/>
            <a:ext cx="8725818" cy="5434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Angular Momentum and Torque of a Rigid Body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25" name="Picture 479" descr="ind-1996-friction-force-figure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82" y="1295617"/>
            <a:ext cx="4565587" cy="35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1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1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1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1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1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1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51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11" grpId="0"/>
      <p:bldP spid="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9092" y="1165565"/>
            <a:ext cx="266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Linear momentum: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453622"/>
              </p:ext>
            </p:extLst>
          </p:nvPr>
        </p:nvGraphicFramePr>
        <p:xfrm>
          <a:off x="2997799" y="1143925"/>
          <a:ext cx="9731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" name="Equation" r:id="rId4" imgW="571320" imgH="215640" progId="Equation.3">
                  <p:embed/>
                </p:oleObj>
              </mc:Choice>
              <mc:Fallback>
                <p:oleObj name="Equation" r:id="rId4" imgW="571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97799" y="1143925"/>
                        <a:ext cx="973137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9092" y="1789609"/>
            <a:ext cx="242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Force definition: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300398"/>
              </p:ext>
            </p:extLst>
          </p:nvPr>
        </p:nvGraphicFramePr>
        <p:xfrm>
          <a:off x="2963788" y="1696463"/>
          <a:ext cx="14271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" name="Equation" r:id="rId6" imgW="838080" imgH="393480" progId="Equation.3">
                  <p:embed/>
                </p:oleObj>
              </mc:Choice>
              <mc:Fallback>
                <p:oleObj name="Equation" r:id="rId6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3788" y="1696463"/>
                        <a:ext cx="1427162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669408"/>
              </p:ext>
            </p:extLst>
          </p:nvPr>
        </p:nvGraphicFramePr>
        <p:xfrm>
          <a:off x="3182128" y="2364731"/>
          <a:ext cx="9080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" name="Equation" r:id="rId8" imgW="533160" imgH="393480" progId="Equation.3">
                  <p:embed/>
                </p:oleObj>
              </mc:Choice>
              <mc:Fallback>
                <p:oleObj name="Equation" r:id="rId8" imgW="5331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82128" y="2364731"/>
                        <a:ext cx="90805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234770"/>
              </p:ext>
            </p:extLst>
          </p:nvPr>
        </p:nvGraphicFramePr>
        <p:xfrm>
          <a:off x="3190513" y="3100070"/>
          <a:ext cx="7366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" name="Equation" r:id="rId10" imgW="431640" imgH="177480" progId="Equation.3">
                  <p:embed/>
                </p:oleObj>
              </mc:Choice>
              <mc:Fallback>
                <p:oleObj name="Equation" r:id="rId10" imgW="4316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90513" y="3100070"/>
                        <a:ext cx="736600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9091" y="3628316"/>
            <a:ext cx="2927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</a:rPr>
              <a:t>Angular momentum: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551685"/>
              </p:ext>
            </p:extLst>
          </p:nvPr>
        </p:nvGraphicFramePr>
        <p:xfrm>
          <a:off x="2940883" y="3618891"/>
          <a:ext cx="10175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" name="Equation" r:id="rId12" imgW="596880" imgH="241200" progId="Equation.3">
                  <p:embed/>
                </p:oleObj>
              </mc:Choice>
              <mc:Fallback>
                <p:oleObj name="Equation" r:id="rId12" imgW="5968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40883" y="3618891"/>
                        <a:ext cx="10175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875891"/>
              </p:ext>
            </p:extLst>
          </p:nvPr>
        </p:nvGraphicFramePr>
        <p:xfrm>
          <a:off x="3136605" y="4137868"/>
          <a:ext cx="1082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" name="Equation" r:id="rId14" imgW="634680" imgH="177480" progId="Equation.3">
                  <p:embed/>
                </p:oleObj>
              </mc:Choice>
              <mc:Fallback>
                <p:oleObj name="Equation" r:id="rId14" imgW="63468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36605" y="4137868"/>
                        <a:ext cx="1082675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3510" y="2587781"/>
            <a:ext cx="192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= constant: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942453"/>
              </p:ext>
            </p:extLst>
          </p:nvPr>
        </p:nvGraphicFramePr>
        <p:xfrm>
          <a:off x="5565523" y="5227619"/>
          <a:ext cx="24114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" name="Equation" r:id="rId16" imgW="1409400" imgH="228600" progId="Equation.3">
                  <p:embed/>
                </p:oleObj>
              </mc:Choice>
              <mc:Fallback>
                <p:oleObj name="Equation" r:id="rId16" imgW="1409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65523" y="5227619"/>
                        <a:ext cx="2411412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973259"/>
              </p:ext>
            </p:extLst>
          </p:nvPr>
        </p:nvGraphicFramePr>
        <p:xfrm>
          <a:off x="1545829" y="4619044"/>
          <a:ext cx="1049859" cy="39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" name="Equation" r:id="rId18" imgW="647640" imgH="241200" progId="Equation.3">
                  <p:embed/>
                </p:oleObj>
              </mc:Choice>
              <mc:Fallback>
                <p:oleObj name="Equation" r:id="rId18" imgW="647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45829" y="4619044"/>
                        <a:ext cx="1049859" cy="391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585351"/>
              </p:ext>
            </p:extLst>
          </p:nvPr>
        </p:nvGraphicFramePr>
        <p:xfrm>
          <a:off x="2873274" y="4630945"/>
          <a:ext cx="12779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" name="Equation" r:id="rId20" imgW="749160" imgH="215640" progId="Equation.3">
                  <p:embed/>
                </p:oleObj>
              </mc:Choice>
              <mc:Fallback>
                <p:oleObj name="Equation" r:id="rId20" imgW="7491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873274" y="4630945"/>
                        <a:ext cx="1277937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90707" y="5214720"/>
            <a:ext cx="409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Taking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latin typeface="Symbol" panose="05050102010706020507" pitchFamily="18" charset="2"/>
              </a:rPr>
              <a:t>×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/>
              <a:t>, and making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Symbol" panose="05050102010706020507" pitchFamily="18" charset="2"/>
              </a:rPr>
              <a:t>×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653794" y="5598260"/>
            <a:ext cx="53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417439"/>
              </p:ext>
            </p:extLst>
          </p:nvPr>
        </p:nvGraphicFramePr>
        <p:xfrm>
          <a:off x="6597803" y="6002872"/>
          <a:ext cx="890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" name="Equation" r:id="rId22" imgW="520560" imgH="177480" progId="Equation.3">
                  <p:embed/>
                </p:oleObj>
              </mc:Choice>
              <mc:Fallback>
                <p:oleObj name="Equation" r:id="rId22" imgW="5205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597803" y="6002872"/>
                        <a:ext cx="89058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ubtitle 4"/>
          <p:cNvSpPr txBox="1">
            <a:spLocks/>
          </p:cNvSpPr>
          <p:nvPr/>
        </p:nvSpPr>
        <p:spPr>
          <a:xfrm>
            <a:off x="209091" y="255754"/>
            <a:ext cx="8725818" cy="5434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Angular Momentum and Torque of a Rigid Body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20" name="Picture 479" descr="ind-1996-friction-force-figure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1299766"/>
            <a:ext cx="4565587" cy="35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2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1586" y="1582543"/>
            <a:ext cx="6025662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The sphere rolls because of the torque produced by the friction force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Arial Narrow" panose="020B0606020202030204" pitchFamily="34" charset="0"/>
              </a:rPr>
              <a:t> and the weight’s component parallel to the incline: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908672"/>
              </p:ext>
            </p:extLst>
          </p:nvPr>
        </p:nvGraphicFramePr>
        <p:xfrm>
          <a:off x="3016940" y="2349171"/>
          <a:ext cx="2929024" cy="411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" name="Equation" r:id="rId4" imgW="1625400" imgH="228600" progId="Equation.3">
                  <p:embed/>
                </p:oleObj>
              </mc:Choice>
              <mc:Fallback>
                <p:oleObj name="Equation" r:id="rId4" imgW="162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6940" y="2349171"/>
                        <a:ext cx="2929024" cy="411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65468"/>
              </p:ext>
            </p:extLst>
          </p:nvPr>
        </p:nvGraphicFramePr>
        <p:xfrm>
          <a:off x="6809689" y="2349171"/>
          <a:ext cx="1827067" cy="438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" name="Equation" r:id="rId6" imgW="952200" imgH="228600" progId="Equation.3">
                  <p:embed/>
                </p:oleObj>
              </mc:Choice>
              <mc:Fallback>
                <p:oleObj name="Equation" r:id="rId6" imgW="95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09689" y="2349171"/>
                        <a:ext cx="1827067" cy="438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27352" y="2341689"/>
            <a:ext cx="55098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and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586" y="2959383"/>
            <a:ext cx="6025662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If the sphere’s momentum of inertia is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2/5</a:t>
            </a:r>
            <a:r>
              <a:rPr lang="en-US" sz="2000" dirty="0" smtClean="0">
                <a:latin typeface="Symbol" panose="05050102010706020507" pitchFamily="18" charset="2"/>
              </a:rPr>
              <a:t>×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Symbol" panose="05050102010706020507" pitchFamily="18" charset="2"/>
              </a:rPr>
              <a:t>×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Arial Narrow" panose="020B0606020202030204" pitchFamily="34" charset="0"/>
              </a:rPr>
              <a:t>and </a:t>
            </a:r>
            <a:r>
              <a:rPr lang="en-US" sz="20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Arial Narrow" panose="020B0606020202030204" pitchFamily="34" charset="0"/>
              </a:rPr>
              <a:t>: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176157"/>
              </p:ext>
            </p:extLst>
          </p:nvPr>
        </p:nvGraphicFramePr>
        <p:xfrm>
          <a:off x="3521310" y="3531004"/>
          <a:ext cx="21177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8" name="Equation" r:id="rId8" imgW="1104840" imgH="393480" progId="Equation.3">
                  <p:embed/>
                </p:oleObj>
              </mc:Choice>
              <mc:Fallback>
                <p:oleObj name="Equation" r:id="rId8" imgW="1104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1310" y="3531004"/>
                        <a:ext cx="211772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63570" y="3650320"/>
            <a:ext cx="444085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or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75287"/>
              </p:ext>
            </p:extLst>
          </p:nvPr>
        </p:nvGraphicFramePr>
        <p:xfrm>
          <a:off x="7132875" y="3467599"/>
          <a:ext cx="13874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" name="Equation" r:id="rId10" imgW="723600" imgH="393480" progId="Equation.3">
                  <p:embed/>
                </p:oleObj>
              </mc:Choice>
              <mc:Fallback>
                <p:oleObj name="Equation" r:id="rId10" imgW="723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32875" y="3467599"/>
                        <a:ext cx="138747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11253" y="4270716"/>
            <a:ext cx="2026702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With this value: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711811"/>
              </p:ext>
            </p:extLst>
          </p:nvPr>
        </p:nvGraphicFramePr>
        <p:xfrm>
          <a:off x="4628461" y="4576294"/>
          <a:ext cx="29289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0" name="Equation" r:id="rId12" imgW="1625400" imgH="393480" progId="Equation.3">
                  <p:embed/>
                </p:oleObj>
              </mc:Choice>
              <mc:Fallback>
                <p:oleObj name="Equation" r:id="rId12" imgW="1625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28461" y="4576294"/>
                        <a:ext cx="2928937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21585" y="5274273"/>
            <a:ext cx="6119447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Solving for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Arial Narrow" panose="020B0606020202030204" pitchFamily="34" charset="0"/>
              </a:rPr>
              <a:t>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the above equation, the acceleration of the sphere rolling on the incline is: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49938"/>
              </p:ext>
            </p:extLst>
          </p:nvPr>
        </p:nvGraphicFramePr>
        <p:xfrm>
          <a:off x="6076985" y="5831967"/>
          <a:ext cx="16462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1" name="Equation" r:id="rId14" imgW="914400" imgH="393480" progId="Equation.3">
                  <p:embed/>
                </p:oleObj>
              </mc:Choice>
              <mc:Fallback>
                <p:oleObj name="Equation" r:id="rId14" imgW="914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76985" y="5831967"/>
                        <a:ext cx="1646238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ubtitle 4"/>
          <p:cNvSpPr txBox="1">
            <a:spLocks/>
          </p:cNvSpPr>
          <p:nvPr/>
        </p:nvSpPr>
        <p:spPr>
          <a:xfrm>
            <a:off x="0" y="198419"/>
            <a:ext cx="9144000" cy="1105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Rolling on an Incline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6515" name="Picture 371" descr="ind-1996-friction-force-figure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4"/>
          <a:stretch/>
        </p:blipFill>
        <p:spPr bwMode="auto">
          <a:xfrm>
            <a:off x="249047" y="1582543"/>
            <a:ext cx="2636541" cy="31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71" descr="ind-1996-friction-force-figure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8" t="23256" b="20114"/>
          <a:stretch/>
        </p:blipFill>
        <p:spPr bwMode="auto">
          <a:xfrm>
            <a:off x="663244" y="4850589"/>
            <a:ext cx="188106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6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6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62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1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1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52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1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1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4479" y="1741066"/>
            <a:ext cx="128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Combining:  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9795" y="1776235"/>
            <a:ext cx="626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Narrow" panose="020B0606020202030204" pitchFamily="34" charset="0"/>
              </a:rPr>
              <a:t>and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546811"/>
              </p:ext>
            </p:extLst>
          </p:nvPr>
        </p:nvGraphicFramePr>
        <p:xfrm>
          <a:off x="4313219" y="1598465"/>
          <a:ext cx="13874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" name="Equation" r:id="rId4" imgW="723600" imgH="393480" progId="Equation.3">
                  <p:embed/>
                </p:oleObj>
              </mc:Choice>
              <mc:Fallback>
                <p:oleObj name="Equation" r:id="rId4" imgW="723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3219" y="1598465"/>
                        <a:ext cx="138747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20494" y="2607743"/>
            <a:ext cx="357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the static friction force is now: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0932"/>
              </p:ext>
            </p:extLst>
          </p:nvPr>
        </p:nvGraphicFramePr>
        <p:xfrm>
          <a:off x="6733188" y="1610188"/>
          <a:ext cx="16462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" name="Equation" r:id="rId6" imgW="914400" imgH="393480" progId="Equation.3">
                  <p:embed/>
                </p:oleObj>
              </mc:Choice>
              <mc:Fallback>
                <p:oleObj name="Equation" r:id="rId6" imgW="9144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3188" y="1610188"/>
                        <a:ext cx="1646238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48577"/>
              </p:ext>
            </p:extLst>
          </p:nvPr>
        </p:nvGraphicFramePr>
        <p:xfrm>
          <a:off x="4714605" y="3023990"/>
          <a:ext cx="20923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" name="Equation" r:id="rId8" imgW="1091880" imgH="393480" progId="Equation.3">
                  <p:embed/>
                </p:oleObj>
              </mc:Choice>
              <mc:Fallback>
                <p:oleObj name="Equation" r:id="rId8" imgW="1091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4605" y="3023990"/>
                        <a:ext cx="2092325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20494" y="3967754"/>
            <a:ext cx="5990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But by definition, the static friction force is proportional to the normal force </a:t>
            </a:r>
            <a:r>
              <a:rPr lang="en-US" sz="2000" dirty="0">
                <a:latin typeface="Arial Narrow" panose="020B0606020202030204" pitchFamily="34" charset="0"/>
              </a:rPr>
              <a:t>the body exerts on </a:t>
            </a:r>
            <a:r>
              <a:rPr lang="en-US" sz="2000" dirty="0" smtClean="0">
                <a:latin typeface="Arial Narrow" panose="020B0606020202030204" pitchFamily="34" charset="0"/>
              </a:rPr>
              <a:t>the surface : 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19862"/>
              </p:ext>
            </p:extLst>
          </p:nvPr>
        </p:nvGraphicFramePr>
        <p:xfrm>
          <a:off x="5091636" y="4769970"/>
          <a:ext cx="13382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" name="Equation" r:id="rId10" imgW="698400" imgH="228600" progId="Equation.3">
                  <p:embed/>
                </p:oleObj>
              </mc:Choice>
              <mc:Fallback>
                <p:oleObj name="Equation" r:id="rId10" imgW="698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91636" y="4769970"/>
                        <a:ext cx="1338262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20494" y="5407441"/>
            <a:ext cx="599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Taking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from the free-body diagram: 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028191"/>
              </p:ext>
            </p:extLst>
          </p:nvPr>
        </p:nvGraphicFramePr>
        <p:xfrm>
          <a:off x="4678956" y="5917744"/>
          <a:ext cx="23368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3" name="Equation" r:id="rId12" imgW="1218960" imgH="228600" progId="Equation.3">
                  <p:embed/>
                </p:oleObj>
              </mc:Choice>
              <mc:Fallback>
                <p:oleObj name="Equation" r:id="rId12" imgW="12189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8956" y="5917744"/>
                        <a:ext cx="23368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ubtitle 4"/>
          <p:cNvSpPr txBox="1">
            <a:spLocks/>
          </p:cNvSpPr>
          <p:nvPr/>
        </p:nvSpPr>
        <p:spPr>
          <a:xfrm>
            <a:off x="0" y="198419"/>
            <a:ext cx="9144000" cy="110527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Friction Force for a Rigid Sphere </a:t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>Rolling on an Incline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14" name="Picture 371" descr="ind-1996-friction-force-figure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4"/>
          <a:stretch/>
        </p:blipFill>
        <p:spPr bwMode="auto">
          <a:xfrm>
            <a:off x="249047" y="1582543"/>
            <a:ext cx="2636541" cy="31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71" descr="ind-1996-friction-force-figure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8" t="23256" b="20114"/>
          <a:stretch/>
        </p:blipFill>
        <p:spPr bwMode="auto">
          <a:xfrm>
            <a:off x="663244" y="4850589"/>
            <a:ext cx="188106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8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2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1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61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1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</TotalTime>
  <Words>1278</Words>
  <Application>Microsoft Office PowerPoint</Application>
  <PresentationFormat>On-screen Show (4:3)</PresentationFormat>
  <Paragraphs>140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Arial</vt:lpstr>
      <vt:lpstr>Arial Narrow</vt:lpstr>
      <vt:lpstr>Calibri</vt:lpstr>
      <vt:lpstr>Calibri Light</vt:lpstr>
      <vt:lpstr>Symbol</vt:lpstr>
      <vt:lpstr>Times New Roman</vt:lpstr>
      <vt:lpstr>Office Theme</vt:lpstr>
      <vt:lpstr>Equation</vt:lpstr>
      <vt:lpstr>A Tale of Friction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Friction</dc:title>
  <dc:creator>Denise Carlson</dc:creator>
  <cp:lastModifiedBy>Denise Carlson</cp:lastModifiedBy>
  <cp:revision>166</cp:revision>
  <dcterms:created xsi:type="dcterms:W3CDTF">2017-03-25T03:13:49Z</dcterms:created>
  <dcterms:modified xsi:type="dcterms:W3CDTF">2017-08-29T20:00:17Z</dcterms:modified>
</cp:coreProperties>
</file>