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70" r:id="rId2"/>
    <p:sldId id="268" r:id="rId3"/>
    <p:sldId id="258" r:id="rId4"/>
    <p:sldId id="256" r:id="rId5"/>
    <p:sldId id="257" r:id="rId6"/>
    <p:sldId id="267" r:id="rId7"/>
    <p:sldId id="259" r:id="rId8"/>
    <p:sldId id="262" r:id="rId9"/>
    <p:sldId id="260" r:id="rId10"/>
    <p:sldId id="261" r:id="rId11"/>
    <p:sldId id="263" r:id="rId12"/>
    <p:sldId id="265" r:id="rId13"/>
    <p:sldId id="264" r:id="rId14"/>
    <p:sldId id="266"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68" autoAdjust="0"/>
  </p:normalViewPr>
  <p:slideViewPr>
    <p:cSldViewPr snapToGrid="0" snapToObjects="1" showGuides="1">
      <p:cViewPr>
        <p:scale>
          <a:sx n="70" d="100"/>
          <a:sy n="70" d="100"/>
        </p:scale>
        <p:origin x="-744" y="-12"/>
      </p:cViewPr>
      <p:guideLst>
        <p:guide orient="horz" pos="1231"/>
        <p:guide pos="251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229CDB-6D55-4F18-A17E-6646658F0016}" type="datetimeFigureOut">
              <a:rPr lang="en-US" smtClean="0"/>
              <a:t>11/1/2012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AD7F0-B0C8-4F6B-BC83-289B6B7BF723}" type="slidenum">
              <a:rPr lang="en-US" smtClean="0"/>
              <a:t>‹#›</a:t>
            </a:fld>
            <a:endParaRPr lang="en-US"/>
          </a:p>
        </p:txBody>
      </p:sp>
    </p:spTree>
    <p:extLst>
      <p:ext uri="{BB962C8B-B14F-4D97-AF65-F5344CB8AC3E}">
        <p14:creationId xmlns:p14="http://schemas.microsoft.com/office/powerpoint/2010/main" val="3820950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sa.gov/centers/ames/news/releases/2004/04_55AR.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a:t>
            </a:r>
            <a:r>
              <a:rPr lang="en-US" baseline="0" dirty="0" smtClean="0"/>
              <a:t> for the Introduction to Evolutionary Computation lesson, TeachEngineering.org</a:t>
            </a:r>
            <a:endParaRPr lang="en-US" dirty="0"/>
          </a:p>
        </p:txBody>
      </p:sp>
      <p:sp>
        <p:nvSpPr>
          <p:cNvPr id="4" name="Slide Number Placeholder 3"/>
          <p:cNvSpPr>
            <a:spLocks noGrp="1"/>
          </p:cNvSpPr>
          <p:nvPr>
            <p:ph type="sldNum" sz="quarter" idx="10"/>
          </p:nvPr>
        </p:nvSpPr>
        <p:spPr/>
        <p:txBody>
          <a:bodyPr/>
          <a:lstStyle/>
          <a:p>
            <a:fld id="{400AD7F0-B0C8-4F6B-BC83-289B6B7BF723}" type="slidenum">
              <a:rPr lang="en-US" smtClean="0"/>
              <a:t>1</a:t>
            </a:fld>
            <a:endParaRPr lang="en-US"/>
          </a:p>
        </p:txBody>
      </p:sp>
    </p:spTree>
    <p:extLst>
      <p:ext uri="{BB962C8B-B14F-4D97-AF65-F5344CB8AC3E}">
        <p14:creationId xmlns:p14="http://schemas.microsoft.com/office/powerpoint/2010/main" val="426400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a:t>
            </a:r>
            <a:r>
              <a:rPr lang="en-US" sz="1200" dirty="0" smtClean="0"/>
              <a:t>http://avida.devosoft.org/about/</a:t>
            </a:r>
            <a:endParaRPr lang="en-US" dirty="0"/>
          </a:p>
        </p:txBody>
      </p:sp>
      <p:sp>
        <p:nvSpPr>
          <p:cNvPr id="4" name="Slide Number Placeholder 3"/>
          <p:cNvSpPr>
            <a:spLocks noGrp="1"/>
          </p:cNvSpPr>
          <p:nvPr>
            <p:ph type="sldNum" sz="quarter" idx="10"/>
          </p:nvPr>
        </p:nvSpPr>
        <p:spPr/>
        <p:txBody>
          <a:bodyPr/>
          <a:lstStyle/>
          <a:p>
            <a:fld id="{400AD7F0-B0C8-4F6B-BC83-289B6B7BF723}" type="slidenum">
              <a:rPr lang="en-US" smtClean="0"/>
              <a:t>5</a:t>
            </a:fld>
            <a:endParaRPr lang="en-US"/>
          </a:p>
        </p:txBody>
      </p:sp>
    </p:spTree>
    <p:extLst>
      <p:ext uri="{BB962C8B-B14F-4D97-AF65-F5344CB8AC3E}">
        <p14:creationId xmlns:p14="http://schemas.microsoft.com/office/powerpoint/2010/main" val="423616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NASA engineers use evolutionary computation to design very small satellite antennas. Through a “survival of the fittest” approach, the software examines millions of potential antenna designs before settling on one. Evolutionary computation applies the principles of evolution by natural selection to identify the best potential solutions and often suggest possible solutions that engineers never considered.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Learn</a:t>
            </a:r>
            <a:r>
              <a:rPr lang="en-US" baseline="0" dirty="0" smtClean="0"/>
              <a:t> more about the NASA antenna at </a:t>
            </a:r>
            <a:r>
              <a:rPr lang="en-US" sz="1200" dirty="0" smtClean="0">
                <a:hlinkClick r:id="rId3"/>
              </a:rPr>
              <a:t>http://www.nasa.gov/centers/ames/news/releases/2004/04_55AR.html</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a:t>
            </a:r>
            <a:r>
              <a:rPr lang="en-US" dirty="0" smtClean="0"/>
              <a:t>source: </a:t>
            </a:r>
            <a:r>
              <a:rPr lang="en-US" sz="1200" dirty="0" smtClean="0">
                <a:hlinkClick r:id="rId3"/>
              </a:rPr>
              <a:t>http://www.nasa.gov/centers/ames/news/releases/2004/04_55AR.html</a:t>
            </a:r>
            <a:endParaRPr lang="en-US" sz="1200" dirty="0" smtClean="0"/>
          </a:p>
        </p:txBody>
      </p:sp>
      <p:sp>
        <p:nvSpPr>
          <p:cNvPr id="4" name="Slide Number Placeholder 3"/>
          <p:cNvSpPr>
            <a:spLocks noGrp="1"/>
          </p:cNvSpPr>
          <p:nvPr>
            <p:ph type="sldNum" sz="quarter" idx="10"/>
          </p:nvPr>
        </p:nvSpPr>
        <p:spPr/>
        <p:txBody>
          <a:bodyPr/>
          <a:lstStyle/>
          <a:p>
            <a:fld id="{400AD7F0-B0C8-4F6B-BC83-289B6B7BF723}" type="slidenum">
              <a:rPr lang="en-US" smtClean="0"/>
              <a:t>6</a:t>
            </a:fld>
            <a:endParaRPr lang="en-US"/>
          </a:p>
        </p:txBody>
      </p:sp>
    </p:spTree>
    <p:extLst>
      <p:ext uri="{BB962C8B-B14F-4D97-AF65-F5344CB8AC3E}">
        <p14:creationId xmlns:p14="http://schemas.microsoft.com/office/powerpoint/2010/main" val="204889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a:t>
            </a:r>
            <a:r>
              <a:rPr lang="en-US" sz="1200" dirty="0" smtClean="0"/>
              <a:t>http://avida.devosoft.org/about/</a:t>
            </a:r>
            <a:endParaRPr lang="en-US" dirty="0" smtClean="0"/>
          </a:p>
          <a:p>
            <a:endParaRPr lang="en-US" dirty="0"/>
          </a:p>
        </p:txBody>
      </p:sp>
      <p:sp>
        <p:nvSpPr>
          <p:cNvPr id="4" name="Slide Number Placeholder 3"/>
          <p:cNvSpPr>
            <a:spLocks noGrp="1"/>
          </p:cNvSpPr>
          <p:nvPr>
            <p:ph type="sldNum" sz="quarter" idx="10"/>
          </p:nvPr>
        </p:nvSpPr>
        <p:spPr/>
        <p:txBody>
          <a:bodyPr/>
          <a:lstStyle/>
          <a:p>
            <a:fld id="{400AD7F0-B0C8-4F6B-BC83-289B6B7BF723}" type="slidenum">
              <a:rPr lang="en-US" smtClean="0"/>
              <a:t>7</a:t>
            </a:fld>
            <a:endParaRPr lang="en-US"/>
          </a:p>
        </p:txBody>
      </p:sp>
    </p:spTree>
    <p:extLst>
      <p:ext uri="{BB962C8B-B14F-4D97-AF65-F5344CB8AC3E}">
        <p14:creationId xmlns:p14="http://schemas.microsoft.com/office/powerpoint/2010/main" val="1632518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DE6A3E-C400-BE47-B006-1219841DF030}"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CA434-29A7-4444-AE3D-DEBA1F98D09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E6A3E-C400-BE47-B006-1219841DF030}"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CA434-29A7-4444-AE3D-DEBA1F98D09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9DE6A3E-C400-BE47-B006-1219841DF030}"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CA434-29A7-4444-AE3D-DEBA1F98D094}"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E6A3E-C400-BE47-B006-1219841DF030}"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CA434-29A7-4444-AE3D-DEBA1F98D094}"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DE6A3E-C400-BE47-B006-1219841DF030}"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CA434-29A7-4444-AE3D-DEBA1F98D09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9DE6A3E-C400-BE47-B006-1219841DF030}" type="datetimeFigureOut">
              <a:rPr lang="en-US" smtClean="0"/>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CA434-29A7-4444-AE3D-DEBA1F98D094}"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DE6A3E-C400-BE47-B006-1219841DF030}" type="datetimeFigureOut">
              <a:rPr lang="en-US" smtClean="0"/>
              <a:t>11/1/2012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8CA434-29A7-4444-AE3D-DEBA1F98D09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DE6A3E-C400-BE47-B006-1219841DF030}" type="datetimeFigureOut">
              <a:rPr lang="en-US" smtClean="0"/>
              <a:t>11/1/2012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CA434-29A7-4444-AE3D-DEBA1F98D09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9DE6A3E-C400-BE47-B006-1219841DF030}" type="datetimeFigureOut">
              <a:rPr lang="en-US" smtClean="0"/>
              <a:t>11/1/2012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8CA434-29A7-4444-AE3D-DEBA1F98D09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9DE6A3E-C400-BE47-B006-1219841DF030}" type="datetimeFigureOut">
              <a:rPr lang="en-US" smtClean="0"/>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CA434-29A7-4444-AE3D-DEBA1F98D094}"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E6A3E-C400-BE47-B006-1219841DF030}" type="datetimeFigureOut">
              <a:rPr lang="en-US" smtClean="0"/>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CA434-29A7-4444-AE3D-DEBA1F98D094}"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9DE6A3E-C400-BE47-B006-1219841DF030}" type="datetimeFigureOut">
              <a:rPr lang="en-US" smtClean="0"/>
              <a:t>11/1/2012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B8CA434-29A7-4444-AE3D-DEBA1F98D094}"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nasa.gov/centers/ames/news/releases/2004/04_55AR.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697920"/>
            <a:ext cx="7772400" cy="1780108"/>
          </a:xfrm>
        </p:spPr>
        <p:txBody>
          <a:bodyPr/>
          <a:lstStyle/>
          <a:p>
            <a:r>
              <a:rPr lang="en-US" dirty="0" smtClean="0"/>
              <a:t>Introduction to </a:t>
            </a:r>
            <a:br>
              <a:rPr lang="en-US" dirty="0" smtClean="0"/>
            </a:br>
            <a:r>
              <a:rPr lang="en-US" dirty="0" smtClean="0"/>
              <a:t>Evolutionary Computation</a:t>
            </a:r>
            <a:endParaRPr lang="en-US" dirty="0"/>
          </a:p>
        </p:txBody>
      </p:sp>
    </p:spTree>
    <p:extLst>
      <p:ext uri="{BB962C8B-B14F-4D97-AF65-F5344CB8AC3E}">
        <p14:creationId xmlns:p14="http://schemas.microsoft.com/office/powerpoint/2010/main" val="292364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834"/>
            <a:ext cx="8229600" cy="1143000"/>
          </a:xfrm>
        </p:spPr>
        <p:txBody>
          <a:bodyPr>
            <a:noAutofit/>
          </a:bodyPr>
          <a:lstStyle/>
          <a:p>
            <a:r>
              <a:rPr lang="en-US" sz="3400" dirty="0" smtClean="0"/>
              <a:t>Digital Organisms in </a:t>
            </a:r>
            <a:r>
              <a:rPr lang="en-US" sz="3400" dirty="0" err="1" smtClean="0"/>
              <a:t>Avida</a:t>
            </a:r>
            <a:r>
              <a:rPr lang="en-US" sz="3400" dirty="0" smtClean="0"/>
              <a:t>-ED </a:t>
            </a:r>
            <a:br>
              <a:rPr lang="en-US" sz="3400" dirty="0" smtClean="0"/>
            </a:br>
            <a:r>
              <a:rPr lang="en-US" sz="3400" dirty="0" smtClean="0"/>
              <a:t>process numbers from their environments</a:t>
            </a:r>
            <a:endParaRPr lang="en-US" sz="3400" dirty="0"/>
          </a:p>
        </p:txBody>
      </p:sp>
      <p:sp>
        <p:nvSpPr>
          <p:cNvPr id="6" name="TextBox 5"/>
          <p:cNvSpPr txBox="1"/>
          <p:nvPr/>
        </p:nvSpPr>
        <p:spPr>
          <a:xfrm>
            <a:off x="416257" y="4150388"/>
            <a:ext cx="3943349" cy="1938992"/>
          </a:xfrm>
          <a:prstGeom prst="rect">
            <a:avLst/>
          </a:prstGeom>
          <a:noFill/>
        </p:spPr>
        <p:txBody>
          <a:bodyPr wrap="square" rtlCol="0">
            <a:spAutoFit/>
          </a:bodyPr>
          <a:lstStyle/>
          <a:p>
            <a:r>
              <a:rPr lang="en-US" sz="2400" dirty="0" smtClean="0"/>
              <a:t>Original ancestor:</a:t>
            </a:r>
          </a:p>
          <a:p>
            <a:pPr marL="285750" indent="-285750">
              <a:buFont typeface="Arial"/>
              <a:buChar char="•"/>
            </a:pPr>
            <a:r>
              <a:rPr lang="en-US" sz="2400" dirty="0"/>
              <a:t>C</a:t>
            </a:r>
            <a:r>
              <a:rPr lang="en-US" sz="2400" dirty="0" smtClean="0"/>
              <a:t>apable of replication only</a:t>
            </a:r>
          </a:p>
          <a:p>
            <a:pPr marL="285750" indent="-285750">
              <a:buFont typeface="Arial"/>
              <a:buChar char="•"/>
            </a:pPr>
            <a:r>
              <a:rPr lang="en-US" sz="2400" dirty="0" smtClean="0"/>
              <a:t>Half of its code is (c), which is a no-operation command</a:t>
            </a:r>
            <a:endParaRPr lang="en-US" sz="2400" dirty="0"/>
          </a:p>
        </p:txBody>
      </p:sp>
      <p:sp>
        <p:nvSpPr>
          <p:cNvPr id="7" name="TextBox 6"/>
          <p:cNvSpPr txBox="1"/>
          <p:nvPr/>
        </p:nvSpPr>
        <p:spPr>
          <a:xfrm>
            <a:off x="4549066" y="4054852"/>
            <a:ext cx="4462175" cy="2677656"/>
          </a:xfrm>
          <a:prstGeom prst="rect">
            <a:avLst/>
          </a:prstGeom>
          <a:noFill/>
        </p:spPr>
        <p:txBody>
          <a:bodyPr wrap="square" rtlCol="0">
            <a:spAutoFit/>
          </a:bodyPr>
          <a:lstStyle/>
          <a:p>
            <a:r>
              <a:rPr lang="en-US" sz="2400" dirty="0" smtClean="0"/>
              <a:t>Descendant:</a:t>
            </a:r>
          </a:p>
          <a:p>
            <a:pPr marL="285750" indent="-285750">
              <a:buFont typeface="Arial"/>
              <a:buChar char="•"/>
            </a:pPr>
            <a:r>
              <a:rPr lang="en-US" sz="2400" dirty="0" smtClean="0"/>
              <a:t>Differs from ancestor due to random replication errors</a:t>
            </a:r>
          </a:p>
          <a:p>
            <a:pPr marL="285750" indent="-285750">
              <a:buFont typeface="Arial"/>
              <a:buChar char="•"/>
            </a:pPr>
            <a:r>
              <a:rPr lang="en-US" sz="2400" dirty="0" smtClean="0"/>
              <a:t>May have a series of commands that code for a specific function (for example, adding two numbers together)</a:t>
            </a:r>
            <a:endParaRPr lang="en-US" sz="2400" dirty="0"/>
          </a:p>
        </p:txBody>
      </p:sp>
      <p:sp>
        <p:nvSpPr>
          <p:cNvPr id="9" name="TextBox 8"/>
          <p:cNvSpPr txBox="1"/>
          <p:nvPr/>
        </p:nvSpPr>
        <p:spPr>
          <a:xfrm>
            <a:off x="218364" y="1557057"/>
            <a:ext cx="8720920" cy="1008722"/>
          </a:xfrm>
          <a:prstGeom prst="rect">
            <a:avLst/>
          </a:prstGeom>
          <a:solidFill>
            <a:schemeClr val="bg1"/>
          </a:solidFill>
        </p:spPr>
        <p:txBody>
          <a:bodyPr wrap="none" rtlCol="0">
            <a:noAutofit/>
          </a:bodyPr>
          <a:lstStyle/>
          <a:p>
            <a:pPr algn="ctr"/>
            <a:endParaRPr lang="en-US" sz="2400" dirty="0" smtClean="0"/>
          </a:p>
        </p:txBody>
      </p:sp>
      <p:pic>
        <p:nvPicPr>
          <p:cNvPr id="4" name="Picture 3" descr="Screen shot 2011-07-12 at 9.07.45 AM.png"/>
          <p:cNvPicPr>
            <a:picLocks noChangeAspect="1"/>
          </p:cNvPicPr>
          <p:nvPr/>
        </p:nvPicPr>
        <p:blipFill rotWithShape="1">
          <a:blip r:embed="rId2">
            <a:extLst>
              <a:ext uri="{28A0092B-C50C-407E-A947-70E740481C1C}">
                <a14:useLocalDpi xmlns:a14="http://schemas.microsoft.com/office/drawing/2010/main" val="0"/>
              </a:ext>
            </a:extLst>
          </a:blip>
          <a:srcRect t="2508" b="4658"/>
          <a:stretch/>
        </p:blipFill>
        <p:spPr>
          <a:xfrm>
            <a:off x="783385" y="1670724"/>
            <a:ext cx="2537933" cy="2398724"/>
          </a:xfrm>
          <a:prstGeom prst="rect">
            <a:avLst/>
          </a:prstGeom>
        </p:spPr>
      </p:pic>
      <p:pic>
        <p:nvPicPr>
          <p:cNvPr id="5" name="Picture 4" descr="Screen shot 2012-07-05 at 10.27.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911" y="1674008"/>
            <a:ext cx="2511327" cy="2435436"/>
          </a:xfrm>
          <a:prstGeom prst="rect">
            <a:avLst/>
          </a:prstGeom>
        </p:spPr>
      </p:pic>
    </p:spTree>
    <p:extLst>
      <p:ext uri="{BB962C8B-B14F-4D97-AF65-F5344CB8AC3E}">
        <p14:creationId xmlns:p14="http://schemas.microsoft.com/office/powerpoint/2010/main" val="428186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843"/>
            <a:ext cx="8229600" cy="1143000"/>
          </a:xfrm>
        </p:spPr>
        <p:txBody>
          <a:bodyPr>
            <a:noAutofit/>
          </a:bodyPr>
          <a:lstStyle/>
          <a:p>
            <a:r>
              <a:rPr lang="en-US" sz="2800" dirty="0" smtClean="0"/>
              <a:t>The ancestor organism reproduces in the virtual petri dish and results in a population of unique individuals</a:t>
            </a:r>
            <a:endParaRPr lang="en-US" sz="2800" dirty="0"/>
          </a:p>
        </p:txBody>
      </p:sp>
      <p:pic>
        <p:nvPicPr>
          <p:cNvPr id="4" name="Avida-ED Population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6050" y="1308170"/>
            <a:ext cx="8726753" cy="5080000"/>
          </a:xfrm>
          <a:prstGeom prst="rect">
            <a:avLst/>
          </a:prstGeom>
        </p:spPr>
      </p:pic>
      <p:sp>
        <p:nvSpPr>
          <p:cNvPr id="5" name="Donut 4"/>
          <p:cNvSpPr/>
          <p:nvPr/>
        </p:nvSpPr>
        <p:spPr>
          <a:xfrm>
            <a:off x="4481023" y="1456017"/>
            <a:ext cx="1170204" cy="741398"/>
          </a:xfrm>
          <a:prstGeom prst="donut">
            <a:avLst>
              <a:gd name="adj" fmla="val 6272"/>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5705819" y="1179974"/>
            <a:ext cx="2193597" cy="923330"/>
          </a:xfrm>
          <a:prstGeom prst="rect">
            <a:avLst/>
          </a:prstGeom>
          <a:solidFill>
            <a:srgbClr val="FFFF00"/>
          </a:solidFill>
        </p:spPr>
        <p:txBody>
          <a:bodyPr wrap="square" rtlCol="0">
            <a:spAutoFit/>
          </a:bodyPr>
          <a:lstStyle/>
          <a:p>
            <a:r>
              <a:rPr lang="en-US" b="1" dirty="0" smtClean="0"/>
              <a:t>Click here to change the environmental variables</a:t>
            </a:r>
            <a:endParaRPr lang="en-US" b="1" dirty="0"/>
          </a:p>
        </p:txBody>
      </p:sp>
    </p:spTree>
    <p:extLst>
      <p:ext uri="{BB962C8B-B14F-4D97-AF65-F5344CB8AC3E}">
        <p14:creationId xmlns:p14="http://schemas.microsoft.com/office/powerpoint/2010/main" val="327572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video>
              <p:cMediaNode vol="80000">
                <p:cTn id="18" fill="hold" display="0">
                  <p:stCondLst>
                    <p:cond delay="indefinite"/>
                  </p:stCondLst>
                </p:cTn>
                <p:tgtEl>
                  <p:spTgt spid="4"/>
                </p:tgtEl>
              </p:cMediaNode>
            </p:video>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742" y="98442"/>
            <a:ext cx="8229600" cy="1143000"/>
          </a:xfrm>
        </p:spPr>
        <p:txBody>
          <a:bodyPr>
            <a:normAutofit/>
          </a:bodyPr>
          <a:lstStyle/>
          <a:p>
            <a:r>
              <a:rPr lang="en-US" sz="2800" dirty="0" smtClean="0"/>
              <a:t>The user controls which logic functions are rewarded, as well as the mutation rate and world size</a:t>
            </a:r>
            <a:endParaRPr lang="en-US" sz="2800" dirty="0"/>
          </a:p>
        </p:txBody>
      </p:sp>
      <p:pic>
        <p:nvPicPr>
          <p:cNvPr id="5" name="Picture 4" descr="Screen shot 2012-07-20 at 11.13.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9588"/>
            <a:ext cx="9144000" cy="5497669"/>
          </a:xfrm>
          <a:prstGeom prst="rect">
            <a:avLst/>
          </a:prstGeom>
        </p:spPr>
      </p:pic>
      <p:sp>
        <p:nvSpPr>
          <p:cNvPr id="6" name="Donut 5"/>
          <p:cNvSpPr/>
          <p:nvPr/>
        </p:nvSpPr>
        <p:spPr>
          <a:xfrm>
            <a:off x="4481023" y="1213444"/>
            <a:ext cx="1170204" cy="741398"/>
          </a:xfrm>
          <a:prstGeom prst="donut">
            <a:avLst>
              <a:gd name="adj" fmla="val 6272"/>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651227" y="1141514"/>
            <a:ext cx="2340408" cy="646331"/>
          </a:xfrm>
          <a:prstGeom prst="rect">
            <a:avLst/>
          </a:prstGeom>
          <a:solidFill>
            <a:srgbClr val="FFFF00"/>
          </a:solidFill>
        </p:spPr>
        <p:txBody>
          <a:bodyPr wrap="square" rtlCol="0">
            <a:spAutoFit/>
          </a:bodyPr>
          <a:lstStyle/>
          <a:p>
            <a:r>
              <a:rPr lang="en-US" b="1" dirty="0" smtClean="0"/>
              <a:t>Click here to return to the virtual petri dish</a:t>
            </a:r>
            <a:endParaRPr lang="en-US" b="1" dirty="0"/>
          </a:p>
        </p:txBody>
      </p:sp>
    </p:spTree>
    <p:extLst>
      <p:ext uri="{BB962C8B-B14F-4D97-AF65-F5344CB8AC3E}">
        <p14:creationId xmlns:p14="http://schemas.microsoft.com/office/powerpoint/2010/main" val="16254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8364" y="1447872"/>
            <a:ext cx="8720920" cy="1268031"/>
          </a:xfrm>
          <a:prstGeom prst="rect">
            <a:avLst/>
          </a:prstGeom>
          <a:solidFill>
            <a:schemeClr val="bg1"/>
          </a:solidFill>
        </p:spPr>
        <p:txBody>
          <a:bodyPr wrap="none" rtlCol="0">
            <a:noAutofit/>
          </a:bodyPr>
          <a:lstStyle/>
          <a:p>
            <a:pPr algn="ctr"/>
            <a:endParaRPr lang="en-US" sz="2400" dirty="0" smtClean="0"/>
          </a:p>
        </p:txBody>
      </p:sp>
      <p:sp>
        <p:nvSpPr>
          <p:cNvPr id="2" name="Title 1"/>
          <p:cNvSpPr>
            <a:spLocks noGrp="1"/>
          </p:cNvSpPr>
          <p:nvPr>
            <p:ph type="title"/>
          </p:nvPr>
        </p:nvSpPr>
        <p:spPr>
          <a:xfrm>
            <a:off x="286603" y="136478"/>
            <a:ext cx="8573270" cy="1432579"/>
          </a:xfrm>
        </p:spPr>
        <p:txBody>
          <a:bodyPr>
            <a:normAutofit/>
          </a:bodyPr>
          <a:lstStyle/>
          <a:p>
            <a:r>
              <a:rPr lang="en-US" sz="2000" b="1" dirty="0" smtClean="0"/>
              <a:t>The sequence of commands differs among individuals. Certain logic functions are rewarded with increased “energy” (computing power), which allows the organism to execute its commands (and reproduce) faster</a:t>
            </a:r>
            <a:endParaRPr lang="en-US" sz="2000" b="1" dirty="0"/>
          </a:p>
        </p:txBody>
      </p:sp>
      <p:pic>
        <p:nvPicPr>
          <p:cNvPr id="7" name="Picture 6" descr="Screen shot 2012-07-05 at 10.09.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2" y="1524307"/>
            <a:ext cx="4330700" cy="5257800"/>
          </a:xfrm>
          <a:prstGeom prst="rect">
            <a:avLst/>
          </a:prstGeom>
        </p:spPr>
      </p:pic>
      <p:pic>
        <p:nvPicPr>
          <p:cNvPr id="8" name="Picture 7" descr="Screen shot 2012-07-05 at 10.27.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731" y="2193787"/>
            <a:ext cx="2251346" cy="2183312"/>
          </a:xfrm>
          <a:prstGeom prst="rect">
            <a:avLst/>
          </a:prstGeom>
        </p:spPr>
      </p:pic>
      <p:cxnSp>
        <p:nvCxnSpPr>
          <p:cNvPr id="9" name="Straight Arrow Connector 8"/>
          <p:cNvCxnSpPr/>
          <p:nvPr/>
        </p:nvCxnSpPr>
        <p:spPr>
          <a:xfrm flipV="1">
            <a:off x="2158610" y="3909685"/>
            <a:ext cx="4876883" cy="55303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Frame 9"/>
          <p:cNvSpPr/>
          <p:nvPr/>
        </p:nvSpPr>
        <p:spPr>
          <a:xfrm>
            <a:off x="2000136" y="4377099"/>
            <a:ext cx="152400" cy="152400"/>
          </a:xfrm>
          <a:prstGeom prst="frame">
            <a:avLst/>
          </a:prstGeom>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1" name="Picture 10" descr="Screen shot 2012-07-05 at 10.50.19 AM.png"/>
          <p:cNvPicPr>
            <a:picLocks noChangeAspect="1"/>
          </p:cNvPicPr>
          <p:nvPr/>
        </p:nvPicPr>
        <p:blipFill rotWithShape="1">
          <a:blip r:embed="rId4">
            <a:extLst>
              <a:ext uri="{28A0092B-C50C-407E-A947-70E740481C1C}">
                <a14:useLocalDpi xmlns:a14="http://schemas.microsoft.com/office/drawing/2010/main" val="0"/>
              </a:ext>
            </a:extLst>
          </a:blip>
          <a:srcRect t="1984" r="4502" b="5296"/>
          <a:stretch/>
        </p:blipFill>
        <p:spPr>
          <a:xfrm>
            <a:off x="6792570" y="4529499"/>
            <a:ext cx="2233507" cy="2185416"/>
          </a:xfrm>
          <a:prstGeom prst="rect">
            <a:avLst/>
          </a:prstGeom>
        </p:spPr>
      </p:pic>
      <p:sp>
        <p:nvSpPr>
          <p:cNvPr id="12" name="Frame 11"/>
          <p:cNvSpPr/>
          <p:nvPr/>
        </p:nvSpPr>
        <p:spPr>
          <a:xfrm>
            <a:off x="4178300" y="5667643"/>
            <a:ext cx="152400" cy="152400"/>
          </a:xfrm>
          <a:prstGeom prst="frame">
            <a:avLst/>
          </a:prstGeom>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3" name="Straight Arrow Connector 12"/>
          <p:cNvCxnSpPr/>
          <p:nvPr/>
        </p:nvCxnSpPr>
        <p:spPr>
          <a:xfrm>
            <a:off x="4331814" y="5743843"/>
            <a:ext cx="2589513"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533960" y="4310294"/>
            <a:ext cx="2155210" cy="1200329"/>
          </a:xfrm>
          <a:prstGeom prst="rect">
            <a:avLst/>
          </a:prstGeom>
          <a:noFill/>
        </p:spPr>
        <p:txBody>
          <a:bodyPr wrap="square" rtlCol="0">
            <a:spAutoFit/>
          </a:bodyPr>
          <a:lstStyle/>
          <a:p>
            <a:r>
              <a:rPr lang="en-US" b="1" dirty="0" smtClean="0"/>
              <a:t>Individuals in a population can be viewed and saved in </a:t>
            </a:r>
            <a:r>
              <a:rPr lang="en-US" b="1" dirty="0" err="1" smtClean="0"/>
              <a:t>Avida</a:t>
            </a:r>
            <a:r>
              <a:rPr lang="en-US" b="1" dirty="0" smtClean="0"/>
              <a:t>-ED.</a:t>
            </a:r>
            <a:endParaRPr lang="en-US" b="1" dirty="0"/>
          </a:p>
        </p:txBody>
      </p:sp>
      <p:sp>
        <p:nvSpPr>
          <p:cNvPr id="14" name="TextBox 13"/>
          <p:cNvSpPr txBox="1"/>
          <p:nvPr/>
        </p:nvSpPr>
        <p:spPr>
          <a:xfrm>
            <a:off x="4557921" y="1461871"/>
            <a:ext cx="2155210" cy="2308324"/>
          </a:xfrm>
          <a:prstGeom prst="rect">
            <a:avLst/>
          </a:prstGeom>
          <a:noFill/>
        </p:spPr>
        <p:txBody>
          <a:bodyPr wrap="square" rtlCol="0">
            <a:spAutoFit/>
          </a:bodyPr>
          <a:lstStyle/>
          <a:p>
            <a:r>
              <a:rPr lang="en-US" b="1" dirty="0" smtClean="0"/>
              <a:t>Individuals compete for space on the grid. </a:t>
            </a:r>
            <a:r>
              <a:rPr lang="en-US" b="1" dirty="0"/>
              <a:t>O</a:t>
            </a:r>
            <a:r>
              <a:rPr lang="en-US" b="1" dirty="0" smtClean="0"/>
              <a:t>ffspring are placed into a random adjacent box on the grid and may overwrite existing organisms.</a:t>
            </a:r>
            <a:endParaRPr lang="en-US" b="1" dirty="0"/>
          </a:p>
        </p:txBody>
      </p:sp>
    </p:spTree>
    <p:extLst>
      <p:ext uri="{BB962C8B-B14F-4D97-AF65-F5344CB8AC3E}">
        <p14:creationId xmlns:p14="http://schemas.microsoft.com/office/powerpoint/2010/main" val="146608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0" y="344056"/>
            <a:ext cx="3352800" cy="1252728"/>
          </a:xfrm>
        </p:spPr>
        <p:txBody>
          <a:bodyPr/>
          <a:lstStyle/>
          <a:p>
            <a:r>
              <a:rPr lang="en-US" sz="4400" dirty="0" smtClean="0"/>
              <a:t>Summary</a:t>
            </a:r>
            <a:endParaRPr lang="en-US" sz="4400" dirty="0"/>
          </a:p>
        </p:txBody>
      </p:sp>
      <p:sp>
        <p:nvSpPr>
          <p:cNvPr id="3" name="Content Placeholder 2"/>
          <p:cNvSpPr>
            <a:spLocks noGrp="1"/>
          </p:cNvSpPr>
          <p:nvPr>
            <p:ph idx="1"/>
          </p:nvPr>
        </p:nvSpPr>
        <p:spPr>
          <a:xfrm>
            <a:off x="325613" y="1596784"/>
            <a:ext cx="8545431" cy="5117915"/>
          </a:xfrm>
        </p:spPr>
        <p:txBody>
          <a:bodyPr>
            <a:normAutofit/>
          </a:bodyPr>
          <a:lstStyle/>
          <a:p>
            <a:pPr marL="0" indent="0">
              <a:buNone/>
            </a:pPr>
            <a:r>
              <a:rPr lang="en-US" dirty="0" err="1" smtClean="0"/>
              <a:t>Avida</a:t>
            </a:r>
            <a:r>
              <a:rPr lang="en-US" dirty="0" smtClean="0"/>
              <a:t>-ED provides an instance of evolution because digital organisms:</a:t>
            </a:r>
          </a:p>
          <a:p>
            <a:pPr lvl="1"/>
            <a:r>
              <a:rPr lang="en-US" sz="2200" dirty="0" smtClean="0"/>
              <a:t>- </a:t>
            </a:r>
            <a:r>
              <a:rPr lang="en-US" sz="2200" b="1" dirty="0" smtClean="0"/>
              <a:t>replicate</a:t>
            </a:r>
            <a:endParaRPr lang="en-US" sz="2200" b="1" dirty="0"/>
          </a:p>
          <a:p>
            <a:pPr lvl="1"/>
            <a:r>
              <a:rPr lang="en-US" sz="2200" dirty="0" smtClean="0"/>
              <a:t>- </a:t>
            </a:r>
            <a:r>
              <a:rPr lang="en-US" sz="2200" b="1" dirty="0" smtClean="0"/>
              <a:t>differ </a:t>
            </a:r>
            <a:r>
              <a:rPr lang="en-US" sz="2200" b="1" dirty="0"/>
              <a:t>from each other </a:t>
            </a:r>
            <a:r>
              <a:rPr lang="en-US" sz="2200" dirty="0"/>
              <a:t>due to random replication errors</a:t>
            </a:r>
          </a:p>
          <a:p>
            <a:pPr lvl="1"/>
            <a:r>
              <a:rPr lang="en-US" sz="2200" dirty="0" smtClean="0"/>
              <a:t>- </a:t>
            </a:r>
            <a:r>
              <a:rPr lang="en-US" sz="2200" b="1" dirty="0" smtClean="0"/>
              <a:t>compete</a:t>
            </a:r>
            <a:r>
              <a:rPr lang="en-US" sz="2200" dirty="0" smtClean="0"/>
              <a:t> </a:t>
            </a:r>
            <a:r>
              <a:rPr lang="en-US" sz="2200" dirty="0"/>
              <a:t>for space on the virtual petri </a:t>
            </a:r>
            <a:r>
              <a:rPr lang="en-US" sz="2200" dirty="0" smtClean="0"/>
              <a:t>dish</a:t>
            </a:r>
          </a:p>
          <a:p>
            <a:pPr marL="301943" lvl="1" indent="0">
              <a:buNone/>
            </a:pPr>
            <a:endParaRPr lang="en-US" sz="1200" dirty="0" smtClean="0"/>
          </a:p>
          <a:p>
            <a:pPr marL="0" indent="0">
              <a:buNone/>
            </a:pPr>
            <a:r>
              <a:rPr lang="en-US" dirty="0" smtClean="0"/>
              <a:t>Although the digital organisms are not identical to any biological organism, the processes that act on them and lead to evolution are the same</a:t>
            </a:r>
          </a:p>
          <a:p>
            <a:pPr marL="0" indent="0">
              <a:buNone/>
            </a:pPr>
            <a:endParaRPr lang="en-US" sz="1200" dirty="0"/>
          </a:p>
          <a:p>
            <a:pPr marL="0" indent="0">
              <a:buNone/>
            </a:pPr>
            <a:r>
              <a:rPr lang="en-US" dirty="0" smtClean="0"/>
              <a:t>Software such as </a:t>
            </a:r>
            <a:r>
              <a:rPr lang="en-US" dirty="0" err="1" smtClean="0"/>
              <a:t>Avida</a:t>
            </a:r>
            <a:r>
              <a:rPr lang="en-US" dirty="0" smtClean="0"/>
              <a:t> can be used to solve engineering problems.</a:t>
            </a:r>
          </a:p>
          <a:p>
            <a:pPr marL="0" indent="0">
              <a:buNone/>
            </a:pPr>
            <a:endParaRPr lang="en-US" sz="1200" dirty="0" smtClean="0"/>
          </a:p>
          <a:p>
            <a:pPr marL="0" indent="0">
              <a:buNone/>
            </a:pPr>
            <a:r>
              <a:rPr lang="en-US" dirty="0" smtClean="0"/>
              <a:t>Each digital organism represents a possible solution and the digital environment is a model of the real-world conditions that the design would be subjected to. </a:t>
            </a:r>
            <a:endParaRPr lang="en-US" dirty="0"/>
          </a:p>
        </p:txBody>
      </p:sp>
    </p:spTree>
    <p:extLst>
      <p:ext uri="{BB962C8B-B14F-4D97-AF65-F5344CB8AC3E}">
        <p14:creationId xmlns:p14="http://schemas.microsoft.com/office/powerpoint/2010/main" val="2001882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855" y="2948427"/>
            <a:ext cx="7693546" cy="3450696"/>
          </a:xfrm>
        </p:spPr>
        <p:txBody>
          <a:bodyPr>
            <a:noAutofit/>
          </a:bodyPr>
          <a:lstStyle/>
          <a:p>
            <a:pPr marL="514350" indent="-514350">
              <a:buFont typeface="+mj-lt"/>
              <a:buAutoNum type="arabicPeriod"/>
            </a:pPr>
            <a:r>
              <a:rPr lang="en-US" sz="3200" dirty="0" smtClean="0"/>
              <a:t>How is digital evolution similar to biological evolution?  How is it different?</a:t>
            </a:r>
          </a:p>
          <a:p>
            <a:pPr marL="514350" indent="-514350">
              <a:buFont typeface="+mj-lt"/>
              <a:buAutoNum type="arabicPeriod"/>
            </a:pPr>
            <a:endParaRPr lang="en-US" sz="3200" dirty="0" smtClean="0"/>
          </a:p>
          <a:p>
            <a:pPr marL="514350" indent="-514350">
              <a:buFont typeface="+mj-lt"/>
              <a:buAutoNum type="arabicPeriod"/>
            </a:pPr>
            <a:r>
              <a:rPr lang="en-US" sz="3200" dirty="0" smtClean="0"/>
              <a:t>How can the principles of natural selection be applied to solve engineering design problems?</a:t>
            </a:r>
            <a:endParaRPr lang="en-US" sz="3200" dirty="0"/>
          </a:p>
        </p:txBody>
      </p:sp>
      <p:sp>
        <p:nvSpPr>
          <p:cNvPr id="2" name="Title 1"/>
          <p:cNvSpPr>
            <a:spLocks noGrp="1"/>
          </p:cNvSpPr>
          <p:nvPr>
            <p:ph type="title"/>
          </p:nvPr>
        </p:nvSpPr>
        <p:spPr>
          <a:xfrm>
            <a:off x="457200" y="379272"/>
            <a:ext cx="8229600" cy="1252728"/>
          </a:xfrm>
        </p:spPr>
        <p:txBody>
          <a:bodyPr>
            <a:noAutofit/>
          </a:bodyPr>
          <a:lstStyle/>
          <a:p>
            <a:r>
              <a:rPr lang="en-US" dirty="0" smtClean="0"/>
              <a:t>Discuss your answers to the following questions:</a:t>
            </a:r>
            <a:endParaRPr lang="en-US" dirty="0"/>
          </a:p>
        </p:txBody>
      </p:sp>
    </p:spTree>
    <p:extLst>
      <p:ext uri="{BB962C8B-B14F-4D97-AF65-F5344CB8AC3E}">
        <p14:creationId xmlns:p14="http://schemas.microsoft.com/office/powerpoint/2010/main" val="271449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16" y="1085088"/>
            <a:ext cx="5681472" cy="1670304"/>
          </a:xfrm>
        </p:spPr>
        <p:txBody>
          <a:bodyPr>
            <a:noAutofit/>
          </a:bodyPr>
          <a:lstStyle/>
          <a:p>
            <a:r>
              <a:rPr lang="en-US" sz="4400" dirty="0" smtClean="0"/>
              <a:t>Questions to consider during this lesson:</a:t>
            </a:r>
            <a:endParaRPr lang="en-US" sz="4400" dirty="0"/>
          </a:p>
        </p:txBody>
      </p:sp>
      <p:sp>
        <p:nvSpPr>
          <p:cNvPr id="3" name="Content Placeholder 2"/>
          <p:cNvSpPr>
            <a:spLocks noGrp="1"/>
          </p:cNvSpPr>
          <p:nvPr>
            <p:ph idx="1"/>
          </p:nvPr>
        </p:nvSpPr>
        <p:spPr>
          <a:xfrm>
            <a:off x="85344" y="2755392"/>
            <a:ext cx="8778240" cy="3072384"/>
          </a:xfrm>
        </p:spPr>
        <p:txBody>
          <a:bodyPr>
            <a:noAutofit/>
          </a:bodyPr>
          <a:lstStyle/>
          <a:p>
            <a:r>
              <a:rPr lang="en-US" sz="2800" dirty="0" smtClean="0"/>
              <a:t>- How is digital evolution similar to biological evolution?  How is it different?</a:t>
            </a:r>
          </a:p>
          <a:p>
            <a:endParaRPr lang="en-US" sz="1200" dirty="0" smtClean="0"/>
          </a:p>
          <a:p>
            <a:r>
              <a:rPr lang="en-US" sz="2800" dirty="0" smtClean="0"/>
              <a:t>- How can the principles of natural selection be applied to solve engineering design problems?</a:t>
            </a:r>
            <a:endParaRPr lang="en-US" sz="2800" dirty="0"/>
          </a:p>
        </p:txBody>
      </p:sp>
    </p:spTree>
    <p:extLst>
      <p:ext uri="{BB962C8B-B14F-4D97-AF65-F5344CB8AC3E}">
        <p14:creationId xmlns:p14="http://schemas.microsoft.com/office/powerpoint/2010/main" val="116010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93192"/>
            <a:ext cx="3352800" cy="1252728"/>
          </a:xfrm>
        </p:spPr>
        <p:txBody>
          <a:bodyPr/>
          <a:lstStyle/>
          <a:p>
            <a:r>
              <a:rPr lang="en-US" sz="4400" dirty="0" smtClean="0"/>
              <a:t>Evolution</a:t>
            </a:r>
            <a:endParaRPr lang="en-US" sz="4400" dirty="0"/>
          </a:p>
        </p:txBody>
      </p:sp>
      <p:sp>
        <p:nvSpPr>
          <p:cNvPr id="3" name="Content Placeholder 2"/>
          <p:cNvSpPr>
            <a:spLocks noGrp="1"/>
          </p:cNvSpPr>
          <p:nvPr>
            <p:ph idx="1"/>
          </p:nvPr>
        </p:nvSpPr>
        <p:spPr>
          <a:xfrm>
            <a:off x="487680" y="1828800"/>
            <a:ext cx="8266176" cy="4364736"/>
          </a:xfrm>
        </p:spPr>
        <p:txBody>
          <a:bodyPr>
            <a:normAutofit/>
          </a:bodyPr>
          <a:lstStyle/>
          <a:p>
            <a:pPr marL="0" indent="0">
              <a:buNone/>
            </a:pPr>
            <a:r>
              <a:rPr lang="en-US" dirty="0" smtClean="0"/>
              <a:t>Evolution is a process that results in heritable changes in the traits of a population of organisms over multiple generations</a:t>
            </a:r>
          </a:p>
          <a:p>
            <a:pPr marL="0" indent="0">
              <a:buNone/>
            </a:pPr>
            <a:endParaRPr lang="en-US" dirty="0" smtClean="0"/>
          </a:p>
          <a:p>
            <a:pPr marL="0" indent="0">
              <a:buNone/>
            </a:pPr>
            <a:r>
              <a:rPr lang="en-US" dirty="0"/>
              <a:t>E</a:t>
            </a:r>
            <a:r>
              <a:rPr lang="en-US" dirty="0" smtClean="0"/>
              <a:t>volution occurs whenever and wherever three conditions are met: </a:t>
            </a:r>
          </a:p>
          <a:p>
            <a:pPr marL="1200150" lvl="2" indent="-342900">
              <a:buFont typeface="Wingdings" pitchFamily="2" charset="2"/>
              <a:buChar char="§"/>
            </a:pPr>
            <a:r>
              <a:rPr lang="en-US" sz="2200" dirty="0" smtClean="0"/>
              <a:t>- </a:t>
            </a:r>
            <a:r>
              <a:rPr lang="en-US" sz="2200" b="1" dirty="0" smtClean="0"/>
              <a:t>replication</a:t>
            </a:r>
            <a:r>
              <a:rPr lang="en-US" sz="2200" dirty="0" smtClean="0"/>
              <a:t> </a:t>
            </a:r>
            <a:r>
              <a:rPr lang="en-US" sz="2200" dirty="0"/>
              <a:t>(reproduction)</a:t>
            </a:r>
          </a:p>
          <a:p>
            <a:pPr marL="1200150" lvl="2" indent="-342900">
              <a:buFont typeface="Wingdings" pitchFamily="2" charset="2"/>
              <a:buChar char="§"/>
            </a:pPr>
            <a:r>
              <a:rPr lang="en-US" sz="2200" dirty="0" smtClean="0"/>
              <a:t>- </a:t>
            </a:r>
            <a:r>
              <a:rPr lang="en-US" sz="2200" b="1" dirty="0" smtClean="0"/>
              <a:t>variation</a:t>
            </a:r>
            <a:r>
              <a:rPr lang="en-US" sz="2200" dirty="0" smtClean="0"/>
              <a:t> </a:t>
            </a:r>
            <a:r>
              <a:rPr lang="en-US" sz="2200" dirty="0"/>
              <a:t>(differences among individuals)</a:t>
            </a:r>
          </a:p>
          <a:p>
            <a:pPr marL="1200150" lvl="2" indent="-342900">
              <a:buFont typeface="Wingdings" pitchFamily="2" charset="2"/>
              <a:buChar char="§"/>
            </a:pPr>
            <a:r>
              <a:rPr lang="en-US" sz="2200" dirty="0" smtClean="0"/>
              <a:t>- </a:t>
            </a:r>
            <a:r>
              <a:rPr lang="en-US" sz="2200" b="1" dirty="0" smtClean="0"/>
              <a:t>competition</a:t>
            </a:r>
            <a:r>
              <a:rPr lang="en-US" sz="2200" dirty="0" smtClean="0"/>
              <a:t> </a:t>
            </a:r>
            <a:r>
              <a:rPr lang="en-US" sz="2200" dirty="0"/>
              <a:t>(different reproduction rates)</a:t>
            </a:r>
          </a:p>
          <a:p>
            <a:pPr marL="1371600" lvl="2" indent="-514350">
              <a:buFont typeface="+mj-lt"/>
              <a:buAutoNum type="arabicPeriod"/>
            </a:pPr>
            <a:endParaRPr lang="en-US" dirty="0" smtClean="0"/>
          </a:p>
          <a:p>
            <a:pPr marL="57150" indent="0">
              <a:buNone/>
            </a:pPr>
            <a:r>
              <a:rPr lang="en-US" dirty="0" smtClean="0"/>
              <a:t>This process is called natural selection. There are other mechanisms that contribute to the process of evolution, but natural selection is the main force that leads to adaptive traits</a:t>
            </a:r>
            <a:endParaRPr lang="en-US" dirty="0"/>
          </a:p>
        </p:txBody>
      </p:sp>
    </p:spTree>
    <p:extLst>
      <p:ext uri="{BB962C8B-B14F-4D97-AF65-F5344CB8AC3E}">
        <p14:creationId xmlns:p14="http://schemas.microsoft.com/office/powerpoint/2010/main" val="1831604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414017"/>
            <a:ext cx="8229600" cy="3681984"/>
          </a:xfrm>
        </p:spPr>
        <p:txBody>
          <a:bodyPr>
            <a:noAutofit/>
          </a:bodyPr>
          <a:lstStyle/>
          <a:p>
            <a:r>
              <a:rPr lang="en-US" dirty="0" err="1" smtClean="0"/>
              <a:t>Avida</a:t>
            </a:r>
            <a:r>
              <a:rPr lang="en-US" dirty="0" smtClean="0"/>
              <a:t> software was created to study the process of evolution (“</a:t>
            </a:r>
            <a:r>
              <a:rPr lang="en-US" dirty="0"/>
              <a:t>a” = artificial “</a:t>
            </a:r>
            <a:r>
              <a:rPr lang="en-US" dirty="0" err="1"/>
              <a:t>vida</a:t>
            </a:r>
            <a:r>
              <a:rPr lang="en-US" dirty="0"/>
              <a:t>” = life) </a:t>
            </a:r>
            <a:endParaRPr lang="en-US" dirty="0" smtClean="0"/>
          </a:p>
          <a:p>
            <a:r>
              <a:rPr lang="en-US" dirty="0" smtClean="0"/>
              <a:t>Digital organisms are small, self-replicating computer programs</a:t>
            </a:r>
          </a:p>
          <a:p>
            <a:r>
              <a:rPr lang="en-US" dirty="0" smtClean="0"/>
              <a:t>Digital organisms live and reproduce in a virtual environment determined by the user</a:t>
            </a:r>
          </a:p>
          <a:p>
            <a:r>
              <a:rPr lang="en-US" dirty="0" smtClean="0"/>
              <a:t>Random replication errors cause mutations to occur in the programs as they reproduce, which leads to variation within a population</a:t>
            </a:r>
          </a:p>
          <a:p>
            <a:pPr lvl="1"/>
            <a:endParaRPr lang="en-US" dirty="0" smtClean="0"/>
          </a:p>
          <a:p>
            <a:pPr lvl="1"/>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Introduction to </a:t>
            </a:r>
            <a:r>
              <a:rPr lang="en-US" dirty="0"/>
              <a:t>D</a:t>
            </a:r>
            <a:r>
              <a:rPr lang="en-US" dirty="0" smtClean="0"/>
              <a:t>igital </a:t>
            </a:r>
            <a:r>
              <a:rPr lang="en-US" dirty="0"/>
              <a:t>E</a:t>
            </a:r>
            <a:r>
              <a:rPr lang="en-US" dirty="0" smtClean="0"/>
              <a:t>volution</a:t>
            </a:r>
            <a:endParaRPr lang="en-US" dirty="0"/>
          </a:p>
        </p:txBody>
      </p:sp>
    </p:spTree>
    <p:extLst>
      <p:ext uri="{BB962C8B-B14F-4D97-AF65-F5344CB8AC3E}">
        <p14:creationId xmlns:p14="http://schemas.microsoft.com/office/powerpoint/2010/main" val="1234319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69777"/>
            <a:ext cx="8229600" cy="4374864"/>
          </a:xfrm>
        </p:spPr>
        <p:txBody>
          <a:bodyPr>
            <a:normAutofit/>
          </a:bodyPr>
          <a:lstStyle/>
          <a:p>
            <a:r>
              <a:rPr lang="en-US" dirty="0" smtClean="0"/>
              <a:t>Instance of evolution in a model environment</a:t>
            </a:r>
          </a:p>
          <a:p>
            <a:r>
              <a:rPr lang="en-US" dirty="0" smtClean="0"/>
              <a:t>Digital organisms and the environment in </a:t>
            </a:r>
            <a:r>
              <a:rPr lang="en-US" dirty="0" err="1" smtClean="0"/>
              <a:t>Avida</a:t>
            </a:r>
            <a:r>
              <a:rPr lang="en-US" dirty="0" smtClean="0"/>
              <a:t> differ from the biological world, but the mechanisms that cause evolution are the same</a:t>
            </a:r>
          </a:p>
          <a:p>
            <a:r>
              <a:rPr lang="en-US" dirty="0" smtClean="0"/>
              <a:t>The application enables researchers to address questions about evolution that are difficult or impossible to answer using biological organisms</a:t>
            </a:r>
          </a:p>
          <a:p>
            <a:pPr lvl="1"/>
            <a:r>
              <a:rPr lang="en-US" sz="2000" dirty="0" smtClean="0"/>
              <a:t>Faster replication</a:t>
            </a:r>
          </a:p>
          <a:p>
            <a:pPr lvl="1"/>
            <a:r>
              <a:rPr lang="en-US" sz="2000" dirty="0" smtClean="0"/>
              <a:t>Larger population sizes</a:t>
            </a:r>
          </a:p>
          <a:p>
            <a:pPr lvl="1"/>
            <a:r>
              <a:rPr lang="en-US" sz="2000" dirty="0" smtClean="0"/>
              <a:t>Complete control over environment</a:t>
            </a:r>
          </a:p>
          <a:p>
            <a:pPr lvl="1"/>
            <a:r>
              <a:rPr lang="en-US" sz="2000" dirty="0" smtClean="0"/>
              <a:t>Observe and record events without interfering</a:t>
            </a:r>
            <a:endParaRPr lang="en-US" sz="2000" dirty="0"/>
          </a:p>
        </p:txBody>
      </p:sp>
      <p:sp>
        <p:nvSpPr>
          <p:cNvPr id="2" name="Title 1"/>
          <p:cNvSpPr>
            <a:spLocks noGrp="1"/>
          </p:cNvSpPr>
          <p:nvPr>
            <p:ph type="title"/>
          </p:nvPr>
        </p:nvSpPr>
        <p:spPr>
          <a:xfrm rot="16200000">
            <a:off x="7522463" y="1201562"/>
            <a:ext cx="2267713" cy="401033"/>
          </a:xfrm>
        </p:spPr>
        <p:txBody>
          <a:bodyPr>
            <a:noAutofit/>
          </a:bodyPr>
          <a:lstStyle/>
          <a:p>
            <a:pPr algn="r"/>
            <a:r>
              <a:rPr lang="en-US" sz="1050" dirty="0" smtClean="0"/>
              <a:t/>
            </a:r>
            <a:br>
              <a:rPr lang="en-US" sz="1050" dirty="0" smtClean="0"/>
            </a:br>
            <a:r>
              <a:rPr lang="en-US" sz="1050" dirty="0" smtClean="0"/>
              <a:t>http://</a:t>
            </a:r>
            <a:r>
              <a:rPr lang="en-US" sz="1050" dirty="0" err="1" smtClean="0"/>
              <a:t>avida.devosoft.org</a:t>
            </a:r>
            <a:r>
              <a:rPr lang="en-US" sz="1050" dirty="0" smtClean="0"/>
              <a:t>/about/</a:t>
            </a:r>
            <a:endParaRPr lang="en-US" sz="1050" dirty="0"/>
          </a:p>
        </p:txBody>
      </p:sp>
      <p:pic>
        <p:nvPicPr>
          <p:cNvPr id="4" name="Picture 42" descr="avida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400" y="422353"/>
            <a:ext cx="2046019" cy="180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730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480" y="2484624"/>
            <a:ext cx="8229600" cy="4157472"/>
          </a:xfrm>
        </p:spPr>
        <p:txBody>
          <a:bodyPr>
            <a:normAutofit/>
          </a:bodyPr>
          <a:lstStyle/>
          <a:p>
            <a:r>
              <a:rPr lang="en-US" dirty="0" smtClean="0"/>
              <a:t>The principles of natural selection can be applied to engineering problems</a:t>
            </a:r>
          </a:p>
          <a:p>
            <a:pPr lvl="1"/>
            <a:r>
              <a:rPr lang="en-US" dirty="0" smtClean="0"/>
              <a:t>A random set of potential solutions to a problem are competed in a modeled environment</a:t>
            </a:r>
          </a:p>
          <a:p>
            <a:pPr lvl="1"/>
            <a:r>
              <a:rPr lang="en-US" dirty="0" smtClean="0"/>
              <a:t>The best solutions outcompete less efficient solutions</a:t>
            </a:r>
          </a:p>
          <a:p>
            <a:r>
              <a:rPr lang="en-US" dirty="0" smtClean="0"/>
              <a:t>Evolutionary computation has been applied to solve many engineering problems, such as:</a:t>
            </a:r>
          </a:p>
          <a:p>
            <a:pPr lvl="1"/>
            <a:r>
              <a:rPr lang="en-US" dirty="0" smtClean="0"/>
              <a:t>robotic controllers and morphology</a:t>
            </a:r>
          </a:p>
          <a:p>
            <a:pPr lvl="1"/>
            <a:r>
              <a:rPr lang="en-US" dirty="0" smtClean="0"/>
              <a:t>self-managing computer systems</a:t>
            </a:r>
          </a:p>
          <a:p>
            <a:pPr lvl="1"/>
            <a:r>
              <a:rPr lang="en-US" dirty="0" smtClean="0"/>
              <a:t>a NASA satellite antenna </a:t>
            </a:r>
            <a:r>
              <a:rPr lang="en-US" dirty="0" smtClean="0">
                <a:sym typeface="Wingdings" pitchFamily="2" charset="2"/>
              </a:rPr>
              <a:t></a:t>
            </a:r>
            <a:endParaRPr lang="en-US" dirty="0" smtClean="0"/>
          </a:p>
          <a:p>
            <a:pPr lvl="1"/>
            <a:endParaRPr lang="en-US" dirty="0" smtClean="0"/>
          </a:p>
          <a:p>
            <a:pPr lvl="1"/>
            <a:endParaRPr lang="en-US" dirty="0"/>
          </a:p>
        </p:txBody>
      </p:sp>
      <p:sp>
        <p:nvSpPr>
          <p:cNvPr id="2" name="Title 1"/>
          <p:cNvSpPr>
            <a:spLocks noGrp="1"/>
          </p:cNvSpPr>
          <p:nvPr>
            <p:ph type="title"/>
          </p:nvPr>
        </p:nvSpPr>
        <p:spPr>
          <a:xfrm>
            <a:off x="415248" y="506852"/>
            <a:ext cx="8229600" cy="1143000"/>
          </a:xfrm>
        </p:spPr>
        <p:txBody>
          <a:bodyPr>
            <a:normAutofit/>
          </a:bodyPr>
          <a:lstStyle/>
          <a:p>
            <a:r>
              <a:rPr lang="en-US" sz="3600" dirty="0" smtClean="0"/>
              <a:t>Evolutionary Computation &amp; Engineering</a:t>
            </a:r>
            <a:endParaRPr lang="en-US" sz="3600" dirty="0"/>
          </a:p>
        </p:txBody>
      </p:sp>
      <p:pic>
        <p:nvPicPr>
          <p:cNvPr id="4" name="Picture 3" descr="NASA anten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418" y="4923588"/>
            <a:ext cx="2609009" cy="1948060"/>
          </a:xfrm>
          <a:prstGeom prst="rect">
            <a:avLst/>
          </a:prstGeom>
        </p:spPr>
      </p:pic>
      <p:sp>
        <p:nvSpPr>
          <p:cNvPr id="5" name="TextBox 4"/>
          <p:cNvSpPr txBox="1"/>
          <p:nvPr/>
        </p:nvSpPr>
        <p:spPr>
          <a:xfrm rot="16200000">
            <a:off x="6891247" y="4495673"/>
            <a:ext cx="3983783" cy="246221"/>
          </a:xfrm>
          <a:prstGeom prst="rect">
            <a:avLst/>
          </a:prstGeom>
          <a:noFill/>
        </p:spPr>
        <p:txBody>
          <a:bodyPr wrap="none" rtlCol="0">
            <a:spAutoFit/>
          </a:bodyPr>
          <a:lstStyle/>
          <a:p>
            <a:r>
              <a:rPr lang="en-US" sz="1000" dirty="0">
                <a:hlinkClick r:id="rId4"/>
              </a:rPr>
              <a:t>http://</a:t>
            </a:r>
            <a:r>
              <a:rPr lang="en-US" sz="1000" dirty="0" err="1">
                <a:hlinkClick r:id="rId4"/>
              </a:rPr>
              <a:t>www.nasa.gov</a:t>
            </a:r>
            <a:r>
              <a:rPr lang="en-US" sz="1000" dirty="0">
                <a:hlinkClick r:id="rId4"/>
              </a:rPr>
              <a:t>/centers/</a:t>
            </a:r>
            <a:r>
              <a:rPr lang="en-US" sz="1000" dirty="0" err="1">
                <a:hlinkClick r:id="rId4"/>
              </a:rPr>
              <a:t>ames</a:t>
            </a:r>
            <a:r>
              <a:rPr lang="en-US" sz="1000" dirty="0">
                <a:hlinkClick r:id="rId4"/>
              </a:rPr>
              <a:t>/news/releases/2004/04_55AR.html</a:t>
            </a:r>
            <a:endParaRPr lang="en-US" sz="1000" dirty="0"/>
          </a:p>
        </p:txBody>
      </p:sp>
    </p:spTree>
    <p:extLst>
      <p:ext uri="{BB962C8B-B14F-4D97-AF65-F5344CB8AC3E}">
        <p14:creationId xmlns:p14="http://schemas.microsoft.com/office/powerpoint/2010/main" val="286387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008" y="2596897"/>
            <a:ext cx="8101584" cy="3962400"/>
          </a:xfrm>
        </p:spPr>
        <p:txBody>
          <a:bodyPr>
            <a:noAutofit/>
          </a:bodyPr>
          <a:lstStyle/>
          <a:p>
            <a:r>
              <a:rPr lang="en-US" sz="2800" dirty="0" err="1" smtClean="0"/>
              <a:t>Avida</a:t>
            </a:r>
            <a:r>
              <a:rPr lang="en-US" sz="2800" dirty="0" smtClean="0"/>
              <a:t>-ED is an educational version of </a:t>
            </a:r>
            <a:r>
              <a:rPr lang="en-US" sz="2800" dirty="0" err="1" smtClean="0"/>
              <a:t>Avida</a:t>
            </a:r>
            <a:r>
              <a:rPr lang="en-US" sz="2800" dirty="0" smtClean="0"/>
              <a:t> that was developed to teach evolution and the nature of scientific inquiry</a:t>
            </a:r>
          </a:p>
          <a:p>
            <a:pPr lvl="1"/>
            <a:r>
              <a:rPr lang="en-US" sz="2400" dirty="0" smtClean="0"/>
              <a:t>user-friendly interface</a:t>
            </a:r>
          </a:p>
          <a:p>
            <a:pPr lvl="1"/>
            <a:r>
              <a:rPr lang="en-US" sz="2400" dirty="0" smtClean="0"/>
              <a:t>you can ask your own questions and collect data to answer them</a:t>
            </a:r>
          </a:p>
          <a:p>
            <a:pPr lvl="1"/>
            <a:r>
              <a:rPr lang="en-US" sz="2400" dirty="0" smtClean="0"/>
              <a:t>outcomes are not preprogrammed – every run is unique</a:t>
            </a:r>
          </a:p>
          <a:p>
            <a:pPr lvl="1"/>
            <a:r>
              <a:rPr lang="en-US" sz="2400" dirty="0" smtClean="0"/>
              <a:t>you can observe mutations, replication and the effects of evolution on a population</a:t>
            </a:r>
            <a:endParaRPr lang="en-US" sz="2400" dirty="0"/>
          </a:p>
        </p:txBody>
      </p:sp>
      <p:pic>
        <p:nvPicPr>
          <p:cNvPr id="4" name="Picture 3"/>
          <p:cNvPicPr>
            <a:picLocks noChangeAspect="1"/>
          </p:cNvPicPr>
          <p:nvPr/>
        </p:nvPicPr>
        <p:blipFill>
          <a:blip r:embed="rId3"/>
          <a:stretch>
            <a:fillRect/>
          </a:stretch>
        </p:blipFill>
        <p:spPr>
          <a:xfrm>
            <a:off x="1027006" y="336316"/>
            <a:ext cx="2381058" cy="2102300"/>
          </a:xfrm>
          <a:prstGeom prst="rect">
            <a:avLst/>
          </a:prstGeom>
        </p:spPr>
      </p:pic>
    </p:spTree>
    <p:extLst>
      <p:ext uri="{BB962C8B-B14F-4D97-AF65-F5344CB8AC3E}">
        <p14:creationId xmlns:p14="http://schemas.microsoft.com/office/powerpoint/2010/main" val="3125932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vida-ED replicati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532" y="931144"/>
            <a:ext cx="8767231" cy="5573889"/>
          </a:xfrm>
          <a:prstGeom prst="rect">
            <a:avLst/>
          </a:prstGeom>
        </p:spPr>
      </p:pic>
      <p:sp>
        <p:nvSpPr>
          <p:cNvPr id="5" name="Title 4"/>
          <p:cNvSpPr>
            <a:spLocks noGrp="1"/>
          </p:cNvSpPr>
          <p:nvPr>
            <p:ph type="title"/>
          </p:nvPr>
        </p:nvSpPr>
        <p:spPr>
          <a:xfrm>
            <a:off x="457200" y="163773"/>
            <a:ext cx="8229600" cy="866117"/>
          </a:xfrm>
        </p:spPr>
        <p:txBody>
          <a:bodyPr>
            <a:noAutofit/>
          </a:bodyPr>
          <a:lstStyle/>
          <a:p>
            <a:r>
              <a:rPr lang="en-US" sz="3600" dirty="0" smtClean="0"/>
              <a:t>Digital Organism Replicating in </a:t>
            </a:r>
            <a:r>
              <a:rPr lang="en-US" sz="3600" dirty="0" err="1" smtClean="0"/>
              <a:t>Avida</a:t>
            </a:r>
            <a:r>
              <a:rPr lang="en-US" sz="3600" dirty="0" smtClean="0"/>
              <a:t>-ED</a:t>
            </a:r>
            <a:endParaRPr lang="en-US" sz="3600" dirty="0"/>
          </a:p>
        </p:txBody>
      </p:sp>
      <p:sp>
        <p:nvSpPr>
          <p:cNvPr id="6" name="TextBox 5"/>
          <p:cNvSpPr txBox="1"/>
          <p:nvPr/>
        </p:nvSpPr>
        <p:spPr>
          <a:xfrm>
            <a:off x="3754318" y="2740265"/>
            <a:ext cx="2640094" cy="1754327"/>
          </a:xfrm>
          <a:prstGeom prst="rect">
            <a:avLst/>
          </a:prstGeom>
          <a:noFill/>
        </p:spPr>
        <p:txBody>
          <a:bodyPr wrap="square" rtlCol="0">
            <a:spAutoFit/>
          </a:bodyPr>
          <a:lstStyle/>
          <a:p>
            <a:pPr algn="ctr"/>
            <a:r>
              <a:rPr lang="en-US" dirty="0" smtClean="0"/>
              <a:t>Notice that some commands are circled in green – these are the mutations at which random replication errors occurred</a:t>
            </a:r>
            <a:endParaRPr lang="en-US" dirty="0"/>
          </a:p>
        </p:txBody>
      </p:sp>
    </p:spTree>
    <p:extLst>
      <p:ext uri="{BB962C8B-B14F-4D97-AF65-F5344CB8AC3E}">
        <p14:creationId xmlns:p14="http://schemas.microsoft.com/office/powerpoint/2010/main" val="196885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4"/>
                </p:tgtEl>
              </p:cMediaNode>
            </p:video>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Organisms in </a:t>
            </a:r>
            <a:r>
              <a:rPr lang="en-US" dirty="0" err="1" smtClean="0"/>
              <a:t>Avida</a:t>
            </a:r>
            <a:r>
              <a:rPr lang="en-US" dirty="0" smtClean="0"/>
              <a:t>-ED</a:t>
            </a:r>
            <a:endParaRPr lang="en-US" dirty="0"/>
          </a:p>
        </p:txBody>
      </p:sp>
      <p:sp>
        <p:nvSpPr>
          <p:cNvPr id="6" name="TextBox 5"/>
          <p:cNvSpPr txBox="1"/>
          <p:nvPr/>
        </p:nvSpPr>
        <p:spPr>
          <a:xfrm>
            <a:off x="684634" y="5741085"/>
            <a:ext cx="7740821" cy="830997"/>
          </a:xfrm>
          <a:prstGeom prst="rect">
            <a:avLst/>
          </a:prstGeom>
          <a:noFill/>
        </p:spPr>
        <p:txBody>
          <a:bodyPr wrap="none" rtlCol="0">
            <a:spAutoFit/>
          </a:bodyPr>
          <a:lstStyle/>
          <a:p>
            <a:pPr algn="ctr"/>
            <a:r>
              <a:rPr lang="en-US" sz="2400" dirty="0" smtClean="0"/>
              <a:t>A series of computer commands represented by letters (A-Z)</a:t>
            </a:r>
          </a:p>
          <a:p>
            <a:pPr algn="ctr"/>
            <a:r>
              <a:rPr lang="en-US" sz="2400" dirty="0" smtClean="0"/>
              <a:t>Genetic information of the organism (similar to DNA)</a:t>
            </a:r>
          </a:p>
        </p:txBody>
      </p:sp>
      <p:sp>
        <p:nvSpPr>
          <p:cNvPr id="11" name="TextBox 10"/>
          <p:cNvSpPr txBox="1"/>
          <p:nvPr/>
        </p:nvSpPr>
        <p:spPr>
          <a:xfrm>
            <a:off x="1241558" y="3427929"/>
            <a:ext cx="1035861" cy="369332"/>
          </a:xfrm>
          <a:prstGeom prst="rect">
            <a:avLst/>
          </a:prstGeom>
          <a:noFill/>
        </p:spPr>
        <p:txBody>
          <a:bodyPr wrap="none" rtlCol="0">
            <a:spAutoFit/>
          </a:bodyPr>
          <a:lstStyle/>
          <a:p>
            <a:r>
              <a:rPr lang="en-US" b="1" dirty="0"/>
              <a:t>a</a:t>
            </a:r>
            <a:r>
              <a:rPr lang="en-US" b="1" dirty="0" smtClean="0"/>
              <a:t>ncestor</a:t>
            </a:r>
            <a:endParaRPr lang="en-US" b="1" dirty="0"/>
          </a:p>
        </p:txBody>
      </p:sp>
      <p:sp>
        <p:nvSpPr>
          <p:cNvPr id="12" name="TextBox 11"/>
          <p:cNvSpPr txBox="1"/>
          <p:nvPr/>
        </p:nvSpPr>
        <p:spPr>
          <a:xfrm>
            <a:off x="6859665" y="3427929"/>
            <a:ext cx="1322798" cy="369332"/>
          </a:xfrm>
          <a:prstGeom prst="rect">
            <a:avLst/>
          </a:prstGeom>
          <a:noFill/>
        </p:spPr>
        <p:txBody>
          <a:bodyPr wrap="none" rtlCol="0">
            <a:spAutoFit/>
          </a:bodyPr>
          <a:lstStyle/>
          <a:p>
            <a:r>
              <a:rPr lang="en-US" b="1" dirty="0"/>
              <a:t>d</a:t>
            </a:r>
            <a:r>
              <a:rPr lang="en-US" b="1" dirty="0" smtClean="0"/>
              <a:t>escendant</a:t>
            </a:r>
            <a:endParaRPr lang="en-US" b="1" dirty="0"/>
          </a:p>
        </p:txBody>
      </p:sp>
      <p:sp>
        <p:nvSpPr>
          <p:cNvPr id="13" name="TextBox 12"/>
          <p:cNvSpPr txBox="1"/>
          <p:nvPr/>
        </p:nvSpPr>
        <p:spPr>
          <a:xfrm>
            <a:off x="218364" y="1557057"/>
            <a:ext cx="8720920" cy="830997"/>
          </a:xfrm>
          <a:prstGeom prst="rect">
            <a:avLst/>
          </a:prstGeom>
          <a:solidFill>
            <a:schemeClr val="bg1"/>
          </a:solidFill>
        </p:spPr>
        <p:txBody>
          <a:bodyPr wrap="none" rtlCol="0">
            <a:noAutofit/>
          </a:bodyPr>
          <a:lstStyle/>
          <a:p>
            <a:pPr algn="ctr"/>
            <a:endParaRPr lang="en-US" sz="2400" dirty="0" smtClean="0"/>
          </a:p>
        </p:txBody>
      </p:sp>
      <p:pic>
        <p:nvPicPr>
          <p:cNvPr id="5" name="Picture 4" descr="Screen shot 2011-07-12 at 9.07.45 AM.png"/>
          <p:cNvPicPr>
            <a:picLocks noChangeAspect="1"/>
          </p:cNvPicPr>
          <p:nvPr/>
        </p:nvPicPr>
        <p:blipFill rotWithShape="1">
          <a:blip r:embed="rId2">
            <a:extLst>
              <a:ext uri="{28A0092B-C50C-407E-A947-70E740481C1C}">
                <a14:useLocalDpi xmlns:a14="http://schemas.microsoft.com/office/drawing/2010/main" val="0"/>
              </a:ext>
            </a:extLst>
          </a:blip>
          <a:srcRect t="2508" b="4658"/>
          <a:stretch/>
        </p:blipFill>
        <p:spPr>
          <a:xfrm>
            <a:off x="-374" y="1897766"/>
            <a:ext cx="3579627" cy="3383280"/>
          </a:xfrm>
          <a:prstGeom prst="rect">
            <a:avLst/>
          </a:prstGeom>
        </p:spPr>
      </p:pic>
      <p:pic>
        <p:nvPicPr>
          <p:cNvPr id="7" name="Picture 6" descr="Screen shot 2012-07-05 at 10.27.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757" y="1899954"/>
            <a:ext cx="3488706" cy="3383280"/>
          </a:xfrm>
          <a:prstGeom prst="rect">
            <a:avLst/>
          </a:prstGeom>
        </p:spPr>
      </p:pic>
      <p:sp>
        <p:nvSpPr>
          <p:cNvPr id="9" name="Right Arrow 8"/>
          <p:cNvSpPr/>
          <p:nvPr/>
        </p:nvSpPr>
        <p:spPr>
          <a:xfrm>
            <a:off x="3314895" y="2825247"/>
            <a:ext cx="2501516" cy="1541044"/>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314895" y="3243263"/>
            <a:ext cx="2425664" cy="615553"/>
          </a:xfrm>
          <a:prstGeom prst="rect">
            <a:avLst/>
          </a:prstGeom>
          <a:noFill/>
        </p:spPr>
        <p:txBody>
          <a:bodyPr wrap="none" rtlCol="0">
            <a:spAutoFit/>
          </a:bodyPr>
          <a:lstStyle/>
          <a:p>
            <a:pPr algn="ctr"/>
            <a:r>
              <a:rPr lang="en-US" sz="1700" b="1" dirty="0" smtClean="0">
                <a:solidFill>
                  <a:schemeClr val="bg1"/>
                </a:solidFill>
              </a:rPr>
              <a:t>Over many generations,</a:t>
            </a:r>
          </a:p>
          <a:p>
            <a:pPr algn="ctr"/>
            <a:r>
              <a:rPr lang="en-US" sz="1700" b="1" dirty="0">
                <a:solidFill>
                  <a:schemeClr val="bg1"/>
                </a:solidFill>
              </a:rPr>
              <a:t>m</a:t>
            </a:r>
            <a:r>
              <a:rPr lang="en-US" sz="1700" b="1" dirty="0" smtClean="0">
                <a:solidFill>
                  <a:schemeClr val="bg1"/>
                </a:solidFill>
              </a:rPr>
              <a:t>utations accumulate</a:t>
            </a:r>
            <a:endParaRPr lang="en-US" sz="1700" b="1" dirty="0">
              <a:solidFill>
                <a:schemeClr val="bg1"/>
              </a:solidFill>
            </a:endParaRPr>
          </a:p>
        </p:txBody>
      </p:sp>
    </p:spTree>
    <p:extLst>
      <p:ext uri="{BB962C8B-B14F-4D97-AF65-F5344CB8AC3E}">
        <p14:creationId xmlns:p14="http://schemas.microsoft.com/office/powerpoint/2010/main" val="22603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345</TotalTime>
  <Words>845</Words>
  <Application>Microsoft Office PowerPoint</Application>
  <PresentationFormat>On-screen Show (4:3)</PresentationFormat>
  <Paragraphs>91</Paragraphs>
  <Slides>15</Slides>
  <Notes>4</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Waveform</vt:lpstr>
      <vt:lpstr>Introduction to  Evolutionary Computation</vt:lpstr>
      <vt:lpstr>Questions to consider during this lesson:</vt:lpstr>
      <vt:lpstr>Evolution</vt:lpstr>
      <vt:lpstr>Introduction to Digital Evolution</vt:lpstr>
      <vt:lpstr> http://avida.devosoft.org/about/</vt:lpstr>
      <vt:lpstr>Evolutionary Computation &amp; Engineering</vt:lpstr>
      <vt:lpstr>PowerPoint Presentation</vt:lpstr>
      <vt:lpstr>Digital Organism Replicating in Avida-ED</vt:lpstr>
      <vt:lpstr>Digital Organisms in Avida-ED</vt:lpstr>
      <vt:lpstr>Digital Organisms in Avida-ED  process numbers from their environments</vt:lpstr>
      <vt:lpstr>The ancestor organism reproduces in the virtual petri dish and results in a population of unique individuals</vt:lpstr>
      <vt:lpstr>The user controls which logic functions are rewarded, as well as the mutation rate and world size</vt:lpstr>
      <vt:lpstr>The sequence of commands differs among individuals. Certain logic functions are rewarded with increased “energy” (computing power), which allows the organism to execute its commands (and reproduce) faster</vt:lpstr>
      <vt:lpstr>Summary</vt:lpstr>
      <vt:lpstr>Discuss your answers to the following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Evolution</dc:title>
  <dc:creator>Andrew Kim</dc:creator>
  <cp:lastModifiedBy>denise</cp:lastModifiedBy>
  <cp:revision>32</cp:revision>
  <dcterms:created xsi:type="dcterms:W3CDTF">2012-07-20T12:39:17Z</dcterms:created>
  <dcterms:modified xsi:type="dcterms:W3CDTF">2012-11-01T21:16:54Z</dcterms:modified>
</cp:coreProperties>
</file>