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sldIdLst>
    <p:sldId id="279" r:id="rId2"/>
    <p:sldId id="258" r:id="rId3"/>
    <p:sldId id="259" r:id="rId4"/>
    <p:sldId id="257" r:id="rId5"/>
    <p:sldId id="260" r:id="rId6"/>
    <p:sldId id="278" r:id="rId7"/>
    <p:sldId id="274" r:id="rId8"/>
    <p:sldId id="261" r:id="rId9"/>
    <p:sldId id="262" r:id="rId10"/>
    <p:sldId id="263" r:id="rId11"/>
    <p:sldId id="275" r:id="rId12"/>
    <p:sldId id="264" r:id="rId13"/>
    <p:sldId id="266" r:id="rId14"/>
    <p:sldId id="271" r:id="rId15"/>
    <p:sldId id="276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1BA"/>
    <a:srgbClr val="F8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C8437-D9BE-4C88-8FAC-5268A72784B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DC7B1-E22A-4CFD-A91A-E4F4DC0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91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60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31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43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E388-175D-4B26-83DD-7F9153300BF9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BE18-CA11-4498-8900-99C2EB1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05E388-175D-4B26-83DD-7F9153300BF9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FE0BE18-CA11-4498-8900-99C2EB18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46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2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57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65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76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61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88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41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8405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ngineering.org/standards/iteea" TargetMode="External"/><Relationship Id="rId2" Type="http://schemas.openxmlformats.org/officeDocument/2006/relationships/hyperlink" Target="https://www.teachengineering.org/standards/brows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teachengineering.org/standards/ngs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Yomf5pBN8dY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-DEc16dEMns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599" y="1438380"/>
            <a:ext cx="10198803" cy="15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048" y="6218234"/>
            <a:ext cx="11763904" cy="5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BIODEGRADABLE HUSK-BAG </a:t>
            </a:r>
            <a:r>
              <a:rPr lang="en" sz="2133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DESIGN CHALLENGE</a:t>
            </a:r>
            <a:endParaRPr sz="2133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480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F678-1138-4DE4-83FB-1139E635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</a:t>
            </a:r>
            <a:r>
              <a:rPr lang="en-US" dirty="0" smtClean="0"/>
              <a:t>math: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CCD4-4265-49A1-A593-7175424D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Graph the data table in your Worksheet</a:t>
            </a:r>
          </a:p>
          <a:p>
            <a:r>
              <a:rPr lang="en-US" sz="2000" dirty="0"/>
              <a:t>Find the equation of the line</a:t>
            </a:r>
          </a:p>
          <a:p>
            <a:r>
              <a:rPr lang="en-US" sz="2000" dirty="0"/>
              <a:t>How many bags were sold in the last </a:t>
            </a:r>
            <a:r>
              <a:rPr lang="en-US" sz="2000" dirty="0" smtClean="0"/>
              <a:t>six </a:t>
            </a:r>
            <a:r>
              <a:rPr lang="en-US" sz="2000" dirty="0"/>
              <a:t>years?</a:t>
            </a:r>
          </a:p>
          <a:p>
            <a:endParaRPr lang="en-US" sz="2000" dirty="0"/>
          </a:p>
          <a:p>
            <a:r>
              <a:rPr lang="en-US" sz="2000" dirty="0"/>
              <a:t>Imagine how many bags of potato chips will be sold in the next </a:t>
            </a:r>
            <a:r>
              <a:rPr lang="en-US" sz="2000" dirty="0" smtClean="0"/>
              <a:t>six </a:t>
            </a:r>
            <a:r>
              <a:rPr lang="en-US" sz="2000" dirty="0"/>
              <a:t>years.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38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04BD-021B-41AB-AC10-932BD606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5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34D933-7FDB-4BB7-B875-897E01300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427" y="1"/>
            <a:ext cx="10866782" cy="6858000"/>
          </a:xfrm>
          <a:prstGeom prst="rect">
            <a:avLst/>
          </a:prstGeom>
        </p:spPr>
      </p:pic>
      <p:pic>
        <p:nvPicPr>
          <p:cNvPr id="5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20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1AC0-6DD5-4CCC-AFA7-6534655AA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can we do to use less plastic?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30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A3A2-DC53-463F-A1E2-E331623A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potato chip bag.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337C-5299-438F-A8B4-5583124CD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ideas on how we can design a new potato chip bag that is biodegradable.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238D88-9ED3-4E7B-A24B-78AA30CC3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45699"/>
              </p:ext>
            </p:extLst>
          </p:nvPr>
        </p:nvGraphicFramePr>
        <p:xfrm>
          <a:off x="2032000" y="2743200"/>
          <a:ext cx="8128000" cy="245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370">
                  <a:extLst>
                    <a:ext uri="{9D8B030D-6E8A-4147-A177-3AD203B41FA5}">
                      <a16:colId xmlns:a16="http://schemas.microsoft.com/office/drawing/2014/main" val="1622624908"/>
                    </a:ext>
                  </a:extLst>
                </a:gridCol>
                <a:gridCol w="6056630">
                  <a:extLst>
                    <a:ext uri="{9D8B030D-6E8A-4147-A177-3AD203B41FA5}">
                      <a16:colId xmlns:a16="http://schemas.microsoft.com/office/drawing/2014/main" val="2986613299"/>
                    </a:ext>
                  </a:extLst>
                </a:gridCol>
              </a:tblGrid>
              <a:tr h="490118">
                <a:tc>
                  <a:txBody>
                    <a:bodyPr/>
                    <a:lstStyle/>
                    <a:p>
                      <a:r>
                        <a:rPr lang="en-US" dirty="0"/>
                        <a:t>Words to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627677"/>
                  </a:ext>
                </a:extLst>
              </a:tr>
              <a:tr h="490118">
                <a:tc>
                  <a:txBody>
                    <a:bodyPr/>
                    <a:lstStyle/>
                    <a:p>
                      <a:r>
                        <a:rPr lang="en-US" dirty="0"/>
                        <a:t>pollutant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Contaminant introduced to the natural environment.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5396"/>
                  </a:ext>
                </a:extLst>
              </a:tr>
              <a:tr h="490118">
                <a:tc>
                  <a:txBody>
                    <a:bodyPr/>
                    <a:lstStyle/>
                    <a:p>
                      <a:r>
                        <a:rPr lang="en-US" dirty="0"/>
                        <a:t>degradation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reduction of a chemical.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807058"/>
                  </a:ext>
                </a:extLst>
              </a:tr>
              <a:tr h="490118">
                <a:tc>
                  <a:txBody>
                    <a:bodyPr/>
                    <a:lstStyle/>
                    <a:p>
                      <a:r>
                        <a:rPr lang="en-US" dirty="0"/>
                        <a:t>biodegradable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Capable of being decomposed by bacteria.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95203"/>
                  </a:ext>
                </a:extLst>
              </a:tr>
              <a:tr h="490118">
                <a:tc>
                  <a:txBody>
                    <a:bodyPr/>
                    <a:lstStyle/>
                    <a:p>
                      <a:r>
                        <a:rPr lang="en-US" dirty="0"/>
                        <a:t>Plastic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Accumulation of plastic in the environment.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90337"/>
                  </a:ext>
                </a:extLst>
              </a:tr>
            </a:tbl>
          </a:graphicData>
        </a:graphic>
      </p:graphicFrame>
      <p:pic>
        <p:nvPicPr>
          <p:cNvPr id="5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22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able, food, many, covered&#10;&#10;Description automatically generated">
            <a:extLst>
              <a:ext uri="{FF2B5EF4-FFF2-40B4-BE49-F238E27FC236}">
                <a16:creationId xmlns:a16="http://schemas.microsoft.com/office/drawing/2014/main" id="{043E4EA0-F967-43F3-8A51-BE9C42FB7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84" y="304473"/>
            <a:ext cx="4677545" cy="55903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B0ECD-5011-478E-AADA-67C5D0F4A957}"/>
              </a:ext>
            </a:extLst>
          </p:cNvPr>
          <p:cNvSpPr txBox="1"/>
          <p:nvPr/>
        </p:nvSpPr>
        <p:spPr>
          <a:xfrm>
            <a:off x="6663950" y="1016181"/>
            <a:ext cx="43850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Your job is to engineer a bio-degradable  potato chip </a:t>
            </a:r>
            <a:r>
              <a:rPr lang="en-US" sz="4400" dirty="0" smtClean="0">
                <a:solidFill>
                  <a:srgbClr val="0070C0"/>
                </a:solidFill>
              </a:rPr>
              <a:t>bag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smtClean="0">
                <a:solidFill>
                  <a:srgbClr val="0070C0"/>
                </a:solidFill>
              </a:rPr>
              <a:t>– plastic free!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6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6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5014-97A9-4C06-908F-E99CC564F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Engineer a new bag.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1B194-ECF1-40DE-BF7C-B665ED5A0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Start, Now (20 minutes)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02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00D6-E9E9-40B8-9EF7-382B4212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control test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344495-07FD-4D56-B570-96218C244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710774"/>
              </p:ext>
            </p:extLst>
          </p:nvPr>
        </p:nvGraphicFramePr>
        <p:xfrm>
          <a:off x="1081211" y="1861047"/>
          <a:ext cx="10249231" cy="329241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224702775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44405079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1347253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02854495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3390768575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400530159"/>
                    </a:ext>
                  </a:extLst>
                </a:gridCol>
                <a:gridCol w="1702904">
                  <a:extLst>
                    <a:ext uri="{9D8B030D-6E8A-4147-A177-3AD203B41FA5}">
                      <a16:colId xmlns:a16="http://schemas.microsoft.com/office/drawing/2014/main" val="214382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Score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Passed (100%)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Failed (&lt;100)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9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Shake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8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92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Drop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6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Tensile Strength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22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Moisture Content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0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Aesthetics/label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15084"/>
                  </a:ext>
                </a:extLst>
              </a:tr>
            </a:tbl>
          </a:graphicData>
        </a:graphic>
      </p:graphicFrame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48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777D-6962-4FEF-A624-A2BEC490D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 time!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213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509E-FDB1-4834-8B5A-AD408ABF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these questions (Team share out)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BB38-637F-408F-9ECA-5F5B06BDD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What worked? </a:t>
            </a:r>
          </a:p>
          <a:p>
            <a:r>
              <a:rPr lang="en-US" sz="2000" dirty="0"/>
              <a:t>What didn’t work?</a:t>
            </a:r>
          </a:p>
          <a:p>
            <a:r>
              <a:rPr lang="en-US" sz="2000" dirty="0"/>
              <a:t>How can this be applied to the real world?</a:t>
            </a:r>
          </a:p>
          <a:p>
            <a:r>
              <a:rPr lang="en-US" sz="2000" dirty="0"/>
              <a:t>Which </a:t>
            </a:r>
            <a:r>
              <a:rPr lang="en-US" sz="2000" dirty="0" smtClean="0"/>
              <a:t>biodegradable </a:t>
            </a:r>
            <a:r>
              <a:rPr lang="en-US" sz="2000" dirty="0"/>
              <a:t>bag would you buy? </a:t>
            </a:r>
          </a:p>
          <a:p>
            <a:r>
              <a:rPr lang="en-US" sz="2000" dirty="0"/>
              <a:t>Which group engineered the best quality bag?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99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C73E-8D69-465D-AD7A-FA206DD3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9574-8877-4986-9C75-57C0A2A8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17983"/>
            <a:ext cx="10178322" cy="4461609"/>
          </a:xfrm>
        </p:spPr>
        <p:txBody>
          <a:bodyPr/>
          <a:lstStyle/>
          <a:p>
            <a:r>
              <a:rPr lang="en-US" sz="2000" u="sng" dirty="0">
                <a:hlinkClick r:id="rId2"/>
              </a:rPr>
              <a:t>State STEM Standards</a:t>
            </a:r>
            <a:r>
              <a:rPr lang="en-US" sz="2000" dirty="0"/>
              <a:t> The student examines the relationship of biotechnology to the development of commercial products. The student is expected to design an environmentally friendly, biodegradable potato chip bag.</a:t>
            </a:r>
          </a:p>
          <a:p>
            <a:r>
              <a:rPr lang="en-US" sz="2000" u="sng" dirty="0">
                <a:hlinkClick r:id="rId3"/>
              </a:rPr>
              <a:t>ITEEA Standards</a:t>
            </a:r>
            <a:r>
              <a:rPr lang="en-US" sz="2000" dirty="0"/>
              <a:t> Provide a common set of developmentally appropriate expectations in the study of technology, including the engineering design process.</a:t>
            </a:r>
          </a:p>
          <a:p>
            <a:r>
              <a:rPr lang="en-US" sz="2000" u="sng" dirty="0">
                <a:hlinkClick r:id="rId4"/>
              </a:rPr>
              <a:t>NGSS Standards</a:t>
            </a:r>
            <a:r>
              <a:rPr lang="en-US" sz="2000" dirty="0"/>
              <a:t> Design a solution to a complex real-world problem, based on scientific knowledge, student-generated sources of evidence, prioritized criteria, and tradeoff considerations.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07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02A4-CC56-4E95-B780-0B2B9679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5A34-E6B4-48C8-83B5-C65587B29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3757"/>
            <a:ext cx="10178322" cy="4315835"/>
          </a:xfrm>
        </p:spPr>
        <p:txBody>
          <a:bodyPr/>
          <a:lstStyle/>
          <a:p>
            <a:r>
              <a:rPr lang="en-US" sz="2000" dirty="0"/>
              <a:t>We will analyze a real-world environmental issue by calculating the volume of plastic pollutants from a single product.</a:t>
            </a:r>
          </a:p>
          <a:p>
            <a:r>
              <a:rPr lang="en-US" sz="2000" dirty="0"/>
              <a:t>We will engineer a prototype to resolve the issues of the use of toxic plastic.</a:t>
            </a:r>
          </a:p>
          <a:p>
            <a:r>
              <a:rPr lang="en-US" sz="2000" dirty="0"/>
              <a:t>We will learn, laugh and leap with academic growth!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building, different, filled, many&#10;&#10;Description automatically generated">
            <a:extLst>
              <a:ext uri="{FF2B5EF4-FFF2-40B4-BE49-F238E27FC236}">
                <a16:creationId xmlns:a16="http://schemas.microsoft.com/office/drawing/2014/main" id="{944FD4BE-C076-4CCC-B9E9-B2AEC40835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r="9787"/>
          <a:stretch>
            <a:fillRect/>
          </a:stretch>
        </p:blipFill>
        <p:spPr>
          <a:xfrm rot="5400000">
            <a:off x="1452669" y="299929"/>
            <a:ext cx="5834743" cy="59315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EAC4E4-12A0-4EA8-9719-FF9F28B6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8" y="209549"/>
            <a:ext cx="3831771" cy="130552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8A81B"/>
                </a:solidFill>
              </a:rPr>
              <a:t>What is your favorite bag of chips?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27700-6DCB-4E90-B19D-B0E60EBF4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8229" y="1653870"/>
            <a:ext cx="3831771" cy="4251630"/>
          </a:xfrm>
        </p:spPr>
        <p:txBody>
          <a:bodyPr/>
          <a:lstStyle/>
          <a:p>
            <a:r>
              <a:rPr lang="en-US" sz="1800" dirty="0"/>
              <a:t>How many bags of chips did you eat this week? Month? Year?</a:t>
            </a:r>
          </a:p>
          <a:p>
            <a:r>
              <a:rPr lang="en-US" sz="1800" dirty="0"/>
              <a:t>Let’s add up how many bags of potato chips were eaten in this room?</a:t>
            </a:r>
          </a:p>
          <a:p>
            <a:r>
              <a:rPr lang="en-US" sz="1800" dirty="0"/>
              <a:t>How many bags do you think are produced to meet the demands of customers?</a:t>
            </a:r>
          </a:p>
          <a:p>
            <a:r>
              <a:rPr lang="en-US" sz="1800" dirty="0"/>
              <a:t>What do you notice about the design of these bags of potato chips?</a:t>
            </a:r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04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CC04-52E2-4135-8B8A-7E4AB48AB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are we talking about bags of chips?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DD0FB-7211-4AB5-B8CD-484AF8E13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Nano-academy</a:t>
            </a:r>
          </a:p>
          <a:p>
            <a:r>
              <a:rPr lang="en-US" dirty="0"/>
              <a:t>Teachengineering.com</a:t>
            </a:r>
          </a:p>
        </p:txBody>
      </p:sp>
      <p:pic>
        <p:nvPicPr>
          <p:cNvPr id="5" name="Picture 4" descr="A picture containing table, food, many, covered&#10;&#10;Description automatically generated">
            <a:extLst>
              <a:ext uri="{FF2B5EF4-FFF2-40B4-BE49-F238E27FC236}">
                <a16:creationId xmlns:a16="http://schemas.microsoft.com/office/drawing/2014/main" id="{213A2843-D349-4BE4-936B-12DAD80C5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4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75E72-EDD8-4E24-ACC6-61D357207640}"/>
              </a:ext>
            </a:extLst>
          </p:cNvPr>
          <p:cNvSpPr txBox="1"/>
          <p:nvPr/>
        </p:nvSpPr>
        <p:spPr>
          <a:xfrm>
            <a:off x="1405890" y="1691640"/>
            <a:ext cx="10318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95000"/>
                  </a:schemeClr>
                </a:solidFill>
                <a:highlight>
                  <a:srgbClr val="000000"/>
                </a:highlight>
                <a:latin typeface="+mj-lt"/>
              </a:rPr>
              <a:t>Why are we talking about bags of potato chips?</a:t>
            </a:r>
          </a:p>
        </p:txBody>
      </p:sp>
      <p:pic>
        <p:nvPicPr>
          <p:cNvPr id="7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7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to stop plastic pollution?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https://youtu.be/Yomf5pBN8dY</a:t>
            </a:r>
            <a:endParaRPr lang="en-US" sz="2000"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82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0FBD-A555-48B6-9933-5E14E36A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Plastic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1844-73D2-4006-AD65-8BA560A1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What are the uses of plastic?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How much plastic do you see in this room?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Can we live without plastic?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Can we at least reduce our usage?</a:t>
            </a: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 descr="Bubble Tea">
            <a:extLst>
              <a:ext uri="{FF2B5EF4-FFF2-40B4-BE49-F238E27FC236}">
                <a16:creationId xmlns:a16="http://schemas.microsoft.com/office/drawing/2014/main" id="{50718B97-9A20-4375-838E-6569F3A34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7400" y="2514600"/>
            <a:ext cx="1828800" cy="1828800"/>
          </a:xfrm>
          <a:prstGeom prst="rect">
            <a:avLst/>
          </a:prstGeom>
        </p:spPr>
      </p:pic>
      <p:pic>
        <p:nvPicPr>
          <p:cNvPr id="8" name="Graphic 7" descr="Fork and knife">
            <a:extLst>
              <a:ext uri="{FF2B5EF4-FFF2-40B4-BE49-F238E27FC236}">
                <a16:creationId xmlns:a16="http://schemas.microsoft.com/office/drawing/2014/main" id="{46876A19-2454-4B32-81BE-938771B18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800" y="2514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202A-9986-44A1-86FA-713A666D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Single-use Plastics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C218-79D7-4C9E-8E00-094D5447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Are you ready for a break up</a:t>
            </a:r>
            <a:r>
              <a:rPr lang="en-US" sz="2000" dirty="0" smtClean="0">
                <a:hlinkClick r:id="rId2"/>
              </a:rPr>
              <a:t>?</a:t>
            </a:r>
            <a:r>
              <a:rPr lang="en-US" sz="2000" dirty="0" smtClean="0"/>
              <a:t> (video)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45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BE17-9F1E-4DC0-AB1D-1DEAFAA2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use less plastic?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F8E3-5890-44F6-A85D-4AC1C6CEE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Have a purposeful discussion with your group to answer this question.</a:t>
            </a:r>
          </a:p>
          <a:p>
            <a:pPr marL="0" indent="0">
              <a:buNone/>
            </a:pPr>
            <a:r>
              <a:rPr lang="en-US" sz="2000" dirty="0"/>
              <a:t>Be prepared to share out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99" y="6183086"/>
            <a:ext cx="11580457" cy="514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57555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525</Words>
  <Application>Microsoft Office PowerPoint</Application>
  <PresentationFormat>Widescreen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Simple Light</vt:lpstr>
      <vt:lpstr>PowerPoint Presentation</vt:lpstr>
      <vt:lpstr>Standards:</vt:lpstr>
      <vt:lpstr>Learning Objectives:</vt:lpstr>
      <vt:lpstr>What is your favorite bag of chips?</vt:lpstr>
      <vt:lpstr>Why are we talking about bags of chips?</vt:lpstr>
      <vt:lpstr>Why do we need to stop plastic pollution? </vt:lpstr>
      <vt:lpstr>Plastic Pollution</vt:lpstr>
      <vt:lpstr>Background – Single-use Plastics </vt:lpstr>
      <vt:lpstr>What can we do to use less plastic?</vt:lpstr>
      <vt:lpstr>You do the math:</vt:lpstr>
      <vt:lpstr>PowerPoint Presentation</vt:lpstr>
      <vt:lpstr>What can we do to use less plastic?</vt:lpstr>
      <vt:lpstr>Let’s start with a potato chip bag.</vt:lpstr>
      <vt:lpstr>PowerPoint Presentation</vt:lpstr>
      <vt:lpstr>Engineer a new bag.</vt:lpstr>
      <vt:lpstr>Quality control test</vt:lpstr>
      <vt:lpstr>Reflection time!</vt:lpstr>
      <vt:lpstr>Answer these questions (Team share out)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Bio-Dehuskin bags</dc:title>
  <dc:creator>Melissa Brister</dc:creator>
  <cp:lastModifiedBy>Zain Iqbal</cp:lastModifiedBy>
  <cp:revision>40</cp:revision>
  <dcterms:created xsi:type="dcterms:W3CDTF">2019-10-24T23:15:34Z</dcterms:created>
  <dcterms:modified xsi:type="dcterms:W3CDTF">2020-07-15T20:54:34Z</dcterms:modified>
</cp:coreProperties>
</file>