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H3Smcc76td+Z2IyyAYMUtVYok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533CF6-3BBD-45F7-838E-2CF978FD2E8B}">
  <a:tblStyle styleId="{F5533CF6-3BBD-45F7-838E-2CF978FD2E8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I__JY7pq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37000"/>
          </a:blip>
          <a:srcRect t="4923" b="-5446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Periodic Table Intro: Parts of a Whole</a:t>
            </a:r>
            <a:endParaRPr sz="1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A816E-99CF-5430-C682-DB6385DF7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8" y="1527055"/>
            <a:ext cx="8546609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did you all come up with?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The main man responsible for today: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947775"/>
            <a:ext cx="5276500" cy="296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5696575" y="947775"/>
            <a:ext cx="32631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he had to work off of was: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Names of Elements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Atomic Masses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Observed properties/reactions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1"/>
          <p:cNvSpPr txBox="1"/>
          <p:nvPr/>
        </p:nvSpPr>
        <p:spPr>
          <a:xfrm>
            <a:off x="311700" y="3915800"/>
            <a:ext cx="5276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Dmitri Mendeleev, the “Father of the Periodic Table” circa 1869</a:t>
            </a:r>
            <a:endParaRPr sz="1100" b="0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His Inspiration: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50" y="1006275"/>
            <a:ext cx="5787500" cy="31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Let’s see how this works: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2" y="4651025"/>
            <a:ext cx="8839194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150" y="1138238"/>
            <a:ext cx="6858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400975" y="829650"/>
            <a:ext cx="4659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" sz="14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ways are these cards sorted on screen?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1123100" y="3275125"/>
            <a:ext cx="6788100" cy="6903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4779800" y="1178100"/>
            <a:ext cx="531000" cy="27873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Periodic Table Basics: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4030"/>
          <a:stretch/>
        </p:blipFill>
        <p:spPr>
          <a:xfrm>
            <a:off x="48400" y="988425"/>
            <a:ext cx="5431801" cy="3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5526300" y="765500"/>
            <a:ext cx="3666000" cy="3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See that bolded staircase? That’s what separates metals from nonmetals: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Left of the staircase = metal*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Right of the staircase = nonmetal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“On” the staircase = metalloid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*1 exception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4"/>
          <p:cNvCxnSpPr/>
          <p:nvPr/>
        </p:nvCxnSpPr>
        <p:spPr>
          <a:xfrm flipH="1">
            <a:off x="3933675" y="1028250"/>
            <a:ext cx="1640400" cy="1019100"/>
          </a:xfrm>
          <a:prstGeom prst="straightConnector1">
            <a:avLst/>
          </a:prstGeom>
          <a:noFill/>
          <a:ln w="38100" cap="flat" cmpd="sng">
            <a:solidFill>
              <a:srgbClr val="FFAB4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Reading a Single Square: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9" name="Google Shape;159;p15"/>
          <p:cNvGrpSpPr/>
          <p:nvPr/>
        </p:nvGrpSpPr>
        <p:grpSpPr>
          <a:xfrm>
            <a:off x="657025" y="1539600"/>
            <a:ext cx="2130300" cy="2064300"/>
            <a:chOff x="882675" y="1440200"/>
            <a:chExt cx="2130300" cy="2064300"/>
          </a:xfrm>
        </p:grpSpPr>
        <p:sp>
          <p:nvSpPr>
            <p:cNvPr id="160" name="Google Shape;160;p15"/>
            <p:cNvSpPr txBox="1"/>
            <p:nvPr/>
          </p:nvSpPr>
          <p:spPr>
            <a:xfrm>
              <a:off x="882675" y="1440200"/>
              <a:ext cx="2130300" cy="365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882675" y="1805300"/>
              <a:ext cx="2130300" cy="969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" sz="60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6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882675" y="2772200"/>
              <a:ext cx="2130300" cy="365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882675" y="3139400"/>
              <a:ext cx="2130300" cy="365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64" name="Google Shape;164;p15"/>
          <p:cNvCxnSpPr/>
          <p:nvPr/>
        </p:nvCxnSpPr>
        <p:spPr>
          <a:xfrm flipH="1">
            <a:off x="2873725" y="1181350"/>
            <a:ext cx="2004300" cy="384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15"/>
          <p:cNvSpPr txBox="1"/>
          <p:nvPr/>
        </p:nvSpPr>
        <p:spPr>
          <a:xfrm>
            <a:off x="4964425" y="1015325"/>
            <a:ext cx="3612600" cy="45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4008600" y="1883975"/>
            <a:ext cx="2032200" cy="42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7" name="Google Shape;167;p15"/>
          <p:cNvCxnSpPr/>
          <p:nvPr/>
        </p:nvCxnSpPr>
        <p:spPr>
          <a:xfrm flipH="1">
            <a:off x="2787400" y="2103850"/>
            <a:ext cx="1181400" cy="338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15"/>
          <p:cNvCxnSpPr/>
          <p:nvPr/>
        </p:nvCxnSpPr>
        <p:spPr>
          <a:xfrm flipH="1">
            <a:off x="2827200" y="2913550"/>
            <a:ext cx="1181400" cy="11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15"/>
          <p:cNvSpPr txBox="1"/>
          <p:nvPr/>
        </p:nvSpPr>
        <p:spPr>
          <a:xfrm>
            <a:off x="4048475" y="2713850"/>
            <a:ext cx="1632600" cy="45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0" name="Google Shape;170;p15"/>
          <p:cNvCxnSpPr/>
          <p:nvPr/>
        </p:nvCxnSpPr>
        <p:spPr>
          <a:xfrm rot="10800000">
            <a:off x="2276550" y="3617125"/>
            <a:ext cx="1161300" cy="28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15"/>
          <p:cNvSpPr txBox="1"/>
          <p:nvPr/>
        </p:nvSpPr>
        <p:spPr>
          <a:xfrm>
            <a:off x="3490725" y="3715750"/>
            <a:ext cx="4994100" cy="45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400975" y="829650"/>
            <a:ext cx="4659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Pick </a:t>
            </a:r>
            <a:r>
              <a:rPr lang="en" sz="14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any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element: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 bit more vocab: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Note how Li, Na, and K all explode in water (Cs and Fr too, by the way)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“period” comes from the fact that characteristics tend to repeat across rows.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 on the Periodic Table, </a:t>
            </a:r>
            <a:r>
              <a:rPr lang="en" sz="1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rows</a:t>
            </a: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are called </a:t>
            </a:r>
            <a:r>
              <a:rPr lang="en" sz="1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periods</a:t>
            </a: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Columns</a:t>
            </a: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are called </a:t>
            </a:r>
            <a:r>
              <a:rPr lang="en" sz="1400" b="0" i="0" u="none" strike="noStrike" cap="non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groups</a:t>
            </a: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as that is the “group” of elements that behave similarly.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325" y="2297822"/>
            <a:ext cx="4878025" cy="20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/>
          <p:nvPr/>
        </p:nvSpPr>
        <p:spPr>
          <a:xfrm>
            <a:off x="2613185" y="3817778"/>
            <a:ext cx="4828200" cy="4911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5214158" y="2326175"/>
            <a:ext cx="377700" cy="19827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For Example: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17" descr="Alkali metals reacting with water, comparing lithium Li, sodium Na and potassium K as they react with water in the presence of phenolphthalein.&#10;Buy my book here https://www.amazon.com/No-Teacher-Left-Behind-Club/dp/1077047835/ref=sr_1_2?keywords=no+teacher+left+behind+club&amp;qid=1567165103&amp;s=gateway&amp;sr=8-2" title="Alkali Metals Reacting with Wat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7525" y="1140488"/>
            <a:ext cx="5088950" cy="28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 as many items that contain the name of an element.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example: un</a:t>
            </a:r>
            <a:r>
              <a:rPr lang="en" sz="140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lead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 gasoline		</a:t>
            </a:r>
            <a:r>
              <a:rPr lang="en" sz="140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lithium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-ion battery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a class, we will take turns listing items to create one large class list.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did you all come up with?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</a:t>
            </a:r>
            <a:r>
              <a:rPr lang="en" sz="140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lead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 gasoline		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lithium</a:t>
            </a: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-ion battery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6799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Agenda/Learning Objectives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do you sort data?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 you show information based on how data is organized?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is the Periodic Table sorted?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43776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Let’s Talk Grids: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 dirty="0">
                <a:latin typeface="Open Sans"/>
                <a:ea typeface="Open Sans"/>
                <a:cs typeface="Open Sans"/>
                <a:sym typeface="Open Sans"/>
              </a:rPr>
              <a:t>This is a Carroll diagram.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400" b="1" dirty="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400" b="1" dirty="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 Carroll diagram is a way to sort data, such as a group of objects, shapes or numbers, based on given properties or traits in a yes/no fashion”</a:t>
            </a:r>
            <a:endParaRPr sz="1400" b="1" dirty="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400" dirty="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(Thanks Google!)</a:t>
            </a:r>
            <a:endParaRPr sz="1400" dirty="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400" dirty="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Does it make sense why the 2 in this table is all by itself?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2650" y="0"/>
            <a:ext cx="4261350" cy="22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5948825" y="22855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 Carroll Diagram of numbers. “Carroll” as in the author of </a:t>
            </a:r>
            <a:r>
              <a:rPr lang="en" sz="1100" b="0" i="1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Alice in Wonderland</a:t>
            </a:r>
            <a:r>
              <a:rPr lang="en" sz="11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 b="0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43776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Let’s Practice Grids: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Each person needs a worksheet.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 group needs a large whiteboard and marker.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2650" y="0"/>
            <a:ext cx="4261350" cy="22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5948825" y="22855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 Carroll Diagram of numbers. “Carroll” as in the author of </a:t>
            </a:r>
            <a:r>
              <a:rPr lang="en" sz="1100" b="0" i="1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Alice in Wonderland</a:t>
            </a:r>
            <a:r>
              <a:rPr lang="en" sz="1100" b="0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 b="0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4243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Let’s Practice Grids: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Large whiteboards at the ready!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For this practice round…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Copy down the categories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Fill in each section with items that could go into each section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424300" cy="1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Let’s Practice Grids: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Large whiteboards at the ready!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For this practice round…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Copy down the categories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Fill in each section with items that could go into each section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5" name="Google Shape;105;p8"/>
          <p:cNvGraphicFramePr/>
          <p:nvPr/>
        </p:nvGraphicFramePr>
        <p:xfrm>
          <a:off x="103650" y="1881025"/>
          <a:ext cx="8762975" cy="2577850"/>
        </p:xfrm>
        <a:graphic>
          <a:graphicData uri="http://schemas.openxmlformats.org/drawingml/2006/table">
            <a:tbl>
              <a:tblPr>
                <a:noFill/>
                <a:tableStyleId>{F5533CF6-3BBD-45F7-838E-2CF978FD2E8B}</a:tableStyleId>
              </a:tblPr>
              <a:tblGrid>
                <a:gridCol w="10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Numbered Playing Card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Face Card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 Suit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Black Suit</a:t>
                      </a:r>
                      <a:endParaRPr sz="14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311700" y="282750"/>
            <a:ext cx="8424300" cy="1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Your Turn!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Large whiteboards at the ready!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You are now going to receive a set of images. DO NOT LOSE THE PAPER CLIP.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Create your own Carroll Diagram to sort ALL images. A “misc./other” category is not allowed.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As you work through the images, complete the front of the worksheet.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2" y="4651025"/>
            <a:ext cx="8839194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537</Words>
  <Application>Microsoft Office PowerPoint</Application>
  <PresentationFormat>On-screen Show (16:9)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Open Sans</vt:lpstr>
      <vt:lpstr>Simple Light</vt:lpstr>
      <vt:lpstr>PowerPoint Presentation</vt:lpstr>
      <vt:lpstr>Warm-Up List as many items that contain the name of an element.  For example: unleaded gasoline  lithium-ion battery  As a class, we will take turns listing items to create one large class list.</vt:lpstr>
      <vt:lpstr>What did you all come up with? unleaded gasoline   lithium-ion battery</vt:lpstr>
      <vt:lpstr>Agenda/Learning Objectives How do you sort data? Can you show information based on how data is organized? How is the Periodic Table sorted?</vt:lpstr>
      <vt:lpstr>Let’s Talk Grids: This is a Carroll diagram. “A Carroll diagram is a way to sort data, such as a group of objects, shapes or numbers, based on given properties or traits in a yes/no fashion” (Thanks Google!)  Does it make sense why the 2 in this table is all by itself?</vt:lpstr>
      <vt:lpstr>Let’s Practice Grids: Each person needs a worksheet.  Each group needs a large whiteboard and marker.</vt:lpstr>
      <vt:lpstr>Let’s Practice Grids: Large whiteboards at the ready! For this practice round… Copy down the categories Fill in each section with items that could go into each section</vt:lpstr>
      <vt:lpstr>Let’s Practice Grids: Large whiteboards at the ready! For this practice round… Copy down the categories Fill in each section with items that could go into each section</vt:lpstr>
      <vt:lpstr>Your Turn! Large whiteboards at the ready! You are now going to receive a set of images. DO NOT LOSE THE PAPER CLIP. Create your own Carroll Diagram to sort ALL images. A “misc./other” category is not allowed. As you work through the images, complete the front of the worksheet.</vt:lpstr>
      <vt:lpstr>What did you all come up with? </vt:lpstr>
      <vt:lpstr>The main man responsible for today: </vt:lpstr>
      <vt:lpstr>His Inspiration: </vt:lpstr>
      <vt:lpstr>Let’s see how this works: </vt:lpstr>
      <vt:lpstr>Periodic Table Basics: </vt:lpstr>
      <vt:lpstr>Reading a Single Square: </vt:lpstr>
      <vt:lpstr>A bit more vocab: </vt:lpstr>
      <vt:lpstr>For Example: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2</cp:revision>
  <dcterms:modified xsi:type="dcterms:W3CDTF">2023-09-29T19:39:29Z</dcterms:modified>
</cp:coreProperties>
</file>