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74" r:id="rId3"/>
    <p:sldId id="256" r:id="rId4"/>
    <p:sldId id="268" r:id="rId5"/>
    <p:sldId id="269" r:id="rId6"/>
    <p:sldId id="270" r:id="rId7"/>
    <p:sldId id="271" r:id="rId8"/>
    <p:sldId id="267"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27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E8A8F-7B86-4A4D-A722-AF199035C4FD}" type="datetimeFigureOut">
              <a:rPr lang="en-US" smtClean="0"/>
              <a:t>12/28/2019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A9E2A-F095-4185-947E-AC9610C67280}" type="slidenum">
              <a:rPr lang="en-US" smtClean="0"/>
              <a:t>‹#›</a:t>
            </a:fld>
            <a:endParaRPr lang="en-US"/>
          </a:p>
        </p:txBody>
      </p:sp>
    </p:spTree>
    <p:extLst>
      <p:ext uri="{BB962C8B-B14F-4D97-AF65-F5344CB8AC3E}">
        <p14:creationId xmlns:p14="http://schemas.microsoft.com/office/powerpoint/2010/main" val="1323541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1652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3DC425-2396-4345-9A40-3276FADE35C6}" type="datetime1">
              <a:rPr lang="en-US" smtClean="0"/>
              <a:t>12/28/2019</a:t>
            </a:fld>
            <a:endParaRPr lang="en-US"/>
          </a:p>
        </p:txBody>
      </p:sp>
      <p:sp>
        <p:nvSpPr>
          <p:cNvPr id="5" name="Footer Placeholder 4"/>
          <p:cNvSpPr>
            <a:spLocks noGrp="1"/>
          </p:cNvSpPr>
          <p:nvPr>
            <p:ph type="ftr" sz="quarter" idx="11"/>
          </p:nvPr>
        </p:nvSpPr>
        <p:spPr/>
        <p:txBody>
          <a:bodyPr/>
          <a:lstStyle/>
          <a:p>
            <a:r>
              <a:rPr lang="en-US" smtClean="0"/>
              <a:t>Version:  June 2019</a:t>
            </a:r>
            <a:endParaRPr lang="en-US"/>
          </a:p>
        </p:txBody>
      </p:sp>
      <p:sp>
        <p:nvSpPr>
          <p:cNvPr id="6" name="Slide Number Placeholder 5"/>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144413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DA3180-0405-4C2D-A52F-CF81AAE2F8A8}" type="datetime1">
              <a:rPr lang="en-US" smtClean="0"/>
              <a:t>12/28/2019</a:t>
            </a:fld>
            <a:endParaRPr lang="en-US"/>
          </a:p>
        </p:txBody>
      </p:sp>
      <p:sp>
        <p:nvSpPr>
          <p:cNvPr id="5" name="Footer Placeholder 4"/>
          <p:cNvSpPr>
            <a:spLocks noGrp="1"/>
          </p:cNvSpPr>
          <p:nvPr>
            <p:ph type="ftr" sz="quarter" idx="11"/>
          </p:nvPr>
        </p:nvSpPr>
        <p:spPr/>
        <p:txBody>
          <a:bodyPr/>
          <a:lstStyle/>
          <a:p>
            <a:r>
              <a:rPr lang="en-US" smtClean="0"/>
              <a:t>Version:  June 2019</a:t>
            </a:r>
            <a:endParaRPr lang="en-US"/>
          </a:p>
        </p:txBody>
      </p:sp>
      <p:sp>
        <p:nvSpPr>
          <p:cNvPr id="6" name="Slide Number Placeholder 5"/>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251367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E8C82-5D28-4EE1-BBE7-84D7781440D6}" type="datetime1">
              <a:rPr lang="en-US" smtClean="0"/>
              <a:t>12/28/2019</a:t>
            </a:fld>
            <a:endParaRPr lang="en-US"/>
          </a:p>
        </p:txBody>
      </p:sp>
      <p:sp>
        <p:nvSpPr>
          <p:cNvPr id="5" name="Footer Placeholder 4"/>
          <p:cNvSpPr>
            <a:spLocks noGrp="1"/>
          </p:cNvSpPr>
          <p:nvPr>
            <p:ph type="ftr" sz="quarter" idx="11"/>
          </p:nvPr>
        </p:nvSpPr>
        <p:spPr/>
        <p:txBody>
          <a:bodyPr/>
          <a:lstStyle/>
          <a:p>
            <a:r>
              <a:rPr lang="en-US" smtClean="0"/>
              <a:t>Version:  June 2019</a:t>
            </a:r>
            <a:endParaRPr lang="en-US"/>
          </a:p>
        </p:txBody>
      </p:sp>
      <p:sp>
        <p:nvSpPr>
          <p:cNvPr id="6" name="Slide Number Placeholder 5"/>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778806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05806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72028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6054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18671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36173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17589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8922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0188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4B8EB-6E73-4C27-AF65-AA4B5299A381}" type="datetime1">
              <a:rPr lang="en-US" smtClean="0"/>
              <a:t>12/28/2019</a:t>
            </a:fld>
            <a:endParaRPr lang="en-US"/>
          </a:p>
        </p:txBody>
      </p:sp>
      <p:sp>
        <p:nvSpPr>
          <p:cNvPr id="5" name="Footer Placeholder 4"/>
          <p:cNvSpPr>
            <a:spLocks noGrp="1"/>
          </p:cNvSpPr>
          <p:nvPr>
            <p:ph type="ftr" sz="quarter" idx="11"/>
          </p:nvPr>
        </p:nvSpPr>
        <p:spPr/>
        <p:txBody>
          <a:bodyPr/>
          <a:lstStyle/>
          <a:p>
            <a:r>
              <a:rPr lang="en-US" smtClean="0"/>
              <a:t>Version:  June 2019</a:t>
            </a:r>
            <a:endParaRPr lang="en-US"/>
          </a:p>
        </p:txBody>
      </p:sp>
      <p:sp>
        <p:nvSpPr>
          <p:cNvPr id="6" name="Slide Number Placeholder 5"/>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2738989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9844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48545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979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14A573-788A-4C19-B855-D941619DCE6C}" type="datetime1">
              <a:rPr lang="en-US" smtClean="0"/>
              <a:t>12/28/2019</a:t>
            </a:fld>
            <a:endParaRPr lang="en-US"/>
          </a:p>
        </p:txBody>
      </p:sp>
      <p:sp>
        <p:nvSpPr>
          <p:cNvPr id="5" name="Footer Placeholder 4"/>
          <p:cNvSpPr>
            <a:spLocks noGrp="1"/>
          </p:cNvSpPr>
          <p:nvPr>
            <p:ph type="ftr" sz="quarter" idx="11"/>
          </p:nvPr>
        </p:nvSpPr>
        <p:spPr/>
        <p:txBody>
          <a:bodyPr/>
          <a:lstStyle/>
          <a:p>
            <a:r>
              <a:rPr lang="en-US" smtClean="0"/>
              <a:t>Version:  June 2019</a:t>
            </a:r>
            <a:endParaRPr lang="en-US"/>
          </a:p>
        </p:txBody>
      </p:sp>
      <p:sp>
        <p:nvSpPr>
          <p:cNvPr id="6" name="Slide Number Placeholder 5"/>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177590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3AE3CF-D670-44E9-AEAB-063AE4E5E57E}" type="datetime1">
              <a:rPr lang="en-US" smtClean="0"/>
              <a:t>12/28/2019</a:t>
            </a:fld>
            <a:endParaRPr lang="en-US"/>
          </a:p>
        </p:txBody>
      </p:sp>
      <p:sp>
        <p:nvSpPr>
          <p:cNvPr id="6" name="Footer Placeholder 5"/>
          <p:cNvSpPr>
            <a:spLocks noGrp="1"/>
          </p:cNvSpPr>
          <p:nvPr>
            <p:ph type="ftr" sz="quarter" idx="11"/>
          </p:nvPr>
        </p:nvSpPr>
        <p:spPr/>
        <p:txBody>
          <a:bodyPr/>
          <a:lstStyle/>
          <a:p>
            <a:r>
              <a:rPr lang="en-US" smtClean="0"/>
              <a:t>Version:  June 2019</a:t>
            </a:r>
            <a:endParaRPr lang="en-US"/>
          </a:p>
        </p:txBody>
      </p:sp>
      <p:sp>
        <p:nvSpPr>
          <p:cNvPr id="7" name="Slide Number Placeholder 6"/>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217985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BDE5FC-A7E5-4047-8DC2-03F9B25E999B}" type="datetime1">
              <a:rPr lang="en-US" smtClean="0"/>
              <a:t>12/28/2019</a:t>
            </a:fld>
            <a:endParaRPr lang="en-US"/>
          </a:p>
        </p:txBody>
      </p:sp>
      <p:sp>
        <p:nvSpPr>
          <p:cNvPr id="8" name="Footer Placeholder 7"/>
          <p:cNvSpPr>
            <a:spLocks noGrp="1"/>
          </p:cNvSpPr>
          <p:nvPr>
            <p:ph type="ftr" sz="quarter" idx="11"/>
          </p:nvPr>
        </p:nvSpPr>
        <p:spPr/>
        <p:txBody>
          <a:bodyPr/>
          <a:lstStyle/>
          <a:p>
            <a:r>
              <a:rPr lang="en-US" smtClean="0"/>
              <a:t>Version:  June 2019</a:t>
            </a:r>
            <a:endParaRPr lang="en-US"/>
          </a:p>
        </p:txBody>
      </p:sp>
      <p:sp>
        <p:nvSpPr>
          <p:cNvPr id="9" name="Slide Number Placeholder 8"/>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31831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1D992-5087-49A0-B80F-92314A7E33FF}" type="datetime1">
              <a:rPr lang="en-US" smtClean="0"/>
              <a:t>12/28/2019</a:t>
            </a:fld>
            <a:endParaRPr lang="en-US"/>
          </a:p>
        </p:txBody>
      </p:sp>
      <p:sp>
        <p:nvSpPr>
          <p:cNvPr id="4" name="Footer Placeholder 3"/>
          <p:cNvSpPr>
            <a:spLocks noGrp="1"/>
          </p:cNvSpPr>
          <p:nvPr>
            <p:ph type="ftr" sz="quarter" idx="11"/>
          </p:nvPr>
        </p:nvSpPr>
        <p:spPr/>
        <p:txBody>
          <a:bodyPr/>
          <a:lstStyle/>
          <a:p>
            <a:r>
              <a:rPr lang="en-US" smtClean="0"/>
              <a:t>Version:  June 2019</a:t>
            </a:r>
            <a:endParaRPr lang="en-US"/>
          </a:p>
        </p:txBody>
      </p:sp>
      <p:sp>
        <p:nvSpPr>
          <p:cNvPr id="5" name="Slide Number Placeholder 4"/>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422644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E21FA-D635-4BF4-99C1-BF5025D505C8}" type="datetime1">
              <a:rPr lang="en-US" smtClean="0"/>
              <a:t>12/28/2019</a:t>
            </a:fld>
            <a:endParaRPr lang="en-US"/>
          </a:p>
        </p:txBody>
      </p:sp>
      <p:sp>
        <p:nvSpPr>
          <p:cNvPr id="3" name="Footer Placeholder 2"/>
          <p:cNvSpPr>
            <a:spLocks noGrp="1"/>
          </p:cNvSpPr>
          <p:nvPr>
            <p:ph type="ftr" sz="quarter" idx="11"/>
          </p:nvPr>
        </p:nvSpPr>
        <p:spPr/>
        <p:txBody>
          <a:bodyPr/>
          <a:lstStyle/>
          <a:p>
            <a:r>
              <a:rPr lang="en-US" smtClean="0"/>
              <a:t>Version:  June 2019</a:t>
            </a:r>
            <a:endParaRPr lang="en-US"/>
          </a:p>
        </p:txBody>
      </p:sp>
      <p:sp>
        <p:nvSpPr>
          <p:cNvPr id="4" name="Slide Number Placeholder 3"/>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111564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A6F07-990C-41D2-BDB0-BCC26F46D331}" type="datetime1">
              <a:rPr lang="en-US" smtClean="0"/>
              <a:t>12/28/2019</a:t>
            </a:fld>
            <a:endParaRPr lang="en-US"/>
          </a:p>
        </p:txBody>
      </p:sp>
      <p:sp>
        <p:nvSpPr>
          <p:cNvPr id="6" name="Footer Placeholder 5"/>
          <p:cNvSpPr>
            <a:spLocks noGrp="1"/>
          </p:cNvSpPr>
          <p:nvPr>
            <p:ph type="ftr" sz="quarter" idx="11"/>
          </p:nvPr>
        </p:nvSpPr>
        <p:spPr/>
        <p:txBody>
          <a:bodyPr/>
          <a:lstStyle/>
          <a:p>
            <a:r>
              <a:rPr lang="en-US" smtClean="0"/>
              <a:t>Version:  June 2019</a:t>
            </a:r>
            <a:endParaRPr lang="en-US"/>
          </a:p>
        </p:txBody>
      </p:sp>
      <p:sp>
        <p:nvSpPr>
          <p:cNvPr id="7" name="Slide Number Placeholder 6"/>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1027785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B9E44-025D-48D1-A38E-2B033BF700B0}" type="datetime1">
              <a:rPr lang="en-US" smtClean="0"/>
              <a:t>12/28/2019</a:t>
            </a:fld>
            <a:endParaRPr lang="en-US"/>
          </a:p>
        </p:txBody>
      </p:sp>
      <p:sp>
        <p:nvSpPr>
          <p:cNvPr id="6" name="Footer Placeholder 5"/>
          <p:cNvSpPr>
            <a:spLocks noGrp="1"/>
          </p:cNvSpPr>
          <p:nvPr>
            <p:ph type="ftr" sz="quarter" idx="11"/>
          </p:nvPr>
        </p:nvSpPr>
        <p:spPr/>
        <p:txBody>
          <a:bodyPr/>
          <a:lstStyle/>
          <a:p>
            <a:r>
              <a:rPr lang="en-US" smtClean="0"/>
              <a:t>Version:  June 2019</a:t>
            </a:r>
            <a:endParaRPr lang="en-US"/>
          </a:p>
        </p:txBody>
      </p:sp>
      <p:sp>
        <p:nvSpPr>
          <p:cNvPr id="7" name="Slide Number Placeholder 6"/>
          <p:cNvSpPr>
            <a:spLocks noGrp="1"/>
          </p:cNvSpPr>
          <p:nvPr>
            <p:ph type="sldNum" sz="quarter" idx="12"/>
          </p:nvPr>
        </p:nvSpPr>
        <p:spPr/>
        <p:txBody>
          <a:bodyPr/>
          <a:lstStyle/>
          <a:p>
            <a:fld id="{DBBFD6D5-D919-4376-B717-C6059E885836}" type="slidenum">
              <a:rPr lang="en-US" smtClean="0"/>
              <a:t>‹#›</a:t>
            </a:fld>
            <a:endParaRPr lang="en-US"/>
          </a:p>
        </p:txBody>
      </p:sp>
    </p:spTree>
    <p:extLst>
      <p:ext uri="{BB962C8B-B14F-4D97-AF65-F5344CB8AC3E}">
        <p14:creationId xmlns:p14="http://schemas.microsoft.com/office/powerpoint/2010/main" val="355842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47BE8-CD1F-4840-8145-60C7594A9313}" type="datetime1">
              <a:rPr lang="en-US" smtClean="0"/>
              <a:t>12/28/2019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Version:  June 2019</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FD6D5-D919-4376-B717-C6059E885836}" type="slidenum">
              <a:rPr lang="en-US" smtClean="0"/>
              <a:t>‹#›</a:t>
            </a:fld>
            <a:endParaRPr lang="en-US"/>
          </a:p>
        </p:txBody>
      </p:sp>
    </p:spTree>
    <p:extLst>
      <p:ext uri="{BB962C8B-B14F-4D97-AF65-F5344CB8AC3E}">
        <p14:creationId xmlns:p14="http://schemas.microsoft.com/office/powerpoint/2010/main" val="4233551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0846046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14.jpe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61833" y="1"/>
            <a:ext cx="12253836" cy="7251401"/>
          </a:xfrm>
          <a:prstGeom prst="rect">
            <a:avLst/>
          </a:prstGeom>
          <a:noFill/>
          <a:ln>
            <a:noFill/>
          </a:ln>
        </p:spPr>
      </p:pic>
      <p:pic>
        <p:nvPicPr>
          <p:cNvPr id="55" name="Google Shape;55;p13"/>
          <p:cNvPicPr preferRelativeResize="0"/>
          <p:nvPr/>
        </p:nvPicPr>
        <p:blipFill>
          <a:blip r:embed="rId4">
            <a:alphaModFix/>
          </a:blip>
          <a:stretch>
            <a:fillRect/>
          </a:stretch>
        </p:blipFill>
        <p:spPr>
          <a:xfrm>
            <a:off x="996599" y="1438380"/>
            <a:ext cx="10198803" cy="1566200"/>
          </a:xfrm>
          <a:prstGeom prst="rect">
            <a:avLst/>
          </a:prstGeom>
          <a:noFill/>
          <a:ln>
            <a:noFill/>
          </a:ln>
        </p:spPr>
      </p:pic>
      <p:pic>
        <p:nvPicPr>
          <p:cNvPr id="56" name="Google Shape;56;p13"/>
          <p:cNvPicPr preferRelativeResize="0"/>
          <p:nvPr/>
        </p:nvPicPr>
        <p:blipFill>
          <a:blip r:embed="rId5">
            <a:alphaModFix/>
          </a:blip>
          <a:stretch>
            <a:fillRect/>
          </a:stretch>
        </p:blipFill>
        <p:spPr>
          <a:xfrm>
            <a:off x="214048" y="6218234"/>
            <a:ext cx="11763904" cy="536367"/>
          </a:xfrm>
          <a:prstGeom prst="rect">
            <a:avLst/>
          </a:prstGeom>
          <a:noFill/>
          <a:ln>
            <a:noFill/>
          </a:ln>
        </p:spPr>
      </p:pic>
      <p:pic>
        <p:nvPicPr>
          <p:cNvPr id="57" name="Google Shape;57;p13"/>
          <p:cNvPicPr preferRelativeResize="0"/>
          <p:nvPr/>
        </p:nvPicPr>
        <p:blipFill>
          <a:blip r:embed="rId6">
            <a:alphaModFix/>
          </a:blip>
          <a:stretch>
            <a:fillRect/>
          </a:stretch>
        </p:blipFill>
        <p:spPr>
          <a:xfrm>
            <a:off x="645951" y="3560267"/>
            <a:ext cx="10900100" cy="1085300"/>
          </a:xfrm>
          <a:prstGeom prst="rect">
            <a:avLst/>
          </a:prstGeom>
          <a:noFill/>
          <a:ln>
            <a:noFill/>
          </a:ln>
        </p:spPr>
      </p:pic>
      <p:sp>
        <p:nvSpPr>
          <p:cNvPr id="58" name="Google Shape;58;p13"/>
          <p:cNvSpPr txBox="1"/>
          <p:nvPr/>
        </p:nvSpPr>
        <p:spPr>
          <a:xfrm>
            <a:off x="1150167" y="3837000"/>
            <a:ext cx="9890400" cy="407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133" b="1" kern="0" dirty="0" smtClean="0">
                <a:solidFill>
                  <a:srgbClr val="FFFFFF"/>
                </a:solidFill>
                <a:latin typeface="Open Sans"/>
                <a:ea typeface="Open Sans"/>
                <a:cs typeface="Open Sans"/>
                <a:sym typeface="Open Sans"/>
              </a:rPr>
              <a:t>Let’s Get Cracking</a:t>
            </a:r>
            <a:r>
              <a:rPr lang="en" sz="2133" b="1" kern="0" dirty="0" smtClean="0">
                <a:solidFill>
                  <a:srgbClr val="FFFFFF"/>
                </a:solidFill>
                <a:latin typeface="Open Sans"/>
                <a:ea typeface="Open Sans"/>
                <a:cs typeface="Open Sans"/>
                <a:sym typeface="Open Sans"/>
              </a:rPr>
              <a:t>! Stress/Strain Instruction (Teacher Resource)</a:t>
            </a:r>
            <a:endParaRPr sz="2133" b="1" kern="0"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164540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35000" y="286116"/>
                <a:ext cx="4902200" cy="5881290"/>
              </a:xfrm>
              <a:prstGeom prst="rect">
                <a:avLst/>
              </a:prstGeom>
            </p:spPr>
            <p:txBody>
              <a:bodyPr wrap="square">
                <a:spAutoFit/>
              </a:bodyPr>
              <a:lstStyle/>
              <a:p>
                <a:r>
                  <a:rPr lang="en-US" b="1" dirty="0" smtClean="0">
                    <a:solidFill>
                      <a:srgbClr val="7030A0"/>
                    </a:solidFill>
                    <a:latin typeface="Comic Sans MS" panose="030F0702030302020204" pitchFamily="66" charset="0"/>
                  </a:rPr>
                  <a:t>Young’s Modulus (Modulus of Elasticity) </a:t>
                </a:r>
              </a:p>
              <a:p>
                <a:r>
                  <a:rPr lang="en-US" dirty="0">
                    <a:latin typeface="Comic Sans MS" panose="030F0702030302020204" pitchFamily="66" charset="0"/>
                  </a:rPr>
                  <a:t>A mechanical property measuring the elasticity of a material prior to any permanent deformation.  It is the relationship between stress and strain on the linear part of a stress versus strain graph.  (The slope of the linear section</a:t>
                </a:r>
                <a:r>
                  <a:rPr lang="en-US" dirty="0" smtClean="0">
                    <a:latin typeface="Comic Sans MS" panose="030F0702030302020204" pitchFamily="66" charset="0"/>
                  </a:rPr>
                  <a:t>.)</a:t>
                </a:r>
              </a:p>
              <a:p>
                <a:endParaRPr lang="en-US" dirty="0">
                  <a:latin typeface="Comic Sans MS" panose="030F0702030302020204" pitchFamily="66" charset="0"/>
                </a:endParaRPr>
              </a:p>
              <a:p>
                <a:r>
                  <a:rPr lang="en-US" dirty="0" smtClean="0">
                    <a:latin typeface="Comic Sans MS" panose="030F0702030302020204" pitchFamily="66" charset="0"/>
                  </a:rPr>
                  <a:t>Example:  Determine the Young’s Modulus of the earlier wire problem.</a:t>
                </a:r>
              </a:p>
              <a:p>
                <a:endParaRPr lang="en-US" dirty="0">
                  <a:latin typeface="Comic Sans MS" panose="030F0702030302020204" pitchFamily="66" charset="0"/>
                </a:endParaRPr>
              </a:p>
              <a:p>
                <a:pPr algn="ctr"/>
                <a:r>
                  <a:rPr lang="en-US" dirty="0" smtClean="0">
                    <a:latin typeface="Comic Sans MS" panose="030F0702030302020204" pitchFamily="66" charset="0"/>
                  </a:rPr>
                  <a:t>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𝑠𝑡𝑟𝑒𝑠𝑠</m:t>
                        </m:r>
                      </m:num>
                      <m:den>
                        <m:r>
                          <a:rPr lang="en-US" i="1">
                            <a:latin typeface="Cambria Math" panose="02040503050406030204" pitchFamily="18" charset="0"/>
                          </a:rPr>
                          <m:t>𝑠𝑡𝑟𝑎𝑖𝑛</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
                          <a:rPr lang="en-US" i="1">
                            <a:latin typeface="Cambria Math" panose="02040503050406030204" pitchFamily="18" charset="0"/>
                            <a:ea typeface="Cambria Math" panose="02040503050406030204" pitchFamily="18" charset="0"/>
                          </a:rPr>
                          <m:t>𝜀</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5,632,316.60</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2</m:t>
                                </m:r>
                              </m:sup>
                            </m:sSup>
                          </m:den>
                        </m:f>
                      </m:num>
                      <m:den>
                        <m:r>
                          <a:rPr lang="en-US" i="1">
                            <a:latin typeface="Cambria Math" panose="02040503050406030204" pitchFamily="18" charset="0"/>
                            <a:ea typeface="Cambria Math" panose="02040503050406030204" pitchFamily="18" charset="0"/>
                          </a:rPr>
                          <m:t>4.67</m:t>
                        </m:r>
                        <m:r>
                          <a:rPr lang="en-US" i="1">
                            <a:latin typeface="Cambria Math" panose="02040503050406030204" pitchFamily="18" charset="0"/>
                            <a:ea typeface="Cambria Math" panose="02040503050406030204" pitchFamily="18" charset="0"/>
                          </a:rPr>
                          <m:t>𝑥</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−5</m:t>
                            </m:r>
                          </m:sup>
                        </m:sSup>
                      </m:den>
                    </m:f>
                    <m:r>
                      <a:rPr lang="en-US" b="0" i="1" smtClean="0">
                        <a:latin typeface="Cambria Math" panose="02040503050406030204" pitchFamily="18" charset="0"/>
                        <a:ea typeface="Cambria Math" panose="02040503050406030204" pitchFamily="18" charset="0"/>
                      </a:rPr>
                      <m:t>=1.21</m:t>
                    </m:r>
                    <m:r>
                      <a:rPr lang="en-US" b="0" i="1" smtClean="0">
                        <a:latin typeface="Cambria Math" panose="02040503050406030204" pitchFamily="18" charset="0"/>
                        <a:ea typeface="Cambria Math" panose="02040503050406030204" pitchFamily="18" charset="0"/>
                      </a:rPr>
                      <m:t>𝑥</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11</m:t>
                        </m:r>
                      </m:sup>
                    </m:sSup>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den>
                    </m:f>
                  </m:oMath>
                </a14:m>
                <a:endParaRPr lang="en-US" dirty="0"/>
              </a:p>
              <a:p>
                <a:pPr algn="ctr"/>
                <a:endParaRPr lang="en-US" dirty="0"/>
              </a:p>
              <a:p>
                <a:pPr algn="ctr"/>
                <a:endParaRPr lang="en-US" dirty="0"/>
              </a:p>
              <a:p>
                <a:endParaRPr lang="en-US" dirty="0" smtClean="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635000" y="286116"/>
                <a:ext cx="4902200" cy="5881290"/>
              </a:xfrm>
              <a:prstGeom prst="rect">
                <a:avLst/>
              </a:prstGeom>
              <a:blipFill>
                <a:blip r:embed="rId2"/>
                <a:stretch>
                  <a:fillRect l="-995" t="-5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350000" y="264788"/>
                <a:ext cx="5334000" cy="5729389"/>
              </a:xfrm>
              <a:prstGeom prst="rect">
                <a:avLst/>
              </a:prstGeom>
            </p:spPr>
            <p:txBody>
              <a:bodyPr wrap="square">
                <a:spAutoFit/>
              </a:bodyPr>
              <a:lstStyle/>
              <a:p>
                <a:r>
                  <a:rPr lang="en-US" dirty="0" smtClean="0">
                    <a:latin typeface="Comic Sans MS" panose="030F0702030302020204" pitchFamily="66" charset="0"/>
                  </a:rPr>
                  <a:t>Example:  Mrs. Walsh hangs a 1400 g framed portrait of her four cats Snickers, </a:t>
                </a:r>
                <a:r>
                  <a:rPr lang="en-US" dirty="0" err="1" smtClean="0">
                    <a:latin typeface="Comic Sans MS" panose="030F0702030302020204" pitchFamily="66" charset="0"/>
                  </a:rPr>
                  <a:t>Tracksaur</a:t>
                </a:r>
                <a:r>
                  <a:rPr lang="en-US" dirty="0" smtClean="0">
                    <a:latin typeface="Comic Sans MS" panose="030F0702030302020204" pitchFamily="66" charset="0"/>
                  </a:rPr>
                  <a:t>, Pickles, and </a:t>
                </a:r>
                <a:r>
                  <a:rPr lang="en-US" dirty="0" err="1" smtClean="0">
                    <a:latin typeface="Comic Sans MS" panose="030F0702030302020204" pitchFamily="66" charset="0"/>
                  </a:rPr>
                  <a:t>JoJo</a:t>
                </a:r>
                <a:r>
                  <a:rPr lang="en-US" dirty="0" smtClean="0">
                    <a:latin typeface="Comic Sans MS" panose="030F0702030302020204" pitchFamily="66" charset="0"/>
                  </a:rPr>
                  <a:t>.  She secures it to a 1.6 m piece of yarn with a diameter of 5  mm that has a Young’s modulus of 9.3 x 10</a:t>
                </a:r>
                <a:r>
                  <a:rPr lang="en-US" baseline="30000" dirty="0">
                    <a:latin typeface="Comic Sans MS" panose="030F0702030302020204" pitchFamily="66" charset="0"/>
                  </a:rPr>
                  <a:t>6</a:t>
                </a:r>
                <a:r>
                  <a:rPr lang="en-US" dirty="0">
                    <a:latin typeface="Comic Sans MS" panose="030F0702030302020204" pitchFamily="66" charset="0"/>
                  </a:rPr>
                  <a:t>.   How much does the yarn stretch?</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𝑠𝑡𝑟𝑒𝑠𝑠</m:t>
                          </m:r>
                        </m:num>
                        <m:den>
                          <m:r>
                            <a:rPr lang="en-US" i="1">
                              <a:latin typeface="Cambria Math" panose="02040503050406030204" pitchFamily="18" charset="0"/>
                            </a:rPr>
                            <m:t>𝑠𝑡𝑟𝑎𝑖𝑛</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
                            <a:rPr lang="en-US" i="1">
                              <a:latin typeface="Cambria Math" panose="02040503050406030204" pitchFamily="18" charset="0"/>
                              <a:ea typeface="Cambria Math" panose="02040503050406030204" pitchFamily="18" charset="0"/>
                            </a:rPr>
                            <m:t>𝜀</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𝐹</m:t>
                              </m:r>
                            </m:num>
                            <m:den>
                              <m:r>
                                <a:rPr lang="en-US" i="1">
                                  <a:latin typeface="Cambria Math" panose="02040503050406030204" pitchFamily="18" charset="0"/>
                                  <a:ea typeface="Cambria Math" panose="02040503050406030204" pitchFamily="18" charset="0"/>
                                </a:rPr>
                                <m:t>𝐴</m:t>
                              </m:r>
                            </m:den>
                          </m:f>
                        </m:num>
                        <m:den>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num>
                            <m:den>
                              <m:r>
                                <a:rPr lang="en-US" i="1">
                                  <a:latin typeface="Cambria Math" panose="02040503050406030204" pitchFamily="18" charset="0"/>
                                  <a:ea typeface="Cambria Math" panose="02040503050406030204" pitchFamily="18" charset="0"/>
                                </a:rPr>
                                <m:t>𝐿</m:t>
                              </m:r>
                            </m:den>
                          </m:f>
                        </m:den>
                      </m:f>
                    </m:oMath>
                  </m:oMathPara>
                </a14:m>
                <a:endParaRPr lang="en-US" dirty="0">
                  <a:latin typeface="Comic Sans MS" panose="030F0702030302020204" pitchFamily="66"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9.3</m:t>
                      </m:r>
                      <m:r>
                        <a:rPr lang="en-US" i="1">
                          <a:latin typeface="Cambria Math" panose="02040503050406030204" pitchFamily="18" charset="0"/>
                        </a:rPr>
                        <m:t>𝑥</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6</m:t>
                          </m:r>
                        </m:sup>
                      </m:sSup>
                      <m:f>
                        <m:fPr>
                          <m:ctrlPr>
                            <a:rPr lang="en-US" i="1">
                              <a:latin typeface="Cambria Math" panose="02040503050406030204" pitchFamily="18" charset="0"/>
                            </a:rPr>
                          </m:ctrlPr>
                        </m:fPr>
                        <m:num>
                          <m:r>
                            <a:rPr lang="en-US" i="1">
                              <a:latin typeface="Cambria Math" panose="02040503050406030204" pitchFamily="18" charset="0"/>
                            </a:rPr>
                            <m:t>𝑁</m:t>
                          </m:r>
                        </m:num>
                        <m:den>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1.4</m:t>
                              </m:r>
                              <m:r>
                                <a:rPr lang="en-US" b="0" i="1" smtClean="0">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𝑔</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9.8 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num>
                            <m:den>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.0025</m:t>
                                      </m:r>
                                    </m:e>
                                  </m:d>
                                </m:e>
                                <m:sup>
                                  <m:r>
                                    <a:rPr lang="en-US" i="1">
                                      <a:latin typeface="Cambria Math" panose="02040503050406030204" pitchFamily="18" charset="0"/>
                                      <a:ea typeface="Cambria Math" panose="02040503050406030204" pitchFamily="18" charset="0"/>
                                    </a:rPr>
                                    <m:t>2</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2</m:t>
                                  </m:r>
                                </m:sup>
                              </m:sSup>
                            </m:den>
                          </m:f>
                        </m:num>
                        <m:den>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𝐿𝑚</m:t>
                              </m:r>
                            </m:num>
                            <m:den>
                              <m:r>
                                <a:rPr lang="en-US" i="1">
                                  <a:latin typeface="Cambria Math" panose="02040503050406030204" pitchFamily="18" charset="0"/>
                                  <a:ea typeface="Cambria Math" panose="02040503050406030204" pitchFamily="18" charset="0"/>
                                </a:rPr>
                                <m:t>1.6</m:t>
                              </m:r>
                              <m:r>
                                <a:rPr lang="en-US" i="1">
                                  <a:latin typeface="Cambria Math" panose="02040503050406030204" pitchFamily="18" charset="0"/>
                                  <a:ea typeface="Cambria Math" panose="02040503050406030204" pitchFamily="18" charset="0"/>
                                </a:rPr>
                                <m:t>𝑚</m:t>
                              </m:r>
                            </m:den>
                          </m:f>
                        </m:den>
                      </m:f>
                    </m:oMath>
                  </m:oMathPara>
                </a14:m>
                <a:endParaRPr lang="en-US" dirty="0">
                  <a:latin typeface="Comic Sans MS" panose="030F0702030302020204" pitchFamily="66"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9.3</m:t>
                      </m:r>
                      <m:r>
                        <a:rPr lang="en-US" i="1">
                          <a:latin typeface="Cambria Math" panose="02040503050406030204" pitchFamily="18" charset="0"/>
                        </a:rPr>
                        <m:t>𝑥</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6</m:t>
                          </m:r>
                        </m:sup>
                      </m:sSup>
                      <m:f>
                        <m:fPr>
                          <m:ctrlPr>
                            <a:rPr lang="en-US" i="1">
                              <a:latin typeface="Cambria Math" panose="02040503050406030204" pitchFamily="18" charset="0"/>
                            </a:rPr>
                          </m:ctrlPr>
                        </m:fPr>
                        <m:num>
                          <m:r>
                            <a:rPr lang="en-US" i="1">
                              <a:latin typeface="Cambria Math" panose="02040503050406030204" pitchFamily="18" charset="0"/>
                            </a:rPr>
                            <m:t>𝑁</m:t>
                          </m:r>
                        </m:num>
                        <m:den>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2</m:t>
                              </m:r>
                            </m:sup>
                          </m:sSup>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𝐿𝑚</m:t>
                          </m:r>
                        </m:num>
                        <m:den>
                          <m:r>
                            <a:rPr lang="en-US" i="1">
                              <a:latin typeface="Cambria Math" panose="02040503050406030204" pitchFamily="18" charset="0"/>
                              <a:ea typeface="Cambria Math" panose="02040503050406030204" pitchFamily="18" charset="0"/>
                            </a:rPr>
                            <m:t>1.6</m:t>
                          </m:r>
                          <m:r>
                            <a:rPr lang="en-US" i="1">
                              <a:latin typeface="Cambria Math" panose="02040503050406030204" pitchFamily="18" charset="0"/>
                              <a:ea typeface="Cambria Math" panose="02040503050406030204" pitchFamily="18" charset="0"/>
                            </a:rPr>
                            <m:t>𝑚</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1.4</m:t>
                          </m:r>
                          <m:r>
                            <a:rPr lang="en-US" b="0" i="1" smtClean="0">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𝑔</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9.8 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num>
                        <m:den>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.0025</m:t>
                                  </m:r>
                                </m:e>
                              </m:d>
                            </m:e>
                            <m:sup>
                              <m:r>
                                <a:rPr lang="en-US" i="1">
                                  <a:latin typeface="Cambria Math" panose="02040503050406030204" pitchFamily="18" charset="0"/>
                                  <a:ea typeface="Cambria Math" panose="02040503050406030204" pitchFamily="18" charset="0"/>
                                </a:rPr>
                                <m:t>2</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2</m:t>
                              </m:r>
                            </m:sup>
                          </m:sSup>
                        </m:den>
                      </m:f>
                    </m:oMath>
                  </m:oMathPara>
                </a14:m>
                <a:endParaRPr lang="en-US" dirty="0" smtClean="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𝐿𝑚</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1.4</m:t>
                          </m:r>
                          <m:r>
                            <a:rPr lang="en-US" b="0" i="1" smtClean="0">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𝑔</m:t>
                          </m:r>
                        </m:num>
                        <m:den>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.0025</m:t>
                                  </m:r>
                                </m:e>
                              </m:d>
                            </m:e>
                            <m:sup>
                              <m:r>
                                <a:rPr lang="en-US" i="1">
                                  <a:latin typeface="Cambria Math" panose="02040503050406030204" pitchFamily="18" charset="0"/>
                                  <a:ea typeface="Cambria Math" panose="02040503050406030204" pitchFamily="18" charset="0"/>
                                </a:rPr>
                                <m:t>2</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2</m:t>
                              </m:r>
                            </m:sup>
                          </m:sSup>
                        </m:den>
                      </m:f>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1.6</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∙9.8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num>
                        <m:den>
                          <m:r>
                            <a:rPr lang="en-US" i="1">
                              <a:latin typeface="Cambria Math" panose="02040503050406030204" pitchFamily="18" charset="0"/>
                            </a:rPr>
                            <m:t>9.3</m:t>
                          </m:r>
                          <m:r>
                            <a:rPr lang="en-US" i="1">
                              <a:latin typeface="Cambria Math" panose="02040503050406030204" pitchFamily="18" charset="0"/>
                            </a:rPr>
                            <m:t>𝑥</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6</m:t>
                              </m:r>
                            </m:sup>
                          </m:sSup>
                          <m:f>
                            <m:fPr>
                              <m:ctrlPr>
                                <a:rPr lang="en-US" i="1">
                                  <a:latin typeface="Cambria Math" panose="02040503050406030204" pitchFamily="18" charset="0"/>
                                </a:rPr>
                              </m:ctrlPr>
                            </m:fPr>
                            <m:num>
                              <m:r>
                                <a:rPr lang="en-US" i="1">
                                  <a:latin typeface="Cambria Math" panose="02040503050406030204" pitchFamily="18" charset="0"/>
                                </a:rPr>
                                <m:t>𝑁</m:t>
                              </m:r>
                            </m:num>
                            <m:den>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2</m:t>
                                  </m:r>
                                </m:sup>
                              </m:sSup>
                            </m:den>
                          </m:f>
                        </m:den>
                      </m:f>
                    </m:oMath>
                  </m:oMathPara>
                </a14:m>
                <a:endParaRPr lang="en-US" dirty="0"/>
              </a:p>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m:t>
                      </m:r>
                      <m:r>
                        <a:rPr lang="en-US" b="0" i="0" smtClean="0">
                          <a:latin typeface="Cambria Math" panose="02040503050406030204" pitchFamily="18" charset="0"/>
                          <a:ea typeface="Cambria Math" panose="02040503050406030204" pitchFamily="18" charset="0"/>
                        </a:rPr>
                        <m:t>= .1202</m:t>
                      </m:r>
                      <m:r>
                        <m:rPr>
                          <m:sty m:val="p"/>
                        </m:rPr>
                        <a:rPr lang="en-US" b="0" i="0" smtClean="0">
                          <a:latin typeface="Cambria Math" panose="02040503050406030204" pitchFamily="18" charset="0"/>
                          <a:ea typeface="Cambria Math" panose="02040503050406030204" pitchFamily="18" charset="0"/>
                        </a:rPr>
                        <m:t>m</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6350000" y="264788"/>
                <a:ext cx="5334000" cy="5729389"/>
              </a:xfrm>
              <a:prstGeom prst="rect">
                <a:avLst/>
              </a:prstGeom>
              <a:blipFill>
                <a:blip r:embed="rId3"/>
                <a:stretch>
                  <a:fillRect l="-1029" t="-426" r="-1257"/>
                </a:stretch>
              </a:blipFill>
            </p:spPr>
            <p:txBody>
              <a:bodyPr/>
              <a:lstStyle/>
              <a:p>
                <a:r>
                  <a:rPr lang="en-US">
                    <a:noFill/>
                  </a:rPr>
                  <a:t> </a:t>
                </a:r>
              </a:p>
            </p:txBody>
          </p:sp>
        </mc:Fallback>
      </mc:AlternateContent>
    </p:spTree>
    <p:extLst>
      <p:ext uri="{BB962C8B-B14F-4D97-AF65-F5344CB8AC3E}">
        <p14:creationId xmlns:p14="http://schemas.microsoft.com/office/powerpoint/2010/main" val="1964656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1" y="355599"/>
            <a:ext cx="3599552" cy="5909310"/>
          </a:xfrm>
          <a:prstGeom prst="rect">
            <a:avLst/>
          </a:prstGeom>
          <a:noFill/>
        </p:spPr>
        <p:txBody>
          <a:bodyPr wrap="square" rtlCol="0">
            <a:spAutoFit/>
          </a:bodyPr>
          <a:lstStyle/>
          <a:p>
            <a:pPr algn="ctr"/>
            <a:r>
              <a:rPr lang="en-US" sz="2400" b="1" dirty="0" smtClean="0">
                <a:solidFill>
                  <a:srgbClr val="7030A0"/>
                </a:solidFill>
                <a:latin typeface="Comic Sans MS" panose="030F0702030302020204" pitchFamily="66" charset="0"/>
              </a:rPr>
              <a:t>Introduction to Stress and Strain (Lesson)</a:t>
            </a:r>
          </a:p>
          <a:p>
            <a:pPr algn="ctr"/>
            <a:endParaRPr lang="en-US" sz="2400" b="1" dirty="0" smtClean="0">
              <a:solidFill>
                <a:srgbClr val="7030A0"/>
              </a:solidFill>
              <a:latin typeface="Comic Sans MS" panose="030F0702030302020204" pitchFamily="66" charset="0"/>
            </a:endParaRPr>
          </a:p>
          <a:p>
            <a:r>
              <a:rPr lang="en-US" dirty="0" smtClean="0">
                <a:latin typeface="Comic Sans MS" panose="030F0702030302020204" pitchFamily="66" charset="0"/>
              </a:rPr>
              <a:t>Mechanical Engineers characterize materials using forces, stress, and strain.  They analyze the behavior of materials in order to define safety constraints.  In simple terms, they need to determine how much stress can be applied before the material breaks or becomes permanently deformed.  Biomedical engineers test materials to strengthen or replace tissues or broken bones.</a:t>
            </a:r>
            <a:endParaRPr lang="en-US" dirty="0">
              <a:latin typeface="Comic Sans MS" panose="030F0702030302020204" pitchFamily="66" charset="0"/>
            </a:endParaRPr>
          </a:p>
          <a:p>
            <a:endParaRPr lang="en-US" dirty="0" smtClean="0">
              <a:latin typeface="Comic Sans MS" panose="030F0702030302020204" pitchFamily="66" charset="0"/>
            </a:endParaRPr>
          </a:p>
          <a:p>
            <a:endParaRPr lang="en-US" b="1" dirty="0">
              <a:solidFill>
                <a:srgbClr val="7030A0"/>
              </a:solidFill>
              <a:latin typeface="Comic Sans MS" panose="030F0702030302020204" pitchFamily="66" charset="0"/>
            </a:endParaRPr>
          </a:p>
          <a:p>
            <a:endParaRPr lang="en-US"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5022281" y="882265"/>
            <a:ext cx="6305550" cy="5324475"/>
          </a:xfrm>
          <a:prstGeom prst="rect">
            <a:avLst/>
          </a:prstGeom>
        </p:spPr>
      </p:pic>
      <p:sp>
        <p:nvSpPr>
          <p:cNvPr id="5" name="TextBox 4"/>
          <p:cNvSpPr txBox="1"/>
          <p:nvPr/>
        </p:nvSpPr>
        <p:spPr>
          <a:xfrm rot="16200000">
            <a:off x="4305247" y="1195003"/>
            <a:ext cx="1803400" cy="369332"/>
          </a:xfrm>
          <a:prstGeom prst="rect">
            <a:avLst/>
          </a:prstGeom>
          <a:noFill/>
        </p:spPr>
        <p:txBody>
          <a:bodyPr wrap="square" rtlCol="0">
            <a:spAutoFit/>
          </a:bodyPr>
          <a:lstStyle/>
          <a:p>
            <a:r>
              <a:rPr lang="en-US" smtClean="0"/>
              <a:t>Stress (N/m</a:t>
            </a:r>
            <a:r>
              <a:rPr lang="en-US" baseline="30000" smtClean="0"/>
              <a:t>2</a:t>
            </a:r>
            <a:r>
              <a:rPr lang="en-US" smtClean="0"/>
              <a:t>)</a:t>
            </a:r>
            <a:endParaRPr lang="en-US"/>
          </a:p>
        </p:txBody>
      </p:sp>
      <p:sp>
        <p:nvSpPr>
          <p:cNvPr id="6" name="TextBox 5"/>
          <p:cNvSpPr txBox="1"/>
          <p:nvPr/>
        </p:nvSpPr>
        <p:spPr>
          <a:xfrm>
            <a:off x="10626156" y="5837408"/>
            <a:ext cx="1803400" cy="369332"/>
          </a:xfrm>
          <a:prstGeom prst="rect">
            <a:avLst/>
          </a:prstGeom>
          <a:noFill/>
        </p:spPr>
        <p:txBody>
          <a:bodyPr wrap="square" rtlCol="0">
            <a:spAutoFit/>
          </a:bodyPr>
          <a:lstStyle/>
          <a:p>
            <a:r>
              <a:rPr lang="en-US" smtClean="0"/>
              <a:t>Strain</a:t>
            </a:r>
            <a:endParaRPr lang="en-US"/>
          </a:p>
        </p:txBody>
      </p:sp>
      <p:sp>
        <p:nvSpPr>
          <p:cNvPr id="7" name="TextBox 6"/>
          <p:cNvSpPr txBox="1"/>
          <p:nvPr/>
        </p:nvSpPr>
        <p:spPr>
          <a:xfrm>
            <a:off x="6372172" y="501582"/>
            <a:ext cx="3975100" cy="369332"/>
          </a:xfrm>
          <a:prstGeom prst="rect">
            <a:avLst/>
          </a:prstGeom>
          <a:noFill/>
        </p:spPr>
        <p:txBody>
          <a:bodyPr wrap="square" rtlCol="0">
            <a:spAutoFit/>
          </a:bodyPr>
          <a:lstStyle/>
          <a:p>
            <a:pPr algn="ctr"/>
            <a:r>
              <a:rPr lang="en-US" b="1" dirty="0" smtClean="0"/>
              <a:t>Stress versus Strain Graph</a:t>
            </a:r>
            <a:endParaRPr lang="en-US" b="1" dirty="0"/>
          </a:p>
        </p:txBody>
      </p:sp>
      <p:cxnSp>
        <p:nvCxnSpPr>
          <p:cNvPr id="8" name="Straight Connector 7"/>
          <p:cNvCxnSpPr/>
          <p:nvPr/>
        </p:nvCxnSpPr>
        <p:spPr>
          <a:xfrm>
            <a:off x="7037499" y="1336126"/>
            <a:ext cx="0" cy="445774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020185" y="1315632"/>
            <a:ext cx="0" cy="4457740"/>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84256" y="2956323"/>
            <a:ext cx="1803400" cy="646331"/>
          </a:xfrm>
          <a:prstGeom prst="rect">
            <a:avLst/>
          </a:prstGeom>
          <a:noFill/>
        </p:spPr>
        <p:txBody>
          <a:bodyPr wrap="square" rtlCol="0">
            <a:spAutoFit/>
          </a:bodyPr>
          <a:lstStyle/>
          <a:p>
            <a:r>
              <a:rPr lang="en-US" b="1" dirty="0" smtClean="0">
                <a:solidFill>
                  <a:srgbClr val="00B050"/>
                </a:solidFill>
              </a:rPr>
              <a:t>Elastic Region</a:t>
            </a:r>
            <a:br>
              <a:rPr lang="en-US" b="1" dirty="0" smtClean="0">
                <a:solidFill>
                  <a:srgbClr val="00B050"/>
                </a:solidFill>
              </a:rPr>
            </a:br>
            <a:r>
              <a:rPr lang="en-US" b="1" dirty="0" smtClean="0">
                <a:solidFill>
                  <a:srgbClr val="00B050"/>
                </a:solidFill>
              </a:rPr>
              <a:t>(linear)</a:t>
            </a:r>
            <a:endParaRPr lang="en-US" b="1" dirty="0">
              <a:solidFill>
                <a:srgbClr val="00B050"/>
              </a:solidFill>
            </a:endParaRPr>
          </a:p>
        </p:txBody>
      </p:sp>
      <p:sp>
        <p:nvSpPr>
          <p:cNvPr id="11" name="TextBox 10"/>
          <p:cNvSpPr txBox="1"/>
          <p:nvPr/>
        </p:nvSpPr>
        <p:spPr>
          <a:xfrm>
            <a:off x="7763204" y="3604020"/>
            <a:ext cx="2238499" cy="646331"/>
          </a:xfrm>
          <a:prstGeom prst="rect">
            <a:avLst/>
          </a:prstGeom>
          <a:noFill/>
        </p:spPr>
        <p:txBody>
          <a:bodyPr wrap="square" rtlCol="0">
            <a:spAutoFit/>
          </a:bodyPr>
          <a:lstStyle/>
          <a:p>
            <a:r>
              <a:rPr lang="en-US" b="1" dirty="0" smtClean="0">
                <a:solidFill>
                  <a:srgbClr val="7030A0"/>
                </a:solidFill>
              </a:rPr>
              <a:t>Deformation </a:t>
            </a:r>
            <a:br>
              <a:rPr lang="en-US" b="1" dirty="0" smtClean="0">
                <a:solidFill>
                  <a:srgbClr val="7030A0"/>
                </a:solidFill>
              </a:rPr>
            </a:br>
            <a:r>
              <a:rPr lang="en-US" b="1" dirty="0" smtClean="0">
                <a:solidFill>
                  <a:srgbClr val="7030A0"/>
                </a:solidFill>
              </a:rPr>
              <a:t>(or ductile) Region</a:t>
            </a:r>
            <a:endParaRPr lang="en-US" b="1" dirty="0">
              <a:solidFill>
                <a:srgbClr val="7030A0"/>
              </a:solidFill>
            </a:endParaRPr>
          </a:p>
        </p:txBody>
      </p:sp>
      <p:sp>
        <p:nvSpPr>
          <p:cNvPr id="12" name="TextBox 11"/>
          <p:cNvSpPr txBox="1"/>
          <p:nvPr/>
        </p:nvSpPr>
        <p:spPr>
          <a:xfrm>
            <a:off x="10114073" y="1734628"/>
            <a:ext cx="1803400" cy="369332"/>
          </a:xfrm>
          <a:prstGeom prst="rect">
            <a:avLst/>
          </a:prstGeom>
          <a:noFill/>
        </p:spPr>
        <p:txBody>
          <a:bodyPr wrap="square" rtlCol="0">
            <a:spAutoFit/>
          </a:bodyPr>
          <a:lstStyle/>
          <a:p>
            <a:r>
              <a:rPr lang="en-US" b="1" smtClean="0">
                <a:solidFill>
                  <a:srgbClr val="FF0000"/>
                </a:solidFill>
              </a:rPr>
              <a:t>Point of Fracture</a:t>
            </a:r>
            <a:endParaRPr lang="en-US" b="1">
              <a:solidFill>
                <a:srgbClr val="FF0000"/>
              </a:solidFill>
            </a:endParaRPr>
          </a:p>
        </p:txBody>
      </p:sp>
      <p:sp>
        <p:nvSpPr>
          <p:cNvPr id="13" name="5-Point Star 12"/>
          <p:cNvSpPr/>
          <p:nvPr/>
        </p:nvSpPr>
        <p:spPr>
          <a:xfrm>
            <a:off x="9938538" y="1987848"/>
            <a:ext cx="203200" cy="2032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171527" y="3094822"/>
            <a:ext cx="1803400" cy="369332"/>
          </a:xfrm>
          <a:prstGeom prst="rect">
            <a:avLst/>
          </a:prstGeom>
          <a:noFill/>
        </p:spPr>
        <p:txBody>
          <a:bodyPr wrap="square" rtlCol="0">
            <a:spAutoFit/>
          </a:bodyPr>
          <a:lstStyle/>
          <a:p>
            <a:r>
              <a:rPr lang="en-US" b="1" dirty="0" smtClean="0">
                <a:solidFill>
                  <a:srgbClr val="FF0000"/>
                </a:solidFill>
              </a:rPr>
              <a:t>Yield Stress</a:t>
            </a:r>
            <a:endParaRPr lang="en-US" b="1" dirty="0">
              <a:solidFill>
                <a:srgbClr val="FF0000"/>
              </a:solidFill>
            </a:endParaRPr>
          </a:p>
        </p:txBody>
      </p:sp>
      <p:sp>
        <p:nvSpPr>
          <p:cNvPr id="15" name="5-Point Star 14"/>
          <p:cNvSpPr/>
          <p:nvPr/>
        </p:nvSpPr>
        <p:spPr>
          <a:xfrm>
            <a:off x="7014959" y="3208654"/>
            <a:ext cx="203200" cy="2032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183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4463009"/>
              </p:ext>
            </p:extLst>
          </p:nvPr>
        </p:nvGraphicFramePr>
        <p:xfrm>
          <a:off x="810004" y="544403"/>
          <a:ext cx="2032114" cy="5699484"/>
        </p:xfrm>
        <a:graphic>
          <a:graphicData uri="http://schemas.openxmlformats.org/drawingml/2006/table">
            <a:tbl>
              <a:tblPr firstRow="1" bandRow="1">
                <a:tableStyleId>{5C22544A-7EE6-4342-B048-85BDC9FD1C3A}</a:tableStyleId>
              </a:tblPr>
              <a:tblGrid>
                <a:gridCol w="1016057">
                  <a:extLst>
                    <a:ext uri="{9D8B030D-6E8A-4147-A177-3AD203B41FA5}">
                      <a16:colId xmlns:a16="http://schemas.microsoft.com/office/drawing/2014/main" val="2304552108"/>
                    </a:ext>
                  </a:extLst>
                </a:gridCol>
                <a:gridCol w="1016057">
                  <a:extLst>
                    <a:ext uri="{9D8B030D-6E8A-4147-A177-3AD203B41FA5}">
                      <a16:colId xmlns:a16="http://schemas.microsoft.com/office/drawing/2014/main" val="3031986866"/>
                    </a:ext>
                  </a:extLst>
                </a:gridCol>
              </a:tblGrid>
              <a:tr h="527368">
                <a:tc>
                  <a:txBody>
                    <a:bodyPr/>
                    <a:lstStyle/>
                    <a:p>
                      <a:r>
                        <a:rPr lang="en-US" sz="1500" dirty="0" smtClean="0"/>
                        <a:t>Strain</a:t>
                      </a:r>
                    </a:p>
                    <a:p>
                      <a:r>
                        <a:rPr lang="en-US" sz="1500" dirty="0" smtClean="0"/>
                        <a:t>(mm/mm)</a:t>
                      </a:r>
                      <a:endParaRPr lang="en-US" sz="1500" dirty="0"/>
                    </a:p>
                  </a:txBody>
                  <a:tcPr marL="75338" marR="75338" marT="37669" marB="37669"/>
                </a:tc>
                <a:tc>
                  <a:txBody>
                    <a:bodyPr/>
                    <a:lstStyle/>
                    <a:p>
                      <a:r>
                        <a:rPr lang="en-US" sz="1500" dirty="0" smtClean="0"/>
                        <a:t>Stress (N/mm</a:t>
                      </a:r>
                      <a:r>
                        <a:rPr lang="en-US" sz="1500" baseline="30000" dirty="0" smtClean="0"/>
                        <a:t>2</a:t>
                      </a:r>
                      <a:r>
                        <a:rPr lang="en-US" sz="1500" baseline="0" dirty="0" smtClean="0"/>
                        <a:t>)</a:t>
                      </a:r>
                      <a:endParaRPr lang="en-US" sz="1500" dirty="0"/>
                    </a:p>
                  </a:txBody>
                  <a:tcPr marL="75338" marR="75338" marT="37669" marB="37669"/>
                </a:tc>
                <a:extLst>
                  <a:ext uri="{0D108BD9-81ED-4DB2-BD59-A6C34878D82A}">
                    <a16:rowId xmlns:a16="http://schemas.microsoft.com/office/drawing/2014/main" val="2943688105"/>
                  </a:ext>
                </a:extLst>
              </a:tr>
              <a:tr h="0">
                <a:tc>
                  <a:txBody>
                    <a:bodyPr/>
                    <a:lstStyle/>
                    <a:p>
                      <a:pPr algn="ctr"/>
                      <a:r>
                        <a:rPr lang="en-US" sz="1500" dirty="0" smtClean="0"/>
                        <a:t>0</a:t>
                      </a:r>
                    </a:p>
                  </a:txBody>
                  <a:tcPr marL="75338" marR="75338" marT="37669" marB="37669"/>
                </a:tc>
                <a:tc>
                  <a:txBody>
                    <a:bodyPr/>
                    <a:lstStyle/>
                    <a:p>
                      <a:pPr algn="ctr"/>
                      <a:r>
                        <a:rPr lang="en-US" sz="1500" dirty="0" smtClean="0"/>
                        <a:t>0</a:t>
                      </a:r>
                      <a:endParaRPr lang="en-US" sz="1500" dirty="0"/>
                    </a:p>
                  </a:txBody>
                  <a:tcPr marL="75338" marR="75338" marT="37669" marB="37669"/>
                </a:tc>
                <a:extLst>
                  <a:ext uri="{0D108BD9-81ED-4DB2-BD59-A6C34878D82A}">
                    <a16:rowId xmlns:a16="http://schemas.microsoft.com/office/drawing/2014/main" val="87064739"/>
                  </a:ext>
                </a:extLst>
              </a:tr>
              <a:tr h="301353">
                <a:tc>
                  <a:txBody>
                    <a:bodyPr/>
                    <a:lstStyle/>
                    <a:p>
                      <a:pPr algn="ctr"/>
                      <a:r>
                        <a:rPr lang="en-US" sz="1500" dirty="0" smtClean="0"/>
                        <a:t>.002</a:t>
                      </a:r>
                      <a:endParaRPr lang="en-US" sz="1500" dirty="0"/>
                    </a:p>
                  </a:txBody>
                  <a:tcPr marL="75338" marR="75338" marT="37669" marB="37669"/>
                </a:tc>
                <a:tc>
                  <a:txBody>
                    <a:bodyPr/>
                    <a:lstStyle/>
                    <a:p>
                      <a:pPr algn="ctr"/>
                      <a:r>
                        <a:rPr lang="en-US" sz="1500" dirty="0" smtClean="0"/>
                        <a:t>9</a:t>
                      </a:r>
                      <a:endParaRPr lang="en-US" sz="1500" dirty="0"/>
                    </a:p>
                  </a:txBody>
                  <a:tcPr marL="75338" marR="75338" marT="37669" marB="37669"/>
                </a:tc>
                <a:extLst>
                  <a:ext uri="{0D108BD9-81ED-4DB2-BD59-A6C34878D82A}">
                    <a16:rowId xmlns:a16="http://schemas.microsoft.com/office/drawing/2014/main" val="4266499068"/>
                  </a:ext>
                </a:extLst>
              </a:tr>
              <a:tr h="301353">
                <a:tc>
                  <a:txBody>
                    <a:bodyPr/>
                    <a:lstStyle/>
                    <a:p>
                      <a:pPr algn="ctr"/>
                      <a:r>
                        <a:rPr lang="en-US" sz="1500" dirty="0" smtClean="0"/>
                        <a:t>.004</a:t>
                      </a:r>
                      <a:endParaRPr lang="en-US" sz="1500" dirty="0"/>
                    </a:p>
                  </a:txBody>
                  <a:tcPr marL="75338" marR="75338" marT="37669" marB="37669"/>
                </a:tc>
                <a:tc>
                  <a:txBody>
                    <a:bodyPr/>
                    <a:lstStyle/>
                    <a:p>
                      <a:pPr algn="ctr"/>
                      <a:r>
                        <a:rPr lang="en-US" sz="1500" dirty="0" smtClean="0"/>
                        <a:t>16</a:t>
                      </a:r>
                      <a:endParaRPr lang="en-US" sz="1500" dirty="0"/>
                    </a:p>
                  </a:txBody>
                  <a:tcPr marL="75338" marR="75338" marT="37669" marB="37669"/>
                </a:tc>
                <a:extLst>
                  <a:ext uri="{0D108BD9-81ED-4DB2-BD59-A6C34878D82A}">
                    <a16:rowId xmlns:a16="http://schemas.microsoft.com/office/drawing/2014/main" val="3336707157"/>
                  </a:ext>
                </a:extLst>
              </a:tr>
              <a:tr h="301353">
                <a:tc>
                  <a:txBody>
                    <a:bodyPr/>
                    <a:lstStyle/>
                    <a:p>
                      <a:pPr algn="ctr"/>
                      <a:r>
                        <a:rPr lang="en-US" sz="1500" dirty="0" smtClean="0"/>
                        <a:t>.005</a:t>
                      </a:r>
                      <a:endParaRPr lang="en-US" sz="1500" dirty="0"/>
                    </a:p>
                  </a:txBody>
                  <a:tcPr marL="75338" marR="75338" marT="37669" marB="37669"/>
                </a:tc>
                <a:tc>
                  <a:txBody>
                    <a:bodyPr/>
                    <a:lstStyle/>
                    <a:p>
                      <a:pPr algn="ctr"/>
                      <a:r>
                        <a:rPr lang="en-US" sz="1500" dirty="0" smtClean="0"/>
                        <a:t>24</a:t>
                      </a:r>
                      <a:endParaRPr lang="en-US" sz="1500" dirty="0"/>
                    </a:p>
                  </a:txBody>
                  <a:tcPr marL="75338" marR="75338" marT="37669" marB="37669"/>
                </a:tc>
                <a:extLst>
                  <a:ext uri="{0D108BD9-81ED-4DB2-BD59-A6C34878D82A}">
                    <a16:rowId xmlns:a16="http://schemas.microsoft.com/office/drawing/2014/main" val="1796225516"/>
                  </a:ext>
                </a:extLst>
              </a:tr>
              <a:tr h="301353">
                <a:tc>
                  <a:txBody>
                    <a:bodyPr/>
                    <a:lstStyle/>
                    <a:p>
                      <a:pPr algn="ctr"/>
                      <a:r>
                        <a:rPr lang="en-US" sz="1500" dirty="0" smtClean="0"/>
                        <a:t>.007</a:t>
                      </a:r>
                      <a:endParaRPr lang="en-US" sz="1500" dirty="0"/>
                    </a:p>
                  </a:txBody>
                  <a:tcPr marL="75338" marR="75338" marT="37669" marB="37669"/>
                </a:tc>
                <a:tc>
                  <a:txBody>
                    <a:bodyPr/>
                    <a:lstStyle/>
                    <a:p>
                      <a:pPr algn="ctr"/>
                      <a:r>
                        <a:rPr lang="en-US" sz="1500" dirty="0" smtClean="0"/>
                        <a:t>32</a:t>
                      </a:r>
                      <a:endParaRPr lang="en-US" sz="1500" dirty="0"/>
                    </a:p>
                  </a:txBody>
                  <a:tcPr marL="75338" marR="75338" marT="37669" marB="37669"/>
                </a:tc>
                <a:extLst>
                  <a:ext uri="{0D108BD9-81ED-4DB2-BD59-A6C34878D82A}">
                    <a16:rowId xmlns:a16="http://schemas.microsoft.com/office/drawing/2014/main" val="2523755940"/>
                  </a:ext>
                </a:extLst>
              </a:tr>
              <a:tr h="301353">
                <a:tc>
                  <a:txBody>
                    <a:bodyPr/>
                    <a:lstStyle/>
                    <a:p>
                      <a:pPr algn="ctr"/>
                      <a:r>
                        <a:rPr lang="en-US" sz="1500" dirty="0" smtClean="0"/>
                        <a:t>.101</a:t>
                      </a:r>
                      <a:endParaRPr lang="en-US" sz="1500" dirty="0"/>
                    </a:p>
                  </a:txBody>
                  <a:tcPr marL="75338" marR="75338" marT="37669" marB="37669"/>
                </a:tc>
                <a:tc>
                  <a:txBody>
                    <a:bodyPr/>
                    <a:lstStyle/>
                    <a:p>
                      <a:pPr algn="ctr"/>
                      <a:r>
                        <a:rPr lang="en-US" sz="1500" dirty="0" smtClean="0"/>
                        <a:t>43</a:t>
                      </a:r>
                      <a:endParaRPr lang="en-US" sz="1500" dirty="0"/>
                    </a:p>
                  </a:txBody>
                  <a:tcPr marL="75338" marR="75338" marT="37669" marB="37669"/>
                </a:tc>
                <a:extLst>
                  <a:ext uri="{0D108BD9-81ED-4DB2-BD59-A6C34878D82A}">
                    <a16:rowId xmlns:a16="http://schemas.microsoft.com/office/drawing/2014/main" val="1945803714"/>
                  </a:ext>
                </a:extLst>
              </a:tr>
              <a:tr h="301353">
                <a:tc>
                  <a:txBody>
                    <a:bodyPr/>
                    <a:lstStyle/>
                    <a:p>
                      <a:pPr algn="ctr"/>
                      <a:r>
                        <a:rPr lang="en-US" sz="1500" dirty="0" smtClean="0"/>
                        <a:t>.012</a:t>
                      </a:r>
                      <a:endParaRPr lang="en-US" sz="1500" dirty="0"/>
                    </a:p>
                  </a:txBody>
                  <a:tcPr marL="75338" marR="75338" marT="37669" marB="37669"/>
                </a:tc>
                <a:tc>
                  <a:txBody>
                    <a:bodyPr/>
                    <a:lstStyle/>
                    <a:p>
                      <a:pPr algn="ctr"/>
                      <a:r>
                        <a:rPr lang="en-US" sz="1500" dirty="0" smtClean="0"/>
                        <a:t>51</a:t>
                      </a:r>
                      <a:endParaRPr lang="en-US" sz="1500" dirty="0"/>
                    </a:p>
                  </a:txBody>
                  <a:tcPr marL="75338" marR="75338" marT="37669" marB="37669"/>
                </a:tc>
                <a:extLst>
                  <a:ext uri="{0D108BD9-81ED-4DB2-BD59-A6C34878D82A}">
                    <a16:rowId xmlns:a16="http://schemas.microsoft.com/office/drawing/2014/main" val="3313618683"/>
                  </a:ext>
                </a:extLst>
              </a:tr>
              <a:tr h="301353">
                <a:tc>
                  <a:txBody>
                    <a:bodyPr/>
                    <a:lstStyle/>
                    <a:p>
                      <a:pPr algn="ctr"/>
                      <a:r>
                        <a:rPr lang="en-US" sz="1500" dirty="0" smtClean="0"/>
                        <a:t>.014</a:t>
                      </a:r>
                      <a:endParaRPr lang="en-US" sz="1500" dirty="0"/>
                    </a:p>
                  </a:txBody>
                  <a:tcPr marL="75338" marR="75338" marT="37669" marB="37669"/>
                </a:tc>
                <a:tc>
                  <a:txBody>
                    <a:bodyPr/>
                    <a:lstStyle/>
                    <a:p>
                      <a:pPr algn="ctr"/>
                      <a:r>
                        <a:rPr lang="en-US" sz="1500" dirty="0" smtClean="0"/>
                        <a:t>60</a:t>
                      </a:r>
                      <a:endParaRPr lang="en-US" sz="1500" dirty="0"/>
                    </a:p>
                  </a:txBody>
                  <a:tcPr marL="75338" marR="75338" marT="37669" marB="37669"/>
                </a:tc>
                <a:extLst>
                  <a:ext uri="{0D108BD9-81ED-4DB2-BD59-A6C34878D82A}">
                    <a16:rowId xmlns:a16="http://schemas.microsoft.com/office/drawing/2014/main" val="3078306568"/>
                  </a:ext>
                </a:extLst>
              </a:tr>
              <a:tr h="301353">
                <a:tc>
                  <a:txBody>
                    <a:bodyPr/>
                    <a:lstStyle/>
                    <a:p>
                      <a:pPr algn="ctr"/>
                      <a:r>
                        <a:rPr lang="en-US" sz="1500" dirty="0" smtClean="0"/>
                        <a:t>.016</a:t>
                      </a:r>
                      <a:endParaRPr lang="en-US" sz="1500" dirty="0"/>
                    </a:p>
                  </a:txBody>
                  <a:tcPr marL="75338" marR="75338" marT="37669" marB="37669"/>
                </a:tc>
                <a:tc>
                  <a:txBody>
                    <a:bodyPr/>
                    <a:lstStyle/>
                    <a:p>
                      <a:pPr algn="ctr"/>
                      <a:r>
                        <a:rPr lang="en-US" sz="1500" dirty="0" smtClean="0"/>
                        <a:t>68</a:t>
                      </a:r>
                      <a:endParaRPr lang="en-US" sz="1500" dirty="0"/>
                    </a:p>
                  </a:txBody>
                  <a:tcPr marL="75338" marR="75338" marT="37669" marB="37669"/>
                </a:tc>
                <a:extLst>
                  <a:ext uri="{0D108BD9-81ED-4DB2-BD59-A6C34878D82A}">
                    <a16:rowId xmlns:a16="http://schemas.microsoft.com/office/drawing/2014/main" val="2544936354"/>
                  </a:ext>
                </a:extLst>
              </a:tr>
              <a:tr h="301353">
                <a:tc>
                  <a:txBody>
                    <a:bodyPr/>
                    <a:lstStyle/>
                    <a:p>
                      <a:pPr algn="ctr"/>
                      <a:r>
                        <a:rPr lang="en-US" sz="1500" dirty="0" smtClean="0"/>
                        <a:t>.019</a:t>
                      </a:r>
                      <a:endParaRPr lang="en-US" sz="1500" dirty="0"/>
                    </a:p>
                  </a:txBody>
                  <a:tcPr marL="75338" marR="75338" marT="37669" marB="37669"/>
                </a:tc>
                <a:tc>
                  <a:txBody>
                    <a:bodyPr/>
                    <a:lstStyle/>
                    <a:p>
                      <a:pPr algn="ctr"/>
                      <a:r>
                        <a:rPr lang="en-US" sz="1500" dirty="0" smtClean="0"/>
                        <a:t>77</a:t>
                      </a:r>
                      <a:endParaRPr lang="en-US" sz="1500" dirty="0"/>
                    </a:p>
                  </a:txBody>
                  <a:tcPr marL="75338" marR="75338" marT="37669" marB="37669"/>
                </a:tc>
                <a:extLst>
                  <a:ext uri="{0D108BD9-81ED-4DB2-BD59-A6C34878D82A}">
                    <a16:rowId xmlns:a16="http://schemas.microsoft.com/office/drawing/2014/main" val="2429683590"/>
                  </a:ext>
                </a:extLst>
              </a:tr>
              <a:tr h="301353">
                <a:tc>
                  <a:txBody>
                    <a:bodyPr/>
                    <a:lstStyle/>
                    <a:p>
                      <a:pPr algn="ctr"/>
                      <a:r>
                        <a:rPr lang="en-US" sz="1500" dirty="0" smtClean="0"/>
                        <a:t>.023</a:t>
                      </a:r>
                      <a:endParaRPr lang="en-US" sz="1500" dirty="0"/>
                    </a:p>
                  </a:txBody>
                  <a:tcPr marL="75338" marR="75338" marT="37669" marB="37669"/>
                </a:tc>
                <a:tc>
                  <a:txBody>
                    <a:bodyPr/>
                    <a:lstStyle/>
                    <a:p>
                      <a:pPr algn="ctr"/>
                      <a:r>
                        <a:rPr lang="en-US" sz="1500" dirty="0" smtClean="0"/>
                        <a:t>85</a:t>
                      </a:r>
                      <a:endParaRPr lang="en-US" sz="1500" dirty="0"/>
                    </a:p>
                  </a:txBody>
                  <a:tcPr marL="75338" marR="75338" marT="37669" marB="37669"/>
                </a:tc>
                <a:extLst>
                  <a:ext uri="{0D108BD9-81ED-4DB2-BD59-A6C34878D82A}">
                    <a16:rowId xmlns:a16="http://schemas.microsoft.com/office/drawing/2014/main" val="2672504162"/>
                  </a:ext>
                </a:extLst>
              </a:tr>
              <a:tr h="301353">
                <a:tc>
                  <a:txBody>
                    <a:bodyPr/>
                    <a:lstStyle/>
                    <a:p>
                      <a:pPr algn="ctr"/>
                      <a:r>
                        <a:rPr lang="en-US" sz="1500" dirty="0" smtClean="0"/>
                        <a:t>.028</a:t>
                      </a:r>
                      <a:endParaRPr lang="en-US" sz="1500" dirty="0"/>
                    </a:p>
                  </a:txBody>
                  <a:tcPr marL="75338" marR="75338" marT="37669" marB="37669"/>
                </a:tc>
                <a:tc>
                  <a:txBody>
                    <a:bodyPr/>
                    <a:lstStyle/>
                    <a:p>
                      <a:pPr algn="ctr"/>
                      <a:r>
                        <a:rPr lang="en-US" sz="1500" dirty="0" smtClean="0"/>
                        <a:t>90</a:t>
                      </a:r>
                      <a:endParaRPr lang="en-US" sz="1500" dirty="0"/>
                    </a:p>
                  </a:txBody>
                  <a:tcPr marL="75338" marR="75338" marT="37669" marB="37669"/>
                </a:tc>
                <a:extLst>
                  <a:ext uri="{0D108BD9-81ED-4DB2-BD59-A6C34878D82A}">
                    <a16:rowId xmlns:a16="http://schemas.microsoft.com/office/drawing/2014/main" val="869346657"/>
                  </a:ext>
                </a:extLst>
              </a:tr>
              <a:tr h="301353">
                <a:tc>
                  <a:txBody>
                    <a:bodyPr/>
                    <a:lstStyle/>
                    <a:p>
                      <a:pPr algn="ctr"/>
                      <a:r>
                        <a:rPr lang="en-US" sz="1500" dirty="0" smtClean="0"/>
                        <a:t>.035</a:t>
                      </a:r>
                      <a:endParaRPr lang="en-US" sz="1500" dirty="0"/>
                    </a:p>
                  </a:txBody>
                  <a:tcPr marL="75338" marR="75338" marT="37669" marB="37669"/>
                </a:tc>
                <a:tc>
                  <a:txBody>
                    <a:bodyPr/>
                    <a:lstStyle/>
                    <a:p>
                      <a:pPr algn="ctr"/>
                      <a:r>
                        <a:rPr lang="en-US" sz="1500" dirty="0" smtClean="0"/>
                        <a:t>94</a:t>
                      </a:r>
                      <a:endParaRPr lang="en-US" sz="1500" dirty="0"/>
                    </a:p>
                  </a:txBody>
                  <a:tcPr marL="75338" marR="75338" marT="37669" marB="37669"/>
                </a:tc>
                <a:extLst>
                  <a:ext uri="{0D108BD9-81ED-4DB2-BD59-A6C34878D82A}">
                    <a16:rowId xmlns:a16="http://schemas.microsoft.com/office/drawing/2014/main" val="3000887699"/>
                  </a:ext>
                </a:extLst>
              </a:tr>
              <a:tr h="301353">
                <a:tc>
                  <a:txBody>
                    <a:bodyPr/>
                    <a:lstStyle/>
                    <a:p>
                      <a:pPr algn="ctr"/>
                      <a:r>
                        <a:rPr lang="en-US" sz="1500" dirty="0" smtClean="0"/>
                        <a:t>.042</a:t>
                      </a:r>
                      <a:endParaRPr lang="en-US" sz="1500" dirty="0"/>
                    </a:p>
                  </a:txBody>
                  <a:tcPr marL="75338" marR="75338" marT="37669" marB="37669"/>
                </a:tc>
                <a:tc>
                  <a:txBody>
                    <a:bodyPr/>
                    <a:lstStyle/>
                    <a:p>
                      <a:pPr algn="ctr"/>
                      <a:r>
                        <a:rPr lang="en-US" sz="1500" dirty="0" smtClean="0"/>
                        <a:t>93</a:t>
                      </a:r>
                      <a:endParaRPr lang="en-US" sz="1500" dirty="0"/>
                    </a:p>
                  </a:txBody>
                  <a:tcPr marL="75338" marR="75338" marT="37669" marB="37669"/>
                </a:tc>
                <a:extLst>
                  <a:ext uri="{0D108BD9-81ED-4DB2-BD59-A6C34878D82A}">
                    <a16:rowId xmlns:a16="http://schemas.microsoft.com/office/drawing/2014/main" val="338401393"/>
                  </a:ext>
                </a:extLst>
              </a:tr>
              <a:tr h="301353">
                <a:tc>
                  <a:txBody>
                    <a:bodyPr/>
                    <a:lstStyle/>
                    <a:p>
                      <a:pPr algn="ctr"/>
                      <a:r>
                        <a:rPr lang="en-US" sz="1500" dirty="0" smtClean="0"/>
                        <a:t>.047</a:t>
                      </a:r>
                      <a:endParaRPr lang="en-US" sz="1500" dirty="0"/>
                    </a:p>
                  </a:txBody>
                  <a:tcPr marL="75338" marR="75338" marT="37669" marB="37669"/>
                </a:tc>
                <a:tc>
                  <a:txBody>
                    <a:bodyPr/>
                    <a:lstStyle/>
                    <a:p>
                      <a:pPr algn="ctr"/>
                      <a:r>
                        <a:rPr lang="en-US" sz="1500" dirty="0" smtClean="0"/>
                        <a:t>90</a:t>
                      </a:r>
                      <a:endParaRPr lang="en-US" sz="1500" dirty="0"/>
                    </a:p>
                  </a:txBody>
                  <a:tcPr marL="75338" marR="75338" marT="37669" marB="37669"/>
                </a:tc>
                <a:extLst>
                  <a:ext uri="{0D108BD9-81ED-4DB2-BD59-A6C34878D82A}">
                    <a16:rowId xmlns:a16="http://schemas.microsoft.com/office/drawing/2014/main" val="2507611346"/>
                  </a:ext>
                </a:extLst>
              </a:tr>
              <a:tr h="301353">
                <a:tc>
                  <a:txBody>
                    <a:bodyPr/>
                    <a:lstStyle/>
                    <a:p>
                      <a:pPr algn="ctr"/>
                      <a:r>
                        <a:rPr lang="en-US" sz="1500" dirty="0" smtClean="0"/>
                        <a:t>.054</a:t>
                      </a:r>
                      <a:endParaRPr lang="en-US" sz="1500" dirty="0"/>
                    </a:p>
                  </a:txBody>
                  <a:tcPr marL="75338" marR="75338" marT="37669" marB="37669"/>
                </a:tc>
                <a:tc>
                  <a:txBody>
                    <a:bodyPr/>
                    <a:lstStyle/>
                    <a:p>
                      <a:pPr algn="ctr"/>
                      <a:r>
                        <a:rPr lang="en-US" sz="1500" dirty="0" smtClean="0"/>
                        <a:t>86</a:t>
                      </a:r>
                      <a:endParaRPr lang="en-US" sz="1500" dirty="0"/>
                    </a:p>
                  </a:txBody>
                  <a:tcPr marL="75338" marR="75338" marT="37669" marB="37669"/>
                </a:tc>
                <a:extLst>
                  <a:ext uri="{0D108BD9-81ED-4DB2-BD59-A6C34878D82A}">
                    <a16:rowId xmlns:a16="http://schemas.microsoft.com/office/drawing/2014/main" val="2329327114"/>
                  </a:ext>
                </a:extLst>
              </a:tr>
              <a:tr h="301353">
                <a:tc>
                  <a:txBody>
                    <a:bodyPr/>
                    <a:lstStyle/>
                    <a:p>
                      <a:pPr algn="ctr"/>
                      <a:r>
                        <a:rPr lang="en-US" sz="1500" dirty="0" smtClean="0"/>
                        <a:t>.060</a:t>
                      </a:r>
                      <a:endParaRPr lang="en-US" sz="1500" dirty="0"/>
                    </a:p>
                  </a:txBody>
                  <a:tcPr marL="75338" marR="75338" marT="37669" marB="37669"/>
                </a:tc>
                <a:tc>
                  <a:txBody>
                    <a:bodyPr/>
                    <a:lstStyle/>
                    <a:p>
                      <a:pPr algn="ctr"/>
                      <a:r>
                        <a:rPr lang="en-US" sz="1500" dirty="0" smtClean="0"/>
                        <a:t>80</a:t>
                      </a:r>
                      <a:endParaRPr lang="en-US" sz="1500" dirty="0"/>
                    </a:p>
                  </a:txBody>
                  <a:tcPr marL="75338" marR="75338" marT="37669" marB="37669"/>
                </a:tc>
                <a:extLst>
                  <a:ext uri="{0D108BD9-81ED-4DB2-BD59-A6C34878D82A}">
                    <a16:rowId xmlns:a16="http://schemas.microsoft.com/office/drawing/2014/main" val="3454614232"/>
                  </a:ext>
                </a:extLst>
              </a:tr>
            </a:tbl>
          </a:graphicData>
        </a:graphic>
      </p:graphicFrame>
      <p:sp>
        <p:nvSpPr>
          <p:cNvPr id="8" name="Rectangle 7"/>
          <p:cNvSpPr/>
          <p:nvPr/>
        </p:nvSpPr>
        <p:spPr>
          <a:xfrm>
            <a:off x="3121572" y="354494"/>
            <a:ext cx="8639504" cy="1384995"/>
          </a:xfrm>
          <a:prstGeom prst="rect">
            <a:avLst/>
          </a:prstGeom>
        </p:spPr>
        <p:txBody>
          <a:bodyPr wrap="square">
            <a:spAutoFit/>
          </a:bodyPr>
          <a:lstStyle/>
          <a:p>
            <a:pPr algn="ctr"/>
            <a:r>
              <a:rPr lang="en-US" sz="2400" b="1" dirty="0" smtClean="0">
                <a:solidFill>
                  <a:srgbClr val="7030A0"/>
                </a:solidFill>
                <a:latin typeface="Comic Sans MS" panose="030F0702030302020204" pitchFamily="66" charset="0"/>
              </a:rPr>
              <a:t>Modeling with Piecewise Functions</a:t>
            </a:r>
            <a:endParaRPr lang="en-US" sz="2400" b="1" dirty="0">
              <a:solidFill>
                <a:srgbClr val="7030A0"/>
              </a:solidFill>
              <a:latin typeface="Comic Sans MS" panose="030F0702030302020204" pitchFamily="66" charset="0"/>
            </a:endParaRPr>
          </a:p>
          <a:p>
            <a:pPr algn="ctr"/>
            <a:endParaRPr lang="en-US" sz="2400" b="1" dirty="0">
              <a:solidFill>
                <a:srgbClr val="7030A0"/>
              </a:solidFill>
              <a:latin typeface="Comic Sans MS" panose="030F0702030302020204" pitchFamily="66" charset="0"/>
            </a:endParaRPr>
          </a:p>
          <a:p>
            <a:r>
              <a:rPr lang="en-US" dirty="0" smtClean="0">
                <a:latin typeface="Comic Sans MS" panose="030F0702030302020204" pitchFamily="66" charset="0"/>
              </a:rPr>
              <a:t>Step 1:  Create a table in </a:t>
            </a:r>
            <a:r>
              <a:rPr lang="en-US" dirty="0" err="1" smtClean="0">
                <a:latin typeface="Comic Sans MS" panose="030F0702030302020204" pitchFamily="66" charset="0"/>
              </a:rPr>
              <a:t>Desmos</a:t>
            </a:r>
            <a:r>
              <a:rPr lang="en-US" dirty="0" smtClean="0">
                <a:latin typeface="Comic Sans MS" panose="030F0702030302020204" pitchFamily="66" charset="0"/>
              </a:rPr>
              <a:t> and adjust the window to show all the data points in a Scatterplot.</a:t>
            </a:r>
            <a:endParaRPr lang="en-US" dirty="0">
              <a:latin typeface="Comic Sans MS" panose="030F0702030302020204" pitchFamily="66" charset="0"/>
            </a:endParaRPr>
          </a:p>
        </p:txBody>
      </p:sp>
      <p:sp>
        <p:nvSpPr>
          <p:cNvPr id="11" name="TextBox 10"/>
          <p:cNvSpPr txBox="1"/>
          <p:nvPr/>
        </p:nvSpPr>
        <p:spPr>
          <a:xfrm>
            <a:off x="10917563" y="5443375"/>
            <a:ext cx="851338" cy="369332"/>
          </a:xfrm>
          <a:prstGeom prst="rect">
            <a:avLst/>
          </a:prstGeom>
          <a:noFill/>
        </p:spPr>
        <p:txBody>
          <a:bodyPr wrap="square" rtlCol="0">
            <a:spAutoFit/>
          </a:bodyPr>
          <a:lstStyle/>
          <a:p>
            <a:pPr algn="ctr"/>
            <a:r>
              <a:rPr lang="en-US" dirty="0" smtClean="0"/>
              <a:t>. . .</a:t>
            </a:r>
            <a:endParaRPr lang="en-US" dirty="0"/>
          </a:p>
        </p:txBody>
      </p:sp>
      <p:pic>
        <p:nvPicPr>
          <p:cNvPr id="12" name="Picture 11"/>
          <p:cNvPicPr>
            <a:picLocks noChangeAspect="1"/>
          </p:cNvPicPr>
          <p:nvPr/>
        </p:nvPicPr>
        <p:blipFill>
          <a:blip r:embed="rId2"/>
          <a:stretch>
            <a:fillRect/>
          </a:stretch>
        </p:blipFill>
        <p:spPr>
          <a:xfrm>
            <a:off x="3284159" y="1780466"/>
            <a:ext cx="5023513" cy="4463421"/>
          </a:xfrm>
          <a:prstGeom prst="rect">
            <a:avLst/>
          </a:prstGeom>
        </p:spPr>
      </p:pic>
      <p:pic>
        <p:nvPicPr>
          <p:cNvPr id="13" name="Picture 12"/>
          <p:cNvPicPr>
            <a:picLocks noChangeAspect="1"/>
          </p:cNvPicPr>
          <p:nvPr/>
        </p:nvPicPr>
        <p:blipFill>
          <a:blip r:embed="rId3"/>
          <a:stretch>
            <a:fillRect/>
          </a:stretch>
        </p:blipFill>
        <p:spPr>
          <a:xfrm>
            <a:off x="10749127" y="1812293"/>
            <a:ext cx="1188210" cy="3815748"/>
          </a:xfrm>
          <a:prstGeom prst="rect">
            <a:avLst/>
          </a:prstGeom>
        </p:spPr>
      </p:pic>
    </p:spTree>
    <p:extLst>
      <p:ext uri="{BB962C8B-B14F-4D97-AF65-F5344CB8AC3E}">
        <p14:creationId xmlns:p14="http://schemas.microsoft.com/office/powerpoint/2010/main" val="4280210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57717764"/>
              </p:ext>
            </p:extLst>
          </p:nvPr>
        </p:nvGraphicFramePr>
        <p:xfrm>
          <a:off x="810004" y="544403"/>
          <a:ext cx="2032114" cy="5699484"/>
        </p:xfrm>
        <a:graphic>
          <a:graphicData uri="http://schemas.openxmlformats.org/drawingml/2006/table">
            <a:tbl>
              <a:tblPr firstRow="1" bandRow="1">
                <a:tableStyleId>{5C22544A-7EE6-4342-B048-85BDC9FD1C3A}</a:tableStyleId>
              </a:tblPr>
              <a:tblGrid>
                <a:gridCol w="1016057">
                  <a:extLst>
                    <a:ext uri="{9D8B030D-6E8A-4147-A177-3AD203B41FA5}">
                      <a16:colId xmlns:a16="http://schemas.microsoft.com/office/drawing/2014/main" val="2304552108"/>
                    </a:ext>
                  </a:extLst>
                </a:gridCol>
                <a:gridCol w="1016057">
                  <a:extLst>
                    <a:ext uri="{9D8B030D-6E8A-4147-A177-3AD203B41FA5}">
                      <a16:colId xmlns:a16="http://schemas.microsoft.com/office/drawing/2014/main" val="3031986866"/>
                    </a:ext>
                  </a:extLst>
                </a:gridCol>
              </a:tblGrid>
              <a:tr h="527368">
                <a:tc>
                  <a:txBody>
                    <a:bodyPr/>
                    <a:lstStyle/>
                    <a:p>
                      <a:r>
                        <a:rPr lang="en-US" sz="1500" dirty="0" smtClean="0"/>
                        <a:t>Strain</a:t>
                      </a:r>
                    </a:p>
                    <a:p>
                      <a:r>
                        <a:rPr lang="en-US" sz="1500" dirty="0" smtClean="0"/>
                        <a:t>(mm/mm)</a:t>
                      </a:r>
                      <a:endParaRPr lang="en-US" sz="1500" dirty="0"/>
                    </a:p>
                  </a:txBody>
                  <a:tcPr marL="75338" marR="75338" marT="37669" marB="37669"/>
                </a:tc>
                <a:tc>
                  <a:txBody>
                    <a:bodyPr/>
                    <a:lstStyle/>
                    <a:p>
                      <a:r>
                        <a:rPr lang="en-US" sz="1500" dirty="0" smtClean="0"/>
                        <a:t>Stress (N/mm</a:t>
                      </a:r>
                      <a:r>
                        <a:rPr lang="en-US" sz="1500" baseline="30000" dirty="0" smtClean="0"/>
                        <a:t>2</a:t>
                      </a:r>
                      <a:r>
                        <a:rPr lang="en-US" sz="1500" baseline="0" dirty="0" smtClean="0"/>
                        <a:t>)</a:t>
                      </a:r>
                      <a:endParaRPr lang="en-US" sz="1500" dirty="0"/>
                    </a:p>
                  </a:txBody>
                  <a:tcPr marL="75338" marR="75338" marT="37669" marB="37669"/>
                </a:tc>
                <a:extLst>
                  <a:ext uri="{0D108BD9-81ED-4DB2-BD59-A6C34878D82A}">
                    <a16:rowId xmlns:a16="http://schemas.microsoft.com/office/drawing/2014/main" val="2943688105"/>
                  </a:ext>
                </a:extLst>
              </a:tr>
              <a:tr h="0">
                <a:tc>
                  <a:txBody>
                    <a:bodyPr/>
                    <a:lstStyle/>
                    <a:p>
                      <a:pPr algn="ctr"/>
                      <a:r>
                        <a:rPr lang="en-US" sz="1500" dirty="0" smtClean="0"/>
                        <a:t>0</a:t>
                      </a:r>
                    </a:p>
                  </a:txBody>
                  <a:tcPr marL="75338" marR="75338" marT="37669" marB="37669"/>
                </a:tc>
                <a:tc>
                  <a:txBody>
                    <a:bodyPr/>
                    <a:lstStyle/>
                    <a:p>
                      <a:pPr algn="ctr"/>
                      <a:r>
                        <a:rPr lang="en-US" sz="1500" dirty="0" smtClean="0"/>
                        <a:t>0</a:t>
                      </a:r>
                      <a:endParaRPr lang="en-US" sz="1500" dirty="0"/>
                    </a:p>
                  </a:txBody>
                  <a:tcPr marL="75338" marR="75338" marT="37669" marB="37669"/>
                </a:tc>
                <a:extLst>
                  <a:ext uri="{0D108BD9-81ED-4DB2-BD59-A6C34878D82A}">
                    <a16:rowId xmlns:a16="http://schemas.microsoft.com/office/drawing/2014/main" val="87064739"/>
                  </a:ext>
                </a:extLst>
              </a:tr>
              <a:tr h="301353">
                <a:tc>
                  <a:txBody>
                    <a:bodyPr/>
                    <a:lstStyle/>
                    <a:p>
                      <a:pPr algn="ctr"/>
                      <a:r>
                        <a:rPr lang="en-US" sz="1500" dirty="0" smtClean="0"/>
                        <a:t>.002</a:t>
                      </a:r>
                      <a:endParaRPr lang="en-US" sz="1500" dirty="0"/>
                    </a:p>
                  </a:txBody>
                  <a:tcPr marL="75338" marR="75338" marT="37669" marB="37669"/>
                </a:tc>
                <a:tc>
                  <a:txBody>
                    <a:bodyPr/>
                    <a:lstStyle/>
                    <a:p>
                      <a:pPr algn="ctr"/>
                      <a:r>
                        <a:rPr lang="en-US" sz="1500" dirty="0" smtClean="0"/>
                        <a:t>9</a:t>
                      </a:r>
                      <a:endParaRPr lang="en-US" sz="1500" dirty="0"/>
                    </a:p>
                  </a:txBody>
                  <a:tcPr marL="75338" marR="75338" marT="37669" marB="37669"/>
                </a:tc>
                <a:extLst>
                  <a:ext uri="{0D108BD9-81ED-4DB2-BD59-A6C34878D82A}">
                    <a16:rowId xmlns:a16="http://schemas.microsoft.com/office/drawing/2014/main" val="4266499068"/>
                  </a:ext>
                </a:extLst>
              </a:tr>
              <a:tr h="301353">
                <a:tc>
                  <a:txBody>
                    <a:bodyPr/>
                    <a:lstStyle/>
                    <a:p>
                      <a:pPr algn="ctr"/>
                      <a:r>
                        <a:rPr lang="en-US" sz="1500" dirty="0" smtClean="0"/>
                        <a:t>.004</a:t>
                      </a:r>
                      <a:endParaRPr lang="en-US" sz="1500" dirty="0"/>
                    </a:p>
                  </a:txBody>
                  <a:tcPr marL="75338" marR="75338" marT="37669" marB="37669"/>
                </a:tc>
                <a:tc>
                  <a:txBody>
                    <a:bodyPr/>
                    <a:lstStyle/>
                    <a:p>
                      <a:pPr algn="ctr"/>
                      <a:r>
                        <a:rPr lang="en-US" sz="1500" dirty="0" smtClean="0"/>
                        <a:t>16</a:t>
                      </a:r>
                      <a:endParaRPr lang="en-US" sz="1500" dirty="0"/>
                    </a:p>
                  </a:txBody>
                  <a:tcPr marL="75338" marR="75338" marT="37669" marB="37669"/>
                </a:tc>
                <a:extLst>
                  <a:ext uri="{0D108BD9-81ED-4DB2-BD59-A6C34878D82A}">
                    <a16:rowId xmlns:a16="http://schemas.microsoft.com/office/drawing/2014/main" val="3336707157"/>
                  </a:ext>
                </a:extLst>
              </a:tr>
              <a:tr h="301353">
                <a:tc>
                  <a:txBody>
                    <a:bodyPr/>
                    <a:lstStyle/>
                    <a:p>
                      <a:pPr algn="ctr"/>
                      <a:r>
                        <a:rPr lang="en-US" sz="1500" dirty="0" smtClean="0"/>
                        <a:t>.005</a:t>
                      </a:r>
                      <a:endParaRPr lang="en-US" sz="1500" dirty="0"/>
                    </a:p>
                  </a:txBody>
                  <a:tcPr marL="75338" marR="75338" marT="37669" marB="37669"/>
                </a:tc>
                <a:tc>
                  <a:txBody>
                    <a:bodyPr/>
                    <a:lstStyle/>
                    <a:p>
                      <a:pPr algn="ctr"/>
                      <a:r>
                        <a:rPr lang="en-US" sz="1500" dirty="0" smtClean="0"/>
                        <a:t>24</a:t>
                      </a:r>
                      <a:endParaRPr lang="en-US" sz="1500" dirty="0"/>
                    </a:p>
                  </a:txBody>
                  <a:tcPr marL="75338" marR="75338" marT="37669" marB="37669"/>
                </a:tc>
                <a:extLst>
                  <a:ext uri="{0D108BD9-81ED-4DB2-BD59-A6C34878D82A}">
                    <a16:rowId xmlns:a16="http://schemas.microsoft.com/office/drawing/2014/main" val="1796225516"/>
                  </a:ext>
                </a:extLst>
              </a:tr>
              <a:tr h="301353">
                <a:tc>
                  <a:txBody>
                    <a:bodyPr/>
                    <a:lstStyle/>
                    <a:p>
                      <a:pPr algn="ctr"/>
                      <a:r>
                        <a:rPr lang="en-US" sz="1500" dirty="0" smtClean="0"/>
                        <a:t>.070</a:t>
                      </a:r>
                      <a:endParaRPr lang="en-US" sz="1500" dirty="0"/>
                    </a:p>
                  </a:txBody>
                  <a:tcPr marL="75338" marR="75338" marT="37669" marB="37669"/>
                </a:tc>
                <a:tc>
                  <a:txBody>
                    <a:bodyPr/>
                    <a:lstStyle/>
                    <a:p>
                      <a:pPr algn="ctr"/>
                      <a:r>
                        <a:rPr lang="en-US" sz="1500" dirty="0" smtClean="0"/>
                        <a:t>32</a:t>
                      </a:r>
                      <a:endParaRPr lang="en-US" sz="1500" dirty="0"/>
                    </a:p>
                  </a:txBody>
                  <a:tcPr marL="75338" marR="75338" marT="37669" marB="37669"/>
                </a:tc>
                <a:extLst>
                  <a:ext uri="{0D108BD9-81ED-4DB2-BD59-A6C34878D82A}">
                    <a16:rowId xmlns:a16="http://schemas.microsoft.com/office/drawing/2014/main" val="2523755940"/>
                  </a:ext>
                </a:extLst>
              </a:tr>
              <a:tr h="301353">
                <a:tc>
                  <a:txBody>
                    <a:bodyPr/>
                    <a:lstStyle/>
                    <a:p>
                      <a:pPr algn="ctr"/>
                      <a:r>
                        <a:rPr lang="en-US" sz="1500" dirty="0" smtClean="0"/>
                        <a:t>.101</a:t>
                      </a:r>
                      <a:endParaRPr lang="en-US" sz="1500" dirty="0"/>
                    </a:p>
                  </a:txBody>
                  <a:tcPr marL="75338" marR="75338" marT="37669" marB="37669"/>
                </a:tc>
                <a:tc>
                  <a:txBody>
                    <a:bodyPr/>
                    <a:lstStyle/>
                    <a:p>
                      <a:pPr algn="ctr"/>
                      <a:r>
                        <a:rPr lang="en-US" sz="1500" dirty="0" smtClean="0"/>
                        <a:t>43</a:t>
                      </a:r>
                      <a:endParaRPr lang="en-US" sz="1500" dirty="0"/>
                    </a:p>
                  </a:txBody>
                  <a:tcPr marL="75338" marR="75338" marT="37669" marB="37669"/>
                </a:tc>
                <a:extLst>
                  <a:ext uri="{0D108BD9-81ED-4DB2-BD59-A6C34878D82A}">
                    <a16:rowId xmlns:a16="http://schemas.microsoft.com/office/drawing/2014/main" val="1945803714"/>
                  </a:ext>
                </a:extLst>
              </a:tr>
              <a:tr h="301353">
                <a:tc>
                  <a:txBody>
                    <a:bodyPr/>
                    <a:lstStyle/>
                    <a:p>
                      <a:pPr algn="ctr"/>
                      <a:r>
                        <a:rPr lang="en-US" sz="1500" dirty="0" smtClean="0"/>
                        <a:t>.012</a:t>
                      </a:r>
                      <a:endParaRPr lang="en-US" sz="1500" dirty="0"/>
                    </a:p>
                  </a:txBody>
                  <a:tcPr marL="75338" marR="75338" marT="37669" marB="37669"/>
                </a:tc>
                <a:tc>
                  <a:txBody>
                    <a:bodyPr/>
                    <a:lstStyle/>
                    <a:p>
                      <a:pPr algn="ctr"/>
                      <a:r>
                        <a:rPr lang="en-US" sz="1500" dirty="0" smtClean="0"/>
                        <a:t>51</a:t>
                      </a:r>
                      <a:endParaRPr lang="en-US" sz="1500" dirty="0"/>
                    </a:p>
                  </a:txBody>
                  <a:tcPr marL="75338" marR="75338" marT="37669" marB="37669"/>
                </a:tc>
                <a:extLst>
                  <a:ext uri="{0D108BD9-81ED-4DB2-BD59-A6C34878D82A}">
                    <a16:rowId xmlns:a16="http://schemas.microsoft.com/office/drawing/2014/main" val="3313618683"/>
                  </a:ext>
                </a:extLst>
              </a:tr>
              <a:tr h="301353">
                <a:tc>
                  <a:txBody>
                    <a:bodyPr/>
                    <a:lstStyle/>
                    <a:p>
                      <a:pPr algn="ctr"/>
                      <a:r>
                        <a:rPr lang="en-US" sz="1500" dirty="0" smtClean="0"/>
                        <a:t>.014</a:t>
                      </a:r>
                      <a:endParaRPr lang="en-US" sz="1500" dirty="0"/>
                    </a:p>
                  </a:txBody>
                  <a:tcPr marL="75338" marR="75338" marT="37669" marB="37669"/>
                </a:tc>
                <a:tc>
                  <a:txBody>
                    <a:bodyPr/>
                    <a:lstStyle/>
                    <a:p>
                      <a:pPr algn="ctr"/>
                      <a:r>
                        <a:rPr lang="en-US" sz="1500" dirty="0" smtClean="0"/>
                        <a:t>60</a:t>
                      </a:r>
                      <a:endParaRPr lang="en-US" sz="1500" dirty="0"/>
                    </a:p>
                  </a:txBody>
                  <a:tcPr marL="75338" marR="75338" marT="37669" marB="37669"/>
                </a:tc>
                <a:extLst>
                  <a:ext uri="{0D108BD9-81ED-4DB2-BD59-A6C34878D82A}">
                    <a16:rowId xmlns:a16="http://schemas.microsoft.com/office/drawing/2014/main" val="3078306568"/>
                  </a:ext>
                </a:extLst>
              </a:tr>
              <a:tr h="301353">
                <a:tc>
                  <a:txBody>
                    <a:bodyPr/>
                    <a:lstStyle/>
                    <a:p>
                      <a:pPr algn="ctr"/>
                      <a:r>
                        <a:rPr lang="en-US" sz="1500" dirty="0" smtClean="0"/>
                        <a:t>.016</a:t>
                      </a:r>
                      <a:endParaRPr lang="en-US" sz="1500" dirty="0"/>
                    </a:p>
                  </a:txBody>
                  <a:tcPr marL="75338" marR="75338" marT="37669" marB="37669"/>
                </a:tc>
                <a:tc>
                  <a:txBody>
                    <a:bodyPr/>
                    <a:lstStyle/>
                    <a:p>
                      <a:pPr algn="ctr"/>
                      <a:r>
                        <a:rPr lang="en-US" sz="1500" dirty="0" smtClean="0"/>
                        <a:t>68</a:t>
                      </a:r>
                      <a:endParaRPr lang="en-US" sz="1500" dirty="0"/>
                    </a:p>
                  </a:txBody>
                  <a:tcPr marL="75338" marR="75338" marT="37669" marB="37669"/>
                </a:tc>
                <a:extLst>
                  <a:ext uri="{0D108BD9-81ED-4DB2-BD59-A6C34878D82A}">
                    <a16:rowId xmlns:a16="http://schemas.microsoft.com/office/drawing/2014/main" val="2544936354"/>
                  </a:ext>
                </a:extLst>
              </a:tr>
              <a:tr h="301353">
                <a:tc>
                  <a:txBody>
                    <a:bodyPr/>
                    <a:lstStyle/>
                    <a:p>
                      <a:pPr algn="ctr"/>
                      <a:r>
                        <a:rPr lang="en-US" sz="1500" dirty="0" smtClean="0"/>
                        <a:t>.019</a:t>
                      </a:r>
                      <a:endParaRPr lang="en-US" sz="1500" dirty="0"/>
                    </a:p>
                  </a:txBody>
                  <a:tcPr marL="75338" marR="75338" marT="37669" marB="37669"/>
                </a:tc>
                <a:tc>
                  <a:txBody>
                    <a:bodyPr/>
                    <a:lstStyle/>
                    <a:p>
                      <a:pPr algn="ctr"/>
                      <a:r>
                        <a:rPr lang="en-US" sz="1500" dirty="0" smtClean="0"/>
                        <a:t>77</a:t>
                      </a:r>
                      <a:endParaRPr lang="en-US" sz="1500" dirty="0"/>
                    </a:p>
                  </a:txBody>
                  <a:tcPr marL="75338" marR="75338" marT="37669" marB="37669"/>
                </a:tc>
                <a:extLst>
                  <a:ext uri="{0D108BD9-81ED-4DB2-BD59-A6C34878D82A}">
                    <a16:rowId xmlns:a16="http://schemas.microsoft.com/office/drawing/2014/main" val="2429683590"/>
                  </a:ext>
                </a:extLst>
              </a:tr>
              <a:tr h="301353">
                <a:tc>
                  <a:txBody>
                    <a:bodyPr/>
                    <a:lstStyle/>
                    <a:p>
                      <a:pPr algn="ctr"/>
                      <a:r>
                        <a:rPr lang="en-US" sz="1500" dirty="0" smtClean="0"/>
                        <a:t>.023</a:t>
                      </a:r>
                      <a:endParaRPr lang="en-US" sz="1500" dirty="0"/>
                    </a:p>
                  </a:txBody>
                  <a:tcPr marL="75338" marR="75338" marT="37669" marB="37669"/>
                </a:tc>
                <a:tc>
                  <a:txBody>
                    <a:bodyPr/>
                    <a:lstStyle/>
                    <a:p>
                      <a:pPr algn="ctr"/>
                      <a:r>
                        <a:rPr lang="en-US" sz="1500" dirty="0" smtClean="0"/>
                        <a:t>85</a:t>
                      </a:r>
                      <a:endParaRPr lang="en-US" sz="1500" dirty="0"/>
                    </a:p>
                  </a:txBody>
                  <a:tcPr marL="75338" marR="75338" marT="37669" marB="37669"/>
                </a:tc>
                <a:extLst>
                  <a:ext uri="{0D108BD9-81ED-4DB2-BD59-A6C34878D82A}">
                    <a16:rowId xmlns:a16="http://schemas.microsoft.com/office/drawing/2014/main" val="2672504162"/>
                  </a:ext>
                </a:extLst>
              </a:tr>
              <a:tr h="301353">
                <a:tc>
                  <a:txBody>
                    <a:bodyPr/>
                    <a:lstStyle/>
                    <a:p>
                      <a:pPr algn="ctr"/>
                      <a:r>
                        <a:rPr lang="en-US" sz="1500" dirty="0" smtClean="0"/>
                        <a:t>.028</a:t>
                      </a:r>
                      <a:endParaRPr lang="en-US" sz="1500" dirty="0"/>
                    </a:p>
                  </a:txBody>
                  <a:tcPr marL="75338" marR="75338" marT="37669" marB="37669"/>
                </a:tc>
                <a:tc>
                  <a:txBody>
                    <a:bodyPr/>
                    <a:lstStyle/>
                    <a:p>
                      <a:pPr algn="ctr"/>
                      <a:r>
                        <a:rPr lang="en-US" sz="1500" dirty="0" smtClean="0"/>
                        <a:t>90</a:t>
                      </a:r>
                      <a:endParaRPr lang="en-US" sz="1500" dirty="0"/>
                    </a:p>
                  </a:txBody>
                  <a:tcPr marL="75338" marR="75338" marT="37669" marB="37669"/>
                </a:tc>
                <a:extLst>
                  <a:ext uri="{0D108BD9-81ED-4DB2-BD59-A6C34878D82A}">
                    <a16:rowId xmlns:a16="http://schemas.microsoft.com/office/drawing/2014/main" val="869346657"/>
                  </a:ext>
                </a:extLst>
              </a:tr>
              <a:tr h="301353">
                <a:tc>
                  <a:txBody>
                    <a:bodyPr/>
                    <a:lstStyle/>
                    <a:p>
                      <a:pPr algn="ctr"/>
                      <a:r>
                        <a:rPr lang="en-US" sz="1500" dirty="0" smtClean="0"/>
                        <a:t>.035</a:t>
                      </a:r>
                      <a:endParaRPr lang="en-US" sz="1500" dirty="0"/>
                    </a:p>
                  </a:txBody>
                  <a:tcPr marL="75338" marR="75338" marT="37669" marB="37669"/>
                </a:tc>
                <a:tc>
                  <a:txBody>
                    <a:bodyPr/>
                    <a:lstStyle/>
                    <a:p>
                      <a:pPr algn="ctr"/>
                      <a:r>
                        <a:rPr lang="en-US" sz="1500" dirty="0" smtClean="0"/>
                        <a:t>94</a:t>
                      </a:r>
                      <a:endParaRPr lang="en-US" sz="1500" dirty="0"/>
                    </a:p>
                  </a:txBody>
                  <a:tcPr marL="75338" marR="75338" marT="37669" marB="37669"/>
                </a:tc>
                <a:extLst>
                  <a:ext uri="{0D108BD9-81ED-4DB2-BD59-A6C34878D82A}">
                    <a16:rowId xmlns:a16="http://schemas.microsoft.com/office/drawing/2014/main" val="3000887699"/>
                  </a:ext>
                </a:extLst>
              </a:tr>
              <a:tr h="301353">
                <a:tc>
                  <a:txBody>
                    <a:bodyPr/>
                    <a:lstStyle/>
                    <a:p>
                      <a:pPr algn="ctr"/>
                      <a:r>
                        <a:rPr lang="en-US" sz="1500" dirty="0" smtClean="0"/>
                        <a:t>.042</a:t>
                      </a:r>
                      <a:endParaRPr lang="en-US" sz="1500" dirty="0"/>
                    </a:p>
                  </a:txBody>
                  <a:tcPr marL="75338" marR="75338" marT="37669" marB="37669"/>
                </a:tc>
                <a:tc>
                  <a:txBody>
                    <a:bodyPr/>
                    <a:lstStyle/>
                    <a:p>
                      <a:pPr algn="ctr"/>
                      <a:r>
                        <a:rPr lang="en-US" sz="1500" dirty="0" smtClean="0"/>
                        <a:t>93</a:t>
                      </a:r>
                      <a:endParaRPr lang="en-US" sz="1500" dirty="0"/>
                    </a:p>
                  </a:txBody>
                  <a:tcPr marL="75338" marR="75338" marT="37669" marB="37669"/>
                </a:tc>
                <a:extLst>
                  <a:ext uri="{0D108BD9-81ED-4DB2-BD59-A6C34878D82A}">
                    <a16:rowId xmlns:a16="http://schemas.microsoft.com/office/drawing/2014/main" val="338401393"/>
                  </a:ext>
                </a:extLst>
              </a:tr>
              <a:tr h="301353">
                <a:tc>
                  <a:txBody>
                    <a:bodyPr/>
                    <a:lstStyle/>
                    <a:p>
                      <a:pPr algn="ctr"/>
                      <a:r>
                        <a:rPr lang="en-US" sz="1500" dirty="0" smtClean="0"/>
                        <a:t>.047</a:t>
                      </a:r>
                      <a:endParaRPr lang="en-US" sz="1500" dirty="0"/>
                    </a:p>
                  </a:txBody>
                  <a:tcPr marL="75338" marR="75338" marT="37669" marB="37669"/>
                </a:tc>
                <a:tc>
                  <a:txBody>
                    <a:bodyPr/>
                    <a:lstStyle/>
                    <a:p>
                      <a:pPr algn="ctr"/>
                      <a:r>
                        <a:rPr lang="en-US" sz="1500" dirty="0" smtClean="0"/>
                        <a:t>90</a:t>
                      </a:r>
                      <a:endParaRPr lang="en-US" sz="1500" dirty="0"/>
                    </a:p>
                  </a:txBody>
                  <a:tcPr marL="75338" marR="75338" marT="37669" marB="37669"/>
                </a:tc>
                <a:extLst>
                  <a:ext uri="{0D108BD9-81ED-4DB2-BD59-A6C34878D82A}">
                    <a16:rowId xmlns:a16="http://schemas.microsoft.com/office/drawing/2014/main" val="2507611346"/>
                  </a:ext>
                </a:extLst>
              </a:tr>
              <a:tr h="301353">
                <a:tc>
                  <a:txBody>
                    <a:bodyPr/>
                    <a:lstStyle/>
                    <a:p>
                      <a:pPr algn="ctr"/>
                      <a:r>
                        <a:rPr lang="en-US" sz="1500" dirty="0" smtClean="0"/>
                        <a:t>.054</a:t>
                      </a:r>
                      <a:endParaRPr lang="en-US" sz="1500" dirty="0"/>
                    </a:p>
                  </a:txBody>
                  <a:tcPr marL="75338" marR="75338" marT="37669" marB="37669"/>
                </a:tc>
                <a:tc>
                  <a:txBody>
                    <a:bodyPr/>
                    <a:lstStyle/>
                    <a:p>
                      <a:pPr algn="ctr"/>
                      <a:r>
                        <a:rPr lang="en-US" sz="1500" dirty="0" smtClean="0"/>
                        <a:t>86</a:t>
                      </a:r>
                      <a:endParaRPr lang="en-US" sz="1500" dirty="0"/>
                    </a:p>
                  </a:txBody>
                  <a:tcPr marL="75338" marR="75338" marT="37669" marB="37669"/>
                </a:tc>
                <a:extLst>
                  <a:ext uri="{0D108BD9-81ED-4DB2-BD59-A6C34878D82A}">
                    <a16:rowId xmlns:a16="http://schemas.microsoft.com/office/drawing/2014/main" val="2329327114"/>
                  </a:ext>
                </a:extLst>
              </a:tr>
              <a:tr h="301353">
                <a:tc>
                  <a:txBody>
                    <a:bodyPr/>
                    <a:lstStyle/>
                    <a:p>
                      <a:pPr algn="ctr"/>
                      <a:r>
                        <a:rPr lang="en-US" sz="1500" dirty="0" smtClean="0"/>
                        <a:t>.060</a:t>
                      </a:r>
                      <a:endParaRPr lang="en-US" sz="1500" dirty="0"/>
                    </a:p>
                  </a:txBody>
                  <a:tcPr marL="75338" marR="75338" marT="37669" marB="37669"/>
                </a:tc>
                <a:tc>
                  <a:txBody>
                    <a:bodyPr/>
                    <a:lstStyle/>
                    <a:p>
                      <a:pPr algn="ctr"/>
                      <a:r>
                        <a:rPr lang="en-US" sz="1500" dirty="0" smtClean="0"/>
                        <a:t>80</a:t>
                      </a:r>
                      <a:endParaRPr lang="en-US" sz="1500" dirty="0"/>
                    </a:p>
                  </a:txBody>
                  <a:tcPr marL="75338" marR="75338" marT="37669" marB="37669"/>
                </a:tc>
                <a:extLst>
                  <a:ext uri="{0D108BD9-81ED-4DB2-BD59-A6C34878D82A}">
                    <a16:rowId xmlns:a16="http://schemas.microsoft.com/office/drawing/2014/main" val="3454614232"/>
                  </a:ext>
                </a:extLst>
              </a:tr>
            </a:tbl>
          </a:graphicData>
        </a:graphic>
      </p:graphicFrame>
      <p:sp>
        <p:nvSpPr>
          <p:cNvPr id="8" name="Rectangle 7"/>
          <p:cNvSpPr/>
          <p:nvPr/>
        </p:nvSpPr>
        <p:spPr>
          <a:xfrm>
            <a:off x="3121572" y="354494"/>
            <a:ext cx="8639504" cy="2031325"/>
          </a:xfrm>
          <a:prstGeom prst="rect">
            <a:avLst/>
          </a:prstGeom>
        </p:spPr>
        <p:txBody>
          <a:bodyPr wrap="square">
            <a:spAutoFit/>
          </a:bodyPr>
          <a:lstStyle/>
          <a:p>
            <a:r>
              <a:rPr lang="en-US" dirty="0" smtClean="0">
                <a:latin typeface="Comic Sans MS" panose="030F0702030302020204" pitchFamily="66" charset="0"/>
              </a:rPr>
              <a:t>Step 2:  Determine the point where the linear and ductile regions meet.</a:t>
            </a:r>
          </a:p>
          <a:p>
            <a:r>
              <a:rPr lang="en-US" dirty="0" smtClean="0">
                <a:latin typeface="Comic Sans MS" panose="030F0702030302020204" pitchFamily="66" charset="0"/>
              </a:rPr>
              <a:t>Step 3:  Create a second table in </a:t>
            </a:r>
            <a:r>
              <a:rPr lang="en-US" dirty="0" err="1" smtClean="0">
                <a:latin typeface="Comic Sans MS" panose="030F0702030302020204" pitchFamily="66" charset="0"/>
              </a:rPr>
              <a:t>Desmos</a:t>
            </a:r>
            <a:r>
              <a:rPr lang="en-US" dirty="0" smtClean="0">
                <a:latin typeface="Comic Sans MS" panose="030F0702030302020204" pitchFamily="66" charset="0"/>
              </a:rPr>
              <a:t> and retype the points representing the ductile region.  If there is a point beyond the obvious fraction point, do not include it in either set. </a:t>
            </a:r>
            <a:r>
              <a:rPr lang="en-US" dirty="0">
                <a:latin typeface="Comic Sans MS" panose="030F0702030302020204" pitchFamily="66" charset="0"/>
              </a:rPr>
              <a:t>The last point in the linear region should be the first point in the ductile region</a:t>
            </a:r>
            <a:r>
              <a:rPr lang="en-US" dirty="0" smtClean="0">
                <a:latin typeface="Comic Sans MS" panose="030F0702030302020204" pitchFamily="66" charset="0"/>
              </a:rPr>
              <a:t>.  Set them to a different color than the points in the first table.</a:t>
            </a:r>
          </a:p>
          <a:p>
            <a:r>
              <a:rPr lang="en-US" dirty="0" smtClean="0">
                <a:latin typeface="Comic Sans MS" panose="030F0702030302020204" pitchFamily="66" charset="0"/>
              </a:rPr>
              <a:t>Step 4:  Delete the ductile region points from the first table.</a:t>
            </a:r>
            <a:endParaRPr lang="en-US" dirty="0">
              <a:latin typeface="Comic Sans MS" panose="030F0702030302020204" pitchFamily="66" charset="0"/>
            </a:endParaRPr>
          </a:p>
        </p:txBody>
      </p:sp>
      <p:sp>
        <p:nvSpPr>
          <p:cNvPr id="11" name="TextBox 10"/>
          <p:cNvSpPr txBox="1"/>
          <p:nvPr/>
        </p:nvSpPr>
        <p:spPr>
          <a:xfrm>
            <a:off x="10917563" y="5443375"/>
            <a:ext cx="851338" cy="369332"/>
          </a:xfrm>
          <a:prstGeom prst="rect">
            <a:avLst/>
          </a:prstGeom>
          <a:noFill/>
        </p:spPr>
        <p:txBody>
          <a:bodyPr wrap="square" rtlCol="0">
            <a:spAutoFit/>
          </a:bodyPr>
          <a:lstStyle/>
          <a:p>
            <a:pPr algn="ctr"/>
            <a:r>
              <a:rPr lang="en-US" dirty="0" smtClean="0"/>
              <a:t>. . .</a:t>
            </a:r>
            <a:endParaRPr lang="en-US" dirty="0"/>
          </a:p>
        </p:txBody>
      </p:sp>
      <p:pic>
        <p:nvPicPr>
          <p:cNvPr id="2" name="Picture 1"/>
          <p:cNvPicPr>
            <a:picLocks noChangeAspect="1"/>
          </p:cNvPicPr>
          <p:nvPr/>
        </p:nvPicPr>
        <p:blipFill>
          <a:blip r:embed="rId2"/>
          <a:stretch>
            <a:fillRect/>
          </a:stretch>
        </p:blipFill>
        <p:spPr>
          <a:xfrm>
            <a:off x="4468535" y="2916947"/>
            <a:ext cx="1562479" cy="2526427"/>
          </a:xfrm>
          <a:prstGeom prst="rect">
            <a:avLst/>
          </a:prstGeom>
        </p:spPr>
      </p:pic>
      <p:pic>
        <p:nvPicPr>
          <p:cNvPr id="3" name="Picture 2"/>
          <p:cNvPicPr>
            <a:picLocks noChangeAspect="1"/>
          </p:cNvPicPr>
          <p:nvPr/>
        </p:nvPicPr>
        <p:blipFill>
          <a:blip r:embed="rId3"/>
          <a:stretch>
            <a:fillRect/>
          </a:stretch>
        </p:blipFill>
        <p:spPr>
          <a:xfrm>
            <a:off x="3280325" y="2916948"/>
            <a:ext cx="1188210" cy="3815748"/>
          </a:xfrm>
          <a:prstGeom prst="rect">
            <a:avLst/>
          </a:prstGeom>
        </p:spPr>
      </p:pic>
      <p:pic>
        <p:nvPicPr>
          <p:cNvPr id="4" name="Picture 3"/>
          <p:cNvPicPr>
            <a:picLocks noChangeAspect="1"/>
          </p:cNvPicPr>
          <p:nvPr/>
        </p:nvPicPr>
        <p:blipFill>
          <a:blip r:embed="rId4"/>
          <a:stretch>
            <a:fillRect/>
          </a:stretch>
        </p:blipFill>
        <p:spPr>
          <a:xfrm>
            <a:off x="6572250" y="3110427"/>
            <a:ext cx="3727888" cy="3428790"/>
          </a:xfrm>
          <a:prstGeom prst="rect">
            <a:avLst/>
          </a:prstGeom>
        </p:spPr>
      </p:pic>
    </p:spTree>
    <p:extLst>
      <p:ext uri="{BB962C8B-B14F-4D97-AF65-F5344CB8AC3E}">
        <p14:creationId xmlns:p14="http://schemas.microsoft.com/office/powerpoint/2010/main" val="1993254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p:cNvSpPr/>
              <p:nvPr/>
            </p:nvSpPr>
            <p:spPr>
              <a:xfrm>
                <a:off x="3909848" y="354494"/>
                <a:ext cx="7851228" cy="2652136"/>
              </a:xfrm>
              <a:prstGeom prst="rect">
                <a:avLst/>
              </a:prstGeom>
            </p:spPr>
            <p:txBody>
              <a:bodyPr wrap="square">
                <a:spAutoFit/>
              </a:bodyPr>
              <a:lstStyle/>
              <a:p>
                <a:r>
                  <a:rPr lang="en-US" dirty="0" smtClean="0">
                    <a:latin typeface="Comic Sans MS" panose="030F0702030302020204" pitchFamily="66" charset="0"/>
                  </a:rPr>
                  <a:t>Step 5:  Run a linear regression on the first data set.  Add a new entry below the table and type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smtClean="0">
                    <a:latin typeface="Comic Sans MS" panose="030F0702030302020204" pitchFamily="66" charset="0"/>
                  </a:rPr>
                  <a:t>.  Notice the tilde in lieu of an equal sign.  Set the color to match the data points.  Restrict the domain appropriately.</a:t>
                </a:r>
              </a:p>
              <a:p>
                <a:r>
                  <a:rPr lang="en-US" dirty="0" smtClean="0">
                    <a:latin typeface="Comic Sans MS" panose="030F0702030302020204" pitchFamily="66" charset="0"/>
                  </a:rPr>
                  <a:t>Step 6:  Run a higher ordered polynomial regression on the second data set.  You may have to test quadratic, cubic, or quartic to determine the best fit.  If the r value does not change much with each higher order, there is no need to add complexity.  To run a quadratic regression you would type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𝑎</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𝑏</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smtClean="0">
                    <a:latin typeface="Comic Sans MS" panose="030F0702030302020204" pitchFamily="66" charset="0"/>
                  </a:rPr>
                  <a:t>.  Restrict the domain appropriately.</a:t>
                </a:r>
                <a:endParaRPr lang="en-US" dirty="0">
                  <a:latin typeface="Comic Sans MS" panose="030F0702030302020204" pitchFamily="66"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909848" y="354494"/>
                <a:ext cx="7851228" cy="2652136"/>
              </a:xfrm>
              <a:prstGeom prst="rect">
                <a:avLst/>
              </a:prstGeom>
              <a:blipFill>
                <a:blip r:embed="rId2"/>
                <a:stretch>
                  <a:fillRect l="-621" t="-920" r="-1398" b="-460"/>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1925032" y="1202553"/>
            <a:ext cx="1423231" cy="2301272"/>
          </a:xfrm>
          <a:prstGeom prst="rect">
            <a:avLst/>
          </a:prstGeom>
        </p:spPr>
      </p:pic>
      <p:pic>
        <p:nvPicPr>
          <p:cNvPr id="3" name="Picture 2"/>
          <p:cNvPicPr>
            <a:picLocks noChangeAspect="1"/>
          </p:cNvPicPr>
          <p:nvPr/>
        </p:nvPicPr>
        <p:blipFill>
          <a:blip r:embed="rId4"/>
          <a:stretch>
            <a:fillRect/>
          </a:stretch>
        </p:blipFill>
        <p:spPr>
          <a:xfrm>
            <a:off x="568655" y="1202553"/>
            <a:ext cx="1188210" cy="3815748"/>
          </a:xfrm>
          <a:prstGeom prst="rect">
            <a:avLst/>
          </a:prstGeom>
        </p:spPr>
      </p:pic>
      <p:pic>
        <p:nvPicPr>
          <p:cNvPr id="5" name="Picture 4"/>
          <p:cNvPicPr>
            <a:picLocks noChangeAspect="1"/>
          </p:cNvPicPr>
          <p:nvPr/>
        </p:nvPicPr>
        <p:blipFill>
          <a:blip r:embed="rId5"/>
          <a:stretch>
            <a:fillRect/>
          </a:stretch>
        </p:blipFill>
        <p:spPr>
          <a:xfrm>
            <a:off x="581246" y="4996866"/>
            <a:ext cx="3206805" cy="1542351"/>
          </a:xfrm>
          <a:prstGeom prst="rect">
            <a:avLst/>
          </a:prstGeom>
        </p:spPr>
      </p:pic>
      <p:pic>
        <p:nvPicPr>
          <p:cNvPr id="7" name="Picture 6"/>
          <p:cNvPicPr>
            <a:picLocks noChangeAspect="1"/>
          </p:cNvPicPr>
          <p:nvPr/>
        </p:nvPicPr>
        <p:blipFill>
          <a:blip r:embed="rId6"/>
          <a:stretch>
            <a:fillRect/>
          </a:stretch>
        </p:blipFill>
        <p:spPr>
          <a:xfrm>
            <a:off x="1968712" y="3503825"/>
            <a:ext cx="2572352" cy="1436900"/>
          </a:xfrm>
          <a:prstGeom prst="rect">
            <a:avLst/>
          </a:prstGeom>
        </p:spPr>
      </p:pic>
      <p:pic>
        <p:nvPicPr>
          <p:cNvPr id="9" name="Picture 8"/>
          <p:cNvPicPr>
            <a:picLocks noChangeAspect="1"/>
          </p:cNvPicPr>
          <p:nvPr/>
        </p:nvPicPr>
        <p:blipFill>
          <a:blip r:embed="rId7"/>
          <a:stretch>
            <a:fillRect/>
          </a:stretch>
        </p:blipFill>
        <p:spPr>
          <a:xfrm>
            <a:off x="5414141" y="3168040"/>
            <a:ext cx="3677307" cy="3700522"/>
          </a:xfrm>
          <a:prstGeom prst="rect">
            <a:avLst/>
          </a:prstGeom>
        </p:spPr>
      </p:pic>
      <p:sp>
        <p:nvSpPr>
          <p:cNvPr id="10" name="TextBox 9"/>
          <p:cNvSpPr txBox="1"/>
          <p:nvPr/>
        </p:nvSpPr>
        <p:spPr>
          <a:xfrm>
            <a:off x="9553903" y="3168040"/>
            <a:ext cx="1986456" cy="2800767"/>
          </a:xfrm>
          <a:prstGeom prst="rect">
            <a:avLst/>
          </a:prstGeom>
          <a:noFill/>
        </p:spPr>
        <p:txBody>
          <a:bodyPr wrap="square" rtlCol="0">
            <a:spAutoFit/>
          </a:bodyPr>
          <a:lstStyle/>
          <a:p>
            <a:r>
              <a:rPr lang="en-US" sz="1600" dirty="0" smtClean="0">
                <a:latin typeface="Comic Sans MS" panose="030F0702030302020204" pitchFamily="66" charset="0"/>
              </a:rPr>
              <a:t>When writing the piecewise function, you would write the second function beginning with an open interval but sometimes </a:t>
            </a:r>
            <a:r>
              <a:rPr lang="en-US" sz="1600" dirty="0" err="1" smtClean="0">
                <a:latin typeface="Comic Sans MS" panose="030F0702030302020204" pitchFamily="66" charset="0"/>
              </a:rPr>
              <a:t>Desmos</a:t>
            </a:r>
            <a:r>
              <a:rPr lang="en-US" sz="1600" dirty="0" smtClean="0">
                <a:latin typeface="Comic Sans MS" panose="030F0702030302020204" pitchFamily="66" charset="0"/>
              </a:rPr>
              <a:t> only works with a &lt;= sign on a restricted domain.</a:t>
            </a:r>
            <a:endParaRPr lang="en-US" sz="1600" dirty="0">
              <a:latin typeface="Comic Sans MS" panose="030F0702030302020204" pitchFamily="66" charset="0"/>
            </a:endParaRPr>
          </a:p>
        </p:txBody>
      </p:sp>
    </p:spTree>
    <p:extLst>
      <p:ext uri="{BB962C8B-B14F-4D97-AF65-F5344CB8AC3E}">
        <p14:creationId xmlns:p14="http://schemas.microsoft.com/office/powerpoint/2010/main" val="2481138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09848" y="354494"/>
            <a:ext cx="7851228" cy="369332"/>
          </a:xfrm>
          <a:prstGeom prst="rect">
            <a:avLst/>
          </a:prstGeom>
        </p:spPr>
        <p:txBody>
          <a:bodyPr wrap="square">
            <a:spAutoFit/>
          </a:bodyPr>
          <a:lstStyle/>
          <a:p>
            <a:r>
              <a:rPr lang="en-US" dirty="0" smtClean="0">
                <a:latin typeface="Comic Sans MS" panose="030F0702030302020204" pitchFamily="66" charset="0"/>
              </a:rPr>
              <a:t>Step 7:  Write the complete piecewise function.</a:t>
            </a:r>
            <a:endParaRPr lang="en-US" dirty="0">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1925032" y="1202553"/>
            <a:ext cx="1423231" cy="2301272"/>
          </a:xfrm>
          <a:prstGeom prst="rect">
            <a:avLst/>
          </a:prstGeom>
        </p:spPr>
      </p:pic>
      <p:pic>
        <p:nvPicPr>
          <p:cNvPr id="3" name="Picture 2"/>
          <p:cNvPicPr>
            <a:picLocks noChangeAspect="1"/>
          </p:cNvPicPr>
          <p:nvPr/>
        </p:nvPicPr>
        <p:blipFill>
          <a:blip r:embed="rId3"/>
          <a:stretch>
            <a:fillRect/>
          </a:stretch>
        </p:blipFill>
        <p:spPr>
          <a:xfrm>
            <a:off x="568655" y="1202553"/>
            <a:ext cx="1188210" cy="3815748"/>
          </a:xfrm>
          <a:prstGeom prst="rect">
            <a:avLst/>
          </a:prstGeom>
        </p:spPr>
      </p:pic>
      <p:pic>
        <p:nvPicPr>
          <p:cNvPr id="5" name="Picture 4"/>
          <p:cNvPicPr>
            <a:picLocks noChangeAspect="1"/>
          </p:cNvPicPr>
          <p:nvPr/>
        </p:nvPicPr>
        <p:blipFill>
          <a:blip r:embed="rId4"/>
          <a:stretch>
            <a:fillRect/>
          </a:stretch>
        </p:blipFill>
        <p:spPr>
          <a:xfrm>
            <a:off x="581246" y="4996866"/>
            <a:ext cx="3206805" cy="1542351"/>
          </a:xfrm>
          <a:prstGeom prst="rect">
            <a:avLst/>
          </a:prstGeom>
        </p:spPr>
      </p:pic>
      <p:pic>
        <p:nvPicPr>
          <p:cNvPr id="7" name="Picture 6"/>
          <p:cNvPicPr>
            <a:picLocks noChangeAspect="1"/>
          </p:cNvPicPr>
          <p:nvPr/>
        </p:nvPicPr>
        <p:blipFill>
          <a:blip r:embed="rId5"/>
          <a:stretch>
            <a:fillRect/>
          </a:stretch>
        </p:blipFill>
        <p:spPr>
          <a:xfrm>
            <a:off x="1968712" y="3503825"/>
            <a:ext cx="2572352" cy="1436900"/>
          </a:xfrm>
          <a:prstGeom prst="rect">
            <a:avLst/>
          </a:prstGeom>
        </p:spPr>
      </p:pic>
      <p:pic>
        <p:nvPicPr>
          <p:cNvPr id="9" name="Picture 8"/>
          <p:cNvPicPr>
            <a:picLocks noChangeAspect="1"/>
          </p:cNvPicPr>
          <p:nvPr/>
        </p:nvPicPr>
        <p:blipFill>
          <a:blip r:embed="rId6"/>
          <a:stretch>
            <a:fillRect/>
          </a:stretch>
        </p:blipFill>
        <p:spPr>
          <a:xfrm>
            <a:off x="5414141" y="3168040"/>
            <a:ext cx="3677307" cy="3700522"/>
          </a:xfrm>
          <a:prstGeom prst="rect">
            <a:avLst/>
          </a:prstGeom>
        </p:spPr>
      </p:pic>
      <p:sp>
        <p:nvSpPr>
          <p:cNvPr id="10" name="TextBox 9"/>
          <p:cNvSpPr txBox="1"/>
          <p:nvPr/>
        </p:nvSpPr>
        <p:spPr>
          <a:xfrm>
            <a:off x="9553903" y="3168040"/>
            <a:ext cx="1986456" cy="2800767"/>
          </a:xfrm>
          <a:prstGeom prst="rect">
            <a:avLst/>
          </a:prstGeom>
          <a:noFill/>
        </p:spPr>
        <p:txBody>
          <a:bodyPr wrap="square" rtlCol="0">
            <a:spAutoFit/>
          </a:bodyPr>
          <a:lstStyle/>
          <a:p>
            <a:r>
              <a:rPr lang="en-US" sz="1600" dirty="0" smtClean="0">
                <a:latin typeface="Comic Sans MS" panose="030F0702030302020204" pitchFamily="66" charset="0"/>
              </a:rPr>
              <a:t>When writing the piecewise function, you would write the second function beginning with an open interval but sometimes </a:t>
            </a:r>
            <a:r>
              <a:rPr lang="en-US" sz="1600" dirty="0" err="1" smtClean="0">
                <a:latin typeface="Comic Sans MS" panose="030F0702030302020204" pitchFamily="66" charset="0"/>
              </a:rPr>
              <a:t>Desmos</a:t>
            </a:r>
            <a:r>
              <a:rPr lang="en-US" sz="1600" dirty="0" smtClean="0">
                <a:latin typeface="Comic Sans MS" panose="030F0702030302020204" pitchFamily="66" charset="0"/>
              </a:rPr>
              <a:t> only works with a &lt;= sign on a restricted domain.</a:t>
            </a:r>
            <a:endParaRPr lang="en-US"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4846037" y="893622"/>
                <a:ext cx="5353260" cy="617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r>
                                <a:rPr lang="en-US" b="0" i="1" smtClean="0">
                                  <a:latin typeface="Cambria Math" panose="02040503050406030204" pitchFamily="18" charset="0"/>
                                </a:rPr>
                                <m:t>3853</m:t>
                              </m:r>
                              <m:r>
                                <a:rPr lang="en-US" b="0" i="1" smtClean="0">
                                  <a:latin typeface="Cambria Math" panose="02040503050406030204" pitchFamily="18" charset="0"/>
                                </a:rPr>
                                <m:t>𝑥</m:t>
                              </m:r>
                              <m:r>
                                <a:rPr lang="en-US" b="0" i="1" smtClean="0">
                                  <a:latin typeface="Cambria Math" panose="02040503050406030204" pitchFamily="18" charset="0"/>
                                </a:rPr>
                                <m:t>+3                       , 0≤</m:t>
                              </m:r>
                              <m:r>
                                <a:rPr lang="en-US" b="0" i="1" smtClean="0">
                                  <a:latin typeface="Cambria Math" panose="02040503050406030204" pitchFamily="18" charset="0"/>
                                </a:rPr>
                                <m:t>𝑥</m:t>
                              </m:r>
                              <m:r>
                                <a:rPr lang="en-US" b="0" i="1" smtClean="0">
                                  <a:latin typeface="Cambria Math" panose="02040503050406030204" pitchFamily="18" charset="0"/>
                                </a:rPr>
                                <m:t>≤.023</m:t>
                              </m:r>
                            </m:e>
                            <m:e>
                              <m:r>
                                <a:rPr lang="en-US" b="0" i="1" smtClean="0">
                                  <a:latin typeface="Cambria Math" panose="02040503050406030204" pitchFamily="18" charset="0"/>
                                </a:rPr>
                                <m:t>−33991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+2618</m:t>
                              </m:r>
                              <m:r>
                                <a:rPr lang="en-US" b="0" i="1" smtClean="0">
                                  <a:latin typeface="Cambria Math" panose="02040503050406030204" pitchFamily="18" charset="0"/>
                                </a:rPr>
                                <m:t>𝑥</m:t>
                              </m:r>
                              <m:r>
                                <a:rPr lang="en-US" b="0" i="1" smtClean="0">
                                  <a:latin typeface="Cambria Math" panose="02040503050406030204" pitchFamily="18" charset="0"/>
                                </a:rPr>
                                <m:t>+43, .023&lt;</m:t>
                              </m:r>
                              <m:r>
                                <a:rPr lang="en-US" b="0" i="1" smtClean="0">
                                  <a:latin typeface="Cambria Math" panose="02040503050406030204" pitchFamily="18" charset="0"/>
                                </a:rPr>
                                <m:t>𝑥</m:t>
                              </m:r>
                              <m:r>
                                <a:rPr lang="en-US" b="0" i="1" smtClean="0">
                                  <a:latin typeface="Cambria Math" panose="02040503050406030204" pitchFamily="18" charset="0"/>
                                </a:rPr>
                                <m:t>≤.060</m:t>
                              </m:r>
                            </m:e>
                          </m:eqArr>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846037" y="893622"/>
                <a:ext cx="5353260" cy="617861"/>
              </a:xfrm>
              <a:prstGeom prst="rect">
                <a:avLst/>
              </a:prstGeom>
              <a:blipFill>
                <a:blip r:embed="rId7"/>
                <a:stretch>
                  <a:fillRect/>
                </a:stretch>
              </a:blipFill>
            </p:spPr>
            <p:txBody>
              <a:bodyPr/>
              <a:lstStyle/>
              <a:p>
                <a:r>
                  <a:rPr lang="en-US">
                    <a:noFill/>
                  </a:rPr>
                  <a:t> </a:t>
                </a:r>
              </a:p>
            </p:txBody>
          </p:sp>
        </mc:Fallback>
      </mc:AlternateContent>
      <p:cxnSp>
        <p:nvCxnSpPr>
          <p:cNvPr id="11" name="Straight Arrow Connector 10"/>
          <p:cNvCxnSpPr/>
          <p:nvPr/>
        </p:nvCxnSpPr>
        <p:spPr>
          <a:xfrm flipH="1" flipV="1">
            <a:off x="9091448" y="1460938"/>
            <a:ext cx="1166649" cy="17071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278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219201" y="355600"/>
                <a:ext cx="9461500" cy="4773294"/>
              </a:xfrm>
              <a:prstGeom prst="rect">
                <a:avLst/>
              </a:prstGeom>
              <a:noFill/>
            </p:spPr>
            <p:txBody>
              <a:bodyPr wrap="square" rtlCol="0">
                <a:spAutoFit/>
              </a:bodyPr>
              <a:lstStyle/>
              <a:p>
                <a:endParaRPr lang="en-US" dirty="0" smtClean="0">
                  <a:latin typeface="Comic Sans MS" panose="030F0702030302020204" pitchFamily="66" charset="0"/>
                </a:endParaRPr>
              </a:p>
              <a:p>
                <a:r>
                  <a:rPr lang="en-US" b="1" dirty="0" smtClean="0">
                    <a:solidFill>
                      <a:srgbClr val="7030A0"/>
                    </a:solidFill>
                    <a:latin typeface="Comic Sans MS" panose="030F0702030302020204" pitchFamily="66" charset="0"/>
                  </a:rPr>
                  <a:t>Newton’s Second Law</a:t>
                </a:r>
              </a:p>
              <a:p>
                <a:endParaRPr lang="en-US" b="1" dirty="0">
                  <a:latin typeface="Comic Sans MS" panose="030F0702030302020204" pitchFamily="66" charset="0"/>
                </a:endParaRPr>
              </a:p>
              <a:p>
                <a:r>
                  <a:rPr lang="en-US" dirty="0" smtClean="0">
                    <a:latin typeface="Comic Sans MS" panose="030F0702030302020204" pitchFamily="66" charset="0"/>
                  </a:rPr>
                  <a:t>The equation for Newton’s second law is:  </a:t>
                </a:r>
                <a14:m>
                  <m:oMath xmlns:m="http://schemas.openxmlformats.org/officeDocument/2006/math">
                    <m:r>
                      <a:rPr lang="en-US"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𝑚𝑎</m:t>
                    </m:r>
                  </m:oMath>
                </a14:m>
                <a:endParaRPr lang="en-US" b="0" dirty="0" smtClean="0">
                  <a:latin typeface="Comic Sans MS" panose="030F0702030302020204" pitchFamily="66" charset="0"/>
                </a:endParaRPr>
              </a:p>
              <a:p>
                <a:endParaRPr lang="en-US" dirty="0" smtClean="0">
                  <a:latin typeface="Comic Sans MS" panose="030F0702030302020204" pitchFamily="66" charset="0"/>
                </a:endParaRPr>
              </a:p>
              <a:p>
                <a:r>
                  <a:rPr lang="en-US" dirty="0" smtClean="0">
                    <a:latin typeface="Comic Sans MS" panose="030F0702030302020204" pitchFamily="66" charset="0"/>
                  </a:rPr>
                  <a:t>In engineering, weight is considered a force and is measured in </a:t>
                </a:r>
                <a:r>
                  <a:rPr lang="en-US" dirty="0" err="1" smtClean="0">
                    <a:latin typeface="Comic Sans MS" panose="030F0702030302020204" pitchFamily="66" charset="0"/>
                  </a:rPr>
                  <a:t>Newtons</a:t>
                </a:r>
                <a:r>
                  <a:rPr lang="en-US" dirty="0" smtClean="0">
                    <a:latin typeface="Comic Sans MS" panose="030F0702030302020204" pitchFamily="66" charset="0"/>
                  </a:rPr>
                  <a:t>.  The units for mass are kg.  Gravity is used for acceleration as 9.8 m/s</a:t>
                </a:r>
                <a:r>
                  <a:rPr lang="en-US" baseline="30000" dirty="0" smtClean="0">
                    <a:latin typeface="Comic Sans MS" panose="030F0702030302020204" pitchFamily="66" charset="0"/>
                  </a:rPr>
                  <a:t>2</a:t>
                </a:r>
                <a:r>
                  <a:rPr lang="en-US" dirty="0" smtClean="0">
                    <a:latin typeface="Comic Sans MS" panose="030F0702030302020204" pitchFamily="66" charset="0"/>
                  </a:rPr>
                  <a:t>.  One </a:t>
                </a:r>
                <a:r>
                  <a:rPr lang="en-US" dirty="0">
                    <a:latin typeface="Comic Sans MS" panose="030F0702030302020204" pitchFamily="66" charset="0"/>
                  </a:rPr>
                  <a:t>N</a:t>
                </a:r>
                <a:r>
                  <a:rPr lang="en-US" dirty="0" smtClean="0">
                    <a:latin typeface="Comic Sans MS" panose="030F0702030302020204" pitchFamily="66" charset="0"/>
                  </a:rPr>
                  <a:t>ewton</a:t>
                </a:r>
                <a:r>
                  <a:rPr lang="en-US" dirty="0">
                    <a:latin typeface="Comic Sans MS" panose="030F0702030302020204" pitchFamily="66" charset="0"/>
                  </a:rPr>
                  <a:t> is equal to 1 kilogram meter per second </a:t>
                </a:r>
                <a:r>
                  <a:rPr lang="en-US" dirty="0" smtClean="0">
                    <a:latin typeface="Comic Sans MS" panose="030F0702030302020204" pitchFamily="66" charset="0"/>
                  </a:rPr>
                  <a:t>squared.  If you have forgotten this from Science class, in simplest terms, when you are given a mass in kg, simply multiply it by 9.8 </a:t>
                </a:r>
                <a:r>
                  <a:rPr lang="en-US" dirty="0">
                    <a:latin typeface="Comic Sans MS" panose="030F0702030302020204" pitchFamily="66" charset="0"/>
                  </a:rPr>
                  <a:t>m/s</a:t>
                </a:r>
                <a:r>
                  <a:rPr lang="en-US" baseline="30000" dirty="0">
                    <a:latin typeface="Comic Sans MS" panose="030F0702030302020204" pitchFamily="66" charset="0"/>
                  </a:rPr>
                  <a:t>2 </a:t>
                </a:r>
                <a:r>
                  <a:rPr lang="en-US" baseline="30000" dirty="0" smtClean="0">
                    <a:latin typeface="Comic Sans MS" panose="030F0702030302020204" pitchFamily="66" charset="0"/>
                  </a:rPr>
                  <a:t> </a:t>
                </a:r>
                <a:r>
                  <a:rPr lang="en-US" dirty="0" smtClean="0">
                    <a:latin typeface="Comic Sans MS" panose="030F0702030302020204" pitchFamily="66" charset="0"/>
                  </a:rPr>
                  <a:t>to find the force in </a:t>
                </a:r>
                <a:r>
                  <a:rPr lang="en-US" dirty="0" err="1" smtClean="0">
                    <a:latin typeface="Comic Sans MS" panose="030F0702030302020204" pitchFamily="66" charset="0"/>
                  </a:rPr>
                  <a:t>Newtons</a:t>
                </a:r>
                <a:r>
                  <a:rPr lang="en-US" dirty="0" smtClean="0">
                    <a:latin typeface="Comic Sans MS" panose="030F0702030302020204" pitchFamily="66" charset="0"/>
                  </a:rPr>
                  <a:t>.</a:t>
                </a:r>
              </a:p>
              <a:p>
                <a:endParaRPr lang="en-US" dirty="0">
                  <a:latin typeface="Comic Sans MS" panose="030F0702030302020204" pitchFamily="66" charset="0"/>
                </a:endParaRPr>
              </a:p>
              <a:p>
                <a:r>
                  <a:rPr lang="en-US" dirty="0">
                    <a:latin typeface="Comic Sans MS" panose="030F0702030302020204" pitchFamily="66" charset="0"/>
                  </a:rPr>
                  <a:t>E</a:t>
                </a:r>
                <a:r>
                  <a:rPr lang="en-US" dirty="0" smtClean="0">
                    <a:latin typeface="Comic Sans MS" panose="030F0702030302020204" pitchFamily="66" charset="0"/>
                  </a:rPr>
                  <a:t>xample:  Callie the 30 </a:t>
                </a:r>
                <a:r>
                  <a:rPr lang="en-US" smtClean="0">
                    <a:latin typeface="Comic Sans MS" panose="030F0702030302020204" pitchFamily="66" charset="0"/>
                  </a:rPr>
                  <a:t>kg Catahoula </a:t>
                </a:r>
                <a:r>
                  <a:rPr lang="en-US" dirty="0" smtClean="0">
                    <a:latin typeface="Comic Sans MS" panose="030F0702030302020204" pitchFamily="66" charset="0"/>
                  </a:rPr>
                  <a:t>Leopard Dog is standing on top of a force scale.  What is the reading on the scale in N?</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=30 </m:t>
                      </m:r>
                      <m:r>
                        <a:rPr lang="en-US" b="0" i="1" smtClean="0">
                          <a:latin typeface="Cambria Math" panose="02040503050406030204" pitchFamily="18" charset="0"/>
                        </a:rPr>
                        <m:t>𝑘𝑔</m:t>
                      </m:r>
                      <m:r>
                        <a:rPr lang="en-US" b="0" i="1" smtClean="0">
                          <a:latin typeface="Cambria Math" panose="02040503050406030204" pitchFamily="18" charset="0"/>
                        </a:rPr>
                        <m:t> ∙9.8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=294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=294 </m:t>
                      </m:r>
                      <m:r>
                        <a:rPr lang="en-US" b="0" i="1" smtClean="0">
                          <a:latin typeface="Cambria Math" panose="02040503050406030204" pitchFamily="18" charset="0"/>
                          <a:ea typeface="Cambria Math" panose="02040503050406030204" pitchFamily="18" charset="0"/>
                        </a:rPr>
                        <m:t>𝑁</m:t>
                      </m:r>
                    </m:oMath>
                  </m:oMathPara>
                </a14:m>
                <a:endParaRPr lang="en-US" dirty="0">
                  <a:latin typeface="Comic Sans MS" panose="030F0702030302020204" pitchFamily="66" charset="0"/>
                </a:endParaRPr>
              </a:p>
              <a:p>
                <a:endParaRPr lang="en-US" b="1" dirty="0">
                  <a:solidFill>
                    <a:srgbClr val="7030A0"/>
                  </a:solidFill>
                  <a:latin typeface="Comic Sans MS" panose="030F0702030302020204" pitchFamily="66" charset="0"/>
                </a:endParaRPr>
              </a:p>
              <a:p>
                <a:endParaRPr lang="en-US" dirty="0">
                  <a:latin typeface="Comic Sans MS" panose="030F0702030302020204"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219201" y="355600"/>
                <a:ext cx="9461500" cy="4773294"/>
              </a:xfrm>
              <a:prstGeom prst="rect">
                <a:avLst/>
              </a:prstGeom>
              <a:blipFill>
                <a:blip r:embed="rId2"/>
                <a:stretch>
                  <a:fillRect l="-515"/>
                </a:stretch>
              </a:blipFill>
            </p:spPr>
            <p:txBody>
              <a:bodyPr/>
              <a:lstStyle/>
              <a:p>
                <a:r>
                  <a:rPr lang="en-US">
                    <a:noFill/>
                  </a:rPr>
                  <a:t> </a:t>
                </a:r>
              </a:p>
            </p:txBody>
          </p:sp>
        </mc:Fallback>
      </mc:AlternateContent>
    </p:spTree>
    <p:extLst>
      <p:ext uri="{BB962C8B-B14F-4D97-AF65-F5344CB8AC3E}">
        <p14:creationId xmlns:p14="http://schemas.microsoft.com/office/powerpoint/2010/main" val="4010698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22300" y="419745"/>
                <a:ext cx="6311900" cy="6245171"/>
              </a:xfrm>
              <a:prstGeom prst="rect">
                <a:avLst/>
              </a:prstGeom>
            </p:spPr>
            <p:txBody>
              <a:bodyPr wrap="square">
                <a:spAutoFit/>
              </a:bodyPr>
              <a:lstStyle/>
              <a:p>
                <a:r>
                  <a:rPr lang="en-US" b="1" dirty="0" smtClean="0">
                    <a:solidFill>
                      <a:srgbClr val="7030A0"/>
                    </a:solidFill>
                    <a:latin typeface="Comic Sans MS" panose="030F0702030302020204" pitchFamily="66" charset="0"/>
                  </a:rPr>
                  <a:t>Stress</a:t>
                </a:r>
                <a:endParaRPr lang="en-US" b="1" dirty="0">
                  <a:solidFill>
                    <a:srgbClr val="7030A0"/>
                  </a:solidFill>
                  <a:latin typeface="Comic Sans MS" panose="030F0702030302020204" pitchFamily="66" charset="0"/>
                </a:endParaRPr>
              </a:p>
              <a:p>
                <a:r>
                  <a:rPr lang="en-US" dirty="0">
                    <a:latin typeface="Comic Sans MS" panose="030F0702030302020204" pitchFamily="66" charset="0"/>
                  </a:rPr>
                  <a:t>A force (</a:t>
                </a:r>
                <a:r>
                  <a:rPr lang="en-US" dirty="0" smtClean="0">
                    <a:latin typeface="Comic Sans MS" panose="030F0702030302020204" pitchFamily="66" charset="0"/>
                  </a:rPr>
                  <a:t>compression=push </a:t>
                </a:r>
                <a:r>
                  <a:rPr lang="en-US" dirty="0">
                    <a:latin typeface="Comic Sans MS" panose="030F0702030302020204" pitchFamily="66" charset="0"/>
                  </a:rPr>
                  <a:t>or </a:t>
                </a:r>
                <a:r>
                  <a:rPr lang="en-US" dirty="0" smtClean="0">
                    <a:latin typeface="Comic Sans MS" panose="030F0702030302020204" pitchFamily="66" charset="0"/>
                  </a:rPr>
                  <a:t>tensile=pull</a:t>
                </a:r>
                <a:r>
                  <a:rPr lang="en-US" dirty="0">
                    <a:latin typeface="Comic Sans MS" panose="030F0702030302020204" pitchFamily="66" charset="0"/>
                  </a:rPr>
                  <a:t>) applied to an object compared to its cross-sectional area measured in N/m</a:t>
                </a:r>
                <a:r>
                  <a:rPr lang="en-US" baseline="30000" dirty="0">
                    <a:latin typeface="Comic Sans MS" panose="030F0702030302020204" pitchFamily="66" charset="0"/>
                  </a:rPr>
                  <a:t>2</a:t>
                </a:r>
                <a:r>
                  <a:rPr lang="en-US" dirty="0" smtClean="0">
                    <a:latin typeface="Comic Sans MS" panose="030F0702030302020204" pitchFamily="66" charset="0"/>
                  </a:rPr>
                  <a:t>.  The formula for stress is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𝐹</m:t>
                        </m:r>
                      </m:num>
                      <m:den>
                        <m:r>
                          <a:rPr lang="en-US" i="1">
                            <a:latin typeface="Cambria Math" panose="02040503050406030204" pitchFamily="18" charset="0"/>
                            <a:ea typeface="Cambria Math" panose="02040503050406030204" pitchFamily="18" charset="0"/>
                          </a:rPr>
                          <m:t>𝐴</m:t>
                        </m:r>
                      </m:den>
                    </m:f>
                  </m:oMath>
                </a14:m>
                <a:r>
                  <a:rPr lang="en-US" dirty="0" smtClean="0">
                    <a:latin typeface="Comic Sans MS" panose="030F0702030302020204" pitchFamily="66" charset="0"/>
                  </a:rPr>
                  <a:t>.</a:t>
                </a:r>
              </a:p>
              <a:p>
                <a:endParaRPr lang="en-US" dirty="0">
                  <a:latin typeface="Comic Sans MS" panose="030F0702030302020204" pitchFamily="66" charset="0"/>
                </a:endParaRPr>
              </a:p>
              <a:p>
                <a:r>
                  <a:rPr lang="en-US" dirty="0" smtClean="0">
                    <a:latin typeface="Comic Sans MS" panose="030F0702030302020204" pitchFamily="66" charset="0"/>
                  </a:rPr>
                  <a:t>The formula for stress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latin typeface="Comic Sans MS" panose="030F0702030302020204" pitchFamily="66" charset="0"/>
                  </a:rPr>
                  <a:t>) is shown below, where </a:t>
                </a:r>
                <a:br>
                  <a:rPr lang="en-US" dirty="0" smtClean="0">
                    <a:latin typeface="Comic Sans MS" panose="030F0702030302020204" pitchFamily="66" charset="0"/>
                  </a:rPr>
                </a:br>
                <a:r>
                  <a:rPr lang="en-US" dirty="0" smtClean="0">
                    <a:latin typeface="Comic Sans MS" panose="030F0702030302020204" pitchFamily="66" charset="0"/>
                  </a:rPr>
                  <a:t>force (F) is measured in </a:t>
                </a:r>
                <a:r>
                  <a:rPr lang="en-US" dirty="0" err="1" smtClean="0">
                    <a:latin typeface="Comic Sans MS" panose="030F0702030302020204" pitchFamily="66" charset="0"/>
                  </a:rPr>
                  <a:t>Newtons</a:t>
                </a:r>
                <a:r>
                  <a:rPr lang="en-US" dirty="0" smtClean="0">
                    <a:latin typeface="Comic Sans MS" panose="030F0702030302020204" pitchFamily="66" charset="0"/>
                  </a:rPr>
                  <a:t> and area is measured</a:t>
                </a:r>
                <a:br>
                  <a:rPr lang="en-US" dirty="0" smtClean="0">
                    <a:latin typeface="Comic Sans MS" panose="030F0702030302020204" pitchFamily="66" charset="0"/>
                  </a:rPr>
                </a:br>
                <a:r>
                  <a:rPr lang="en-US" dirty="0" smtClean="0">
                    <a:latin typeface="Comic Sans MS" panose="030F0702030302020204" pitchFamily="66" charset="0"/>
                  </a:rPr>
                  <a:t>in square meters.  Hence, stress is measured in N/m</a:t>
                </a:r>
                <a:r>
                  <a:rPr lang="en-US" baseline="30000" dirty="0" smtClean="0">
                    <a:latin typeface="Comic Sans MS" panose="030F0702030302020204" pitchFamily="66" charset="0"/>
                  </a:rPr>
                  <a:t>2</a:t>
                </a:r>
                <a:r>
                  <a:rPr lang="en-US" dirty="0" smtClean="0">
                    <a:latin typeface="Comic Sans MS" panose="030F0702030302020204" pitchFamily="66" charset="0"/>
                  </a:rPr>
                  <a:t>.</a:t>
                </a:r>
                <a:br>
                  <a:rPr lang="en-US" dirty="0" smtClean="0">
                    <a:latin typeface="Comic Sans MS" panose="030F0702030302020204" pitchFamily="66" charset="0"/>
                  </a:rPr>
                </a:br>
                <a:endParaRPr lang="en-US" dirty="0" smtClean="0">
                  <a:latin typeface="Comic Sans MS" panose="030F0702030302020204" pitchFamily="66" charset="0"/>
                </a:endParaRPr>
              </a:p>
              <a:p>
                <a:r>
                  <a:rPr lang="en-US" dirty="0" smtClean="0">
                    <a:latin typeface="Comic Sans MS" panose="030F0702030302020204" pitchFamily="66" charset="0"/>
                  </a:rPr>
                  <a:t>Example:  A 3 m length of wire with a 2.4 mm diameter supports a 2.6 kg prism hanging in the classroom.  Determine the </a:t>
                </a:r>
                <a:r>
                  <a:rPr lang="en-US" dirty="0">
                    <a:latin typeface="Comic Sans MS" panose="030F0702030302020204" pitchFamily="66" charset="0"/>
                  </a:rPr>
                  <a:t>stress </a:t>
                </a:r>
                <a:r>
                  <a:rPr lang="en-US" dirty="0" smtClean="0">
                    <a:latin typeface="Comic Sans MS" panose="030F0702030302020204" pitchFamily="66" charset="0"/>
                  </a:rPr>
                  <a:t>on </a:t>
                </a:r>
                <a:r>
                  <a:rPr lang="en-US" dirty="0">
                    <a:latin typeface="Comic Sans MS" panose="030F0702030302020204" pitchFamily="66" charset="0"/>
                  </a:rPr>
                  <a:t>the </a:t>
                </a:r>
                <a:r>
                  <a:rPr lang="en-US" dirty="0" smtClean="0">
                    <a:latin typeface="Comic Sans MS" panose="030F0702030302020204" pitchFamily="66" charset="0"/>
                  </a:rPr>
                  <a:t>wire.</a:t>
                </a:r>
              </a:p>
              <a:p>
                <a:endParaRPr lang="en-US" dirty="0" smtClean="0">
                  <a:latin typeface="Comic Sans MS" panose="030F0702030302020204" pitchFamily="66"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=2.6 </m:t>
                      </m:r>
                      <m:r>
                        <a:rPr lang="en-US" b="0" i="1" smtClean="0">
                          <a:latin typeface="Cambria Math" panose="02040503050406030204" pitchFamily="18" charset="0"/>
                        </a:rPr>
                        <m:t>𝑘𝑔</m:t>
                      </m:r>
                      <m:r>
                        <a:rPr lang="en-US" b="0" i="1" smtClean="0">
                          <a:latin typeface="Cambria Math" panose="02040503050406030204" pitchFamily="18" charset="0"/>
                          <a:ea typeface="Cambria Math" panose="02040503050406030204" pitchFamily="18" charset="0"/>
                        </a:rPr>
                        <m:t>∙9.8</m:t>
                      </m:r>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25.48</m:t>
                      </m:r>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r>
                        <a:rPr lang="en-US" i="1">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5.48</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𝑁</m:t>
                      </m:r>
                    </m:oMath>
                  </m:oMathPara>
                </a14:m>
                <a:endParaRPr lang="en-US" dirty="0" smtClean="0">
                  <a:latin typeface="Comic Sans MS" panose="030F0702030302020204" pitchFamily="66"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.0012</m:t>
                              </m:r>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=.00000144</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oMath>
                  </m:oMathPara>
                </a14:m>
                <a:endParaRPr lang="en-US" b="0" dirty="0" smtClean="0">
                  <a:latin typeface="Comic Sans MS" panose="030F0702030302020204" pitchFamily="66"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𝐹</m:t>
                          </m:r>
                        </m:num>
                        <m:den>
                          <m:r>
                            <a:rPr lang="en-US" i="1">
                              <a:latin typeface="Cambria Math" panose="02040503050406030204" pitchFamily="18" charset="0"/>
                              <a:ea typeface="Cambria Math" panose="02040503050406030204" pitchFamily="18" charset="0"/>
                            </a:rPr>
                            <m:t>𝐴</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25.48</m:t>
                          </m:r>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.00000144</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=5,632,316.60</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den>
                      </m:f>
                    </m:oMath>
                  </m:oMathPara>
                </a14:m>
                <a:endParaRPr lang="en-US" b="0" dirty="0" smtClean="0">
                  <a:latin typeface="Comic Sans MS" panose="030F0702030302020204" pitchFamily="66" charset="0"/>
                  <a:ea typeface="Cambria Math" panose="02040503050406030204" pitchFamily="18" charset="0"/>
                </a:endParaRPr>
              </a:p>
              <a:p>
                <a:pPr algn="ctr"/>
                <a:endParaRPr lang="en-US" dirty="0">
                  <a:latin typeface="Comic Sans MS" panose="030F0702030302020204" pitchFamily="66" charset="0"/>
                </a:endParaRPr>
              </a:p>
              <a:p>
                <a:endParaRPr lang="en-US" b="1" dirty="0">
                  <a:solidFill>
                    <a:srgbClr val="7030A0"/>
                  </a:solidFill>
                  <a:latin typeface="Comic Sans MS" panose="030F0702030302020204" pitchFamily="66" charset="0"/>
                </a:endParaRPr>
              </a:p>
              <a:p>
                <a:endParaRPr lang="en-US" dirty="0" smtClean="0">
                  <a:latin typeface="Comic Sans MS" panose="030F0702030302020204" pitchFamily="66" charset="0"/>
                </a:endParaRPr>
              </a:p>
              <a:p>
                <a:endParaRPr lang="en-US" dirty="0">
                  <a:latin typeface="Comic Sans MS" panose="030F0702030302020204" pitchFamily="66"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22300" y="419745"/>
                <a:ext cx="6311900" cy="6245171"/>
              </a:xfrm>
              <a:prstGeom prst="rect">
                <a:avLst/>
              </a:prstGeom>
              <a:blipFill>
                <a:blip r:embed="rId2"/>
                <a:stretch>
                  <a:fillRect l="-772" t="-488"/>
                </a:stretch>
              </a:blipFill>
            </p:spPr>
            <p:txBody>
              <a:bodyPr/>
              <a:lstStyle/>
              <a:p>
                <a:r>
                  <a:rPr lang="en-US">
                    <a:noFill/>
                  </a:rPr>
                  <a:t> </a:t>
                </a:r>
              </a:p>
            </p:txBody>
          </p:sp>
        </mc:Fallback>
      </mc:AlternateContent>
      <p:grpSp>
        <p:nvGrpSpPr>
          <p:cNvPr id="12" name="Group 11"/>
          <p:cNvGrpSpPr/>
          <p:nvPr/>
        </p:nvGrpSpPr>
        <p:grpSpPr>
          <a:xfrm>
            <a:off x="7655698" y="3228069"/>
            <a:ext cx="3160925" cy="2370694"/>
            <a:chOff x="7655698" y="3228069"/>
            <a:chExt cx="3160925" cy="2370694"/>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5698" y="3228069"/>
              <a:ext cx="3160925" cy="2370694"/>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7905235" y="4837669"/>
                  <a:ext cx="2661850" cy="646331"/>
                </a:xfrm>
                <a:prstGeom prst="rect">
                  <a:avLst/>
                </a:prstGeom>
                <a:noFill/>
              </p:spPr>
              <p:txBody>
                <a:bodyPr wrap="square" rtlCol="0">
                  <a:spAutoFit/>
                </a:bodyPr>
                <a:lstStyle/>
                <a:p>
                  <a:pPr algn="ctr"/>
                  <a14:m>
                    <m:oMath xmlns:m="http://schemas.openxmlformats.org/officeDocument/2006/math">
                      <m:r>
                        <a:rPr lang="en-US" b="1" i="1">
                          <a:latin typeface="Cambria Math" panose="02040503050406030204" pitchFamily="18" charset="0"/>
                          <a:sym typeface="Symbol" panose="05050102010706020507" pitchFamily="18" charset="2"/>
                        </a:rPr>
                        <m:t></m:t>
                      </m:r>
                    </m:oMath>
                  </a14:m>
                  <a:r>
                    <a:rPr lang="en-US" b="1" smtClean="0">
                      <a:latin typeface="Arial Narrow" panose="020B0606020202030204" pitchFamily="34" charset="0"/>
                    </a:rPr>
                    <a:t>candy under tension</a:t>
                  </a:r>
                  <a:r>
                    <a:rPr lang="en-US" b="1" smtClean="0">
                      <a:latin typeface="Arial Narrow" panose="020B0606020202030204" pitchFamily="34" charset="0"/>
                      <a:sym typeface="Symbol" panose="05050102010706020507" pitchFamily="18" charset="2"/>
                    </a:rPr>
                    <a:t></a:t>
                  </a:r>
                  <a:endParaRPr lang="en-US" b="1">
                    <a:latin typeface="Arial Narrow" panose="020B0606020202030204" pitchFamily="34" charset="0"/>
                  </a:endParaRPr>
                </a:p>
                <a:p>
                  <a:endParaRPr lang="en-US"/>
                </a:p>
              </p:txBody>
            </p:sp>
          </mc:Choice>
          <mc:Fallback xmlns="">
            <p:sp>
              <p:nvSpPr>
                <p:cNvPr id="9" name="TextBox 8"/>
                <p:cNvSpPr txBox="1">
                  <a:spLocks noRot="1" noChangeAspect="1" noMove="1" noResize="1" noEditPoints="1" noAdjustHandles="1" noChangeArrowheads="1" noChangeShapeType="1" noTextEdit="1"/>
                </p:cNvSpPr>
                <p:nvPr/>
              </p:nvSpPr>
              <p:spPr>
                <a:xfrm>
                  <a:off x="7905235" y="4837669"/>
                  <a:ext cx="2661850" cy="646331"/>
                </a:xfrm>
                <a:prstGeom prst="rect">
                  <a:avLst/>
                </a:prstGeom>
                <a:blipFill rotWithShape="0">
                  <a:blip r:embed="rId4"/>
                  <a:stretch>
                    <a:fillRect t="-5660"/>
                  </a:stretch>
                </a:blipFill>
              </p:spPr>
              <p:txBody>
                <a:bodyPr/>
                <a:lstStyle/>
                <a:p>
                  <a:r>
                    <a:rPr lang="en-US">
                      <a:noFill/>
                    </a:rPr>
                    <a:t> </a:t>
                  </a:r>
                </a:p>
              </p:txBody>
            </p:sp>
          </mc:Fallback>
        </mc:AlternateContent>
      </p:grpSp>
      <p:grpSp>
        <p:nvGrpSpPr>
          <p:cNvPr id="11" name="Group 10"/>
          <p:cNvGrpSpPr/>
          <p:nvPr/>
        </p:nvGrpSpPr>
        <p:grpSpPr>
          <a:xfrm>
            <a:off x="7655699" y="671300"/>
            <a:ext cx="3160926" cy="2370694"/>
            <a:chOff x="7655699" y="671300"/>
            <a:chExt cx="3160926" cy="2370694"/>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5699" y="671300"/>
              <a:ext cx="3160925" cy="2370694"/>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7655700" y="2160369"/>
                  <a:ext cx="3160925" cy="646331"/>
                </a:xfrm>
                <a:prstGeom prst="rect">
                  <a:avLst/>
                </a:prstGeom>
                <a:noFill/>
              </p:spPr>
              <p:txBody>
                <a:bodyPr wrap="square" rtlCol="0">
                  <a:spAutoFit/>
                </a:bodyPr>
                <a:lstStyle/>
                <a:p>
                  <a:pPr algn="ctr"/>
                  <a:r>
                    <a:rPr lang="en-US" b="1">
                      <a:latin typeface="Arial Narrow" panose="020B0606020202030204" pitchFamily="34" charset="0"/>
                      <a:sym typeface="Symbol" panose="05050102010706020507" pitchFamily="18" charset="2"/>
                    </a:rPr>
                    <a:t> c</a:t>
                  </a:r>
                  <a:r>
                    <a:rPr lang="en-US" b="1" smtClean="0">
                      <a:latin typeface="Arial Narrow" panose="020B0606020202030204" pitchFamily="34" charset="0"/>
                      <a:sym typeface="Symbol" panose="05050102010706020507" pitchFamily="18" charset="2"/>
                    </a:rPr>
                    <a:t>andy under </a:t>
                  </a:r>
                  <a:r>
                    <a:rPr lang="en-US" b="1" smtClean="0">
                      <a:latin typeface="Arial Narrow" panose="020B0606020202030204" pitchFamily="34" charset="0"/>
                    </a:rPr>
                    <a:t>compression</a:t>
                  </a:r>
                  <a:r>
                    <a:rPr lang="en-US" b="1" smtClean="0">
                      <a:latin typeface="Arial Narrow" panose="020B0606020202030204" pitchFamily="34" charset="0"/>
                      <a:sym typeface="Symbol" panose="05050102010706020507" pitchFamily="18" charset="2"/>
                    </a:rPr>
                    <a:t> </a:t>
                  </a:r>
                  <a14:m>
                    <m:oMath xmlns:m="http://schemas.openxmlformats.org/officeDocument/2006/math">
                      <m:r>
                        <a:rPr lang="en-US" b="1" i="1">
                          <a:latin typeface="Cambria Math" panose="02040503050406030204" pitchFamily="18" charset="0"/>
                          <a:sym typeface="Symbol" panose="05050102010706020507" pitchFamily="18" charset="2"/>
                        </a:rPr>
                        <m:t></m:t>
                      </m:r>
                    </m:oMath>
                  </a14:m>
                  <a:endParaRPr lang="en-US" b="1">
                    <a:latin typeface="Arial Narrow" panose="020B0606020202030204" pitchFamily="34" charset="0"/>
                  </a:endParaRPr>
                </a:p>
                <a:p>
                  <a:endParaRPr lang="en-US"/>
                </a:p>
              </p:txBody>
            </p:sp>
          </mc:Choice>
          <mc:Fallback xmlns="">
            <p:sp>
              <p:nvSpPr>
                <p:cNvPr id="10" name="TextBox 9"/>
                <p:cNvSpPr txBox="1">
                  <a:spLocks noRot="1" noChangeAspect="1" noMove="1" noResize="1" noEditPoints="1" noAdjustHandles="1" noChangeArrowheads="1" noChangeShapeType="1" noTextEdit="1"/>
                </p:cNvSpPr>
                <p:nvPr/>
              </p:nvSpPr>
              <p:spPr>
                <a:xfrm>
                  <a:off x="7655700" y="2160369"/>
                  <a:ext cx="3160925" cy="646331"/>
                </a:xfrm>
                <a:prstGeom prst="rect">
                  <a:avLst/>
                </a:prstGeom>
                <a:blipFill rotWithShape="0">
                  <a:blip r:embed="rId6"/>
                  <a:stretch>
                    <a:fillRect l="-386" t="-4717"/>
                  </a:stretch>
                </a:blipFill>
              </p:spPr>
              <p:txBody>
                <a:bodyPr/>
                <a:lstStyle/>
                <a:p>
                  <a:r>
                    <a:rPr lang="en-US">
                      <a:noFill/>
                    </a:rPr>
                    <a:t> </a:t>
                  </a:r>
                </a:p>
              </p:txBody>
            </p:sp>
          </mc:Fallback>
        </mc:AlternateContent>
      </p:grpSp>
    </p:spTree>
    <p:extLst>
      <p:ext uri="{BB962C8B-B14F-4D97-AF65-F5344CB8AC3E}">
        <p14:creationId xmlns:p14="http://schemas.microsoft.com/office/powerpoint/2010/main" val="458005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546100" y="286812"/>
                <a:ext cx="5651500" cy="6139388"/>
              </a:xfrm>
              <a:prstGeom prst="rect">
                <a:avLst/>
              </a:prstGeom>
            </p:spPr>
            <p:txBody>
              <a:bodyPr wrap="square">
                <a:spAutoFit/>
              </a:bodyPr>
              <a:lstStyle/>
              <a:p>
                <a:r>
                  <a:rPr lang="en-US" b="1" dirty="0" smtClean="0">
                    <a:solidFill>
                      <a:srgbClr val="7030A0"/>
                    </a:solidFill>
                    <a:latin typeface="Comic Sans MS" panose="030F0702030302020204" pitchFamily="66" charset="0"/>
                  </a:rPr>
                  <a:t>Strain</a:t>
                </a:r>
              </a:p>
              <a:p>
                <a:r>
                  <a:rPr lang="en-US" dirty="0">
                    <a:latin typeface="Comic Sans MS" panose="030F0702030302020204" pitchFamily="66" charset="0"/>
                  </a:rPr>
                  <a:t>How an object changes shape in response to stress compared to its original length.  The units cancel making it a dimensionless </a:t>
                </a:r>
                <a:r>
                  <a:rPr lang="en-US">
                    <a:latin typeface="Comic Sans MS" panose="030F0702030302020204" pitchFamily="66" charset="0"/>
                  </a:rPr>
                  <a:t>measurement.  The equation for strain is </a:t>
                </a:r>
                <a14:m>
                  <m:oMath xmlns:m="http://schemas.openxmlformats.org/officeDocument/2006/math">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num>
                      <m:den>
                        <m:r>
                          <a:rPr lang="en-US" i="1">
                            <a:latin typeface="Cambria Math" panose="02040503050406030204" pitchFamily="18" charset="0"/>
                            <a:ea typeface="Cambria Math" panose="02040503050406030204" pitchFamily="18" charset="0"/>
                          </a:rPr>
                          <m:t>𝐿</m:t>
                        </m:r>
                      </m:den>
                    </m:f>
                  </m:oMath>
                </a14:m>
                <a:r>
                  <a:rPr lang="en-US" dirty="0" smtClean="0">
                    <a:latin typeface="Comic Sans MS" panose="030F0702030302020204" pitchFamily="66" charset="0"/>
                  </a:rPr>
                  <a:t>.</a:t>
                </a:r>
              </a:p>
              <a:p>
                <a:endParaRPr lang="en-US" dirty="0">
                  <a:latin typeface="Comic Sans MS" panose="030F0702030302020204" pitchFamily="66" charset="0"/>
                </a:endParaRPr>
              </a:p>
              <a:p>
                <a:r>
                  <a:rPr lang="en-US" smtClean="0">
                    <a:latin typeface="Comic Sans MS" panose="030F0702030302020204" pitchFamily="66" charset="0"/>
                  </a:rPr>
                  <a:t>Example:  If the wire from the previous problem stretches </a:t>
                </a:r>
                <a14:m>
                  <m:oMath xmlns:m="http://schemas.openxmlformats.org/officeDocument/2006/math">
                    <m:r>
                      <a:rPr lang="en-US" b="0" i="1" smtClean="0">
                        <a:latin typeface="Cambria Math" panose="02040503050406030204" pitchFamily="18" charset="0"/>
                      </a:rPr>
                      <m:t>1.40</m:t>
                    </m:r>
                    <m:r>
                      <a:rPr lang="en-US" b="0" i="1" smtClean="0">
                        <a:latin typeface="Cambria Math" panose="02040503050406030204" pitchFamily="18" charset="0"/>
                      </a:rPr>
                      <m:t>𝑥</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r>
                      <a:rPr lang="en-US" b="0" i="1" smtClean="0">
                        <a:latin typeface="Cambria Math" panose="02040503050406030204" pitchFamily="18" charset="0"/>
                      </a:rPr>
                      <m:t> </m:t>
                    </m:r>
                    <m:r>
                      <a:rPr lang="en-US" b="0" i="1" smtClean="0">
                        <a:latin typeface="Cambria Math" panose="02040503050406030204" pitchFamily="18" charset="0"/>
                      </a:rPr>
                      <m:t>𝑚</m:t>
                    </m:r>
                  </m:oMath>
                </a14:m>
                <a:r>
                  <a:rPr lang="en-US" smtClean="0">
                    <a:latin typeface="Comic Sans MS" panose="030F0702030302020204" pitchFamily="66" charset="0"/>
                  </a:rPr>
                  <a:t>, determine the strain on the wire.</a:t>
                </a:r>
              </a:p>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num>
                        <m:den>
                          <m:r>
                            <a:rPr lang="en-US" i="1">
                              <a:latin typeface="Cambria Math" panose="02040503050406030204" pitchFamily="18" charset="0"/>
                              <a:ea typeface="Cambria Math" panose="02040503050406030204" pitchFamily="18" charset="0"/>
                            </a:rPr>
                            <m:t>𝐿</m:t>
                          </m:r>
                        </m:den>
                      </m:f>
                      <m:r>
                        <a:rPr lang="en-US" b="0" i="0"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rPr>
                            <m:t>1.40</m:t>
                          </m:r>
                          <m:r>
                            <a:rPr lang="en-US" i="1">
                              <a:latin typeface="Cambria Math" panose="02040503050406030204" pitchFamily="18" charset="0"/>
                            </a:rPr>
                            <m:t>𝑥</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−4</m:t>
                              </m:r>
                            </m:sup>
                          </m:sSup>
                          <m:r>
                            <a:rPr lang="en-US" i="1">
                              <a:latin typeface="Cambria Math" panose="02040503050406030204" pitchFamily="18" charset="0"/>
                            </a:rPr>
                            <m:t> </m:t>
                          </m:r>
                          <m:r>
                            <a:rPr lang="en-US" i="1">
                              <a:latin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3 </m:t>
                          </m:r>
                          <m:r>
                            <a:rPr lang="en-US" b="0" i="1" smtClean="0">
                              <a:latin typeface="Cambria Math" panose="02040503050406030204" pitchFamily="18" charset="0"/>
                              <a:ea typeface="Cambria Math" panose="02040503050406030204" pitchFamily="18" charset="0"/>
                            </a:rPr>
                            <m:t>𝑚</m:t>
                          </m:r>
                        </m:den>
                      </m:f>
                      <m:r>
                        <a:rPr lang="en-US" b="0" i="1" smtClean="0">
                          <a:latin typeface="Cambria Math" panose="02040503050406030204" pitchFamily="18" charset="0"/>
                          <a:ea typeface="Cambria Math" panose="02040503050406030204" pitchFamily="18" charset="0"/>
                        </a:rPr>
                        <m:t>=4.67</m:t>
                      </m:r>
                      <m:r>
                        <a:rPr lang="en-US" b="0" i="1" smtClean="0">
                          <a:latin typeface="Cambria Math" panose="02040503050406030204" pitchFamily="18" charset="0"/>
                          <a:ea typeface="Cambria Math" panose="02040503050406030204" pitchFamily="18" charset="0"/>
                        </a:rPr>
                        <m:t>𝑥</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m:t>
                          </m:r>
                        </m:sup>
                      </m:sSup>
                    </m:oMath>
                  </m:oMathPara>
                </a14:m>
                <a:endParaRPr lang="en-US" dirty="0">
                  <a:latin typeface="Comic Sans MS" panose="030F0702030302020204" pitchFamily="66" charset="0"/>
                </a:endParaRPr>
              </a:p>
              <a:p>
                <a:pPr algn="ctr"/>
                <a:endParaRPr lang="en-US" dirty="0">
                  <a:latin typeface="Comic Sans MS" panose="030F0702030302020204" pitchFamily="66" charset="0"/>
                </a:endParaRPr>
              </a:p>
              <a:p>
                <a:endParaRPr lang="en-US" dirty="0">
                  <a:latin typeface="Comic Sans MS" panose="030F0702030302020204" pitchFamily="66" charset="0"/>
                </a:endParaRPr>
              </a:p>
              <a:p>
                <a:r>
                  <a:rPr lang="en-US" b="1" dirty="0">
                    <a:solidFill>
                      <a:srgbClr val="7030A0"/>
                    </a:solidFill>
                    <a:latin typeface="Comic Sans MS" panose="030F0702030302020204" pitchFamily="66" charset="0"/>
                  </a:rPr>
                  <a:t>Stress-Strain Relationship</a:t>
                </a:r>
              </a:p>
              <a:p>
                <a:r>
                  <a:rPr lang="en-US" dirty="0">
                    <a:latin typeface="Comic Sans MS" panose="030F0702030302020204" pitchFamily="66" charset="0"/>
                  </a:rPr>
                  <a:t>The more force you apply, the more an object will deform, depending on the </a:t>
                </a:r>
                <a:r>
                  <a:rPr lang="en-US">
                    <a:latin typeface="Comic Sans MS" panose="030F0702030302020204" pitchFamily="66" charset="0"/>
                  </a:rPr>
                  <a:t>material</a:t>
                </a:r>
                <a:r>
                  <a:rPr lang="en-US" smtClean="0">
                    <a:latin typeface="Comic Sans MS" panose="030F0702030302020204" pitchFamily="66" charset="0"/>
                  </a:rPr>
                  <a:t>.    Engineers and scientists analyze data and graph the stress-strain curve and perform a linear regression.</a:t>
                </a:r>
              </a:p>
              <a:p>
                <a:endParaRPr lang="en-US">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46100" y="286812"/>
                <a:ext cx="5651500" cy="6139388"/>
              </a:xfrm>
              <a:prstGeom prst="rect">
                <a:avLst/>
              </a:prstGeom>
              <a:blipFill rotWithShape="0">
                <a:blip r:embed="rId2"/>
                <a:stretch>
                  <a:fillRect l="-971" t="-397" r="-1187"/>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6607894" y="1780699"/>
            <a:ext cx="4451534" cy="3589947"/>
          </a:xfrm>
          <a:prstGeom prst="rect">
            <a:avLst/>
          </a:prstGeom>
          <a:ln>
            <a:solidFill>
              <a:srgbClr val="7030A0"/>
            </a:solidFill>
          </a:ln>
        </p:spPr>
      </p:pic>
      <p:sp>
        <p:nvSpPr>
          <p:cNvPr id="8" name="TextBox 7"/>
          <p:cNvSpPr txBox="1"/>
          <p:nvPr/>
        </p:nvSpPr>
        <p:spPr>
          <a:xfrm rot="16200000">
            <a:off x="5952682" y="2270140"/>
            <a:ext cx="1803400" cy="369332"/>
          </a:xfrm>
          <a:prstGeom prst="rect">
            <a:avLst/>
          </a:prstGeom>
          <a:noFill/>
        </p:spPr>
        <p:txBody>
          <a:bodyPr wrap="square" rtlCol="0">
            <a:spAutoFit/>
          </a:bodyPr>
          <a:lstStyle/>
          <a:p>
            <a:r>
              <a:rPr lang="en-US" dirty="0" smtClean="0"/>
              <a:t>Stress (N/m</a:t>
            </a:r>
            <a:r>
              <a:rPr lang="en-US" baseline="30000" dirty="0" smtClean="0"/>
              <a:t>2</a:t>
            </a:r>
            <a:r>
              <a:rPr lang="en-US" dirty="0" smtClean="0"/>
              <a:t>)</a:t>
            </a:r>
            <a:endParaRPr lang="en-US" dirty="0"/>
          </a:p>
        </p:txBody>
      </p:sp>
      <p:sp>
        <p:nvSpPr>
          <p:cNvPr id="9" name="TextBox 8"/>
          <p:cNvSpPr txBox="1"/>
          <p:nvPr/>
        </p:nvSpPr>
        <p:spPr>
          <a:xfrm>
            <a:off x="10265112" y="5067726"/>
            <a:ext cx="794316" cy="369332"/>
          </a:xfrm>
          <a:prstGeom prst="rect">
            <a:avLst/>
          </a:prstGeom>
          <a:noFill/>
        </p:spPr>
        <p:txBody>
          <a:bodyPr wrap="square" rtlCol="0">
            <a:spAutoFit/>
          </a:bodyPr>
          <a:lstStyle/>
          <a:p>
            <a:r>
              <a:rPr lang="en-US" dirty="0" smtClean="0"/>
              <a:t>Strain</a:t>
            </a:r>
            <a:endParaRPr lang="en-US" dirty="0"/>
          </a:p>
        </p:txBody>
      </p:sp>
      <p:sp>
        <p:nvSpPr>
          <p:cNvPr id="10" name="TextBox 9"/>
          <p:cNvSpPr txBox="1"/>
          <p:nvPr/>
        </p:nvSpPr>
        <p:spPr>
          <a:xfrm>
            <a:off x="6898438" y="1847111"/>
            <a:ext cx="3975100" cy="369332"/>
          </a:xfrm>
          <a:prstGeom prst="rect">
            <a:avLst/>
          </a:prstGeom>
          <a:noFill/>
        </p:spPr>
        <p:txBody>
          <a:bodyPr wrap="square" rtlCol="0">
            <a:spAutoFit/>
          </a:bodyPr>
          <a:lstStyle/>
          <a:p>
            <a:pPr algn="ctr"/>
            <a:r>
              <a:rPr lang="en-US" b="1" dirty="0" smtClean="0"/>
              <a:t>Stress versus Strain Graph</a:t>
            </a:r>
            <a:endParaRPr lang="en-US" b="1" dirty="0"/>
          </a:p>
        </p:txBody>
      </p:sp>
      <p:sp>
        <p:nvSpPr>
          <p:cNvPr id="2" name="Footer Placeholder 1"/>
          <p:cNvSpPr>
            <a:spLocks noGrp="1"/>
          </p:cNvSpPr>
          <p:nvPr>
            <p:ph type="ftr" sz="quarter" idx="11"/>
          </p:nvPr>
        </p:nvSpPr>
        <p:spPr/>
        <p:txBody>
          <a:bodyPr/>
          <a:lstStyle/>
          <a:p>
            <a:r>
              <a:rPr lang="en-US" smtClean="0"/>
              <a:t>Version:  June 2019</a:t>
            </a:r>
            <a:endParaRPr lang="en-US"/>
          </a:p>
        </p:txBody>
      </p:sp>
    </p:spTree>
    <p:extLst>
      <p:ext uri="{BB962C8B-B14F-4D97-AF65-F5344CB8AC3E}">
        <p14:creationId xmlns:p14="http://schemas.microsoft.com/office/powerpoint/2010/main" val="2195103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8396</TotalTime>
  <Words>694</Words>
  <Application>Microsoft Office PowerPoint</Application>
  <PresentationFormat>Widescreen</PresentationFormat>
  <Paragraphs>154</Paragraphs>
  <Slides>10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Arial Narrow</vt:lpstr>
      <vt:lpstr>Calibri</vt:lpstr>
      <vt:lpstr>Calibri Light</vt:lpstr>
      <vt:lpstr>Cambria Math</vt:lpstr>
      <vt:lpstr>Comic Sans MS</vt:lpstr>
      <vt:lpstr>Open Sans</vt:lpstr>
      <vt:lpstr>Symbol</vt:lpstr>
      <vt:lpstr>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Walsh, Diane</dc:creator>
  <cp:lastModifiedBy>Zain Iqbal</cp:lastModifiedBy>
  <cp:revision>59</cp:revision>
  <dcterms:created xsi:type="dcterms:W3CDTF">2018-07-31T01:22:41Z</dcterms:created>
  <dcterms:modified xsi:type="dcterms:W3CDTF">2019-12-29T04:13:44Z</dcterms:modified>
</cp:coreProperties>
</file>