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A81B"/>
    <a:srgbClr val="8D64AA"/>
    <a:srgbClr val="9FC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33"/>
    <p:restoredTop sz="94674"/>
  </p:normalViewPr>
  <p:slideViewPr>
    <p:cSldViewPr snapToGrid="0">
      <p:cViewPr varScale="1">
        <p:scale>
          <a:sx n="99" d="100"/>
          <a:sy n="99" d="100"/>
        </p:scale>
        <p:origin x="176" y="6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91BA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37000"/>
          </a:blip>
          <a:srcRect t="4925" b="-5448"/>
          <a:stretch/>
        </p:blipFill>
        <p:spPr>
          <a:xfrm>
            <a:off x="-46375" y="0"/>
            <a:ext cx="9190377" cy="543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449" y="1078785"/>
            <a:ext cx="7649102" cy="117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0536" y="4663675"/>
            <a:ext cx="8822928" cy="4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4463" y="2670200"/>
            <a:ext cx="8175075" cy="8139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862625" y="2877750"/>
            <a:ext cx="74178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HARE AND SNAIL CHALLENGES</a:t>
            </a:r>
            <a:endParaRPr sz="16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7F6EE-D034-664C-ACC0-F9090CE3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DAY 2: SNAIL CHALLENGE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7640F-23BA-D444-BC57-02F36C012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844767"/>
          </a:xfrm>
        </p:spPr>
        <p:txBody>
          <a:bodyPr/>
          <a:lstStyle/>
          <a:p>
            <a:pPr marL="0" lvl="0" indent="0">
              <a:buClr>
                <a:schemeClr val="tx1"/>
              </a:buClr>
              <a:buNone/>
            </a:pPr>
            <a:r>
              <a:rPr lang="en-US" sz="2000" b="1" dirty="0">
                <a:solidFill>
                  <a:schemeClr val="tx1"/>
                </a:solidFill>
              </a:rPr>
              <a:t>To construct a LEGO MINDSTORMS EV3 robot to travel the same track as </a:t>
            </a:r>
            <a:r>
              <a:rPr lang="en-US" sz="2000" b="1" i="1" dirty="0">
                <a:solidFill>
                  <a:schemeClr val="tx1"/>
                </a:solidFill>
              </a:rPr>
              <a:t>slowly as possible.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C8039F4-DF75-2F4A-B26C-B232E2DB26A9}"/>
              </a:ext>
            </a:extLst>
          </p:cNvPr>
          <p:cNvSpPr txBox="1">
            <a:spLocks/>
          </p:cNvSpPr>
          <p:nvPr/>
        </p:nvSpPr>
        <p:spPr>
          <a:xfrm>
            <a:off x="311700" y="1999645"/>
            <a:ext cx="8520600" cy="422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Clr>
                <a:schemeClr val="tx1"/>
              </a:buClr>
              <a:buFont typeface="Arial"/>
              <a:buNone/>
            </a:pPr>
            <a:r>
              <a:rPr lang="en-US" sz="2000" b="1" i="1" dirty="0">
                <a:solidFill>
                  <a:srgbClr val="9FCC3B"/>
                </a:solidFill>
              </a:rPr>
              <a:t>THE SLOWEST ROBOT WINS!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4618BD9-9BBB-B943-9ACA-047D71C9E631}"/>
              </a:ext>
            </a:extLst>
          </p:cNvPr>
          <p:cNvSpPr txBox="1">
            <a:spLocks/>
          </p:cNvSpPr>
          <p:nvPr/>
        </p:nvSpPr>
        <p:spPr>
          <a:xfrm>
            <a:off x="311701" y="2536256"/>
            <a:ext cx="6367270" cy="2162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spcAft>
                <a:spcPts val="600"/>
              </a:spcAft>
              <a:buClr>
                <a:srgbClr val="F8A81B"/>
              </a:buClr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the concepts from the gear lesson that you just used with the hare challenge.</a:t>
            </a:r>
          </a:p>
          <a:p>
            <a:pPr defTabSz="914400">
              <a:spcAft>
                <a:spcPts val="600"/>
              </a:spcAft>
              <a:buClr>
                <a:srgbClr val="F8A81B"/>
              </a:buClr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Important factors: </a:t>
            </a:r>
          </a:p>
          <a:p>
            <a:pPr lvl="1" defTabSz="914400">
              <a:lnSpc>
                <a:spcPts val="800"/>
              </a:lnSpc>
              <a:spcAft>
                <a:spcPts val="600"/>
              </a:spcAft>
              <a:buClr>
                <a:srgbClr val="F8A81B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Robot weight</a:t>
            </a:r>
          </a:p>
          <a:p>
            <a:pPr lvl="1" defTabSz="914400">
              <a:lnSpc>
                <a:spcPts val="800"/>
              </a:lnSpc>
              <a:spcAft>
                <a:spcPts val="600"/>
              </a:spcAft>
              <a:buClr>
                <a:srgbClr val="F8A81B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Motor power setting 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404DE65-6D1D-B144-B51B-F2FCCD235609}"/>
              </a:ext>
            </a:extLst>
          </p:cNvPr>
          <p:cNvSpPr txBox="1">
            <a:spLocks/>
          </p:cNvSpPr>
          <p:nvPr/>
        </p:nvSpPr>
        <p:spPr>
          <a:xfrm>
            <a:off x="6678970" y="538221"/>
            <a:ext cx="1636974" cy="5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Clr>
                <a:schemeClr val="tx1"/>
              </a:buClr>
              <a:buFont typeface="Arial"/>
              <a:buNone/>
            </a:pPr>
            <a:r>
              <a:rPr lang="en-US" sz="2000" b="1" i="1" dirty="0">
                <a:solidFill>
                  <a:srgbClr val="F8A81B"/>
                </a:solidFill>
              </a:rPr>
              <a:t>50 minutes</a:t>
            </a:r>
          </a:p>
        </p:txBody>
      </p:sp>
      <p:pic>
        <p:nvPicPr>
          <p:cNvPr id="8" name="Picture 2" descr="File:Éti csiga (Helix pomatia).JPG">
            <a:extLst>
              <a:ext uri="{FF2B5EF4-FFF2-40B4-BE49-F238E27FC236}">
                <a16:creationId xmlns:a16="http://schemas.microsoft.com/office/drawing/2014/main" id="{030D25A5-5E08-9C42-846C-3E3F097E85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8" r="18042"/>
          <a:stretch/>
        </p:blipFill>
        <p:spPr bwMode="auto">
          <a:xfrm>
            <a:off x="6678970" y="2368150"/>
            <a:ext cx="1994030" cy="233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oogle Shape;64;p14">
            <a:extLst>
              <a:ext uri="{FF2B5EF4-FFF2-40B4-BE49-F238E27FC236}">
                <a16:creationId xmlns:a16="http://schemas.microsoft.com/office/drawing/2014/main" id="{DB05C3E2-EA00-FB44-AAAF-0808675F707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1439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7F6EE-D034-664C-ACC0-F9090CE3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POST-ACTIVITY QUIZ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7640F-23BA-D444-BC57-02F36C0120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45720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did you find as the most effective design elements to make your robot a) faster and b) slower?</a:t>
            </a:r>
          </a:p>
          <a:p>
            <a:pPr indent="-457200">
              <a:buClr>
                <a:schemeClr val="tx1"/>
              </a:buClr>
              <a:buFont typeface="+mj-lt"/>
              <a:buAutoNum type="arabicPeriod"/>
              <a:defRPr/>
            </a:pPr>
            <a:endParaRPr lang="en-US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-457200">
              <a:buClr>
                <a:schemeClr val="tx1"/>
              </a:buClr>
              <a:buFont typeface="+mj-lt"/>
              <a:buAutoNum type="arabicPeriod"/>
              <a:defRPr/>
            </a:pPr>
            <a:endParaRPr lang="en-US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-457200">
              <a:buClr>
                <a:schemeClr val="tx1"/>
              </a:buClr>
              <a:buFont typeface="+mj-lt"/>
              <a:buAutoNum type="arabicPeriod"/>
              <a:defRPr/>
            </a:pPr>
            <a:endParaRPr lang="en-US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Clr>
                <a:schemeClr val="tx1"/>
              </a:buClr>
              <a:buNone/>
              <a:defRPr/>
            </a:pPr>
            <a:endParaRPr lang="en-US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-457200">
              <a:buClr>
                <a:schemeClr val="tx1"/>
              </a:buClr>
              <a:buFont typeface="+mj-lt"/>
              <a:buAutoNum type="arabicPeriod" startAt="2"/>
              <a:defRPr/>
            </a:pP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some problems you faced when you designed a fast robot for the Hare Challenge? </a:t>
            </a:r>
          </a:p>
        </p:txBody>
      </p:sp>
      <p:pic>
        <p:nvPicPr>
          <p:cNvPr id="4" name="Google Shape;64;p14">
            <a:extLst>
              <a:ext uri="{FF2B5EF4-FFF2-40B4-BE49-F238E27FC236}">
                <a16:creationId xmlns:a16="http://schemas.microsoft.com/office/drawing/2014/main" id="{F33A3A81-9921-6947-A376-B746B1D9174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9681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7F6EE-D034-664C-ACC0-F9090CE3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POST-ACTIVITY QUIZ </a:t>
            </a:r>
            <a:r>
              <a:rPr lang="en" b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ANSWERS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7640F-23BA-D444-BC57-02F36C0120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45720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did you find as the most effective design elements to make your robot a) faster and b) slower?</a:t>
            </a:r>
          </a:p>
          <a:p>
            <a:pPr marL="971550" lvl="1" indent="-514350">
              <a:spcBef>
                <a:spcPts val="600"/>
              </a:spcBef>
              <a:buClr>
                <a:schemeClr val="tx1"/>
              </a:buClr>
              <a:buAutoNum type="alphaLcParenR"/>
              <a:defRPr/>
            </a:pPr>
            <a:r>
              <a:rPr lang="en-US" sz="1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FASTER: increasing gear ratio, increasing motor power, decreasing robot weight</a:t>
            </a:r>
          </a:p>
          <a:p>
            <a:pPr marL="971550" lvl="1" indent="-514350">
              <a:spcBef>
                <a:spcPts val="600"/>
              </a:spcBef>
              <a:buClr>
                <a:schemeClr val="tx1"/>
              </a:buClr>
              <a:buAutoNum type="alphaLcParenR"/>
              <a:defRPr/>
            </a:pPr>
            <a:r>
              <a:rPr lang="en-US" sz="1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SLOWER: decreasing gear ratio, decreasing motor power, increasing robot weight</a:t>
            </a:r>
          </a:p>
          <a:p>
            <a:pPr indent="-457200">
              <a:buClr>
                <a:schemeClr val="tx1"/>
              </a:buClr>
              <a:buFont typeface="+mj-lt"/>
              <a:buAutoNum type="arabicPeriod" startAt="2"/>
              <a:defRPr/>
            </a:pP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some problems you faced when you designed a fast robot for the Hare Challenge? </a:t>
            </a:r>
          </a:p>
          <a:p>
            <a:pPr marL="457200" lvl="1" indent="0">
              <a:spcBef>
                <a:spcPts val="60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you make a light robot, it is not structurally stable and can fall apart. You also lose torque, making the robot unstable.</a:t>
            </a:r>
            <a:endParaRPr lang="en-US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Google Shape;64;p14">
            <a:extLst>
              <a:ext uri="{FF2B5EF4-FFF2-40B4-BE49-F238E27FC236}">
                <a16:creationId xmlns:a16="http://schemas.microsoft.com/office/drawing/2014/main" id="{D611E955-1231-504B-9FC2-E4BCC71B395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9016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7F6EE-D034-664C-ACC0-F9090CE3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HARE CHALLENGE </a:t>
            </a:r>
            <a:r>
              <a:rPr lang="en" b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SOLUTION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7640F-23BA-D444-BC57-02F36C012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4"/>
            <a:ext cx="8363068" cy="3660157"/>
          </a:xfrm>
        </p:spPr>
        <p:txBody>
          <a:bodyPr/>
          <a:lstStyle/>
          <a:p>
            <a:pPr>
              <a:lnSpc>
                <a:spcPts val="25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the Hare Challenge, use the minimal number of parts on the LEGO robot, that is, </a:t>
            </a:r>
            <a:r>
              <a:rPr lang="en-US" sz="1600" b="1" dirty="0">
                <a:solidFill>
                  <a:srgbClr val="F8A8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keep the weight low. </a:t>
            </a:r>
          </a:p>
          <a:p>
            <a:pPr>
              <a:lnSpc>
                <a:spcPts val="25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Then attach the largest gear (40-tooth) to the motor and the smallest gear (8-tooth) to the wheel. It doesn</a:t>
            </a:r>
            <a:r>
              <a:rPr lang="en-US" alt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</a:t>
            </a: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 matter what gears are in between the 40-tooth gear and 8-tooth gears since they act as idler gears. </a:t>
            </a:r>
          </a:p>
          <a:p>
            <a:pPr>
              <a:lnSpc>
                <a:spcPts val="25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the </a:t>
            </a:r>
            <a:r>
              <a:rPr lang="en-US" sz="1600" b="1" dirty="0">
                <a:solidFill>
                  <a:srgbClr val="F8A8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maximum power setting </a:t>
            </a: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the motor. </a:t>
            </a:r>
          </a:p>
          <a:p>
            <a:pPr>
              <a:lnSpc>
                <a:spcPts val="25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an </a:t>
            </a:r>
            <a:r>
              <a:rPr lang="en-US" sz="1600" b="1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odd</a:t>
            </a: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number of gears, have the program tell the robot to go forwards. </a:t>
            </a:r>
          </a:p>
          <a:p>
            <a:pPr>
              <a:lnSpc>
                <a:spcPts val="25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an </a:t>
            </a:r>
            <a:r>
              <a:rPr lang="en-US" sz="1600" b="1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</a:t>
            </a: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number of gears, have the program tell the robot to go backwards (in order to make the robot move forwards since even # of gears reverses direction).</a:t>
            </a:r>
          </a:p>
          <a:p>
            <a:pPr>
              <a:lnSpc>
                <a:spcPts val="25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Expect some trial and error to be necessary.</a:t>
            </a:r>
          </a:p>
        </p:txBody>
      </p:sp>
      <p:pic>
        <p:nvPicPr>
          <p:cNvPr id="4" name="Google Shape;64;p14">
            <a:extLst>
              <a:ext uri="{FF2B5EF4-FFF2-40B4-BE49-F238E27FC236}">
                <a16:creationId xmlns:a16="http://schemas.microsoft.com/office/drawing/2014/main" id="{761480BF-800C-244C-9C6A-D9E7017CEE6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0000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7F6EE-D034-664C-ACC0-F9090CE3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SNAIL CHALLENGE </a:t>
            </a:r>
            <a:r>
              <a:rPr lang="en" b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SOLUTION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7640F-23BA-D444-BC57-02F36C012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4"/>
            <a:ext cx="8363068" cy="3660157"/>
          </a:xfrm>
        </p:spPr>
        <p:txBody>
          <a:bodyPr/>
          <a:lstStyle/>
          <a:p>
            <a:pPr>
              <a:lnSpc>
                <a:spcPts val="25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the Snail Challenge, </a:t>
            </a:r>
            <a:r>
              <a:rPr lang="en-US" sz="1600" b="1" dirty="0">
                <a:solidFill>
                  <a:srgbClr val="F8A8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make a heavy LEGO robot </a:t>
            </a: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(use as many parts as possible) since heavy machines move slowly with the same motor. </a:t>
            </a:r>
          </a:p>
          <a:p>
            <a:pPr>
              <a:lnSpc>
                <a:spcPts val="25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Then attach the smallest gear (8-tooth) to the motor and the largest gear (40-tooth) to the wheel. It doesn</a:t>
            </a:r>
            <a:r>
              <a:rPr lang="en-US" alt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</a:t>
            </a: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 matter what gears are in between the 8-tooth gear and 40-tooth gears since they act as idler gears. </a:t>
            </a:r>
          </a:p>
          <a:p>
            <a:pPr>
              <a:lnSpc>
                <a:spcPts val="25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the </a:t>
            </a:r>
            <a:r>
              <a:rPr lang="en-US" sz="1600" b="1" dirty="0">
                <a:solidFill>
                  <a:srgbClr val="F8A8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minimum power setting </a:t>
            </a: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the motor. </a:t>
            </a:r>
          </a:p>
          <a:p>
            <a:pPr>
              <a:lnSpc>
                <a:spcPts val="25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an </a:t>
            </a:r>
            <a:r>
              <a:rPr lang="en-US" sz="1600" b="1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odd</a:t>
            </a: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number of gears, have the program tell the robot to go forwards.</a:t>
            </a:r>
          </a:p>
          <a:p>
            <a:pPr>
              <a:lnSpc>
                <a:spcPts val="25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an </a:t>
            </a:r>
            <a:r>
              <a:rPr lang="en-US" sz="1600" b="1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</a:t>
            </a: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number of gears, have the program tell the robot to go backwards (in order to make the robot move forwards since even # of gears reverses direction)</a:t>
            </a:r>
          </a:p>
          <a:p>
            <a:pPr>
              <a:lnSpc>
                <a:spcPts val="25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Expect some trial and error to be necessary.</a:t>
            </a:r>
          </a:p>
        </p:txBody>
      </p:sp>
      <p:pic>
        <p:nvPicPr>
          <p:cNvPr id="4" name="Google Shape;64;p14">
            <a:extLst>
              <a:ext uri="{FF2B5EF4-FFF2-40B4-BE49-F238E27FC236}">
                <a16:creationId xmlns:a16="http://schemas.microsoft.com/office/drawing/2014/main" id="{4A2A1222-C0F4-E64F-B92F-13A186F851A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1809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7F6EE-D034-664C-ACC0-F9090CE3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VOCABULARY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7640F-23BA-D444-BC57-02F36C012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4"/>
            <a:ext cx="8086342" cy="3660157"/>
          </a:xfrm>
        </p:spPr>
        <p:txBody>
          <a:bodyPr/>
          <a:lstStyle/>
          <a:p>
            <a:pPr eaLnBrk="0" hangingPunct="0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rgbClr val="F8A8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design: 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Loosely stated, the art of </a:t>
            </a:r>
            <a:b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creating something that does not exist.</a:t>
            </a:r>
          </a:p>
          <a:p>
            <a:pPr eaLnBrk="0" hangingPunct="0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rgbClr val="F8A8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gear: 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rotating machine part with cut teeth that mesh with another toothed part in order to transmit torque; in most cases, the teeth on both gears are identical in shape.</a:t>
            </a:r>
          </a:p>
          <a:p>
            <a:pPr eaLnBrk="0" hangingPunct="0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rgbClr val="F8A8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torque: 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tendency of a force to rotate an object about its axis or pivot.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07238E-4287-FD47-9AB0-05EEE39DF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75813" y="83094"/>
            <a:ext cx="1374454" cy="1870005"/>
          </a:xfrm>
          <a:prstGeom prst="rect">
            <a:avLst/>
          </a:prstGeom>
        </p:spPr>
      </p:pic>
      <p:pic>
        <p:nvPicPr>
          <p:cNvPr id="5" name="Google Shape;64;p14">
            <a:extLst>
              <a:ext uri="{FF2B5EF4-FFF2-40B4-BE49-F238E27FC236}">
                <a16:creationId xmlns:a16="http://schemas.microsoft.com/office/drawing/2014/main" id="{DF6C6EF9-1949-2944-BF89-5E1EF95E9A8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7587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7F6EE-D034-664C-ACC0-F9090CE3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PRE-ACTIVITY QUIZ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7640F-23BA-D444-BC57-02F36C0120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>
              <a:buClr>
                <a:schemeClr val="tx1"/>
              </a:buClr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What are some design considerations to make a fast robot?</a:t>
            </a:r>
          </a:p>
          <a:p>
            <a:pPr marL="342900" lvl="0">
              <a:buClr>
                <a:schemeClr val="tx1"/>
              </a:buClr>
              <a:buFont typeface="+mj-lt"/>
              <a:buAutoNum type="arabicPeriod"/>
            </a:pPr>
            <a:endParaRPr lang="en-US" sz="2000" b="1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>
              <a:buClr>
                <a:schemeClr val="tx1"/>
              </a:buClr>
              <a:buFont typeface="+mj-lt"/>
              <a:buAutoNum type="arabicPeriod"/>
            </a:pPr>
            <a:endParaRPr lang="en-US" sz="2000" b="1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>
              <a:buClr>
                <a:schemeClr val="tx1"/>
              </a:buClr>
              <a:buFont typeface="+mj-lt"/>
              <a:buAutoNum type="arabicPeriod"/>
            </a:pPr>
            <a:endParaRPr lang="en-US" sz="2000" b="1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>
              <a:buClr>
                <a:schemeClr val="tx1"/>
              </a:buClr>
              <a:buFont typeface="+mj-lt"/>
              <a:buAutoNum type="arabicPeriod"/>
            </a:pPr>
            <a:endParaRPr lang="en-US" sz="2000" b="1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>
              <a:buClr>
                <a:schemeClr val="tx1"/>
              </a:buClr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What are some design considerations to make a slow robot?</a:t>
            </a:r>
            <a:endParaRPr lang="en-US" sz="2000" b="1" dirty="0"/>
          </a:p>
        </p:txBody>
      </p:sp>
      <p:pic>
        <p:nvPicPr>
          <p:cNvPr id="4" name="Google Shape;64;p14">
            <a:extLst>
              <a:ext uri="{FF2B5EF4-FFF2-40B4-BE49-F238E27FC236}">
                <a16:creationId xmlns:a16="http://schemas.microsoft.com/office/drawing/2014/main" id="{D7C691D9-0FF8-7741-90DC-A6321100180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5192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7F6EE-D034-664C-ACC0-F9090CE3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PRE-ACTIVITY QUIZ </a:t>
            </a:r>
            <a:r>
              <a:rPr lang="en" b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ANSWERS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7640F-23BA-D444-BC57-02F36C012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4"/>
            <a:ext cx="8520600" cy="3696251"/>
          </a:xfrm>
        </p:spPr>
        <p:txBody>
          <a:bodyPr/>
          <a:lstStyle/>
          <a:p>
            <a:pPr marL="342900" lvl="0">
              <a:buClr>
                <a:schemeClr val="tx1"/>
              </a:buClr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What are some design considerations to make a fast robot?</a:t>
            </a:r>
          </a:p>
          <a:p>
            <a:pPr marL="346075" lvl="0" indent="0">
              <a:buClr>
                <a:schemeClr val="tx1"/>
              </a:buClr>
              <a:buNone/>
            </a:pPr>
            <a:r>
              <a:rPr lang="en-US" sz="2000" b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Make the robot very light, that is, use a minimal number of parts. </a:t>
            </a:r>
          </a:p>
          <a:p>
            <a:pPr marL="0" lvl="0" indent="346075">
              <a:buClr>
                <a:schemeClr val="tx1"/>
              </a:buClr>
              <a:buNone/>
            </a:pPr>
            <a:r>
              <a:rPr lang="en-US" sz="2000" b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Make the wheels turn faster.</a:t>
            </a:r>
            <a:endParaRPr lang="en-US" sz="2000" b="1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>
              <a:buClr>
                <a:schemeClr val="tx1"/>
              </a:buClr>
              <a:buFont typeface="+mj-lt"/>
              <a:buAutoNum type="arabicPeriod"/>
            </a:pPr>
            <a:endParaRPr lang="en-US" sz="2000" b="1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>
              <a:buClr>
                <a:schemeClr val="tx1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2.  What are some design considerations to make a slow robot?</a:t>
            </a:r>
          </a:p>
          <a:p>
            <a:pPr marL="346075" lvl="0" indent="0">
              <a:buClr>
                <a:schemeClr val="tx1"/>
              </a:buClr>
              <a:buNone/>
            </a:pPr>
            <a:r>
              <a:rPr lang="en-US" sz="2000" b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Make the robot very heavy, that is, use many and heavier parts.</a:t>
            </a:r>
          </a:p>
          <a:p>
            <a:pPr marL="0" lvl="0" indent="346075">
              <a:buClr>
                <a:schemeClr val="tx1"/>
              </a:buClr>
              <a:buNone/>
            </a:pPr>
            <a:r>
              <a:rPr lang="en-US" sz="2000" b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Make the wheels turn slower.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4" name="Google Shape;64;p14">
            <a:extLst>
              <a:ext uri="{FF2B5EF4-FFF2-40B4-BE49-F238E27FC236}">
                <a16:creationId xmlns:a16="http://schemas.microsoft.com/office/drawing/2014/main" id="{E7F0CEEE-08BB-4E48-AE92-E2C3C16C874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1467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7F6EE-D034-664C-ACC0-F9090CE3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CHALLENGES TRACK SPECS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7640F-23BA-D444-BC57-02F36C012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648125"/>
          </a:xfrm>
        </p:spPr>
        <p:txBody>
          <a:bodyPr/>
          <a:lstStyle/>
          <a:p>
            <a:pPr marL="285750" lvl="0" indent="-285750">
              <a:buFont typeface="Wingdings" pitchFamily="2" charset="2"/>
              <a:buChar char="§"/>
            </a:pPr>
            <a:r>
              <a:rPr lang="en-US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Make the track a </a:t>
            </a:r>
            <a:r>
              <a:rPr lang="en-US" b="1" dirty="0">
                <a:solidFill>
                  <a:srgbClr val="9FCC3B"/>
                </a:solidFill>
                <a:latin typeface="Open Sans"/>
                <a:ea typeface="Open Sans"/>
                <a:cs typeface="Open Sans"/>
                <a:sym typeface="Open Sans"/>
              </a:rPr>
              <a:t>straight</a:t>
            </a:r>
            <a:r>
              <a:rPr lang="en-US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path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Make the track </a:t>
            </a:r>
            <a:r>
              <a:rPr lang="en-US" b="1" dirty="0">
                <a:solidFill>
                  <a:srgbClr val="8D64AA"/>
                </a:solidFill>
                <a:latin typeface="Open Sans"/>
                <a:ea typeface="Open Sans"/>
                <a:cs typeface="Open Sans"/>
                <a:sym typeface="Open Sans"/>
              </a:rPr>
              <a:t>5 to 15 feet </a:t>
            </a:r>
            <a:r>
              <a:rPr lang="en-US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 length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Make the track about </a:t>
            </a:r>
            <a:r>
              <a:rPr lang="en-US" b="1" dirty="0">
                <a:solidFill>
                  <a:srgbClr val="9FCC3B"/>
                </a:solidFill>
                <a:latin typeface="Open Sans"/>
                <a:ea typeface="Open Sans"/>
                <a:cs typeface="Open Sans"/>
                <a:sym typeface="Open Sans"/>
              </a:rPr>
              <a:t>3 feet wide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Clearly identify the </a:t>
            </a:r>
            <a:r>
              <a:rPr lang="en-US" b="1" dirty="0">
                <a:solidFill>
                  <a:srgbClr val="F8A81B"/>
                </a:solidFill>
                <a:latin typeface="Open Sans"/>
                <a:ea typeface="Open Sans"/>
                <a:cs typeface="Open Sans"/>
                <a:sym typeface="Open Sans"/>
              </a:rPr>
              <a:t>start</a:t>
            </a:r>
            <a:r>
              <a:rPr lang="en-US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lang="en-US" b="1" dirty="0">
                <a:solidFill>
                  <a:srgbClr val="F8A81B"/>
                </a:solidFill>
                <a:latin typeface="Open Sans"/>
                <a:ea typeface="Open Sans"/>
                <a:cs typeface="Open Sans"/>
                <a:sym typeface="Open Sans"/>
              </a:rPr>
              <a:t>finish</a:t>
            </a:r>
            <a:r>
              <a:rPr lang="en-US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lines</a:t>
            </a:r>
          </a:p>
          <a:p>
            <a:pPr marL="285750" lvl="0" indent="-285750">
              <a:buFont typeface="Wingdings" pitchFamily="2" charset="2"/>
              <a:buChar char="§"/>
            </a:pPr>
            <a:endParaRPr lang="en-US" b="1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lvl="0" indent="-285750">
              <a:buFont typeface="Wingdings" pitchFamily="2" charset="2"/>
              <a:buChar char="§"/>
            </a:pPr>
            <a:endParaRPr lang="en-US" b="1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lvl="0" indent="-285750">
              <a:buFont typeface="Wingdings" pitchFamily="2" charset="2"/>
              <a:buChar char="§"/>
            </a:pPr>
            <a:endParaRPr lang="en-US" b="1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lvl="0" indent="-285750">
              <a:buFont typeface="Wingdings" pitchFamily="2" charset="2"/>
              <a:buChar char="§"/>
            </a:pPr>
            <a:endParaRPr lang="en-US" b="1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lvl="0" indent="-285750">
              <a:buFont typeface="Wingdings" pitchFamily="2" charset="2"/>
              <a:buChar char="§"/>
            </a:pPr>
            <a:endParaRPr lang="en-US" b="1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lvl="0" indent="-285750">
              <a:buFont typeface="Wingdings" pitchFamily="2" charset="2"/>
              <a:buChar char="§"/>
            </a:pPr>
            <a:endParaRPr lang="en-US" b="1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en-US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Use a </a:t>
            </a:r>
            <a:r>
              <a:rPr lang="en-US" b="1" dirty="0">
                <a:solidFill>
                  <a:srgbClr val="8D64AA"/>
                </a:solidFill>
                <a:latin typeface="Open Sans"/>
                <a:ea typeface="Open Sans"/>
                <a:cs typeface="Open Sans"/>
                <a:sym typeface="Open Sans"/>
              </a:rPr>
              <a:t>stopwatch</a:t>
            </a:r>
            <a:r>
              <a:rPr lang="en-US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to time the races</a:t>
            </a:r>
            <a:endParaRPr lang="en-US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D9D46F2-C62D-FA41-9D3D-4EEC7B61E693}"/>
              </a:ext>
            </a:extLst>
          </p:cNvPr>
          <p:cNvGrpSpPr/>
          <p:nvPr/>
        </p:nvGrpSpPr>
        <p:grpSpPr>
          <a:xfrm>
            <a:off x="731837" y="2706500"/>
            <a:ext cx="7680325" cy="1355725"/>
            <a:chOff x="482600" y="4664075"/>
            <a:chExt cx="7680325" cy="1355725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9A07516-ACEB-2748-AE2F-7224A676A0A4}"/>
                </a:ext>
              </a:extLst>
            </p:cNvPr>
            <p:cNvCxnSpPr/>
            <p:nvPr/>
          </p:nvCxnSpPr>
          <p:spPr>
            <a:xfrm>
              <a:off x="1143000" y="5181600"/>
              <a:ext cx="6248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itle 3">
              <a:extLst>
                <a:ext uri="{FF2B5EF4-FFF2-40B4-BE49-F238E27FC236}">
                  <a16:creationId xmlns:a16="http://schemas.microsoft.com/office/drawing/2014/main" id="{D9209D29-D3BF-7645-90B8-49D0D4369E6F}"/>
                </a:ext>
              </a:extLst>
            </p:cNvPr>
            <p:cNvSpPr txBox="1">
              <a:spLocks/>
            </p:cNvSpPr>
            <p:nvPr/>
          </p:nvSpPr>
          <p:spPr>
            <a:xfrm>
              <a:off x="6619875" y="4697653"/>
              <a:ext cx="1543050" cy="479425"/>
            </a:xfrm>
            <a:prstGeom prst="rect">
              <a:avLst/>
            </a:prstGeom>
          </p:spPr>
          <p:txBody>
            <a:bodyPr anchor="b">
              <a:normAutofit fontScale="67500" lnSpcReduction="20000"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 b="1" kern="1200" cap="none" baseline="0">
                  <a:solidFill>
                    <a:schemeClr val="tx2"/>
                  </a:solidFill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Century Schoolbook" pitchFamily="18" charset="0"/>
                  <a:ea typeface="ＭＳ Ｐゴシック" charset="0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Century Schoolbook" pitchFamily="18" charset="0"/>
                  <a:ea typeface="ＭＳ Ｐゴシック" charset="0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Century Schoolbook" pitchFamily="18" charset="0"/>
                  <a:ea typeface="ＭＳ Ｐゴシック" charset="0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Century Schoolbook" pitchFamily="18" charset="0"/>
                  <a:ea typeface="ＭＳ Ｐゴシック" charset="0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Century Schoolbook" pitchFamily="18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Century Schoolbook" pitchFamily="18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Century Schoolbook" pitchFamily="18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Century Schoolbook" pitchFamily="18" charset="0"/>
                </a:defRPr>
              </a:lvl9pPr>
            </a:lstStyle>
            <a:p>
              <a:pPr algn="ctr" defTabSz="914400">
                <a:defRPr/>
              </a:pPr>
              <a:r>
                <a:rPr lang="en-US" dirty="0">
                  <a:solidFill>
                    <a:srgbClr val="F8A81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finish</a:t>
              </a:r>
            </a:p>
          </p:txBody>
        </p:sp>
        <p:sp>
          <p:nvSpPr>
            <p:cNvPr id="11" name="Title 3">
              <a:extLst>
                <a:ext uri="{FF2B5EF4-FFF2-40B4-BE49-F238E27FC236}">
                  <a16:creationId xmlns:a16="http://schemas.microsoft.com/office/drawing/2014/main" id="{AABF9A94-2134-044A-BB33-0D31A0CA1859}"/>
                </a:ext>
              </a:extLst>
            </p:cNvPr>
            <p:cNvSpPr txBox="1">
              <a:spLocks/>
            </p:cNvSpPr>
            <p:nvPr/>
          </p:nvSpPr>
          <p:spPr>
            <a:xfrm>
              <a:off x="482600" y="4664075"/>
              <a:ext cx="1543050" cy="479425"/>
            </a:xfrm>
            <a:prstGeom prst="rect">
              <a:avLst/>
            </a:prstGeom>
          </p:spPr>
          <p:txBody>
            <a:bodyPr anchor="b">
              <a:normAutofit fontScale="67500" lnSpcReduction="20000"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 b="1" kern="1200" cap="none" baseline="0">
                  <a:solidFill>
                    <a:schemeClr val="tx2"/>
                  </a:solidFill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Century Schoolbook" pitchFamily="18" charset="0"/>
                  <a:ea typeface="ＭＳ Ｐゴシック" charset="0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Century Schoolbook" pitchFamily="18" charset="0"/>
                  <a:ea typeface="ＭＳ Ｐゴシック" charset="0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Century Schoolbook" pitchFamily="18" charset="0"/>
                  <a:ea typeface="ＭＳ Ｐゴシック" charset="0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Century Schoolbook" pitchFamily="18" charset="0"/>
                  <a:ea typeface="ＭＳ Ｐゴシック" charset="0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Century Schoolbook" pitchFamily="18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Century Schoolbook" pitchFamily="18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Century Schoolbook" pitchFamily="18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Century Schoolbook" pitchFamily="18" charset="0"/>
                </a:defRPr>
              </a:lvl9pPr>
            </a:lstStyle>
            <a:p>
              <a:pPr algn="ctr" defTabSz="914400">
                <a:defRPr/>
              </a:pPr>
              <a:r>
                <a:rPr lang="en-US" dirty="0">
                  <a:solidFill>
                    <a:srgbClr val="F8A81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DBDEE18-FFD2-7543-B098-7EDD38FB21B9}"/>
                </a:ext>
              </a:extLst>
            </p:cNvPr>
            <p:cNvCxnSpPr/>
            <p:nvPr/>
          </p:nvCxnSpPr>
          <p:spPr>
            <a:xfrm>
              <a:off x="1143000" y="5168900"/>
              <a:ext cx="0" cy="850900"/>
            </a:xfrm>
            <a:prstGeom prst="line">
              <a:avLst/>
            </a:prstGeom>
            <a:ln w="38100">
              <a:solidFill>
                <a:srgbClr val="F8A81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5D47B19-E950-444C-80AB-5B830D6CBA80}"/>
                </a:ext>
              </a:extLst>
            </p:cNvPr>
            <p:cNvCxnSpPr/>
            <p:nvPr/>
          </p:nvCxnSpPr>
          <p:spPr>
            <a:xfrm>
              <a:off x="7391400" y="5168900"/>
              <a:ext cx="0" cy="850900"/>
            </a:xfrm>
            <a:prstGeom prst="line">
              <a:avLst/>
            </a:prstGeom>
            <a:ln w="38100">
              <a:solidFill>
                <a:srgbClr val="F8A81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340578E-C8F2-D943-BAEB-EF749FCF115B}"/>
                </a:ext>
              </a:extLst>
            </p:cNvPr>
            <p:cNvCxnSpPr/>
            <p:nvPr/>
          </p:nvCxnSpPr>
          <p:spPr>
            <a:xfrm>
              <a:off x="1143000" y="6019800"/>
              <a:ext cx="6248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le 3">
            <a:extLst>
              <a:ext uri="{FF2B5EF4-FFF2-40B4-BE49-F238E27FC236}">
                <a16:creationId xmlns:a16="http://schemas.microsoft.com/office/drawing/2014/main" id="{B08D3CAC-FBA1-F44D-9D61-EB149101B59D}"/>
              </a:ext>
            </a:extLst>
          </p:cNvPr>
          <p:cNvSpPr txBox="1">
            <a:spLocks/>
          </p:cNvSpPr>
          <p:nvPr/>
        </p:nvSpPr>
        <p:spPr>
          <a:xfrm>
            <a:off x="2337175" y="3327807"/>
            <a:ext cx="4531937" cy="674687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defTabSz="914400">
              <a:defRPr/>
            </a:pPr>
            <a:r>
              <a:rPr lang="en-US" dirty="0">
                <a:solidFill>
                  <a:srgbClr val="8D64AA"/>
                </a:solidFill>
                <a:sym typeface="Wingdings" panose="05000000000000000000" pitchFamily="2" charset="2"/>
              </a:rPr>
              <a:t> </a:t>
            </a:r>
            <a:r>
              <a:rPr lang="en-US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t</a:t>
            </a:r>
            <a:r>
              <a:rPr lang="en-US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 track </a:t>
            </a:r>
            <a:r>
              <a:rPr lang="en-US" dirty="0">
                <a:solidFill>
                  <a:srgbClr val="8D64AA"/>
                </a:solidFill>
                <a:sym typeface="Wingdings" panose="05000000000000000000" pitchFamily="2" charset="2"/>
              </a:rPr>
              <a:t></a:t>
            </a:r>
            <a:endParaRPr lang="en-US" dirty="0">
              <a:solidFill>
                <a:srgbClr val="8D64AA"/>
              </a:solidFill>
            </a:endParaRPr>
          </a:p>
        </p:txBody>
      </p:sp>
      <p:pic>
        <p:nvPicPr>
          <p:cNvPr id="16" name="Google Shape;64;p14">
            <a:extLst>
              <a:ext uri="{FF2B5EF4-FFF2-40B4-BE49-F238E27FC236}">
                <a16:creationId xmlns:a16="http://schemas.microsoft.com/office/drawing/2014/main" id="{08474A3A-E4C2-284B-B3A2-5774B9F378B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8604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7F6EE-D034-664C-ACC0-F9090CE3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DAY 1: HARE CHALLENGE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7640F-23BA-D444-BC57-02F36C012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844767"/>
          </a:xfrm>
        </p:spPr>
        <p:txBody>
          <a:bodyPr/>
          <a:lstStyle/>
          <a:p>
            <a:pPr marL="0" lvl="0" indent="0">
              <a:buClr>
                <a:schemeClr val="tx1"/>
              </a:buClr>
              <a:buNone/>
            </a:pPr>
            <a:r>
              <a:rPr lang="en-US" sz="2000" b="1" dirty="0">
                <a:solidFill>
                  <a:schemeClr val="tx1"/>
                </a:solidFill>
              </a:rPr>
              <a:t>To construct a LEGO MINDSTORMS EV3 robot and program it to travel the given track as fast as possible.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C8039F4-DF75-2F4A-B26C-B232E2DB26A9}"/>
              </a:ext>
            </a:extLst>
          </p:cNvPr>
          <p:cNvSpPr txBox="1">
            <a:spLocks/>
          </p:cNvSpPr>
          <p:nvPr/>
        </p:nvSpPr>
        <p:spPr>
          <a:xfrm>
            <a:off x="311700" y="1999645"/>
            <a:ext cx="8520600" cy="422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Clr>
                <a:schemeClr val="tx1"/>
              </a:buClr>
              <a:buFont typeface="Arial"/>
              <a:buNone/>
            </a:pPr>
            <a:r>
              <a:rPr lang="en-US" sz="2000" b="1" i="1" dirty="0">
                <a:solidFill>
                  <a:srgbClr val="9FCC3B"/>
                </a:solidFill>
              </a:rPr>
              <a:t>THE FASTEST ROBOT WINS!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4618BD9-9BBB-B943-9ACA-047D71C9E631}"/>
              </a:ext>
            </a:extLst>
          </p:cNvPr>
          <p:cNvSpPr txBox="1">
            <a:spLocks/>
          </p:cNvSpPr>
          <p:nvPr/>
        </p:nvSpPr>
        <p:spPr>
          <a:xfrm>
            <a:off x="311700" y="2536256"/>
            <a:ext cx="6630521" cy="2172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>
              <a:buClr>
                <a:srgbClr val="F8A81B"/>
              </a:buClr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</a:rPr>
              <a:t>Use the concepts from the gear lesson we just completed:</a:t>
            </a:r>
          </a:p>
          <a:p>
            <a:pPr marL="800100" lvl="1">
              <a:lnSpc>
                <a:spcPts val="500"/>
              </a:lnSpc>
              <a:buClr>
                <a:srgbClr val="F8A81B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</a:rPr>
              <a:t>What gear ratio should you use?</a:t>
            </a:r>
          </a:p>
          <a:p>
            <a:pPr marL="800100" lvl="1">
              <a:lnSpc>
                <a:spcPts val="500"/>
              </a:lnSpc>
              <a:buClr>
                <a:srgbClr val="F8A81B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</a:rPr>
              <a:t>What happens to torque when you have a high gear ratio?</a:t>
            </a:r>
          </a:p>
          <a:p>
            <a:pPr marL="342900">
              <a:buClr>
                <a:srgbClr val="F8A81B"/>
              </a:buClr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</a:rPr>
              <a:t>Let’s review those concepts once again quickly before you start the challenge.</a:t>
            </a:r>
          </a:p>
        </p:txBody>
      </p:sp>
      <p:pic>
        <p:nvPicPr>
          <p:cNvPr id="6" name="Picture 2" descr="File:JackRabitt,OldFtBliss.JPG">
            <a:extLst>
              <a:ext uri="{FF2B5EF4-FFF2-40B4-BE49-F238E27FC236}">
                <a16:creationId xmlns:a16="http://schemas.microsoft.com/office/drawing/2014/main" id="{05301D44-6971-344B-B415-F34F2E1E06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59" r="29041"/>
          <a:stretch/>
        </p:blipFill>
        <p:spPr bwMode="auto">
          <a:xfrm>
            <a:off x="7136850" y="1868048"/>
            <a:ext cx="1308286" cy="283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404DE65-6D1D-B144-B51B-F2FCCD235609}"/>
              </a:ext>
            </a:extLst>
          </p:cNvPr>
          <p:cNvSpPr txBox="1">
            <a:spLocks/>
          </p:cNvSpPr>
          <p:nvPr/>
        </p:nvSpPr>
        <p:spPr>
          <a:xfrm>
            <a:off x="6678970" y="538221"/>
            <a:ext cx="1636974" cy="5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Clr>
                <a:schemeClr val="tx1"/>
              </a:buClr>
              <a:buFont typeface="Arial"/>
              <a:buNone/>
            </a:pPr>
            <a:r>
              <a:rPr lang="en-US" sz="2000" b="1" i="1" dirty="0">
                <a:solidFill>
                  <a:srgbClr val="F8A81B"/>
                </a:solidFill>
              </a:rPr>
              <a:t>50 minutes</a:t>
            </a:r>
          </a:p>
        </p:txBody>
      </p:sp>
      <p:pic>
        <p:nvPicPr>
          <p:cNvPr id="8" name="Google Shape;64;p14">
            <a:extLst>
              <a:ext uri="{FF2B5EF4-FFF2-40B4-BE49-F238E27FC236}">
                <a16:creationId xmlns:a16="http://schemas.microsoft.com/office/drawing/2014/main" id="{AE3F3D46-FED9-A042-BE1D-21579204D20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300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7F6EE-D034-664C-ACC0-F9090CE3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WHAT IS A GEAR?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809D2BB-7ABC-3944-9F3D-72A170CD7243}"/>
              </a:ext>
            </a:extLst>
          </p:cNvPr>
          <p:cNvSpPr txBox="1">
            <a:spLocks/>
          </p:cNvSpPr>
          <p:nvPr/>
        </p:nvSpPr>
        <p:spPr>
          <a:xfrm>
            <a:off x="457200" y="1447800"/>
            <a:ext cx="8001000" cy="3424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gear is a </a:t>
            </a:r>
            <a:r>
              <a:rPr lang="en-US" b="1" dirty="0">
                <a:solidFill>
                  <a:srgbClr val="F8A8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wheel with teeth 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 meshes with </a:t>
            </a:r>
            <a:b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another similar gear that is typically larger or smaller. </a:t>
            </a:r>
          </a:p>
          <a:p>
            <a:pPr indent="-457200">
              <a:spcAft>
                <a:spcPts val="600"/>
              </a:spcAft>
              <a:buClr>
                <a:srgbClr val="F8A81B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Gears come in various sizes and types. </a:t>
            </a:r>
          </a:p>
          <a:p>
            <a:pPr indent="-457200">
              <a:spcAft>
                <a:spcPts val="600"/>
              </a:spcAft>
              <a:buClr>
                <a:srgbClr val="F8A81B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Depending on the situation, one gear may work better than another. </a:t>
            </a:r>
          </a:p>
          <a:p>
            <a:pPr indent="-457200">
              <a:spcAft>
                <a:spcPts val="600"/>
              </a:spcAft>
              <a:buClr>
                <a:srgbClr val="F8A81B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gears used for?</a:t>
            </a:r>
          </a:p>
          <a:p>
            <a:pPr lvl="1">
              <a:lnSpc>
                <a:spcPts val="800"/>
              </a:lnSpc>
              <a:buClr>
                <a:srgbClr val="F8A81B"/>
              </a:buClr>
              <a:buFont typeface="Wingdings" pitchFamily="2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Changing </a:t>
            </a:r>
            <a:r>
              <a:rPr lang="en-US" sz="1800" b="1" dirty="0">
                <a:solidFill>
                  <a:srgbClr val="9FCC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speed</a:t>
            </a:r>
          </a:p>
          <a:p>
            <a:pPr lvl="1">
              <a:lnSpc>
                <a:spcPts val="800"/>
              </a:lnSpc>
              <a:buClr>
                <a:srgbClr val="F8A81B"/>
              </a:buClr>
              <a:buFont typeface="Wingdings" pitchFamily="2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Changing </a:t>
            </a:r>
            <a:r>
              <a:rPr lang="en-US" sz="1800" b="1" dirty="0">
                <a:solidFill>
                  <a:srgbClr val="F8A8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direction of motion</a:t>
            </a:r>
          </a:p>
          <a:p>
            <a:pPr lvl="1">
              <a:lnSpc>
                <a:spcPts val="800"/>
              </a:lnSpc>
              <a:buClr>
                <a:srgbClr val="F8A81B"/>
              </a:buClr>
              <a:buFont typeface="Wingdings" pitchFamily="2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Changing </a:t>
            </a:r>
            <a:r>
              <a:rPr lang="en-US" sz="1800" b="1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torque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65D853D7-F944-774F-82D4-5A0F3FDF9999}"/>
              </a:ext>
            </a:extLst>
          </p:cNvPr>
          <p:cNvSpPr txBox="1">
            <a:spLocks/>
          </p:cNvSpPr>
          <p:nvPr/>
        </p:nvSpPr>
        <p:spPr>
          <a:xfrm>
            <a:off x="417241" y="968375"/>
            <a:ext cx="3180201" cy="4794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defTabSz="914400">
              <a:defRPr/>
            </a:pPr>
            <a:r>
              <a:rPr lang="en-US" sz="1800" dirty="0">
                <a:solidFill>
                  <a:srgbClr val="9FCC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 Review</a:t>
            </a:r>
          </a:p>
        </p:txBody>
      </p:sp>
      <p:pic>
        <p:nvPicPr>
          <p:cNvPr id="8" name="Picture 2" descr="cogs,engineering,engines,equipments,factories,fotolia,gears,factories,large,meshing,metals,rotate,spindles,spokes,sprockets,steels,teeth,transmissions,wheels">
            <a:extLst>
              <a:ext uri="{FF2B5EF4-FFF2-40B4-BE49-F238E27FC236}">
                <a16:creationId xmlns:a16="http://schemas.microsoft.com/office/drawing/2014/main" id="{E3BE8A74-30A2-C24E-864B-439506C292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1" b="16307"/>
          <a:stretch/>
        </p:blipFill>
        <p:spPr bwMode="auto">
          <a:xfrm>
            <a:off x="5504534" y="3087263"/>
            <a:ext cx="2424277" cy="16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oogle Shape;64;p14">
            <a:extLst>
              <a:ext uri="{FF2B5EF4-FFF2-40B4-BE49-F238E27FC236}">
                <a16:creationId xmlns:a16="http://schemas.microsoft.com/office/drawing/2014/main" id="{5FD1A2F0-8B80-FC46-9CC9-3D2C4AA0790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6756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7F6EE-D034-664C-ACC0-F9090CE3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MOST COMMONE GEAR: SPUR GEARS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809D2BB-7ABC-3944-9F3D-72A170CD7243}"/>
              </a:ext>
            </a:extLst>
          </p:cNvPr>
          <p:cNvSpPr txBox="1">
            <a:spLocks/>
          </p:cNvSpPr>
          <p:nvPr/>
        </p:nvSpPr>
        <p:spPr>
          <a:xfrm>
            <a:off x="457199" y="1447800"/>
            <a:ext cx="8269559" cy="3424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US" sz="1600" b="1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Look at the photograph below</a:t>
            </a: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The small (input gear) has 8 teeth and the large (output gear) has 40 teeth. </a:t>
            </a:r>
            <a:r>
              <a:rPr lang="en-US" sz="1600" b="1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Assume that X turns of the small one causes 1 turn of the large one. </a:t>
            </a:r>
            <a:r>
              <a:rPr lang="en-US" sz="1600" b="1" i="1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X?</a:t>
            </a:r>
          </a:p>
          <a:p>
            <a:pPr marL="0" indent="0"/>
            <a:endParaRPr lang="en-US" sz="16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/>
            <a:endParaRPr lang="en-US" sz="16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/>
            <a:endParaRPr lang="en-US" sz="16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16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this case, </a:t>
            </a:r>
            <a:r>
              <a:rPr lang="en-US" sz="1600" b="1" dirty="0">
                <a:solidFill>
                  <a:srgbClr val="F8A8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gear ratio is defined as 1:X </a:t>
            </a: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(output: input). 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Notice that this is in the same ratio as the number of teeth,</a:t>
            </a:r>
            <a:b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 is, 8:40 or 1:5.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65D853D7-F944-774F-82D4-5A0F3FDF9999}"/>
              </a:ext>
            </a:extLst>
          </p:cNvPr>
          <p:cNvSpPr txBox="1">
            <a:spLocks/>
          </p:cNvSpPr>
          <p:nvPr/>
        </p:nvSpPr>
        <p:spPr>
          <a:xfrm>
            <a:off x="417241" y="968375"/>
            <a:ext cx="3180201" cy="4794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defTabSz="914400">
              <a:defRPr/>
            </a:pPr>
            <a:r>
              <a:rPr lang="en-US" sz="1800" dirty="0">
                <a:solidFill>
                  <a:srgbClr val="9FCC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 Review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F526CB-BCEB-2E4F-9142-FB986BE03B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9" b="12501"/>
          <a:stretch/>
        </p:blipFill>
        <p:spPr>
          <a:xfrm>
            <a:off x="2981899" y="2571750"/>
            <a:ext cx="3180201" cy="1378087"/>
          </a:xfrm>
          <a:prstGeom prst="rect">
            <a:avLst/>
          </a:prstGeom>
        </p:spPr>
      </p:pic>
      <p:pic>
        <p:nvPicPr>
          <p:cNvPr id="8" name="Google Shape;64;p14">
            <a:extLst>
              <a:ext uri="{FF2B5EF4-FFF2-40B4-BE49-F238E27FC236}">
                <a16:creationId xmlns:a16="http://schemas.microsoft.com/office/drawing/2014/main" id="{0BA416C7-F566-F446-B4BF-F4323EA4904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7925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7F6EE-D034-664C-ACC0-F9090CE3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GEAR RATIO: EFFECT ON SPEED &amp; TORQUE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809D2BB-7ABC-3944-9F3D-72A170CD7243}"/>
              </a:ext>
            </a:extLst>
          </p:cNvPr>
          <p:cNvSpPr txBox="1">
            <a:spLocks/>
          </p:cNvSpPr>
          <p:nvPr/>
        </p:nvSpPr>
        <p:spPr>
          <a:xfrm>
            <a:off x="437220" y="1447800"/>
            <a:ext cx="8269559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600"/>
              </a:spcAft>
              <a:buClr>
                <a:srgbClr val="F8A81B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Imagine two 40-teeth gear contacting each other. </a:t>
            </a:r>
            <a:r>
              <a:rPr lang="en-US" sz="1600" b="1" i="1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one 40-tooth gear turns once, how many times will the other 40-tooth gear turn?</a:t>
            </a:r>
            <a:r>
              <a:rPr lang="en-US" sz="1600" b="1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>
              <a:spcAft>
                <a:spcPts val="600"/>
              </a:spcAft>
              <a:buClr>
                <a:srgbClr val="F8A81B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Now, imaging replacing one of the 40-tooth gears with an 8-tooth gear, with the 40-tooth gear turning the 8-tooth gear. </a:t>
            </a:r>
            <a:r>
              <a:rPr lang="en-US" sz="1600" b="1" i="1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the 40-tooth gear turns once, how many times will the 8-tooth gear turn? </a:t>
            </a:r>
          </a:p>
          <a:p>
            <a:pPr marL="114300" indent="0">
              <a:spcAft>
                <a:spcPts val="600"/>
              </a:spcAft>
              <a:buClr>
                <a:srgbClr val="F8A81B"/>
              </a:buClr>
              <a:buNone/>
            </a:pPr>
            <a:endParaRPr lang="en-US" sz="1600" b="1" i="1" dirty="0">
              <a:solidFill>
                <a:srgbClr val="8D64A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Aft>
                <a:spcPts val="600"/>
              </a:spcAft>
              <a:buFont typeface="Wingdings" pitchFamily="2" charset="2"/>
              <a:buNone/>
            </a:pP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this last case (8-tooth connected to 40-tooth), the 40-tooth gear’s axle will have 5 times the torque (rotational force) than the 8-tooth gear’s axle.  </a:t>
            </a:r>
          </a:p>
          <a:p>
            <a:pPr>
              <a:spcAft>
                <a:spcPts val="600"/>
              </a:spcAft>
              <a:buNone/>
            </a:pPr>
            <a:r>
              <a:rPr lang="en-US" sz="1600" b="1" dirty="0">
                <a:solidFill>
                  <a:srgbClr val="F8A8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So, although the large gear turns slowly,</a:t>
            </a:r>
            <a:br>
              <a:rPr lang="en-US" sz="1600" b="1" dirty="0">
                <a:solidFill>
                  <a:srgbClr val="F8A8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b="1" dirty="0">
                <a:solidFill>
                  <a:srgbClr val="F8A8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can push more!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65D853D7-F944-774F-82D4-5A0F3FDF9999}"/>
              </a:ext>
            </a:extLst>
          </p:cNvPr>
          <p:cNvSpPr txBox="1">
            <a:spLocks/>
          </p:cNvSpPr>
          <p:nvPr/>
        </p:nvSpPr>
        <p:spPr>
          <a:xfrm>
            <a:off x="417241" y="968375"/>
            <a:ext cx="3180201" cy="4794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defTabSz="914400">
              <a:defRPr/>
            </a:pPr>
            <a:r>
              <a:rPr lang="en-US" sz="1800" dirty="0">
                <a:solidFill>
                  <a:srgbClr val="9FCC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 Review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AA783EA5-6FC1-C044-ADDA-88F7310E6979}"/>
              </a:ext>
            </a:extLst>
          </p:cNvPr>
          <p:cNvSpPr txBox="1">
            <a:spLocks/>
          </p:cNvSpPr>
          <p:nvPr/>
        </p:nvSpPr>
        <p:spPr>
          <a:xfrm>
            <a:off x="7010401" y="1650134"/>
            <a:ext cx="1543050" cy="479425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defTabSz="914400">
              <a:defRPr/>
            </a:pPr>
            <a:r>
              <a:rPr lang="en-US" sz="16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Answer = 1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CE778CA-A3EE-1A4A-B559-EFF88CD6CC39}"/>
              </a:ext>
            </a:extLst>
          </p:cNvPr>
          <p:cNvSpPr txBox="1">
            <a:spLocks/>
          </p:cNvSpPr>
          <p:nvPr/>
        </p:nvSpPr>
        <p:spPr>
          <a:xfrm>
            <a:off x="6456949" y="2559634"/>
            <a:ext cx="1543050" cy="479425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defTabSz="914400">
              <a:defRPr/>
            </a:pPr>
            <a:r>
              <a:rPr lang="en-US" sz="16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Answer = 5</a:t>
            </a:r>
          </a:p>
        </p:txBody>
      </p:sp>
      <p:pic>
        <p:nvPicPr>
          <p:cNvPr id="9" name="Google Shape;64;p14">
            <a:extLst>
              <a:ext uri="{FF2B5EF4-FFF2-40B4-BE49-F238E27FC236}">
                <a16:creationId xmlns:a16="http://schemas.microsoft.com/office/drawing/2014/main" id="{00CBE7A2-45EB-8841-9F97-1F7A7243495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111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7F6EE-D034-664C-ACC0-F9090CE3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WHAT IS TORQUE? WHY IS IT IMPORTANT?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809D2BB-7ABC-3944-9F3D-72A170CD7243}"/>
              </a:ext>
            </a:extLst>
          </p:cNvPr>
          <p:cNvSpPr txBox="1">
            <a:spLocks/>
          </p:cNvSpPr>
          <p:nvPr/>
        </p:nvSpPr>
        <p:spPr>
          <a:xfrm>
            <a:off x="437220" y="1447800"/>
            <a:ext cx="8269559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8A81B"/>
              </a:buClr>
              <a:buFont typeface="Wingdings" pitchFamily="2" charset="2"/>
              <a:buChar char="§"/>
            </a:pPr>
            <a:r>
              <a:rPr lang="en-US" sz="15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Think of </a:t>
            </a:r>
            <a:r>
              <a:rPr lang="en-US" sz="1500" b="1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torque</a:t>
            </a:r>
            <a:r>
              <a:rPr lang="en-US" sz="15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 a rotational force, that is, a force that </a:t>
            </a:r>
            <a:r>
              <a:rPr lang="en-US" sz="1500" b="1" dirty="0">
                <a:solidFill>
                  <a:srgbClr val="F8A8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causes rotation </a:t>
            </a:r>
            <a:r>
              <a:rPr lang="en-US" sz="15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not forward movement.</a:t>
            </a:r>
          </a:p>
          <a:p>
            <a:pPr>
              <a:buClr>
                <a:srgbClr val="F8A81B"/>
              </a:buClr>
              <a:buFont typeface="Wingdings" pitchFamily="2" charset="2"/>
              <a:buChar char="§"/>
            </a:pPr>
            <a:r>
              <a:rPr lang="en-US" sz="15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the same motor power setting, more torque in a machine (such as a bicycle or car) leads to lower speeds, and less torque leads to higher speeds. This is because</a:t>
            </a:r>
            <a:br>
              <a:rPr lang="en-US" sz="15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500" b="1" dirty="0">
                <a:solidFill>
                  <a:srgbClr val="9FCC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power = torque * speed.</a:t>
            </a:r>
          </a:p>
          <a:p>
            <a:pPr>
              <a:buClr>
                <a:srgbClr val="F8A81B"/>
              </a:buClr>
              <a:buFont typeface="Wingdings" pitchFamily="2" charset="2"/>
              <a:buChar char="§"/>
            </a:pPr>
            <a:r>
              <a:rPr lang="en-US" sz="15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So, when we increase speed from the input to the output gear, we decrease torque by the same amount! </a:t>
            </a:r>
          </a:p>
          <a:p>
            <a:pPr>
              <a:buClr>
                <a:srgbClr val="F8A81B"/>
              </a:buClr>
              <a:buFont typeface="Wingdings" pitchFamily="2" charset="2"/>
              <a:buChar char="§"/>
            </a:pPr>
            <a:r>
              <a:rPr lang="en-US" sz="15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So, in any design you develop, you must decide which is more important: </a:t>
            </a:r>
            <a:r>
              <a:rPr lang="en-US" sz="1500" b="1" dirty="0">
                <a:solidFill>
                  <a:srgbClr val="F8A8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speed or torque, or maybe both</a:t>
            </a:r>
            <a:r>
              <a:rPr lang="en-US" sz="15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... </a:t>
            </a:r>
            <a:br>
              <a:rPr lang="en-US" sz="15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5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then select the appropriate gear ratio!</a:t>
            </a:r>
          </a:p>
          <a:p>
            <a:pPr marL="0" indent="0" algn="ctr">
              <a:buNone/>
            </a:pPr>
            <a:r>
              <a:rPr lang="en-US" sz="1500" b="1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Now, begin the hare challenge!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65D853D7-F944-774F-82D4-5A0F3FDF9999}"/>
              </a:ext>
            </a:extLst>
          </p:cNvPr>
          <p:cNvSpPr txBox="1">
            <a:spLocks/>
          </p:cNvSpPr>
          <p:nvPr/>
        </p:nvSpPr>
        <p:spPr>
          <a:xfrm>
            <a:off x="417241" y="968375"/>
            <a:ext cx="3180201" cy="4794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defTabSz="914400">
              <a:defRPr/>
            </a:pPr>
            <a:r>
              <a:rPr lang="en-US" sz="1800" dirty="0">
                <a:solidFill>
                  <a:srgbClr val="9FCC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 Review</a:t>
            </a:r>
          </a:p>
        </p:txBody>
      </p:sp>
      <p:pic>
        <p:nvPicPr>
          <p:cNvPr id="5" name="Google Shape;64;p14">
            <a:extLst>
              <a:ext uri="{FF2B5EF4-FFF2-40B4-BE49-F238E27FC236}">
                <a16:creationId xmlns:a16="http://schemas.microsoft.com/office/drawing/2014/main" id="{A0B5802F-ABD4-1644-894D-6547389CC4F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796979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1177</Words>
  <Application>Microsoft Macintosh PowerPoint</Application>
  <PresentationFormat>On-screen Show (16:9)</PresentationFormat>
  <Paragraphs>113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Arial</vt:lpstr>
      <vt:lpstr>Wingdings</vt:lpstr>
      <vt:lpstr>Open Sans</vt:lpstr>
      <vt:lpstr>Simple Light</vt:lpstr>
      <vt:lpstr>PowerPoint Presentation</vt:lpstr>
      <vt:lpstr>PRE-ACTIVITY QUIZ</vt:lpstr>
      <vt:lpstr>PRE-ACTIVITY QUIZ ANSWERS</vt:lpstr>
      <vt:lpstr>CHALLENGES TRACK SPECS</vt:lpstr>
      <vt:lpstr>DAY 1: HARE CHALLENGE</vt:lpstr>
      <vt:lpstr>WHAT IS A GEAR?</vt:lpstr>
      <vt:lpstr>MOST COMMONE GEAR: SPUR GEARS</vt:lpstr>
      <vt:lpstr>GEAR RATIO: EFFECT ON SPEED &amp; TORQUE</vt:lpstr>
      <vt:lpstr>WHAT IS TORQUE? WHY IS IT IMPORTANT?</vt:lpstr>
      <vt:lpstr>DAY 2: SNAIL CHALLENGE</vt:lpstr>
      <vt:lpstr>POST-ACTIVITY QUIZ</vt:lpstr>
      <vt:lpstr>POST-ACTIVITY QUIZ ANSWERS</vt:lpstr>
      <vt:lpstr>HARE CHALLENGE SOLUTION</vt:lpstr>
      <vt:lpstr>SNAIL CHALLENGE SOLUTION</vt:lpstr>
      <vt:lpstr>VOCABULARY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Meganne Jimenez</cp:lastModifiedBy>
  <cp:revision>13</cp:revision>
  <dcterms:modified xsi:type="dcterms:W3CDTF">2020-08-13T21:06:47Z</dcterms:modified>
</cp:coreProperties>
</file>