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01" r:id="rId4"/>
  </p:sldMasterIdLst>
  <p:notesMasterIdLst>
    <p:notesMasterId r:id="rId18"/>
  </p:notesMasterIdLst>
  <p:handoutMasterIdLst>
    <p:handoutMasterId r:id="rId19"/>
  </p:handoutMasterIdLst>
  <p:sldIdLst>
    <p:sldId id="304" r:id="rId5"/>
    <p:sldId id="393" r:id="rId6"/>
    <p:sldId id="394" r:id="rId7"/>
    <p:sldId id="320" r:id="rId8"/>
    <p:sldId id="326" r:id="rId9"/>
    <p:sldId id="397" r:id="rId10"/>
    <p:sldId id="398" r:id="rId11"/>
    <p:sldId id="399" r:id="rId12"/>
    <p:sldId id="400" r:id="rId13"/>
    <p:sldId id="377" r:id="rId14"/>
    <p:sldId id="385" r:id="rId15"/>
    <p:sldId id="401" r:id="rId16"/>
    <p:sldId id="386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8" autoAdjust="0"/>
    <p:restoredTop sz="90173" autoAdjust="0"/>
  </p:normalViewPr>
  <p:slideViewPr>
    <p:cSldViewPr snapToObjects="1">
      <p:cViewPr varScale="1">
        <p:scale>
          <a:sx n="103" d="100"/>
          <a:sy n="103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6C10-3779-4092-BE4A-597FAAAF506C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E17D2-BF72-4ADD-AFEF-A9ED37CB2D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991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7C9832-5A26-409D-8DD4-09CEC9E89A5B}" type="datetimeFigureOut">
              <a:rPr lang="en-US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65792A-8A58-4D2A-B538-948455C2B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341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Music by Touch </a:t>
            </a:r>
            <a:r>
              <a:rPr lang="en-US" altLang="en-US" baseline="0" dirty="0"/>
              <a:t>Presentation &gt; TeachEngineering.org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4FB5-5D96-47D8-B863-ECDD0042F18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2966935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36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58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72521D-C184-4DEC-A5D8-0F7403B3871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342214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5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4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613D-3758-49D1-9352-45B262DEEB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32287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613D-3758-49D1-9352-45B262DEEB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1986569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613D-3758-49D1-9352-45B262DEEB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179047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</a:rPr>
              <a:t>Answer: </a:t>
            </a:r>
            <a:r>
              <a:rPr lang="en-US" sz="1200" dirty="0"/>
              <a:t>Programming the EV3 Touch Sensor</a:t>
            </a:r>
            <a:r>
              <a:rPr lang="en-US" sz="1200" baseline="0" dirty="0"/>
              <a:t> (continued)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613D-3758-49D1-9352-45B262DEEB3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447060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</a:rPr>
              <a:t>Answer: </a:t>
            </a:r>
            <a:r>
              <a:rPr lang="en-US" sz="1200" dirty="0"/>
              <a:t>Programming the EV3 Touch Sensor</a:t>
            </a:r>
            <a:r>
              <a:rPr lang="en-US" sz="1200" baseline="0" dirty="0"/>
              <a:t> (continued)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613D-3758-49D1-9352-45B262DEEB3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270800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</a:rPr>
              <a:t>Answer: </a:t>
            </a:r>
            <a:r>
              <a:rPr lang="en-US" sz="1200" dirty="0"/>
              <a:t>Programming the EV3 Touch Sensor</a:t>
            </a:r>
            <a:r>
              <a:rPr lang="en-US" sz="1200" baseline="0" dirty="0"/>
              <a:t> (continued)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613D-3758-49D1-9352-45B262DEEB3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45169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01269-887C-40D0-83D3-2BE8DE95FDD8}" type="datetime1">
              <a:rPr lang="en-US" smtClean="0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31504A-FE2E-4DC8-A2E5-65DB7F0C0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1A2D3-853D-454F-A8FB-EA0F6F7F014C}" type="datetime1">
              <a:rPr lang="en-US" smtClean="0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A480-3A93-4217-B079-B7BED28E0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90A1-A6E3-4A4A-BC42-A175CEB96176}" type="datetime1">
              <a:rPr lang="en-US" smtClean="0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DF1B-424F-449E-9C83-87DB751EE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F0999E-F3FC-4872-8073-970FE445BBCB}" type="datetime1">
              <a:rPr lang="en-US" smtClean="0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A7E213-6AC6-4909-922A-8AE9F439D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>
            <a:normAutofit/>
          </a:bodyPr>
          <a:lstStyle>
            <a:lvl1pPr algn="l">
              <a:buNone/>
              <a:defRPr sz="4400" b="1" cap="none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5306-51D4-46FF-91B2-908DBBB68568}" type="datetime1">
              <a:rPr lang="en-US" smtClean="0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4AC8-B084-45FD-A1DB-1D9E77F8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34C0-87FE-45B1-873D-7C6802ADA015}" type="datetime1">
              <a:rPr lang="en-US" smtClean="0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1AC4C-0A1E-468C-9B8E-2AB6C0EAA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9275-06C2-4EDA-BC6D-D84885A3821A}" type="datetime1">
              <a:rPr lang="en-US" smtClean="0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B349-A0A4-4557-B778-A1E03DB95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5A21AE-70B1-41AA-BE9F-0DC1F3E2A498}" type="datetime1">
              <a:rPr lang="en-US" smtClean="0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9AE867-7977-46F5-B47D-84BE0FB7B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D0091-FC98-436B-ACD2-4D6C02CE6A14}" type="datetime1">
              <a:rPr lang="en-US" smtClean="0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CD0DD-2C34-45E0-AD33-5860BBC0A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E0BA6A-338B-431C-92F6-0382DD18C01E}" type="datetime1">
              <a:rPr lang="en-US" smtClean="0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8F33B3-DB7F-4362-8D48-A1D7BA951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47C1A5-6727-4719-9574-569CEEBECFCD}" type="datetime1">
              <a:rPr lang="en-US" smtClean="0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6EE7AA-1483-42BB-BE25-5028373C7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101269-887C-40D0-83D3-2BE8DE95FDD8}" type="datetime1">
              <a:rPr lang="en-US" smtClean="0"/>
              <a:pPr>
                <a:defRPr/>
              </a:pPr>
              <a:t>5/10/2017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31504A-FE2E-4DC8-A2E5-65DB7F0C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38" r:id="rId4"/>
    <p:sldLayoutId id="2147484239" r:id="rId5"/>
    <p:sldLayoutId id="2147484246" r:id="rId6"/>
    <p:sldLayoutId id="2147484240" r:id="rId7"/>
    <p:sldLayoutId id="2147484247" r:id="rId8"/>
    <p:sldLayoutId id="2147484248" r:id="rId9"/>
    <p:sldLayoutId id="2147484241" r:id="rId10"/>
    <p:sldLayoutId id="214748424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43172" y="5006169"/>
            <a:ext cx="6172200" cy="1088569"/>
          </a:xfrm>
        </p:spPr>
        <p:txBody>
          <a:bodyPr>
            <a:normAutofit/>
          </a:bodyPr>
          <a:lstStyle/>
          <a:p>
            <a:r>
              <a:rPr lang="en-US" sz="6000" dirty="0"/>
              <a:t>Music by Touch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34094" y="609600"/>
            <a:ext cx="3630138" cy="4824177"/>
            <a:chOff x="4534094" y="609600"/>
            <a:chExt cx="3630138" cy="4824177"/>
          </a:xfrm>
        </p:grpSpPr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4534094" y="2102388"/>
              <a:ext cx="1047339" cy="2149613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40" y="576"/>
                </a:cxn>
                <a:cxn ang="0">
                  <a:pos x="616" y="1344"/>
                </a:cxn>
                <a:cxn ang="0">
                  <a:pos x="520" y="1728"/>
                </a:cxn>
              </a:cxnLst>
              <a:rect l="0" t="0" r="r" b="b"/>
              <a:pathLst>
                <a:path w="696" h="1728">
                  <a:moveTo>
                    <a:pt x="376" y="0"/>
                  </a:moveTo>
                  <a:cubicBezTo>
                    <a:pt x="188" y="176"/>
                    <a:pt x="0" y="352"/>
                    <a:pt x="40" y="576"/>
                  </a:cubicBezTo>
                  <a:cubicBezTo>
                    <a:pt x="80" y="800"/>
                    <a:pt x="536" y="1152"/>
                    <a:pt x="616" y="1344"/>
                  </a:cubicBezTo>
                  <a:cubicBezTo>
                    <a:pt x="696" y="1536"/>
                    <a:pt x="512" y="1640"/>
                    <a:pt x="520" y="1728"/>
                  </a:cubicBezTo>
                </a:path>
              </a:pathLst>
            </a:custGeom>
            <a:noFill/>
            <a:ln w="508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6400042" y="609600"/>
              <a:ext cx="1649258" cy="3940958"/>
            </a:xfrm>
            <a:custGeom>
              <a:avLst/>
              <a:gdLst/>
              <a:ahLst/>
              <a:cxnLst>
                <a:cxn ang="0">
                  <a:pos x="0" y="368"/>
                </a:cxn>
                <a:cxn ang="0">
                  <a:pos x="576" y="272"/>
                </a:cxn>
                <a:cxn ang="0">
                  <a:pos x="192" y="2000"/>
                </a:cxn>
                <a:cxn ang="0">
                  <a:pos x="816" y="2576"/>
                </a:cxn>
                <a:cxn ang="0">
                  <a:pos x="720" y="3104"/>
                </a:cxn>
              </a:cxnLst>
              <a:rect l="0" t="0" r="r" b="b"/>
              <a:pathLst>
                <a:path w="904" h="3104">
                  <a:moveTo>
                    <a:pt x="0" y="368"/>
                  </a:moveTo>
                  <a:cubicBezTo>
                    <a:pt x="272" y="184"/>
                    <a:pt x="544" y="0"/>
                    <a:pt x="576" y="272"/>
                  </a:cubicBezTo>
                  <a:cubicBezTo>
                    <a:pt x="608" y="544"/>
                    <a:pt x="152" y="1616"/>
                    <a:pt x="192" y="2000"/>
                  </a:cubicBezTo>
                  <a:cubicBezTo>
                    <a:pt x="232" y="2384"/>
                    <a:pt x="728" y="2392"/>
                    <a:pt x="816" y="2576"/>
                  </a:cubicBezTo>
                  <a:cubicBezTo>
                    <a:pt x="904" y="2760"/>
                    <a:pt x="712" y="3016"/>
                    <a:pt x="720" y="3104"/>
                  </a:cubicBezTo>
                </a:path>
              </a:pathLst>
            </a:custGeom>
            <a:noFill/>
            <a:ln w="508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029200" y="813380"/>
              <a:ext cx="1740669" cy="153306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98442">
              <a:off x="6285110" y="4024435"/>
              <a:ext cx="1879122" cy="1409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b="33220"/>
            <a:stretch/>
          </p:blipFill>
          <p:spPr>
            <a:xfrm>
              <a:off x="4580470" y="4265775"/>
              <a:ext cx="1000963" cy="8836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672388" cy="5105400"/>
          </a:xfrm>
        </p:spPr>
        <p:txBody>
          <a:bodyPr/>
          <a:lstStyle/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>
                <a:latin typeface="Calibri" panose="020F0502020204030204" pitchFamily="34" charset="0"/>
              </a:rPr>
              <a:t>Provide an example “stimulus-sensor-coordinator-effector-response” framework for both your (human) sense of touch and the robotic touch sensor activity you performed.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>
                <a:latin typeface="Calibri" panose="020F0502020204030204" pitchFamily="34" charset="0"/>
              </a:rPr>
              <a:t>Explain how the LEGO touch sensor works.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 startAt="3"/>
            </a:pPr>
            <a:r>
              <a:rPr lang="en-US" sz="3000" b="1" dirty="0">
                <a:latin typeface="Calibri" panose="020F0502020204030204" pitchFamily="34" charset="0"/>
                <a:cs typeface="Times New Roman" pitchFamily="18" charset="0"/>
              </a:rPr>
              <a:t>Assume the brick is connected to a touch sensor and a motor. Sketch a simple program to move a motor when a touch sensor is pressed.</a:t>
            </a:r>
            <a:endParaRPr lang="en-US" sz="3000" b="1" dirty="0">
              <a:latin typeface="Calibri" panose="020F050202020403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586788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/>
              <a:t>Music by Touch Post-Quiz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229600" cy="5410199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</a:rPr>
              <a:t>Provide an example “stimulus-sensor-coordinator-effector-response” framework for both your (human) sense of touch and the robotic touch sensor activity you performed.</a:t>
            </a:r>
          </a:p>
          <a:p>
            <a:pPr marL="457200" lvl="1" indent="0" eaLnBrk="1" hangingPunct="1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For human touch:  hot object &gt; touch using finger &gt; nervous system &gt; muscle &gt; move finger back</a:t>
            </a:r>
          </a:p>
          <a:p>
            <a:pPr marL="457200" lvl="1" indent="0" eaLnBrk="1" hangingPunct="1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For LEGO setup:  button pressed &gt; touch sensor &gt; cable connecting to brick &gt; motor &gt; move the motor</a:t>
            </a:r>
            <a:endParaRPr lang="en-US" sz="2000" b="1" dirty="0">
              <a:latin typeface="Calibri" panose="020F0502020204030204" pitchFamily="34" charset="0"/>
            </a:endParaRPr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en-US" sz="2200" b="1" dirty="0">
                <a:latin typeface="Calibri" panose="020F0502020204030204" pitchFamily="34" charset="0"/>
              </a:rPr>
              <a:t>Explain how the LEGO touch sensor works.</a:t>
            </a:r>
          </a:p>
          <a:p>
            <a:pPr marL="457200" lvl="1" indent="0" eaLnBrk="1" hangingPunct="1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When the touch sensor button is pressed, it closes a circuit (similar to when you turn on a light switch) and a current is sent to the LEGO brick, which then knows that the touch sensor button was pressed.</a:t>
            </a:r>
            <a:endParaRPr lang="en-US" sz="2000" b="1" dirty="0">
              <a:latin typeface="Calibri" panose="020F0502020204030204" pitchFamily="34" charset="0"/>
            </a:endParaRPr>
          </a:p>
          <a:p>
            <a:pPr marL="457200" indent="-457200" eaLnBrk="1" hangingPunct="1">
              <a:buFont typeface="+mj-lt"/>
              <a:buAutoNum type="arabicPeriod" startAt="3"/>
            </a:pPr>
            <a:r>
              <a:rPr lang="en-US" sz="2200" b="1" dirty="0">
                <a:latin typeface="Calibri" panose="020F0502020204030204" pitchFamily="34" charset="0"/>
                <a:cs typeface="Times New Roman" pitchFamily="18" charset="0"/>
              </a:rPr>
              <a:t>Assume the brick is connected to a touch sensor and a motor. Sketch a simple program to move a motor when a touch sensor is pressed.</a:t>
            </a:r>
          </a:p>
          <a:p>
            <a:pPr marL="457200" lvl="1" indent="0" algn="ctr" eaLnBrk="1" hangingPunct="1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See #3 programming solution on next slide.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274638"/>
            <a:ext cx="8586788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600" dirty="0"/>
              <a:t>Music by Touch Post-Quiz </a:t>
            </a:r>
            <a:r>
              <a:rPr lang="en-US" sz="3600" dirty="0">
                <a:solidFill>
                  <a:srgbClr val="FF0000"/>
                </a:solidFill>
              </a:rPr>
              <a:t>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7208" y="152400"/>
            <a:ext cx="8481980" cy="563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</a:rPr>
              <a:t>Quiz Answer #3: </a:t>
            </a:r>
            <a:r>
              <a:rPr lang="en-US" sz="2400" dirty="0"/>
              <a:t>Moving a Motor Using the Touch Sensor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914400"/>
            <a:ext cx="83068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Description</a:t>
            </a:r>
            <a:r>
              <a:rPr lang="en-US" sz="1400" dirty="0"/>
              <a:t>: This program is for an EV3 robot with an attached touch sensor. This program will cause</a:t>
            </a:r>
          </a:p>
          <a:p>
            <a:r>
              <a:rPr lang="en-US" sz="1400" dirty="0"/>
              <a:t>The motor to move when the touch sensor is pressed. In this program the robot is set to do this motion</a:t>
            </a:r>
          </a:p>
          <a:p>
            <a:r>
              <a:rPr lang="en-US" sz="1400" dirty="0"/>
              <a:t>only once.</a:t>
            </a:r>
          </a:p>
          <a:p>
            <a:endParaRPr lang="en-US" sz="1400" dirty="0"/>
          </a:p>
          <a:p>
            <a:r>
              <a:rPr lang="en-US" sz="1400" u="sng" dirty="0"/>
              <a:t>Programming:</a:t>
            </a:r>
          </a:p>
          <a:p>
            <a:endParaRPr lang="en-US" sz="1400" u="sng" dirty="0"/>
          </a:p>
          <a:p>
            <a:r>
              <a:rPr lang="en-US" sz="1400" dirty="0"/>
              <a:t>	1) Drag up the “wait” icon which is the second icon in the “flow control (yellow)” section. After that</a:t>
            </a:r>
          </a:p>
          <a:p>
            <a:r>
              <a:rPr lang="en-US" sz="1400" dirty="0"/>
              <a:t>              drag up the “Move tank” icon which is the fourth icon in the section “Action”. Set in this order.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859" y="3176202"/>
            <a:ext cx="3881660" cy="37219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2705100"/>
            <a:ext cx="1911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Set to port 1 and B+C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2928720"/>
            <a:ext cx="0" cy="424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2928720"/>
            <a:ext cx="533400" cy="424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80340" y="3842110"/>
            <a:ext cx="3078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Set rotation to 1000 and power to 50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029200" y="4149887"/>
            <a:ext cx="2090184" cy="269713"/>
            <a:chOff x="5029200" y="4149887"/>
            <a:chExt cx="2090184" cy="269713"/>
          </a:xfrm>
        </p:grpSpPr>
        <p:cxnSp>
          <p:nvCxnSpPr>
            <p:cNvPr id="27" name="Straight Connector 26"/>
            <p:cNvCxnSpPr>
              <a:stCxn id="16" idx="2"/>
            </p:cNvCxnSpPr>
            <p:nvPr/>
          </p:nvCxnSpPr>
          <p:spPr>
            <a:xfrm flipH="1">
              <a:off x="7119383" y="4149887"/>
              <a:ext cx="1" cy="2697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029200" y="4419600"/>
              <a:ext cx="209018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 flipH="1" flipV="1">
            <a:off x="4686813" y="4117866"/>
            <a:ext cx="342388" cy="301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953000" y="4049911"/>
            <a:ext cx="76201" cy="3696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0343" y="4343400"/>
            <a:ext cx="2528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-Select Touch sensor from</a:t>
            </a:r>
          </a:p>
          <a:p>
            <a:r>
              <a:rPr lang="en-US" sz="1400" dirty="0"/>
              <a:t>The provided option. </a:t>
            </a:r>
          </a:p>
          <a:p>
            <a:r>
              <a:rPr lang="en-US" sz="1400" dirty="0"/>
              <a:t>-Go to compare, and select </a:t>
            </a:r>
          </a:p>
          <a:p>
            <a:r>
              <a:rPr lang="en-US" sz="1400" dirty="0"/>
              <a:t>State. Then set the state to 1.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541474" y="5105400"/>
            <a:ext cx="430326" cy="535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438400" y="3962400"/>
            <a:ext cx="914400" cy="76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2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4A575DD-9B48-4531-9585-6118CB9427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74638"/>
            <a:ext cx="8586788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4400" b="1" cap="none" dirty="0">
                <a:solidFill>
                  <a:schemeClr val="accent1"/>
                </a:solidFill>
              </a:rPr>
              <a:t>Vocabulary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1000" y="1524000"/>
            <a:ext cx="826928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sensor</a:t>
            </a:r>
            <a:r>
              <a:rPr lang="en-US" altLang="en-US" sz="2400" b="1" dirty="0">
                <a:latin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A device that converts one type of signal to another; for instance, the speedometer in a car collects physical data and calculates and displays the speed the car is moving.</a:t>
            </a:r>
            <a:endParaRPr lang="en-US" altLang="en-US" sz="24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tactile</a:t>
            </a:r>
            <a:r>
              <a:rPr lang="en-US" altLang="en-US" sz="2400" b="1" dirty="0">
                <a:latin typeface="Calibri" panose="020F0502020204030204" pitchFamily="34" charset="0"/>
                <a:cs typeface="Times New Roman" pitchFamily="18" charset="0"/>
              </a:rPr>
              <a:t>: Related to touch.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stimulus</a:t>
            </a:r>
            <a:r>
              <a:rPr lang="en-US" altLang="en-US" sz="2400" b="1" dirty="0">
                <a:latin typeface="Calibri" panose="020F0502020204030204" pitchFamily="34" charset="0"/>
                <a:cs typeface="Times New Roman" pitchFamily="18" charset="0"/>
              </a:rPr>
              <a:t>: A thing or event that causes a reaction.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transducer</a:t>
            </a:r>
            <a:r>
              <a:rPr lang="en-US" altLang="en-US" sz="2400" b="1" dirty="0">
                <a:latin typeface="Calibri" panose="020F0502020204030204" pitchFamily="34" charset="0"/>
                <a:cs typeface="Times New Roman" pitchFamily="18" charset="0"/>
              </a:rPr>
              <a:t>: Another term for a sensor (see above).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001000" cy="4724400"/>
          </a:xfrm>
        </p:spPr>
        <p:txBody>
          <a:bodyPr/>
          <a:lstStyle/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</a:rPr>
              <a:t>Provide an example “stimulus-sensor-coordinator-effector-response” framework for both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</a:rPr>
              <a:t>your (human) sense of touch and the robotic touch sensor.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endParaRPr lang="en-US" sz="3200" b="1" dirty="0">
              <a:latin typeface="Calibri" panose="020F0502020204030204" pitchFamily="34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</a:rPr>
              <a:t>Explain how the LEGO touch sensor works.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586788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/>
              <a:t>Music by Touch Pre-Quiz</a:t>
            </a:r>
          </a:p>
        </p:txBody>
      </p:sp>
    </p:spTree>
    <p:extLst>
      <p:ext uri="{BB962C8B-B14F-4D97-AF65-F5344CB8AC3E}">
        <p14:creationId xmlns:p14="http://schemas.microsoft.com/office/powerpoint/2010/main" val="181491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229600" cy="5410199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Provide an example “stimulus-sensor-coordinator-effector-response” framework for both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your (human) sense of touch and the robotic touch sensor.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For human touch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:  hot object &gt; touch using finger &gt; nervous system &gt; muscle &gt; move finger back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For LEGO setup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:  button pressed &gt; touch sensor &gt; cable connecting to brick &gt; motor &gt; move the motor</a:t>
            </a:r>
          </a:p>
          <a:p>
            <a:pPr marL="457200" indent="-457200" eaLnBrk="1" hangingPunct="1">
              <a:spcBef>
                <a:spcPts val="1800"/>
              </a:spcBef>
              <a:buFont typeface="+mj-lt"/>
              <a:buAutoNum type="arabicPeriod" startAt="2"/>
            </a:pPr>
            <a:r>
              <a:rPr lang="en-US" b="1" dirty="0">
                <a:latin typeface="Calibri" panose="020F0502020204030204" pitchFamily="34" charset="0"/>
              </a:rPr>
              <a:t>Explain how the LEGO touch sensor works.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When the touch sensor button is pressed, it closes a circuit (similar to when you turn on a light switch) and a current is sent to the LEGO brick, which then knows that the touch sensor button was pressed.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274638"/>
            <a:ext cx="8586788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3600" dirty="0"/>
              <a:t>Music by Touch Pre-Quiz </a:t>
            </a:r>
            <a:r>
              <a:rPr lang="en-US" sz="3600" dirty="0">
                <a:solidFill>
                  <a:srgbClr val="FF0000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4242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1026338"/>
            <a:ext cx="3505200" cy="8772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Your hand is commanded by your brain.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2400" y="228600"/>
            <a:ext cx="8586788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/>
              <a:t>Human-Robot Similarities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06120" y="5139671"/>
            <a:ext cx="5352080" cy="14960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Similarly, the LEGO MINDSTORMS EV3 intelligent brick commands its motor to move.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The next slide provides a design challenge to show how this might be done. </a:t>
            </a: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endParaRPr lang="en-US" sz="20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1325" y="1876847"/>
            <a:ext cx="3003875" cy="4661772"/>
            <a:chOff x="501325" y="1876847"/>
            <a:chExt cx="3003875" cy="4661772"/>
          </a:xfrm>
        </p:grpSpPr>
        <p:pic>
          <p:nvPicPr>
            <p:cNvPr id="1028" name="Picture 4" descr="Illustration of the bra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453" y="1876847"/>
              <a:ext cx="2190750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2733588" y="3214513"/>
              <a:ext cx="771612" cy="4962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sz="2400" b="1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620093" y="3616305"/>
              <a:ext cx="1248000" cy="2466260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752" y="624"/>
                </a:cxn>
                <a:cxn ang="0">
                  <a:pos x="32" y="1296"/>
                </a:cxn>
                <a:cxn ang="0">
                  <a:pos x="560" y="1776"/>
                </a:cxn>
              </a:cxnLst>
              <a:rect l="0" t="0" r="r" b="b"/>
              <a:pathLst>
                <a:path w="832" h="1776">
                  <a:moveTo>
                    <a:pt x="512" y="0"/>
                  </a:moveTo>
                  <a:cubicBezTo>
                    <a:pt x="672" y="204"/>
                    <a:pt x="832" y="408"/>
                    <a:pt x="752" y="624"/>
                  </a:cubicBezTo>
                  <a:cubicBezTo>
                    <a:pt x="672" y="840"/>
                    <a:pt x="64" y="1104"/>
                    <a:pt x="32" y="1296"/>
                  </a:cubicBezTo>
                  <a:cubicBezTo>
                    <a:pt x="0" y="1488"/>
                    <a:pt x="416" y="1704"/>
                    <a:pt x="560" y="1776"/>
                  </a:cubicBezTo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782313" y="3577468"/>
              <a:ext cx="1692000" cy="2332948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1088" y="624"/>
                </a:cxn>
                <a:cxn ang="0">
                  <a:pos x="128" y="1248"/>
                </a:cxn>
                <a:cxn ang="0">
                  <a:pos x="320" y="1680"/>
                </a:cxn>
              </a:cxnLst>
              <a:rect l="0" t="0" r="r" b="b"/>
              <a:pathLst>
                <a:path w="1128" h="1680">
                  <a:moveTo>
                    <a:pt x="368" y="0"/>
                  </a:moveTo>
                  <a:cubicBezTo>
                    <a:pt x="748" y="208"/>
                    <a:pt x="1128" y="416"/>
                    <a:pt x="1088" y="624"/>
                  </a:cubicBezTo>
                  <a:cubicBezTo>
                    <a:pt x="1048" y="832"/>
                    <a:pt x="256" y="1072"/>
                    <a:pt x="128" y="1248"/>
                  </a:cubicBezTo>
                  <a:cubicBezTo>
                    <a:pt x="0" y="1424"/>
                    <a:pt x="144" y="1624"/>
                    <a:pt x="320" y="1680"/>
                  </a:cubicBezTo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030" name="Picture 6" descr="academic,ballpoint pens,business,hands,ink pens,office supplies,schools,writings,hands,tex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25" y="5139671"/>
              <a:ext cx="1398948" cy="1398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4800600" y="1182999"/>
            <a:ext cx="3058832" cy="3894836"/>
            <a:chOff x="4534094" y="609600"/>
            <a:chExt cx="3630138" cy="4824177"/>
          </a:xfrm>
        </p:grpSpPr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534094" y="2102388"/>
              <a:ext cx="1047339" cy="2149613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40" y="576"/>
                </a:cxn>
                <a:cxn ang="0">
                  <a:pos x="616" y="1344"/>
                </a:cxn>
                <a:cxn ang="0">
                  <a:pos x="520" y="1728"/>
                </a:cxn>
              </a:cxnLst>
              <a:rect l="0" t="0" r="r" b="b"/>
              <a:pathLst>
                <a:path w="696" h="1728">
                  <a:moveTo>
                    <a:pt x="376" y="0"/>
                  </a:moveTo>
                  <a:cubicBezTo>
                    <a:pt x="188" y="176"/>
                    <a:pt x="0" y="352"/>
                    <a:pt x="40" y="576"/>
                  </a:cubicBezTo>
                  <a:cubicBezTo>
                    <a:pt x="80" y="800"/>
                    <a:pt x="536" y="1152"/>
                    <a:pt x="616" y="1344"/>
                  </a:cubicBezTo>
                  <a:cubicBezTo>
                    <a:pt x="696" y="1536"/>
                    <a:pt x="512" y="1640"/>
                    <a:pt x="520" y="1728"/>
                  </a:cubicBezTo>
                </a:path>
              </a:pathLst>
            </a:custGeom>
            <a:noFill/>
            <a:ln w="508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6400042" y="609600"/>
              <a:ext cx="1649258" cy="3940958"/>
            </a:xfrm>
            <a:custGeom>
              <a:avLst/>
              <a:gdLst/>
              <a:ahLst/>
              <a:cxnLst>
                <a:cxn ang="0">
                  <a:pos x="0" y="368"/>
                </a:cxn>
                <a:cxn ang="0">
                  <a:pos x="576" y="272"/>
                </a:cxn>
                <a:cxn ang="0">
                  <a:pos x="192" y="2000"/>
                </a:cxn>
                <a:cxn ang="0">
                  <a:pos x="816" y="2576"/>
                </a:cxn>
                <a:cxn ang="0">
                  <a:pos x="720" y="3104"/>
                </a:cxn>
              </a:cxnLst>
              <a:rect l="0" t="0" r="r" b="b"/>
              <a:pathLst>
                <a:path w="904" h="3104">
                  <a:moveTo>
                    <a:pt x="0" y="368"/>
                  </a:moveTo>
                  <a:cubicBezTo>
                    <a:pt x="272" y="184"/>
                    <a:pt x="544" y="0"/>
                    <a:pt x="576" y="272"/>
                  </a:cubicBezTo>
                  <a:cubicBezTo>
                    <a:pt x="608" y="544"/>
                    <a:pt x="152" y="1616"/>
                    <a:pt x="192" y="2000"/>
                  </a:cubicBezTo>
                  <a:cubicBezTo>
                    <a:pt x="232" y="2384"/>
                    <a:pt x="728" y="2392"/>
                    <a:pt x="816" y="2576"/>
                  </a:cubicBezTo>
                  <a:cubicBezTo>
                    <a:pt x="904" y="2760"/>
                    <a:pt x="712" y="3016"/>
                    <a:pt x="720" y="3104"/>
                  </a:cubicBezTo>
                </a:path>
              </a:pathLst>
            </a:custGeom>
            <a:noFill/>
            <a:ln w="508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029200" y="813380"/>
              <a:ext cx="1740669" cy="153306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98442">
              <a:off x="6285110" y="4024435"/>
              <a:ext cx="1879122" cy="140934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7"/>
            <a:srcRect b="33220"/>
            <a:stretch/>
          </p:blipFill>
          <p:spPr>
            <a:xfrm>
              <a:off x="4580470" y="4265775"/>
              <a:ext cx="1000963" cy="8836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7209" y="1285499"/>
            <a:ext cx="5312318" cy="18226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Do This: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Attach 2 touch sensors to the input ports, and a motor to an output port.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Write a program to do the following: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7208" y="228600"/>
            <a:ext cx="848198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dirty="0"/>
              <a:t>Music by Touch Activity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491" y="5723079"/>
            <a:ext cx="7038109" cy="8172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</a:rPr>
              <a:t>Write your program on a separate page and have your teacher check it before you begin.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557" y="4316634"/>
            <a:ext cx="5429443" cy="14745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If the other sensor is also touched, play the music faster and make the wheel turn faster.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Do this in a loop, continuously, until the program is stopped.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557" y="3003900"/>
            <a:ext cx="4060489" cy="15465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If one touch sensor is touched, play a piece of music and keep rotating the wheel (attached to the motor) slowly.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8930" y="854864"/>
            <a:ext cx="4548524" cy="4503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Engineering Design Challenge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98720" y="1037738"/>
            <a:ext cx="3567830" cy="4617445"/>
            <a:chOff x="4998720" y="1037738"/>
            <a:chExt cx="3567830" cy="4617445"/>
          </a:xfrm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7472965" y="1037738"/>
              <a:ext cx="1065200" cy="3940958"/>
            </a:xfrm>
            <a:custGeom>
              <a:avLst/>
              <a:gdLst/>
              <a:ahLst/>
              <a:cxnLst>
                <a:cxn ang="0">
                  <a:pos x="0" y="368"/>
                </a:cxn>
                <a:cxn ang="0">
                  <a:pos x="576" y="272"/>
                </a:cxn>
                <a:cxn ang="0">
                  <a:pos x="192" y="2000"/>
                </a:cxn>
                <a:cxn ang="0">
                  <a:pos x="816" y="2576"/>
                </a:cxn>
                <a:cxn ang="0">
                  <a:pos x="720" y="3104"/>
                </a:cxn>
              </a:cxnLst>
              <a:rect l="0" t="0" r="r" b="b"/>
              <a:pathLst>
                <a:path w="904" h="3104">
                  <a:moveTo>
                    <a:pt x="0" y="368"/>
                  </a:moveTo>
                  <a:cubicBezTo>
                    <a:pt x="272" y="184"/>
                    <a:pt x="544" y="0"/>
                    <a:pt x="576" y="272"/>
                  </a:cubicBezTo>
                  <a:cubicBezTo>
                    <a:pt x="608" y="544"/>
                    <a:pt x="152" y="1616"/>
                    <a:pt x="192" y="2000"/>
                  </a:cubicBezTo>
                  <a:cubicBezTo>
                    <a:pt x="232" y="2384"/>
                    <a:pt x="728" y="2392"/>
                    <a:pt x="816" y="2576"/>
                  </a:cubicBezTo>
                  <a:cubicBezTo>
                    <a:pt x="904" y="2760"/>
                    <a:pt x="712" y="3016"/>
                    <a:pt x="720" y="3104"/>
                  </a:cubicBezTo>
                </a:path>
              </a:pathLst>
            </a:custGeom>
            <a:noFill/>
            <a:ln w="508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972822" y="1250281"/>
              <a:ext cx="1740669" cy="153306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98442">
              <a:off x="6901602" y="4406472"/>
              <a:ext cx="1664948" cy="1248711"/>
            </a:xfrm>
            <a:prstGeom prst="rect">
              <a:avLst/>
            </a:prstGeom>
          </p:spPr>
        </p:pic>
        <p:sp>
          <p:nvSpPr>
            <p:cNvPr id="20" name="Freeform 15"/>
            <p:cNvSpPr>
              <a:spLocks/>
            </p:cNvSpPr>
            <p:nvPr/>
          </p:nvSpPr>
          <p:spPr bwMode="auto">
            <a:xfrm rot="1268949" flipH="1">
              <a:off x="5734802" y="2091600"/>
              <a:ext cx="100599" cy="1240697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40" y="576"/>
                </a:cxn>
                <a:cxn ang="0">
                  <a:pos x="616" y="1344"/>
                </a:cxn>
                <a:cxn ang="0">
                  <a:pos x="520" y="1728"/>
                </a:cxn>
              </a:cxnLst>
              <a:rect l="0" t="0" r="r" b="b"/>
              <a:pathLst>
                <a:path w="696" h="1728">
                  <a:moveTo>
                    <a:pt x="376" y="0"/>
                  </a:moveTo>
                  <a:cubicBezTo>
                    <a:pt x="188" y="176"/>
                    <a:pt x="0" y="352"/>
                    <a:pt x="40" y="576"/>
                  </a:cubicBezTo>
                  <a:cubicBezTo>
                    <a:pt x="80" y="800"/>
                    <a:pt x="536" y="1152"/>
                    <a:pt x="616" y="1344"/>
                  </a:cubicBezTo>
                  <a:cubicBezTo>
                    <a:pt x="696" y="1536"/>
                    <a:pt x="512" y="1640"/>
                    <a:pt x="520" y="1728"/>
                  </a:cubicBezTo>
                </a:path>
              </a:pathLst>
            </a:custGeom>
            <a:noFill/>
            <a:ln w="508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/>
            <a:srcRect b="33220"/>
            <a:stretch/>
          </p:blipFill>
          <p:spPr>
            <a:xfrm>
              <a:off x="4998720" y="3127241"/>
              <a:ext cx="1000963" cy="883674"/>
            </a:xfrm>
            <a:prstGeom prst="rect">
              <a:avLst/>
            </a:prstGeom>
          </p:spPr>
        </p:pic>
        <p:sp>
          <p:nvSpPr>
            <p:cNvPr id="25" name="Freeform 15"/>
            <p:cNvSpPr>
              <a:spLocks/>
            </p:cNvSpPr>
            <p:nvPr/>
          </p:nvSpPr>
          <p:spPr bwMode="auto">
            <a:xfrm flipH="1">
              <a:off x="6059659" y="2243947"/>
              <a:ext cx="364832" cy="2235388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40" y="576"/>
                </a:cxn>
                <a:cxn ang="0">
                  <a:pos x="616" y="1344"/>
                </a:cxn>
                <a:cxn ang="0">
                  <a:pos x="520" y="1728"/>
                </a:cxn>
              </a:cxnLst>
              <a:rect l="0" t="0" r="r" b="b"/>
              <a:pathLst>
                <a:path w="696" h="1728">
                  <a:moveTo>
                    <a:pt x="376" y="0"/>
                  </a:moveTo>
                  <a:cubicBezTo>
                    <a:pt x="188" y="176"/>
                    <a:pt x="0" y="352"/>
                    <a:pt x="40" y="576"/>
                  </a:cubicBezTo>
                  <a:cubicBezTo>
                    <a:pt x="80" y="800"/>
                    <a:pt x="536" y="1152"/>
                    <a:pt x="616" y="1344"/>
                  </a:cubicBezTo>
                  <a:cubicBezTo>
                    <a:pt x="696" y="1536"/>
                    <a:pt x="512" y="1640"/>
                    <a:pt x="520" y="1728"/>
                  </a:cubicBezTo>
                </a:path>
              </a:pathLst>
            </a:custGeom>
            <a:noFill/>
            <a:ln w="508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/>
            <a:srcRect b="33220"/>
            <a:stretch/>
          </p:blipFill>
          <p:spPr>
            <a:xfrm>
              <a:off x="5767585" y="4185092"/>
              <a:ext cx="1000963" cy="8836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7208" y="152400"/>
            <a:ext cx="8481980" cy="563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</a:rPr>
              <a:t>Answer: </a:t>
            </a:r>
            <a:r>
              <a:rPr lang="en-US" sz="2800" dirty="0"/>
              <a:t>Programming the EV3 Touch Sensor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0"/>
            <a:ext cx="2258877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44625"/>
            <a:ext cx="690766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Description:</a:t>
            </a:r>
          </a:p>
          <a:p>
            <a:r>
              <a:rPr lang="en-US" sz="1200" dirty="0"/>
              <a:t>This program is for an EV3 robot with two touch sensors(one attached to port 1 </a:t>
            </a:r>
          </a:p>
          <a:p>
            <a:r>
              <a:rPr lang="en-US" sz="1200" dirty="0"/>
              <a:t>And the other attached to port 2)and one motor (attached to port A), The program</a:t>
            </a:r>
          </a:p>
          <a:p>
            <a:r>
              <a:rPr lang="en-US" sz="1200" dirty="0"/>
              <a:t>Will cause a robot to play a music softly and rotate the motor slowly when one touch</a:t>
            </a:r>
          </a:p>
          <a:p>
            <a:r>
              <a:rPr lang="en-US" sz="1200" dirty="0"/>
              <a:t>Sensor is touched and play music loudly and turn the motor fast when the other touch</a:t>
            </a:r>
          </a:p>
          <a:p>
            <a:r>
              <a:rPr lang="en-US" sz="1200" dirty="0"/>
              <a:t>Sensor is touched, It will do this continuously till the program is stopped</a:t>
            </a:r>
          </a:p>
          <a:p>
            <a:endParaRPr lang="en-US" sz="1200" dirty="0"/>
          </a:p>
          <a:p>
            <a:r>
              <a:rPr lang="en-US" sz="1200" dirty="0"/>
              <a:t>Programming:</a:t>
            </a:r>
          </a:p>
          <a:p>
            <a:endParaRPr lang="en-US" sz="1200" dirty="0"/>
          </a:p>
          <a:p>
            <a:r>
              <a:rPr lang="en-US" sz="1200" dirty="0"/>
              <a:t>1)Click the “Loop” icon [3</a:t>
            </a:r>
            <a:r>
              <a:rPr lang="en-US" sz="1200" baseline="30000" dirty="0"/>
              <a:t>rd</a:t>
            </a:r>
            <a:r>
              <a:rPr lang="en-US" sz="1200" dirty="0"/>
              <a:t> icon in Flow control] and drag the loop command</a:t>
            </a:r>
          </a:p>
          <a:p>
            <a:r>
              <a:rPr lang="en-US" sz="1200" dirty="0"/>
              <a:t>Onto the Play button beam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2)Click the “Switch” icon[4</a:t>
            </a:r>
            <a:r>
              <a:rPr lang="en-US" sz="1200" baseline="30000" dirty="0"/>
              <a:t>th</a:t>
            </a:r>
            <a:r>
              <a:rPr lang="en-US" sz="1200" dirty="0"/>
              <a:t> icon in flow control] and drag and drop it onto the play sequence beam </a:t>
            </a:r>
          </a:p>
          <a:p>
            <a:r>
              <a:rPr lang="en-US" sz="1200" dirty="0"/>
              <a:t>Inside the loop command</a:t>
            </a:r>
          </a:p>
          <a:p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876800"/>
            <a:ext cx="285132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4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381000"/>
            <a:ext cx="80551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With the switch command highlighted, verify that the touch sensor, port 1, and the “bumped” </a:t>
            </a:r>
          </a:p>
          <a:p>
            <a:r>
              <a:rPr lang="en-US" sz="1400" dirty="0"/>
              <a:t>option are selected.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3) Click and drag the “sound” icon [6</a:t>
            </a:r>
            <a:r>
              <a:rPr lang="en-US" sz="1400" baseline="30000" dirty="0"/>
              <a:t>th</a:t>
            </a:r>
            <a:r>
              <a:rPr lang="en-US" sz="1400" dirty="0"/>
              <a:t> icon in Action] onto the top play sequence beam in the switch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1" y="697815"/>
            <a:ext cx="1847850" cy="1931994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flipV="1">
            <a:off x="2438400" y="1295400"/>
            <a:ext cx="1676400" cy="3810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38181" y="153703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Port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4" y="3092524"/>
            <a:ext cx="3608348" cy="2324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550" y="3157226"/>
            <a:ext cx="3016250" cy="231044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816212" y="39512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93840" y="5416873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Change volume to 25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9352" y="5905369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Leave it with the Play file selection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5793085"/>
            <a:ext cx="4036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Click on blank part, click on “LEGO</a:t>
            </a:r>
          </a:p>
          <a:p>
            <a:r>
              <a:rPr lang="en-US" dirty="0"/>
              <a:t>Sound Files” and select the preferred</a:t>
            </a:r>
          </a:p>
          <a:p>
            <a:r>
              <a:rPr lang="en-US" dirty="0"/>
              <a:t>Sound you want to be played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447800" y="4140873"/>
            <a:ext cx="76200" cy="17265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752600" y="4104899"/>
            <a:ext cx="1250950" cy="12382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5400000" flipH="1" flipV="1">
            <a:off x="6000078" y="4716411"/>
            <a:ext cx="1715842" cy="15239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35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7136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4) Click and drag a movement block next to the sound icon on the play sequence beam.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2827" y="2318799"/>
            <a:ext cx="424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C) Select “on” so that your motor rotates unlimitedly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48" y="817364"/>
            <a:ext cx="3546752" cy="25256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6639" y="1738312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B) Set the speed to 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2827" y="1061129"/>
            <a:ext cx="1450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A) Select Port A</a:t>
            </a:r>
          </a:p>
        </p:txBody>
      </p:sp>
      <p:cxnSp>
        <p:nvCxnSpPr>
          <p:cNvPr id="13" name="Straight Arrow Connector 12"/>
          <p:cNvCxnSpPr>
            <a:stCxn id="8" idx="1"/>
          </p:cNvCxnSpPr>
          <p:nvPr/>
        </p:nvCxnSpPr>
        <p:spPr>
          <a:xfrm flipH="1">
            <a:off x="2362201" y="1215018"/>
            <a:ext cx="1430626" cy="153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1"/>
          </p:cNvCxnSpPr>
          <p:nvPr/>
        </p:nvCxnSpPr>
        <p:spPr>
          <a:xfrm flipH="1" flipV="1">
            <a:off x="2819400" y="2057400"/>
            <a:ext cx="973427" cy="415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0800000">
            <a:off x="2438401" y="1738312"/>
            <a:ext cx="1354427" cy="15388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0027" y="3477204"/>
            <a:ext cx="6997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5) Click and drag another “Switch” onto the bottom sequence beam in the first ”switch”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367" y="3736224"/>
            <a:ext cx="3361875" cy="283489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82700" y="5472440"/>
            <a:ext cx="24542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A) Make sure that touch </a:t>
            </a:r>
          </a:p>
          <a:p>
            <a:r>
              <a:rPr lang="en-US" sz="1400" dirty="0"/>
              <a:t>Sensor is selected</a:t>
            </a:r>
          </a:p>
          <a:p>
            <a:endParaRPr lang="en-US" sz="1400" dirty="0"/>
          </a:p>
          <a:p>
            <a:r>
              <a:rPr lang="en-US" sz="1400" dirty="0"/>
              <a:t>B) And “Bumped” is selected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135701" y="5719762"/>
            <a:ext cx="14456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624607" y="6254750"/>
            <a:ext cx="10329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84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304800"/>
            <a:ext cx="7205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6) Click and drag another “sound” icon onto the top sequence beam in the second switch.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603052"/>
            <a:ext cx="2895600" cy="2702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336468"/>
            <a:ext cx="877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7) Click and drag another “move” icon onto the sequence beam in the second switch next to the “sound icon”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912" y="3675498"/>
            <a:ext cx="3249263" cy="2989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4225" y="5360765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2) Set the speed to 75.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8319" y="1721384"/>
            <a:ext cx="3139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1) Select a sound option from the list.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8319" y="2328790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2) Set the volume to 75.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5175" y="4664207"/>
            <a:ext cx="1378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1) Set to port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6540" y="5838057"/>
            <a:ext cx="2685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3) Set to “ON” for unlimited turn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800600" y="1752600"/>
            <a:ext cx="787720" cy="2286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1"/>
          </p:cNvCxnSpPr>
          <p:nvPr/>
        </p:nvCxnSpPr>
        <p:spPr>
          <a:xfrm flipH="1" flipV="1">
            <a:off x="4572000" y="2029161"/>
            <a:ext cx="1016319" cy="4535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8637" y="4878289"/>
            <a:ext cx="496538" cy="106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790331" y="5295085"/>
            <a:ext cx="496538" cy="201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581400" y="5348789"/>
            <a:ext cx="755140" cy="6119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423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DC6C7C970CF74098EBEB19971451B8" ma:contentTypeVersion="0" ma:contentTypeDescription="Create a new document." ma:contentTypeScope="" ma:versionID="3168824a88ae461178c9d64f7fa8e8d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006A26F-938A-407F-B8FF-135371B2E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5D99245-70F6-482E-87C4-C4C2344A73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249DCB-6237-4933-98EC-F090EE5C3D4F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2955</TotalTime>
  <Words>1209</Words>
  <Application>Microsoft Office PowerPoint</Application>
  <PresentationFormat>On-screen Show (4:3)</PresentationFormat>
  <Paragraphs>150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Music by Touch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Human Sensors Work?</dc:title>
  <dc:creator>Ajay Nair</dc:creator>
  <cp:lastModifiedBy>吴传伟</cp:lastModifiedBy>
  <cp:revision>378</cp:revision>
  <dcterms:created xsi:type="dcterms:W3CDTF">2009-07-19T21:20:08Z</dcterms:created>
  <dcterms:modified xsi:type="dcterms:W3CDTF">2017-05-10T07:55:11Z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0x010100A8DC6C7C970CF74098EBEB19971451B8</vt:lpwstr>
  </property>
</Properties>
</file>