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20"/>
  </p:notesMasterIdLst>
  <p:handoutMasterIdLst>
    <p:handoutMasterId r:id="rId21"/>
  </p:handoutMasterIdLst>
  <p:sldIdLst>
    <p:sldId id="304" r:id="rId5"/>
    <p:sldId id="431" r:id="rId6"/>
    <p:sldId id="432" r:id="rId7"/>
    <p:sldId id="387" r:id="rId8"/>
    <p:sldId id="413" r:id="rId9"/>
    <p:sldId id="388" r:id="rId10"/>
    <p:sldId id="423" r:id="rId11"/>
    <p:sldId id="424" r:id="rId12"/>
    <p:sldId id="425" r:id="rId13"/>
    <p:sldId id="426" r:id="rId14"/>
    <p:sldId id="427" r:id="rId15"/>
    <p:sldId id="430" r:id="rId16"/>
    <p:sldId id="428" r:id="rId17"/>
    <p:sldId id="398" r:id="rId18"/>
    <p:sldId id="433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43" autoAdjust="0"/>
    <p:restoredTop sz="90173" autoAdjust="0"/>
  </p:normalViewPr>
  <p:slideViewPr>
    <p:cSldViewPr snapToObjects="1">
      <p:cViewPr>
        <p:scale>
          <a:sx n="66" d="100"/>
          <a:sy n="66" d="100"/>
        </p:scale>
        <p:origin x="4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6C10-3779-4092-BE4A-597FAAAF506C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17D2-BF72-4ADD-AFEF-A9ED37CB2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9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7C9832-5A26-409D-8DD4-09CEC9E89A5B}" type="datetimeFigureOut">
              <a:rPr lang="en-US"/>
              <a:pPr>
                <a:defRPr/>
              </a:pPr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65792A-8A58-4D2A-B538-948455C2B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41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Control Using Sound</a:t>
            </a:r>
            <a:r>
              <a:rPr lang="en-US" altLang="en-US" baseline="0" dirty="0" smtClean="0"/>
              <a:t> Presentation &gt; TeachEngineering.org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4FB5-5D96-47D8-B863-ECDD0042F1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8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BBF0A3-E913-4F28-9B96-DCC6D2A79C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806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F74C4-B04A-4B2F-9DC3-3747F2D50D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363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2521D-C184-4DEC-A5D8-0F7403B387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D6500-AA9E-4156-A4A5-A5D01D825C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F89311-5EED-4534-9093-26D34DFBB3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613D-3758-49D1-9352-45B262DEEB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AF73D-0792-4C4B-8223-55A3AC12D4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7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191FE-1497-407C-96BB-6090CD8AFC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059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295D0D-4973-426B-8CEE-286F8E6230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5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FD875-7684-490E-B5F2-38950465AA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777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Autofit/>
          </a:bodyPr>
          <a:lstStyle>
            <a:lvl1pPr>
              <a:defRPr sz="6000" b="1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1504A-FE2E-4DC8-A2E5-65DB7F0C0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1A2D3-853D-454F-A8FB-EA0F6F7F014C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A480-3A93-4217-B079-B7BED28E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90A1-A6E3-4A4A-BC42-A175CEB96176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DF1B-424F-449E-9C83-87DB751E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 b="1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F0999E-F3FC-4872-8073-970FE445BBCB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A7E213-6AC6-4909-922A-8AE9F439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>
              <a:buNone/>
              <a:defRPr sz="60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5306-51D4-46FF-91B2-908DBBB68568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AC8-B084-45FD-A1DB-1D9E77F8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34C0-87FE-45B1-873D-7C6802ADA015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AC4C-0A1E-468C-9B8E-2AB6C0EAA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>
            <a:normAutofit/>
          </a:bodyPr>
          <a:lstStyle>
            <a:lvl1pPr>
              <a:defRPr sz="4400" b="1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9275-06C2-4EDA-BC6D-D84885A3821A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B349-A0A4-4557-B778-A1E03DB95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5A21AE-70B1-41AA-BE9F-0DC1F3E2A498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9AE867-7977-46F5-B47D-84BE0FB7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0091-FC98-436B-ACD2-4D6C02CE6A14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D0DD-2C34-45E0-AD33-5860BBC0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E0BA6A-338B-431C-92F6-0382DD18C01E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8F33B3-DB7F-4362-8D48-A1D7BA951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47C1A5-6727-4719-9574-569CEEBECFCD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6EE7AA-1483-42BB-BE25-5028373C7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01269-887C-40D0-83D3-2BE8DE95FDD8}" type="datetime1">
              <a:rPr lang="en-US" smtClean="0"/>
              <a:pPr>
                <a:defRPr/>
              </a:pPr>
              <a:t>2/4/2014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31504A-FE2E-4DC8-A2E5-65DB7F0C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38" r:id="rId4"/>
    <p:sldLayoutId id="2147484239" r:id="rId5"/>
    <p:sldLayoutId id="2147484246" r:id="rId6"/>
    <p:sldLayoutId id="2147484240" r:id="rId7"/>
    <p:sldLayoutId id="2147484247" r:id="rId8"/>
    <p:sldLayoutId id="2147484248" r:id="rId9"/>
    <p:sldLayoutId id="2147484241" r:id="rId10"/>
    <p:sldLayoutId id="21474842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none" baseline="0">
          <a:solidFill>
            <a:srgbClr val="FF000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braindiseases.html" TargetMode="External"/><Relationship Id="rId2" Type="http://schemas.openxmlformats.org/officeDocument/2006/relationships/hyperlink" Target="http://commons.wikimedia.org/wiki/File:Hands-Clapping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office.microsoft.com/en-us/images/results.aspx?qu=pointing+finger&amp;ex=1#ai:MC900233154|" TargetMode="External"/><Relationship Id="rId4" Type="http://schemas.openxmlformats.org/officeDocument/2006/relationships/hyperlink" Target="http://commons.wikimedia.org/wiki/File:Ea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1448" y="4800600"/>
            <a:ext cx="6747752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ea typeface="+mn-ea"/>
                <a:cs typeface="Times New Roman" pitchFamily="18" charset="0"/>
              </a:rPr>
              <a:t>Control Using Sound</a:t>
            </a:r>
          </a:p>
        </p:txBody>
      </p:sp>
      <p:pic>
        <p:nvPicPr>
          <p:cNvPr id="10" name="Picture 9" descr="http://upload.wikimedia.org/wikipedia/commons/thumb/f/fc/Hands-Clapping.jpg/300px-Hands-Clapp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5162550" cy="43053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63165C-CDED-43FF-8F6A-255FCCB225D6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7487"/>
            <a:ext cx="5638800" cy="63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571389" y="3200950"/>
            <a:ext cx="6519261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Answer: </a:t>
            </a:r>
            <a:r>
              <a:rPr lang="en-US" sz="2200" dirty="0" smtClean="0"/>
              <a:t>Programming the NXT </a:t>
            </a:r>
            <a:r>
              <a:rPr lang="en-US" sz="2200" dirty="0"/>
              <a:t>Sound Sensor</a:t>
            </a:r>
            <a:endParaRPr lang="en-US" sz="22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287759" y="6324600"/>
            <a:ext cx="762000" cy="381000"/>
          </a:xfrm>
        </p:spPr>
        <p:txBody>
          <a:bodyPr/>
          <a:lstStyle/>
          <a:p>
            <a:pPr algn="ctr"/>
            <a:r>
              <a:rPr lang="en-US" sz="1600" b="0" dirty="0">
                <a:solidFill>
                  <a:schemeClr val="tx1"/>
                </a:solidFill>
              </a:rPr>
              <a:t>4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of 5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CC0B29-9A0F-4829-9A66-53ACBBB538FD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 rotWithShape="1">
          <a:blip r:embed="rId3"/>
          <a:srcRect b="4067"/>
          <a:stretch/>
        </p:blipFill>
        <p:spPr bwMode="auto">
          <a:xfrm>
            <a:off x="1219200" y="447089"/>
            <a:ext cx="6719888" cy="607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837428" y="6421437"/>
            <a:ext cx="762000" cy="381000"/>
          </a:xfrm>
        </p:spPr>
        <p:txBody>
          <a:bodyPr/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5 </a:t>
            </a:r>
            <a:r>
              <a:rPr lang="en-US" sz="1600" b="0" dirty="0" smtClean="0">
                <a:solidFill>
                  <a:schemeClr val="tx1"/>
                </a:solidFill>
              </a:rPr>
              <a:t>of 5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2571389" y="3200950"/>
            <a:ext cx="6519261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Answer: </a:t>
            </a:r>
            <a:r>
              <a:rPr lang="en-US" sz="2200" dirty="0" smtClean="0"/>
              <a:t>Programming the NXT </a:t>
            </a:r>
            <a:r>
              <a:rPr lang="en-US" sz="2200" dirty="0" smtClean="0"/>
              <a:t>Sound Sensor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153400" cy="4572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</a:rPr>
              <a:t>Sketch </a:t>
            </a:r>
            <a:r>
              <a:rPr lang="en-US" sz="3200" b="1" dirty="0">
                <a:latin typeface="Calibri" panose="020F0502020204030204" pitchFamily="34" charset="0"/>
              </a:rPr>
              <a:t>clearly </a:t>
            </a:r>
            <a:r>
              <a:rPr lang="en-US" sz="3200" b="1" dirty="0" smtClean="0">
                <a:latin typeface="Calibri" panose="020F0502020204030204" pitchFamily="34" charset="0"/>
              </a:rPr>
              <a:t>a “stimulus-sensor-coordinator-effector-response</a:t>
            </a:r>
            <a:r>
              <a:rPr lang="en-US" sz="3200" b="1" dirty="0">
                <a:latin typeface="Calibri" panose="020F0502020204030204" pitchFamily="34" charset="0"/>
              </a:rPr>
              <a:t>” framework using the sound sensor on the LEGO </a:t>
            </a:r>
            <a:r>
              <a:rPr lang="en-US" sz="3200" b="1" dirty="0" err="1">
                <a:latin typeface="Calibri" panose="020F0502020204030204" pitchFamily="34" charset="0"/>
              </a:rPr>
              <a:t>taskbot</a:t>
            </a:r>
            <a:r>
              <a:rPr lang="en-US" sz="3200" b="1" dirty="0">
                <a:latin typeface="Calibri" panose="020F0502020204030204" pitchFamily="34" charset="0"/>
              </a:rPr>
              <a:t> and compare it with </a:t>
            </a:r>
            <a:r>
              <a:rPr lang="en-US" sz="3200" b="1" dirty="0" smtClean="0">
                <a:latin typeface="Calibri" panose="020F0502020204030204" pitchFamily="34" charset="0"/>
              </a:rPr>
              <a:t>a stimulus-to-response </a:t>
            </a:r>
            <a:r>
              <a:rPr lang="en-US" sz="3200" b="1" dirty="0">
                <a:latin typeface="Calibri" panose="020F0502020204030204" pitchFamily="34" charset="0"/>
              </a:rPr>
              <a:t>framework using the human ear</a:t>
            </a:r>
            <a:r>
              <a:rPr lang="en-US" sz="3200" b="1" dirty="0" smtClean="0">
                <a:latin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3200" b="1" dirty="0" smtClean="0">
              <a:latin typeface="Calibri" panose="020F050202020403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the human sound sensor.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32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86788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Control Using Sound Post-Quiz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1"/>
            <a:ext cx="8077200" cy="546258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Sketch </a:t>
            </a:r>
            <a:r>
              <a:rPr lang="en-US" b="1" dirty="0">
                <a:latin typeface="Calibri" panose="020F0502020204030204" pitchFamily="34" charset="0"/>
              </a:rPr>
              <a:t>clearly </a:t>
            </a:r>
            <a:r>
              <a:rPr lang="en-US" b="1" dirty="0" smtClean="0">
                <a:latin typeface="Calibri" panose="020F0502020204030204" pitchFamily="34" charset="0"/>
              </a:rPr>
              <a:t>a “stimulus-sensor-coordinator-effector-response</a:t>
            </a:r>
            <a:r>
              <a:rPr lang="en-US" b="1" dirty="0">
                <a:latin typeface="Calibri" panose="020F0502020204030204" pitchFamily="34" charset="0"/>
              </a:rPr>
              <a:t>” framework using the sound sensor on the LEGO </a:t>
            </a:r>
            <a:r>
              <a:rPr lang="en-US" b="1" dirty="0" err="1">
                <a:latin typeface="Calibri" panose="020F0502020204030204" pitchFamily="34" charset="0"/>
              </a:rPr>
              <a:t>taskbot</a:t>
            </a:r>
            <a:r>
              <a:rPr lang="en-US" b="1" dirty="0">
                <a:latin typeface="Calibri" panose="020F0502020204030204" pitchFamily="34" charset="0"/>
              </a:rPr>
              <a:t> and compare it with </a:t>
            </a:r>
            <a:r>
              <a:rPr lang="en-US" b="1" dirty="0" smtClean="0">
                <a:latin typeface="Calibri" panose="020F0502020204030204" pitchFamily="34" charset="0"/>
              </a:rPr>
              <a:t>a stimulus-to-response </a:t>
            </a:r>
            <a:r>
              <a:rPr lang="en-US" b="1" dirty="0">
                <a:latin typeface="Calibri" panose="020F0502020204030204" pitchFamily="34" charset="0"/>
              </a:rPr>
              <a:t>framework using the human ear.</a:t>
            </a:r>
            <a:endParaRPr lang="en-US" b="1" dirty="0" smtClean="0">
              <a:latin typeface="Calibri" panose="020F0502020204030204" pitchFamily="34" charset="0"/>
            </a:endParaRPr>
          </a:p>
          <a:p>
            <a:pPr marL="457200" lvl="1" indent="0" eaLnBrk="1" hangingPunct="1">
              <a:buNone/>
            </a:pP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LEGO </a:t>
            </a:r>
            <a:r>
              <a:rPr lang="en-US" sz="24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taskbot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: s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ound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of clap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&gt;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LEGO sound sensor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&gt; signal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to LEGO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brick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via wire &gt;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brick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decides to move the motor &gt; signal sent to LEGO motor &gt; motor moves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robot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lvl="1" indent="0" eaLnBrk="1" hangingPunct="1">
              <a:buNone/>
            </a:pP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Human ear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sound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of thunder &gt; human ear &gt; human brain &gt; leg muscles &gt; run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for shelter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Give examples of sensors in engineering systems that are similar to </a:t>
            </a: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the human </a:t>
            </a: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sound </a:t>
            </a: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sensor.</a:t>
            </a:r>
            <a:endParaRPr lang="en-US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Examples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: Microphones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in phones,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computers and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karaoke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machines; voice-activated door openers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8915400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000" b="1" cap="none" dirty="0" smtClean="0">
                <a:solidFill>
                  <a:schemeClr val="accent1"/>
                </a:solidFill>
              </a:rPr>
              <a:t>Control Using Sound Post-Quiz </a:t>
            </a:r>
            <a:r>
              <a:rPr lang="en-US" sz="4000" b="1" cap="none" dirty="0" smtClean="0">
                <a:solidFill>
                  <a:srgbClr val="FF0000"/>
                </a:solidFill>
              </a:rPr>
              <a:t>Answers</a:t>
            </a:r>
            <a:endParaRPr lang="en-US" sz="4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A575DD-9B48-4531-9585-6118CB94278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7038"/>
            <a:ext cx="8586788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b="1" cap="none" dirty="0" smtClean="0">
                <a:solidFill>
                  <a:schemeClr val="accent1"/>
                </a:solidFill>
              </a:rPr>
              <a:t>Vocabulary</a:t>
            </a:r>
            <a:endParaRPr lang="en-US" sz="4400" b="1" cap="none" dirty="0">
              <a:solidFill>
                <a:schemeClr val="accent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0513" y="1219200"/>
            <a:ext cx="8269287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sensor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: A device that converts one type of signal to another, such 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itchFamily="18" charset="0"/>
              </a:rPr>
              <a:t>as the tachometer that displays the speed that a car is traveling.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auditory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Related to hearing.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ultrasonic</a:t>
            </a:r>
            <a:r>
              <a:rPr lang="en-US" altLang="en-US" sz="2400" b="1" dirty="0">
                <a:latin typeface="Calibri" panose="020F0502020204030204" pitchFamily="34" charset="0"/>
                <a:cs typeface="Times New Roman" pitchFamily="18" charset="0"/>
              </a:rPr>
              <a:t>: A sound of a frequency that humans cannot hear, but dogs and bats can.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transducer</a:t>
            </a:r>
            <a:r>
              <a:rPr lang="en-US" alt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: Another term for a sensor (see above).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9062"/>
            <a:ext cx="7772400" cy="3563938"/>
          </a:xfrm>
          <a:noFill/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Slide 1: A pair of hands clapping; source: 2011 Evan-Amos, Wikimedia Commons {PD}: 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  <a:hlinkClick r:id="rId2"/>
              </a:rPr>
              <a:t>http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  <a:hlinkClick r:id="rId2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  <a:hlinkClick r:id="rId2"/>
              </a:rPr>
              <a:t>commons.wikimedia.org/wiki/File:Hands-Clapping.jpg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</a:rPr>
              <a:t>Slide 5: </a:t>
            </a:r>
            <a:r>
              <a:rPr lang="en-US" sz="1400" dirty="0">
                <a:latin typeface="Calibri" panose="020F0502020204030204" pitchFamily="34" charset="0"/>
              </a:rPr>
              <a:t>brain; source: ADAM, Medline Plus, U.S. National Library of Medicine, National Institutes of Health: 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http://www.nlm.nih.gov/medlineplus/braindiseases.html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Slide 5: ear image; source: 2005 David </a:t>
            </a:r>
            <a:r>
              <a:rPr lang="en-US" sz="1400" dirty="0" err="1" smtClean="0">
                <a:latin typeface="Calibri" panose="020F0502020204030204" pitchFamily="34" charset="0"/>
                <a:cs typeface="Times New Roman" pitchFamily="18" charset="0"/>
              </a:rPr>
              <a:t>Benbennick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, Wikimedia Commons [PD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</a:rPr>
              <a:t>}: </a:t>
            </a:r>
            <a:r>
              <a:rPr lang="en-US" sz="1400" dirty="0">
                <a:latin typeface="Calibri" panose="020F0502020204030204" pitchFamily="34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  <a:hlinkClick r:id="rId4"/>
              </a:rPr>
              <a:t>commons.wikimedia.org/wiki/File:Ear.jpg</a:t>
            </a: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</a:rPr>
              <a:t>Slide 5: </a:t>
            </a:r>
            <a:r>
              <a:rPr lang="en-US" sz="1400" dirty="0">
                <a:latin typeface="Calibri" panose="020F0502020204030204" pitchFamily="34" charset="0"/>
              </a:rPr>
              <a:t>pointing finger; source: Microsoft® clipart: </a:t>
            </a:r>
            <a:r>
              <a:rPr lang="en-US" sz="1400" dirty="0">
                <a:latin typeface="Calibri" panose="020F0502020204030204" pitchFamily="34" charset="0"/>
                <a:hlinkClick r:id="rId5"/>
              </a:rPr>
              <a:t>http://office.microsoft.com/en-us/images/results.aspx?qu=pointing+finger&amp;ex=1#ai:MC900233154|</a:t>
            </a:r>
            <a:endParaRPr lang="en-US" sz="1400" dirty="0">
              <a:latin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Slide 5: LEGO device images; source: LEGO NXT User’s Guide </a:t>
            </a:r>
          </a:p>
          <a:p>
            <a:pPr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  <a:cs typeface="Times New Roman" pitchFamily="18" charset="0"/>
              </a:rPr>
              <a:t>Slides 7-11: screen capture images by the author</a:t>
            </a:r>
          </a:p>
          <a:p>
            <a:pPr>
              <a:buNone/>
              <a:defRPr/>
            </a:pPr>
            <a:endParaRPr lang="en-US" sz="16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sz="16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sz="16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6E9875-6ECE-4FD8-AAD6-65BD13BF635D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400" b="1" cap="none" dirty="0" smtClean="0">
                <a:solidFill>
                  <a:schemeClr val="accent1"/>
                </a:solidFill>
              </a:rPr>
              <a:t>Image Sources</a:t>
            </a:r>
            <a:endParaRPr lang="en-US" sz="4400" b="1" cap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434022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</a:rPr>
              <a:t>What is sound?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3200" b="1" dirty="0" smtClean="0">
              <a:latin typeface="Calibri" panose="020F050202020403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3200" b="1" dirty="0">
              <a:latin typeface="Calibri" panose="020F050202020403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How does the LEGO sound sensor sense sound?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87391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Control Using Sound Pre-Quiz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924800" cy="54864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</a:rPr>
              <a:t>What is sound?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457200" lvl="2" indent="0" eaLnBrk="1" hangingPunct="1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Vibrations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of air, or pressure pulses, are picked up by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human ears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as sound. </a:t>
            </a:r>
            <a:endParaRPr lang="en-US" sz="3200" b="1" dirty="0" smtClean="0"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How does the LEGO sound sensor sense sound?</a:t>
            </a:r>
          </a:p>
          <a:p>
            <a:pPr marL="457200" lvl="1" indent="0" eaLnBrk="1" hangingPunct="1"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The LEGO sound sensor has a diaphragm that vibrates with pressure fluctuations, similar to our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ears,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and converts the diaphragm motion into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electricity,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which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it transmits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to the LEGO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brick/computer.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A1F29A-D73E-437A-83EA-54521818A9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8739188" cy="7159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Control Using Sound Pre-Quiz </a:t>
            </a:r>
            <a:r>
              <a:rPr lang="en-US" sz="4000" dirty="0" smtClean="0"/>
              <a:t>Answers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81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129588" y="5791200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FE545C6-EF71-4E15-8BCF-1C9347AF937E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Let’s get started:</a:t>
            </a:r>
            <a:endParaRPr lang="en-US" sz="32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Divide the class into 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groups.</a:t>
            </a:r>
            <a:endParaRPr lang="en-US" sz="3200" b="1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Distribute 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the assembled LEGO </a:t>
            </a:r>
            <a:r>
              <a:rPr lang="en-US" sz="3200" b="1" dirty="0" err="1" smtClean="0">
                <a:latin typeface="Calibri" panose="020F0502020204030204" pitchFamily="34" charset="0"/>
                <a:cs typeface="Times New Roman" pitchFamily="18" charset="0"/>
              </a:rPr>
              <a:t>taskbots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necessary parts </a:t>
            </a:r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to 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attach the sound sensors onto the </a:t>
            </a:r>
            <a:r>
              <a:rPr lang="en-US" sz="3200" b="1" dirty="0" err="1" smtClean="0">
                <a:latin typeface="Calibri" panose="020F0502020204030204" pitchFamily="34" charset="0"/>
                <a:cs typeface="Times New Roman" pitchFamily="18" charset="0"/>
              </a:rPr>
              <a:t>taskbots</a:t>
            </a:r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sz="32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Have 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each group attach its sound sensor to its </a:t>
            </a:r>
            <a:r>
              <a:rPr lang="en-US" sz="3200" b="1" dirty="0" err="1" smtClean="0">
                <a:latin typeface="Calibri" panose="020F0502020204030204" pitchFamily="34" charset="0"/>
                <a:cs typeface="Times New Roman" pitchFamily="18" charset="0"/>
              </a:rPr>
              <a:t>taskbot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 using instructions in the LEGO 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base kit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sz="3200" b="1" dirty="0" smtClean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86788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Control Using Sound Activity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523" y="955680"/>
            <a:ext cx="6884277" cy="1399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Based on sensor input, our brains control our hands.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Similarly, based on sensor input, the LEGO brick commands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its motor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to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move 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latin typeface="Calibri" panose="020F0502020204030204" pitchFamily="34" charset="0"/>
                <a:cs typeface="Times New Roman" pitchFamily="18" charset="0"/>
              </a:rPr>
              <a:t>taskbot</a:t>
            </a:r>
            <a:r>
              <a:rPr lang="en-US" sz="2400" b="1" dirty="0" smtClean="0"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D0DD-2C34-45E0-AD33-5860BBC0AD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152400"/>
            <a:ext cx="8586788" cy="8506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/>
            <a:r>
              <a:rPr lang="en-US" dirty="0" smtClean="0">
                <a:solidFill>
                  <a:schemeClr val="accent1"/>
                </a:solidFill>
              </a:rPr>
              <a:t>Human-Robot Similarities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4492" y="2389523"/>
            <a:ext cx="2697850" cy="4038258"/>
            <a:chOff x="484492" y="2389523"/>
            <a:chExt cx="2697850" cy="4038258"/>
          </a:xfrm>
        </p:grpSpPr>
        <p:pic>
          <p:nvPicPr>
            <p:cNvPr id="16" name="Picture 2" descr="body parts,gestures,hands,pointing,fingers,communicati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3321">
              <a:off x="2038716" y="5028436"/>
              <a:ext cx="1143626" cy="114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517957" y="2389523"/>
              <a:ext cx="2316747" cy="1833932"/>
              <a:chOff x="1735582" y="668172"/>
              <a:chExt cx="2316747" cy="1833932"/>
            </a:xfrm>
          </p:grpSpPr>
          <p:pic>
            <p:nvPicPr>
              <p:cNvPr id="21" name="Picture 4" descr="Illustration of the brai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5582" y="668172"/>
                <a:ext cx="2190750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280717" y="2005838"/>
                <a:ext cx="771612" cy="4962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endParaRPr lang="en-US" sz="2400" b="1" dirty="0">
                  <a:latin typeface="Calibri" panose="020F0502020204030204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Freeform 31"/>
            <p:cNvSpPr/>
            <p:nvPr/>
          </p:nvSpPr>
          <p:spPr>
            <a:xfrm rot="21006025">
              <a:off x="1023306" y="3945097"/>
              <a:ext cx="419080" cy="1957948"/>
            </a:xfrm>
            <a:custGeom>
              <a:avLst/>
              <a:gdLst>
                <a:gd name="connsiteX0" fmla="*/ 0 w 1103167"/>
                <a:gd name="connsiteY0" fmla="*/ 1674668 h 1674668"/>
                <a:gd name="connsiteX1" fmla="*/ 935181 w 1103167"/>
                <a:gd name="connsiteY1" fmla="*/ 1113559 h 1674668"/>
                <a:gd name="connsiteX2" fmla="*/ 1007918 w 1103167"/>
                <a:gd name="connsiteY2" fmla="*/ 157595 h 1674668"/>
                <a:gd name="connsiteX3" fmla="*/ 1007918 w 1103167"/>
                <a:gd name="connsiteY3" fmla="*/ 167986 h 1674668"/>
                <a:gd name="connsiteX4" fmla="*/ 1007918 w 1103167"/>
                <a:gd name="connsiteY4" fmla="*/ 167986 h 1674668"/>
                <a:gd name="connsiteX5" fmla="*/ 1007918 w 1103167"/>
                <a:gd name="connsiteY5" fmla="*/ 167986 h 167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167" h="1674668">
                  <a:moveTo>
                    <a:pt x="0" y="1674668"/>
                  </a:moveTo>
                  <a:cubicBezTo>
                    <a:pt x="383597" y="1520536"/>
                    <a:pt x="767195" y="1366404"/>
                    <a:pt x="935181" y="1113559"/>
                  </a:cubicBezTo>
                  <a:cubicBezTo>
                    <a:pt x="1103167" y="860714"/>
                    <a:pt x="995795" y="315190"/>
                    <a:pt x="1007918" y="157595"/>
                  </a:cubicBezTo>
                  <a:cubicBezTo>
                    <a:pt x="1020041" y="0"/>
                    <a:pt x="1007918" y="167986"/>
                    <a:pt x="1007918" y="167986"/>
                  </a:cubicBezTo>
                  <a:lnTo>
                    <a:pt x="1007918" y="167986"/>
                  </a:lnTo>
                  <a:lnTo>
                    <a:pt x="1007918" y="167986"/>
                  </a:lnTo>
                </a:path>
              </a:pathLst>
            </a:cu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20138638">
              <a:off x="1643681" y="3907981"/>
              <a:ext cx="359776" cy="1461416"/>
            </a:xfrm>
            <a:custGeom>
              <a:avLst/>
              <a:gdLst>
                <a:gd name="connsiteX0" fmla="*/ 0 w 1059872"/>
                <a:gd name="connsiteY0" fmla="*/ 0 h 2234045"/>
                <a:gd name="connsiteX1" fmla="*/ 935181 w 1059872"/>
                <a:gd name="connsiteY1" fmla="*/ 1049482 h 2234045"/>
                <a:gd name="connsiteX2" fmla="*/ 748145 w 1059872"/>
                <a:gd name="connsiteY2" fmla="*/ 2234045 h 2234045"/>
                <a:gd name="connsiteX3" fmla="*/ 748145 w 1059872"/>
                <a:gd name="connsiteY3" fmla="*/ 2234045 h 223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872" h="2234045">
                  <a:moveTo>
                    <a:pt x="0" y="0"/>
                  </a:moveTo>
                  <a:cubicBezTo>
                    <a:pt x="405245" y="338570"/>
                    <a:pt x="810490" y="677141"/>
                    <a:pt x="935181" y="1049482"/>
                  </a:cubicBezTo>
                  <a:cubicBezTo>
                    <a:pt x="1059872" y="1421823"/>
                    <a:pt x="748145" y="2234045"/>
                    <a:pt x="748145" y="2234045"/>
                  </a:cubicBezTo>
                  <a:lnTo>
                    <a:pt x="748145" y="2234045"/>
                  </a:lnTo>
                </a:path>
              </a:pathLst>
            </a:cu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File:Ea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92" y="5277815"/>
              <a:ext cx="733367" cy="114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3400205" y="5903045"/>
            <a:ext cx="5134195" cy="806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The next slide provides a design challenge </a:t>
            </a:r>
            <a:b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to show how this might be done.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00600" y="2077668"/>
            <a:ext cx="3657600" cy="3655758"/>
            <a:chOff x="4800600" y="2077668"/>
            <a:chExt cx="3657600" cy="3655758"/>
          </a:xfrm>
        </p:grpSpPr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6492" y="4305269"/>
              <a:ext cx="1800000" cy="101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4577" y="2110633"/>
              <a:ext cx="2250000" cy="167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962678" y="2077668"/>
              <a:ext cx="1495522" cy="2722932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576" y="272"/>
                </a:cxn>
                <a:cxn ang="0">
                  <a:pos x="192" y="2000"/>
                </a:cxn>
                <a:cxn ang="0">
                  <a:pos x="816" y="2576"/>
                </a:cxn>
                <a:cxn ang="0">
                  <a:pos x="720" y="3104"/>
                </a:cxn>
              </a:cxnLst>
              <a:rect l="0" t="0" r="r" b="b"/>
              <a:pathLst>
                <a:path w="904" h="3104">
                  <a:moveTo>
                    <a:pt x="0" y="368"/>
                  </a:moveTo>
                  <a:cubicBezTo>
                    <a:pt x="272" y="184"/>
                    <a:pt x="544" y="0"/>
                    <a:pt x="576" y="272"/>
                  </a:cubicBezTo>
                  <a:cubicBezTo>
                    <a:pt x="608" y="544"/>
                    <a:pt x="152" y="1616"/>
                    <a:pt x="192" y="2000"/>
                  </a:cubicBezTo>
                  <a:cubicBezTo>
                    <a:pt x="232" y="2384"/>
                    <a:pt x="728" y="2392"/>
                    <a:pt x="816" y="2576"/>
                  </a:cubicBezTo>
                  <a:cubicBezTo>
                    <a:pt x="904" y="2760"/>
                    <a:pt x="712" y="3016"/>
                    <a:pt x="720" y="3104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7" name="Picture 3" descr="lego-mindstorms-nxt-sound-sensor.jpg"/>
            <p:cNvPicPr>
              <a:picLocks noChangeAspect="1"/>
            </p:cNvPicPr>
            <p:nvPr/>
          </p:nvPicPr>
          <p:blipFill>
            <a:blip r:embed="rId8" cstate="print"/>
            <a:srcRect t="14844" b="14465"/>
            <a:stretch>
              <a:fillRect/>
            </a:stretch>
          </p:blipFill>
          <p:spPr bwMode="auto">
            <a:xfrm>
              <a:off x="4800600" y="4871551"/>
              <a:ext cx="1219200" cy="86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5200574" y="3502363"/>
              <a:ext cx="879949" cy="1526837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40" y="576"/>
                </a:cxn>
                <a:cxn ang="0">
                  <a:pos x="616" y="1344"/>
                </a:cxn>
                <a:cxn ang="0">
                  <a:pos x="520" y="1728"/>
                </a:cxn>
              </a:cxnLst>
              <a:rect l="0" t="0" r="r" b="b"/>
              <a:pathLst>
                <a:path w="696" h="1728">
                  <a:moveTo>
                    <a:pt x="376" y="0"/>
                  </a:moveTo>
                  <a:cubicBezTo>
                    <a:pt x="188" y="176"/>
                    <a:pt x="0" y="352"/>
                    <a:pt x="40" y="576"/>
                  </a:cubicBezTo>
                  <a:cubicBezTo>
                    <a:pt x="80" y="800"/>
                    <a:pt x="536" y="1152"/>
                    <a:pt x="616" y="1344"/>
                  </a:cubicBezTo>
                  <a:cubicBezTo>
                    <a:pt x="696" y="1536"/>
                    <a:pt x="512" y="1640"/>
                    <a:pt x="520" y="1728"/>
                  </a:cubicBezTo>
                </a:path>
              </a:pathLst>
            </a:custGeom>
            <a:noFill/>
            <a:ln w="508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A566AA0-982C-45C1-928F-AC06E2CE0CE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57200" y="1031767"/>
            <a:ext cx="8153400" cy="47212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Programming Objective – </a:t>
            </a: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Engineering Challenge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Design a program that causes the robot to move forward until a clap sound is detected by its sound sensor. 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Once this occurs, have the robot turn right, and then continue moving forward until it hears a second clap, and then have the robot turn left. </a:t>
            </a:r>
          </a:p>
          <a:p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Continue this sequence until the LEGO brick’s “Stop” button (gray button </a:t>
            </a:r>
            <a: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  <a:t>below the orange </a:t>
            </a: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button) is pressed.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86788" cy="741571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Control Using Sound </a:t>
            </a:r>
            <a:r>
              <a:rPr lang="en-US" sz="4000" dirty="0" smtClean="0">
                <a:solidFill>
                  <a:schemeClr val="accent1"/>
                </a:solidFill>
              </a:rPr>
              <a:t>Activity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91" y="5723079"/>
            <a:ext cx="7571509" cy="8172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Discuss as a group the logic of the program. Write down your 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program 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plan. Create, test and debug your program.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D59E93-9622-480A-8EDB-A57962D13EBF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 rotWithShape="1">
          <a:blip r:embed="rId3"/>
          <a:srcRect t="22261" b="6944"/>
          <a:stretch/>
        </p:blipFill>
        <p:spPr bwMode="auto">
          <a:xfrm>
            <a:off x="1600200" y="1905000"/>
            <a:ext cx="5614555" cy="469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45" y="223099"/>
            <a:ext cx="5157355" cy="16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16200000">
            <a:off x="-2571389" y="3200949"/>
            <a:ext cx="6519261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Answer: </a:t>
            </a:r>
            <a:r>
              <a:rPr lang="en-US" sz="2200" dirty="0" smtClean="0"/>
              <a:t>Programming the NXT </a:t>
            </a:r>
            <a:r>
              <a:rPr lang="en-US" sz="2200" dirty="0"/>
              <a:t>Sound Sensor</a:t>
            </a:r>
            <a:endParaRPr lang="en-US" sz="22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086600" y="6248400"/>
            <a:ext cx="762000" cy="381000"/>
          </a:xfrm>
        </p:spPr>
        <p:txBody>
          <a:bodyPr/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1 </a:t>
            </a:r>
            <a:r>
              <a:rPr lang="en-US" sz="1600" b="0" dirty="0" smtClean="0">
                <a:solidFill>
                  <a:schemeClr val="tx1"/>
                </a:solidFill>
              </a:rPr>
              <a:t>of 5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6B98C7F-44B2-4568-BD1E-2225B6096906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 rotWithShape="1">
          <a:blip r:embed="rId3"/>
          <a:srcRect b="11573"/>
          <a:stretch/>
        </p:blipFill>
        <p:spPr bwMode="auto">
          <a:xfrm>
            <a:off x="1447800" y="202492"/>
            <a:ext cx="5105400" cy="66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287759" y="6361361"/>
            <a:ext cx="762000" cy="381000"/>
          </a:xfrm>
        </p:spPr>
        <p:txBody>
          <a:bodyPr/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2 of 5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2571389" y="3200949"/>
            <a:ext cx="6519261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Answer: </a:t>
            </a:r>
            <a:r>
              <a:rPr lang="en-US" sz="2200" dirty="0" smtClean="0"/>
              <a:t>Programming the NXT </a:t>
            </a:r>
            <a:r>
              <a:rPr lang="en-US" sz="2200" dirty="0"/>
              <a:t>Sound Sensor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F092560-D4B5-482C-85AE-A41B8706BBFA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 rotWithShape="1">
          <a:blip r:embed="rId3"/>
          <a:srcRect b="3333"/>
          <a:stretch/>
        </p:blipFill>
        <p:spPr bwMode="auto">
          <a:xfrm>
            <a:off x="1447800" y="152400"/>
            <a:ext cx="58721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 rot="16200000">
            <a:off x="-2571389" y="3200949"/>
            <a:ext cx="6519261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Answer: </a:t>
            </a:r>
            <a:r>
              <a:rPr lang="en-US" sz="2200" dirty="0" smtClean="0"/>
              <a:t>Programming the NXT </a:t>
            </a:r>
            <a:r>
              <a:rPr lang="en-US" sz="2200" dirty="0"/>
              <a:t>Sound Sensor</a:t>
            </a:r>
            <a:endParaRPr lang="en-US" sz="22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287759" y="6324600"/>
            <a:ext cx="762000" cy="381000"/>
          </a:xfrm>
        </p:spPr>
        <p:txBody>
          <a:bodyPr/>
          <a:lstStyle/>
          <a:p>
            <a:pPr algn="ctr"/>
            <a:r>
              <a:rPr lang="en-US" sz="1600" b="0" dirty="0">
                <a:solidFill>
                  <a:schemeClr val="tx1"/>
                </a:solidFill>
              </a:rPr>
              <a:t>3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of 5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249DCB-6237-4933-98EC-F090EE5C3D4F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3226</TotalTime>
  <Words>725</Words>
  <Application>Microsoft Office PowerPoint</Application>
  <PresentationFormat>On-screen Show (4:3)</PresentationFormat>
  <Paragraphs>91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Control Using Sound</vt:lpstr>
      <vt:lpstr>PowerPoint Presentation</vt:lpstr>
      <vt:lpstr>PowerPoint Presentation</vt:lpstr>
      <vt:lpstr>Control Using Sound Activity</vt:lpstr>
      <vt:lpstr>PowerPoint Presentation</vt:lpstr>
      <vt:lpstr>Control Using Sound Activity</vt:lpstr>
      <vt:lpstr>1 of 5</vt:lpstr>
      <vt:lpstr>2 of 5</vt:lpstr>
      <vt:lpstr>3 of 5</vt:lpstr>
      <vt:lpstr>4 of 5</vt:lpstr>
      <vt:lpstr>5 of 5</vt:lpstr>
      <vt:lpstr>Control Using Sound Post-Quiz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Denise</cp:lastModifiedBy>
  <cp:revision>409</cp:revision>
  <dcterms:created xsi:type="dcterms:W3CDTF">2009-07-19T21:20:08Z</dcterms:created>
  <dcterms:modified xsi:type="dcterms:W3CDTF">2014-02-04T20:34:06Z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