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3" r:id="rId6"/>
    <p:sldId id="270" r:id="rId7"/>
    <p:sldId id="269" r:id="rId8"/>
    <p:sldId id="268" r:id="rId9"/>
    <p:sldId id="267" r:id="rId10"/>
    <p:sldId id="266" r:id="rId11"/>
    <p:sldId id="265" r:id="rId12"/>
    <p:sldId id="264" r:id="rId13"/>
    <p:sldId id="271" r:id="rId14"/>
    <p:sldId id="272" r:id="rId15"/>
    <p:sldId id="273" r:id="rId16"/>
    <p:sldId id="274" r:id="rId17"/>
  </p:sldIdLst>
  <p:sldSz cx="9144000" cy="5143500" type="screen16x9"/>
  <p:notesSz cx="6858000" cy="9144000"/>
  <p:embeddedFontLst>
    <p:embeddedFont>
      <p:font typeface="Open Sa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29A"/>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59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54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2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62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19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2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50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27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66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62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36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0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285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4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www.nlm.nih.gov/medlineplus/ency/imagepages/1110.htm" TargetMode="External"/><Relationship Id="rId3" Type="http://schemas.openxmlformats.org/officeDocument/2006/relationships/hyperlink" Target="http://commons.wikimedia.org/wiki/File:Robot_1.jpg" TargetMode="External"/><Relationship Id="rId7" Type="http://schemas.openxmlformats.org/officeDocument/2006/relationships/hyperlink" Target="http://office.microsoft.com/en-us/images/results.aspx?qu=pointing+finger&amp;ex=1#ai:MC900233154|" TargetMode="External"/><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office.microsoft.com/en-us/images/results.aspx?qu=eye&amp;ex=1#ai:MP900406700|mt:2|" TargetMode="External"/><Relationship Id="rId11" Type="http://schemas.openxmlformats.org/officeDocument/2006/relationships/image" Target="../media/image6.png"/><Relationship Id="rId5" Type="http://schemas.openxmlformats.org/officeDocument/2006/relationships/hyperlink" Target="http://www.nlm.nih.gov/medlineplus/braindiseases.html" TargetMode="External"/><Relationship Id="rId10" Type="http://schemas.openxmlformats.org/officeDocument/2006/relationships/hyperlink" Target="http://www.srh.noaa.gov/mlb/?n=jeanne" TargetMode="External"/><Relationship Id="rId4" Type="http://schemas.openxmlformats.org/officeDocument/2006/relationships/hyperlink" Target="http://office.microsoft.com/en-us/images/results.aspx?qu=bat&amp;ex=1#ai:MC900304955|" TargetMode="External"/><Relationship Id="rId9" Type="http://schemas.openxmlformats.org/officeDocument/2006/relationships/hyperlink" Target="http://virtualskies.arc.nasa.gov/communication/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0"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200722" y="2532893"/>
            <a:ext cx="9500839" cy="901683"/>
          </a:xfrm>
          <a:prstGeom prst="rect">
            <a:avLst/>
          </a:prstGeom>
          <a:noFill/>
          <a:ln>
            <a:noFill/>
          </a:ln>
        </p:spPr>
      </p:pic>
      <p:sp>
        <p:nvSpPr>
          <p:cNvPr id="58" name="Google Shape;58;p13"/>
          <p:cNvSpPr txBox="1"/>
          <p:nvPr/>
        </p:nvSpPr>
        <p:spPr>
          <a:xfrm>
            <a:off x="0" y="2718538"/>
            <a:ext cx="9068867" cy="613682"/>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bg1"/>
                </a:solidFill>
                <a:latin typeface="Open Sans" panose="020B0604020202020204" charset="0"/>
                <a:ea typeface="Open Sans" panose="020B0604020202020204" charset="0"/>
                <a:cs typeface="Open Sans" panose="020B0604020202020204" charset="0"/>
              </a:rPr>
              <a:t>Ultrasonic Sensor Robot Design Project: Don't Bump into Me!</a:t>
            </a:r>
            <a:endParaRPr lang="en-US" sz="2200" b="1" dirty="0">
              <a:solidFill>
                <a:schemeClr val="bg1"/>
              </a:solidFill>
              <a:latin typeface="Open Sans" panose="020B0604020202020204" charset="0"/>
              <a:ea typeface="Open Sans" panose="020B0604020202020204" charset="0"/>
              <a:cs typeface="Open Sans" panose="020B0604020202020204" charset="0"/>
              <a:sym typeface="Open Sans"/>
            </a:endParaRPr>
          </a:p>
        </p:txBody>
      </p:sp>
      <p:pic>
        <p:nvPicPr>
          <p:cNvPr id="8" name="Picture 7" descr="animals,bats,celebrations,Halloween,nature,special occasion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231" b="82154" l="0" r="100000"/>
                    </a14:imgEffect>
                  </a14:imgLayer>
                </a14:imgProps>
              </a:ext>
              <a:ext uri="{28A0092B-C50C-407E-A947-70E740481C1C}">
                <a14:useLocalDpi xmlns:a14="http://schemas.microsoft.com/office/drawing/2010/main" val="0"/>
              </a:ext>
            </a:extLst>
          </a:blip>
          <a:srcRect t="20922" b="17539"/>
          <a:stretch/>
        </p:blipFill>
        <p:spPr bwMode="auto">
          <a:xfrm rot="1885384">
            <a:off x="7895702" y="-16431"/>
            <a:ext cx="1232571" cy="789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30" y="2840363"/>
            <a:ext cx="4367031" cy="9701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665" y="3205802"/>
            <a:ext cx="3779581" cy="1351062"/>
          </a:xfrm>
          <a:prstGeom prst="rect">
            <a:avLst/>
          </a:prstGeom>
        </p:spPr>
      </p:pic>
      <p:sp>
        <p:nvSpPr>
          <p:cNvPr id="74" name="Google Shape;74;p14"/>
          <p:cNvSpPr/>
          <p:nvPr/>
        </p:nvSpPr>
        <p:spPr>
          <a:xfrm>
            <a:off x="513530" y="1480245"/>
            <a:ext cx="4491975"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152402" y="1206787"/>
            <a:ext cx="8679897" cy="3350077"/>
          </a:xfrm>
          <a:prstGeom prst="rect">
            <a:avLst/>
          </a:prstGeom>
        </p:spPr>
        <p:txBody>
          <a:bodyPr spcFirstLastPara="1" wrap="square" lIns="91425" tIns="91425" rIns="91425" bIns="91425" anchor="t" anchorCtr="0">
            <a:noAutofit/>
          </a:bodyPr>
          <a:lstStyle/>
          <a:p>
            <a:pPr lvl="0" defTabSz="457200" fontAlgn="base">
              <a:spcBef>
                <a:spcPct val="0"/>
              </a:spcBef>
              <a:spcAft>
                <a:spcPct val="0"/>
              </a:spcAft>
              <a:buClrTx/>
              <a:buSzTx/>
            </a:pPr>
            <a:r>
              <a:rPr lang="en-US" sz="1400" kern="1200" dirty="0">
                <a:solidFill>
                  <a:schemeClr val="tx1"/>
                </a:solidFill>
                <a:latin typeface="Open Sans" panose="020B0604020202020204" charset="0"/>
                <a:ea typeface="Open Sans" panose="020B0604020202020204" charset="0"/>
                <a:cs typeface="Open Sans" panose="020B0604020202020204" charset="0"/>
              </a:rPr>
              <a:t>8. Select the “move tank” option under the green tab and drag into the loop. </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a. Make sure tank movement is set to </a:t>
            </a:r>
            <a:r>
              <a:rPr lang="en-US" sz="1400" kern="1200" dirty="0" smtClean="0">
                <a:solidFill>
                  <a:schemeClr val="tx1"/>
                </a:solidFill>
                <a:latin typeface="Open Sans" panose="020B0604020202020204" charset="0"/>
                <a:ea typeface="Open Sans" panose="020B0604020202020204" charset="0"/>
                <a:cs typeface="Open Sans" panose="020B0604020202020204" charset="0"/>
              </a:rPr>
              <a:t>rotations</a:t>
            </a:r>
            <a:r>
              <a:rPr lang="en-US" sz="1400" kern="1200" dirty="0">
                <a:solidFill>
                  <a:schemeClr val="tx1"/>
                </a:solidFill>
                <a:latin typeface="Open Sans" panose="020B0604020202020204" charset="0"/>
                <a:ea typeface="Open Sans" panose="020B0604020202020204" charset="0"/>
                <a:cs typeface="Open Sans" panose="020B0604020202020204" charset="0"/>
              </a:rPr>
              <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b. Select the Left and Right power to be 30</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c.  Set rotations to .5</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d. Make sure that Break at end is set to 	coast/false.</a:t>
            </a:r>
            <a:r>
              <a:rPr lang="en-US" sz="1800" kern="1200" dirty="0">
                <a:solidFill>
                  <a:prstClr val="black"/>
                </a:solidFill>
                <a:latin typeface="Open Sans" panose="020B0604020202020204" charset="0"/>
                <a:ea typeface="Open Sans" panose="020B0604020202020204" charset="0"/>
                <a:cs typeface="Open Sans" panose="020B0604020202020204" charset="0"/>
              </a:rPr>
              <a:t/>
            </a:r>
            <a:br>
              <a:rPr lang="en-US" sz="1800" kern="1200" dirty="0">
                <a:solidFill>
                  <a:prstClr val="black"/>
                </a:solidFill>
                <a:latin typeface="Open Sans" panose="020B0604020202020204" charset="0"/>
                <a:ea typeface="Open Sans" panose="020B0604020202020204" charset="0"/>
                <a:cs typeface="Open Sans" panose="020B0604020202020204" charset="0"/>
              </a:rPr>
            </a:br>
            <a:r>
              <a:rPr lang="en-US" sz="1800" kern="1200" dirty="0" smtClean="0">
                <a:solidFill>
                  <a:prstClr val="black"/>
                </a:solidFill>
                <a:latin typeface="Open Sans" panose="020B0604020202020204" charset="0"/>
                <a:ea typeface="Open Sans" panose="020B0604020202020204" charset="0"/>
                <a:cs typeface="Open Sans" panose="020B0604020202020204" charset="0"/>
              </a:rPr>
              <a:t/>
            </a:r>
            <a:br>
              <a:rPr lang="en-US" sz="1800" kern="1200" dirty="0" smtClean="0">
                <a:solidFill>
                  <a:prstClr val="black"/>
                </a:solidFill>
                <a:latin typeface="Open Sans" panose="020B0604020202020204" charset="0"/>
                <a:ea typeface="Open Sans" panose="020B0604020202020204" charset="0"/>
                <a:cs typeface="Open Sans" panose="020B0604020202020204" charset="0"/>
              </a:rPr>
            </a:br>
            <a:r>
              <a:rPr lang="en-US" sz="1400" kern="1200" dirty="0" smtClean="0">
                <a:solidFill>
                  <a:prstClr val="black"/>
                </a:solidFill>
                <a:latin typeface="Open Sans" panose="020B0604020202020204" charset="0"/>
                <a:ea typeface="Open Sans" panose="020B0604020202020204" charset="0"/>
                <a:cs typeface="Open Sans" panose="020B0604020202020204" charset="0"/>
              </a:rPr>
              <a:t>9</a:t>
            </a:r>
            <a:r>
              <a:rPr lang="en-US" sz="1400" kern="1200" dirty="0">
                <a:solidFill>
                  <a:prstClr val="black"/>
                </a:solidFill>
                <a:latin typeface="Open Sans" panose="020B0604020202020204" charset="0"/>
                <a:ea typeface="Open Sans" panose="020B0604020202020204" charset="0"/>
                <a:cs typeface="Open Sans" panose="020B0604020202020204" charset="0"/>
              </a:rPr>
              <a:t>. Select the “move tank” option under the green tab and drag into the loop. </a:t>
            </a:r>
            <a:br>
              <a:rPr lang="en-US" sz="1400" kern="1200" dirty="0">
                <a:solidFill>
                  <a:prstClr val="black"/>
                </a:solidFill>
                <a:latin typeface="Open Sans" panose="020B0604020202020204" charset="0"/>
                <a:ea typeface="Open Sans" panose="020B0604020202020204" charset="0"/>
                <a:cs typeface="Open Sans" panose="020B0604020202020204" charset="0"/>
              </a:rPr>
            </a:br>
            <a:r>
              <a:rPr lang="en-US" sz="1400" kern="1200" dirty="0">
                <a:solidFill>
                  <a:prstClr val="black"/>
                </a:solidFill>
                <a:latin typeface="Open Sans" panose="020B0604020202020204" charset="0"/>
                <a:ea typeface="Open Sans" panose="020B0604020202020204" charset="0"/>
                <a:cs typeface="Open Sans" panose="020B0604020202020204" charset="0"/>
              </a:rPr>
              <a:t>	a. Make sure tank movement is set to </a:t>
            </a:r>
            <a:r>
              <a:rPr lang="en-US" sz="1400" kern="1200" dirty="0" smtClean="0">
                <a:solidFill>
                  <a:prstClr val="black"/>
                </a:solidFill>
                <a:latin typeface="Open Sans" panose="020B0604020202020204" charset="0"/>
                <a:ea typeface="Open Sans" panose="020B0604020202020204" charset="0"/>
                <a:cs typeface="Open Sans" panose="020B0604020202020204" charset="0"/>
              </a:rPr>
              <a:t>rotations</a:t>
            </a:r>
            <a:r>
              <a:rPr lang="en-US" sz="1400" kern="1200" dirty="0">
                <a:solidFill>
                  <a:prstClr val="black"/>
                </a:solidFill>
                <a:latin typeface="Open Sans" panose="020B0604020202020204" charset="0"/>
                <a:ea typeface="Open Sans" panose="020B0604020202020204" charset="0"/>
                <a:cs typeface="Open Sans" panose="020B0604020202020204" charset="0"/>
              </a:rPr>
              <a:t/>
            </a:r>
            <a:br>
              <a:rPr lang="en-US" sz="1400" kern="1200" dirty="0">
                <a:solidFill>
                  <a:prstClr val="black"/>
                </a:solidFill>
                <a:latin typeface="Open Sans" panose="020B0604020202020204" charset="0"/>
                <a:ea typeface="Open Sans" panose="020B0604020202020204" charset="0"/>
                <a:cs typeface="Open Sans" panose="020B0604020202020204" charset="0"/>
              </a:rPr>
            </a:br>
            <a:r>
              <a:rPr lang="en-US" sz="1400" kern="1200" dirty="0">
                <a:solidFill>
                  <a:prstClr val="black"/>
                </a:solidFill>
                <a:latin typeface="Open Sans" panose="020B0604020202020204" charset="0"/>
                <a:ea typeface="Open Sans" panose="020B0604020202020204" charset="0"/>
                <a:cs typeface="Open Sans" panose="020B0604020202020204" charset="0"/>
              </a:rPr>
              <a:t>	b. Select the Left to 50 and Right power to be -50</a:t>
            </a:r>
            <a:br>
              <a:rPr lang="en-US" sz="1400" kern="1200" dirty="0">
                <a:solidFill>
                  <a:prstClr val="black"/>
                </a:solidFill>
                <a:latin typeface="Open Sans" panose="020B0604020202020204" charset="0"/>
                <a:ea typeface="Open Sans" panose="020B0604020202020204" charset="0"/>
                <a:cs typeface="Open Sans" panose="020B0604020202020204" charset="0"/>
              </a:rPr>
            </a:br>
            <a:r>
              <a:rPr lang="en-US" sz="1400" kern="1200" dirty="0">
                <a:solidFill>
                  <a:prstClr val="black"/>
                </a:solidFill>
                <a:latin typeface="Open Sans" panose="020B0604020202020204" charset="0"/>
                <a:ea typeface="Open Sans" panose="020B0604020202020204" charset="0"/>
                <a:cs typeface="Open Sans" panose="020B0604020202020204" charset="0"/>
              </a:rPr>
              <a:t>	c. Set rotations to .5</a:t>
            </a:r>
            <a:br>
              <a:rPr lang="en-US" sz="1400" kern="1200" dirty="0">
                <a:solidFill>
                  <a:prstClr val="black"/>
                </a:solidFill>
                <a:latin typeface="Open Sans" panose="020B0604020202020204" charset="0"/>
                <a:ea typeface="Open Sans" panose="020B0604020202020204" charset="0"/>
                <a:cs typeface="Open Sans" panose="020B0604020202020204" charset="0"/>
              </a:rPr>
            </a:br>
            <a:r>
              <a:rPr lang="en-US" sz="1400" kern="1200" dirty="0">
                <a:solidFill>
                  <a:prstClr val="black"/>
                </a:solidFill>
                <a:latin typeface="Open Sans" panose="020B0604020202020204" charset="0"/>
                <a:ea typeface="Open Sans" panose="020B0604020202020204" charset="0"/>
                <a:cs typeface="Open Sans" panose="020B0604020202020204" charset="0"/>
              </a:rPr>
              <a:t>	d. Make sure that Break at end is set to 	brake/true.</a:t>
            </a:r>
            <a:r>
              <a:rPr lang="en-US" sz="1800" kern="1200" dirty="0">
                <a:solidFill>
                  <a:prstClr val="black"/>
                </a:solidFill>
                <a:latin typeface="Arial" charset="0"/>
                <a:ea typeface="+mn-ea"/>
                <a:cs typeface="+mn-cs"/>
              </a:rPr>
              <a:t/>
            </a:r>
            <a:br>
              <a:rPr lang="en-US" sz="1800" kern="1200" dirty="0">
                <a:solidFill>
                  <a:prstClr val="black"/>
                </a:solidFill>
                <a:latin typeface="Arial" charset="0"/>
                <a:ea typeface="+mn-ea"/>
                <a:cs typeface="+mn-cs"/>
              </a:rPr>
            </a:br>
            <a:r>
              <a:rPr lang="en-US" sz="1800" kern="1200" dirty="0">
                <a:solidFill>
                  <a:prstClr val="black"/>
                </a:solidFill>
                <a:latin typeface="Arial" charset="0"/>
                <a:ea typeface="+mn-ea"/>
                <a:cs typeface="+mn-cs"/>
              </a:rPr>
              <a:t/>
            </a:r>
            <a:br>
              <a:rPr lang="en-US" sz="1800" kern="1200" dirty="0">
                <a:solidFill>
                  <a:prstClr val="black"/>
                </a:solidFill>
                <a:latin typeface="Arial" charset="0"/>
                <a:ea typeface="+mn-ea"/>
                <a:cs typeface="+mn-c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6369722" y="1471954"/>
            <a:ext cx="1982426" cy="1285755"/>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p:nvPicPr>
        <p:blipFill>
          <a:blip r:embed="rId6"/>
          <a:stretch>
            <a:fillRect/>
          </a:stretch>
        </p:blipFill>
        <p:spPr>
          <a:xfrm>
            <a:off x="6369722" y="1557269"/>
            <a:ext cx="1982426" cy="1115123"/>
          </a:xfrm>
          <a:prstGeom prst="rect">
            <a:avLst/>
          </a:prstGeom>
        </p:spPr>
      </p:pic>
      <p:pic>
        <p:nvPicPr>
          <p:cNvPr id="10" name="Picture 9"/>
          <p:cNvPicPr>
            <a:picLocks noChangeAspect="1"/>
          </p:cNvPicPr>
          <p:nvPr/>
        </p:nvPicPr>
        <p:blipFill>
          <a:blip r:embed="rId7"/>
          <a:stretch>
            <a:fillRect/>
          </a:stretch>
        </p:blipFill>
        <p:spPr>
          <a:xfrm>
            <a:off x="5100665" y="3307966"/>
            <a:ext cx="3874741" cy="1118282"/>
          </a:xfrm>
          <a:prstGeom prst="rect">
            <a:avLst/>
          </a:prstGeom>
        </p:spPr>
      </p:pic>
      <p:sp>
        <p:nvSpPr>
          <p:cNvPr id="5" name="TextBox 4"/>
          <p:cNvSpPr txBox="1"/>
          <p:nvPr/>
        </p:nvSpPr>
        <p:spPr>
          <a:xfrm>
            <a:off x="513529" y="394010"/>
            <a:ext cx="5619641" cy="461665"/>
          </a:xfrm>
          <a:prstGeom prst="rect">
            <a:avLst/>
          </a:prstGeom>
          <a:noFill/>
        </p:spPr>
        <p:txBody>
          <a:bodyPr wrap="square" rtlCol="0">
            <a:spAutoFit/>
          </a:bodyPr>
          <a:lstStyle/>
          <a:p>
            <a:pPr lvl="0" algn="ctr"/>
            <a:r>
              <a:rPr lang="en-US" sz="2400" b="1">
                <a:solidFill>
                  <a:srgbClr val="6091BA"/>
                </a:solidFill>
                <a:latin typeface="Open Sans"/>
                <a:ea typeface="Open Sans"/>
                <a:cs typeface="Open Sans"/>
                <a:sym typeface="Open Sans"/>
              </a:rPr>
              <a:t>Ultrasonic Sensor Activity </a:t>
            </a:r>
            <a:r>
              <a:rPr lang="en-US" sz="2400" b="1">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spTree>
    <p:extLst>
      <p:ext uri="{BB962C8B-B14F-4D97-AF65-F5344CB8AC3E}">
        <p14:creationId xmlns:p14="http://schemas.microsoft.com/office/powerpoint/2010/main" val="213280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72" name="Google Shape;72;p14"/>
          <p:cNvSpPr/>
          <p:nvPr/>
        </p:nvSpPr>
        <p:spPr>
          <a:xfrm>
            <a:off x="430645" y="1197614"/>
            <a:ext cx="1569139" cy="332704"/>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71172" y="1149024"/>
            <a:ext cx="8586972" cy="2951751"/>
          </a:xfrm>
          <a:prstGeom prst="rect">
            <a:avLst/>
          </a:prstGeom>
        </p:spPr>
        <p:txBody>
          <a:bodyPr spcFirstLastPara="1" wrap="square" lIns="91425" tIns="91425" rIns="91425" bIns="91425" anchor="t" anchorCtr="0">
            <a:noAutofit/>
          </a:bodyPr>
          <a:lstStyle/>
          <a:p>
            <a:pPr lvl="0"/>
            <a:r>
              <a:rPr lang="en-US" sz="1400" b="1" dirty="0">
                <a:solidFill>
                  <a:schemeClr val="bg1"/>
                </a:solidFill>
                <a:latin typeface="Open Sans" panose="020B0604020202020204" charset="0"/>
                <a:ea typeface="Open Sans" panose="020B0604020202020204" charset="0"/>
                <a:cs typeface="Open Sans" panose="020B0604020202020204" charset="0"/>
              </a:rPr>
              <a:t>Troubleshooting: </a:t>
            </a:r>
            <a:r>
              <a:rPr lang="en-US" sz="1400" dirty="0">
                <a:solidFill>
                  <a:schemeClr val="tx1"/>
                </a:solidFill>
                <a:latin typeface="Open Sans" panose="020B0604020202020204" charset="0"/>
                <a:ea typeface="Open Sans" panose="020B0604020202020204" charset="0"/>
                <a:cs typeface="Open Sans" panose="020B0604020202020204" charset="0"/>
              </a:rPr>
              <a:t>If the robot does not turn when it sees the Lego man as expected;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1</a:t>
            </a:r>
            <a:r>
              <a:rPr lang="en-US" sz="1400" dirty="0">
                <a:solidFill>
                  <a:schemeClr val="tx1"/>
                </a:solidFill>
                <a:latin typeface="Open Sans" panose="020B0604020202020204" charset="0"/>
                <a:ea typeface="Open Sans" panose="020B0604020202020204" charset="0"/>
                <a:cs typeface="Open Sans" panose="020B0604020202020204" charset="0"/>
              </a:rPr>
              <a:t>. Make sure sensors/motors are connected to the correct port as directed in the Lego building booklet.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a:solidFill>
                  <a:schemeClr val="tx1"/>
                </a:solidFill>
                <a:latin typeface="Open Sans" panose="020B0604020202020204" charset="0"/>
                <a:ea typeface="Open Sans" panose="020B0604020202020204" charset="0"/>
                <a:cs typeface="Open Sans" panose="020B0604020202020204" charset="0"/>
              </a:rPr>
              <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2</a:t>
            </a:r>
            <a:r>
              <a:rPr lang="en-US" sz="1400" dirty="0">
                <a:solidFill>
                  <a:schemeClr val="tx1"/>
                </a:solidFill>
                <a:latin typeface="Open Sans" panose="020B0604020202020204" charset="0"/>
                <a:ea typeface="Open Sans" panose="020B0604020202020204" charset="0"/>
                <a:cs typeface="Open Sans" panose="020B0604020202020204" charset="0"/>
              </a:rPr>
              <a:t>. Read back through the instructions and make sure all the properties for the commands are set correctly.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3</a:t>
            </a:r>
            <a:r>
              <a:rPr lang="en-US" sz="1400" dirty="0">
                <a:solidFill>
                  <a:schemeClr val="tx1"/>
                </a:solidFill>
                <a:latin typeface="Open Sans" panose="020B0604020202020204" charset="0"/>
                <a:ea typeface="Open Sans" panose="020B0604020202020204" charset="0"/>
                <a:cs typeface="Open Sans" panose="020B0604020202020204" charset="0"/>
              </a:rPr>
              <a:t>. If the robot is not stopping/ sensing objects in front of it make sure that there is no object with dark color blocking the path. The sensor has issues recognizing dark colored objects because it is both infrared and ultrasonic.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4</a:t>
            </a:r>
            <a:r>
              <a:rPr lang="en-US" sz="1400" dirty="0">
                <a:solidFill>
                  <a:schemeClr val="tx1"/>
                </a:solidFill>
                <a:latin typeface="Open Sans" panose="020B0604020202020204" charset="0"/>
                <a:ea typeface="Open Sans" panose="020B0604020202020204" charset="0"/>
                <a:cs typeface="Open Sans" panose="020B0604020202020204" charset="0"/>
              </a:rPr>
              <a:t>. Instructions are for the Lego Education version of software not the Lego Home version</a:t>
            </a:r>
            <a:endParaRPr sz="1400" dirty="0">
              <a:solidFill>
                <a:schemeClr val="tx1"/>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8363415" y="-2144"/>
            <a:ext cx="408875" cy="373851"/>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8772290" y="398"/>
            <a:ext cx="371709" cy="705847"/>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175953" y="-2143"/>
            <a:ext cx="374923" cy="708388"/>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209" y="431624"/>
            <a:ext cx="802748" cy="277163"/>
          </a:xfrm>
          <a:prstGeom prst="rect">
            <a:avLst/>
          </a:prstGeom>
        </p:spPr>
      </p:pic>
      <p:sp>
        <p:nvSpPr>
          <p:cNvPr id="4" name="TextBox 3"/>
          <p:cNvSpPr txBox="1"/>
          <p:nvPr/>
        </p:nvSpPr>
        <p:spPr>
          <a:xfrm>
            <a:off x="371172" y="352051"/>
            <a:ext cx="5799169"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Ultrasonic Sensor Activity </a:t>
            </a:r>
            <a:r>
              <a:rPr lang="en-US" sz="2400" b="1" dirty="0">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spTree>
    <p:extLst>
      <p:ext uri="{BB962C8B-B14F-4D97-AF65-F5344CB8AC3E}">
        <p14:creationId xmlns:p14="http://schemas.microsoft.com/office/powerpoint/2010/main" val="257920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092820"/>
            <a:ext cx="8520600" cy="2914185"/>
          </a:xfrm>
          <a:prstGeom prst="rect">
            <a:avLst/>
          </a:prstGeom>
        </p:spPr>
        <p:txBody>
          <a:bodyPr spcFirstLastPara="1" wrap="square" lIns="91425" tIns="91425" rIns="91425" bIns="91425" anchor="t" anchorCtr="0">
            <a:noAutofit/>
          </a:bodyPr>
          <a:lstStyle/>
          <a:p>
            <a:pPr lvl="0">
              <a:lnSpc>
                <a:spcPct val="150000"/>
              </a:lnSpc>
            </a:pPr>
            <a:r>
              <a:rPr lang="en-US" sz="1400" dirty="0">
                <a:latin typeface="Open Sans" panose="020B0604020202020204" charset="0"/>
                <a:ea typeface="Open Sans" panose="020B0604020202020204" charset="0"/>
                <a:cs typeface="Open Sans" panose="020B0604020202020204" charset="0"/>
              </a:rPr>
              <a:t>1. List three real-world examples of tools, technologies or equipment that use the echolocation concept. </a:t>
            </a:r>
            <a:r>
              <a:rPr lang="en-US" sz="1400" dirty="0" smtClean="0">
                <a:latin typeface="Open Sans" panose="020B0604020202020204" charset="0"/>
                <a:ea typeface="Open Sans" panose="020B0604020202020204" charset="0"/>
                <a:cs typeface="Open Sans" panose="020B0604020202020204" charset="0"/>
              </a:rPr>
              <a:t/>
            </a:r>
            <a:br>
              <a:rPr lang="en-US" sz="1400" dirty="0" smtClean="0">
                <a:latin typeface="Open Sans" panose="020B0604020202020204" charset="0"/>
                <a:ea typeface="Open Sans" panose="020B0604020202020204" charset="0"/>
                <a:cs typeface="Open Sans" panose="020B0604020202020204" charset="0"/>
              </a:rPr>
            </a:br>
            <a:r>
              <a:rPr lang="en-US" sz="1400" dirty="0">
                <a:latin typeface="Open Sans" panose="020B0604020202020204" charset="0"/>
                <a:ea typeface="Open Sans" panose="020B0604020202020204" charset="0"/>
                <a:cs typeface="Open Sans" panose="020B0604020202020204" charset="0"/>
              </a:rPr>
              <a:t/>
            </a:r>
            <a:br>
              <a:rPr lang="en-US" sz="1400" dirty="0">
                <a:latin typeface="Open Sans" panose="020B0604020202020204" charset="0"/>
                <a:ea typeface="Open Sans" panose="020B0604020202020204" charset="0"/>
                <a:cs typeface="Open Sans" panose="020B0604020202020204" charset="0"/>
              </a:rPr>
            </a:br>
            <a:r>
              <a:rPr lang="en-US" sz="1400" dirty="0" smtClean="0">
                <a:latin typeface="Open Sans" panose="020B0604020202020204" charset="0"/>
                <a:ea typeface="Open Sans" panose="020B0604020202020204" charset="0"/>
                <a:cs typeface="Open Sans" panose="020B0604020202020204" charset="0"/>
              </a:rPr>
              <a:t>2</a:t>
            </a:r>
            <a:r>
              <a:rPr lang="en-US" sz="1400" dirty="0">
                <a:latin typeface="Open Sans" panose="020B0604020202020204" charset="0"/>
                <a:ea typeface="Open Sans" panose="020B0604020202020204" charset="0"/>
                <a:cs typeface="Open Sans" panose="020B0604020202020204" charset="0"/>
              </a:rPr>
              <a:t>. Provide an example “stimulus-</a:t>
            </a:r>
            <a:r>
              <a:rPr lang="en-US" sz="1400" dirty="0" err="1">
                <a:latin typeface="Open Sans" panose="020B0604020202020204" charset="0"/>
                <a:ea typeface="Open Sans" panose="020B0604020202020204" charset="0"/>
                <a:cs typeface="Open Sans" panose="020B0604020202020204" charset="0"/>
              </a:rPr>
              <a:t>sensorcoordinator</a:t>
            </a:r>
            <a:r>
              <a:rPr lang="en-US" sz="1400" dirty="0">
                <a:latin typeface="Open Sans" panose="020B0604020202020204" charset="0"/>
                <a:ea typeface="Open Sans" panose="020B0604020202020204" charset="0"/>
                <a:cs typeface="Open Sans" panose="020B0604020202020204" charset="0"/>
              </a:rPr>
              <a:t>-effector-response” framework for one of your real-world examples </a:t>
            </a: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6292885" y="4007005"/>
            <a:ext cx="1040700" cy="230894"/>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3003704" y="4007005"/>
            <a:ext cx="1040700" cy="230894"/>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1359980" y="4007005"/>
            <a:ext cx="1040700" cy="230894"/>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647429" y="4007005"/>
            <a:ext cx="1040700" cy="253156"/>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11700" y="383310"/>
            <a:ext cx="4891668"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Don’t Bump into Me! Post-Quiz</a:t>
            </a:r>
            <a:endParaRPr lang="en-US" sz="2400" dirty="0">
              <a:solidFill>
                <a:srgbClr val="FFFFFF"/>
              </a:solidFill>
              <a:ea typeface="+mn-ea"/>
              <a:cs typeface="+mn-cs"/>
            </a:endParaRPr>
          </a:p>
        </p:txBody>
      </p:sp>
    </p:spTree>
    <p:extLst>
      <p:ext uri="{BB962C8B-B14F-4D97-AF65-F5344CB8AC3E}">
        <p14:creationId xmlns:p14="http://schemas.microsoft.com/office/powerpoint/2010/main" val="209405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01444" y="1234068"/>
            <a:ext cx="8430856" cy="3221525"/>
          </a:xfrm>
          <a:prstGeom prst="rect">
            <a:avLst/>
          </a:prstGeom>
        </p:spPr>
        <p:txBody>
          <a:bodyPr spcFirstLastPara="1" wrap="square" lIns="91425" tIns="91425" rIns="91425" bIns="91425" anchor="t" anchorCtr="0">
            <a:noAutofit/>
          </a:bodyPr>
          <a:lstStyle/>
          <a:p>
            <a:pPr lvl="0">
              <a:lnSpc>
                <a:spcPct val="150000"/>
              </a:lnSpc>
            </a:pPr>
            <a:r>
              <a:rPr lang="en-US" sz="1400" dirty="0">
                <a:latin typeface="Open Sans" panose="020B0604020202020204" charset="0"/>
                <a:ea typeface="Open Sans" panose="020B0604020202020204" charset="0"/>
                <a:cs typeface="Open Sans" panose="020B0604020202020204" charset="0"/>
              </a:rPr>
              <a:t>1. List three real-world examples of tools, technologies or equipment that use the echolocation concept. </a:t>
            </a:r>
            <a:r>
              <a:rPr lang="en-US" sz="1400" dirty="0">
                <a:solidFill>
                  <a:srgbClr val="FF0000"/>
                </a:solidFill>
                <a:latin typeface="Open Sans" panose="020B0604020202020204" charset="0"/>
                <a:ea typeface="Open Sans" panose="020B0604020202020204" charset="0"/>
                <a:cs typeface="Open Sans" panose="020B0604020202020204" charset="0"/>
              </a:rPr>
              <a:t>Radar, sonar, ultrasound medical equipment (see more on slide 15) </a:t>
            </a:r>
            <a:r>
              <a:rPr lang="en-US" sz="1400" dirty="0" smtClean="0">
                <a:solidFill>
                  <a:srgbClr val="FF0000"/>
                </a:solidFill>
                <a:latin typeface="Open Sans" panose="020B0604020202020204" charset="0"/>
                <a:ea typeface="Open Sans" panose="020B0604020202020204" charset="0"/>
                <a:cs typeface="Open Sans" panose="020B0604020202020204" charset="0"/>
              </a:rPr>
              <a:t/>
            </a:r>
            <a:br>
              <a:rPr lang="en-US" sz="1400" dirty="0" smtClean="0">
                <a:solidFill>
                  <a:srgbClr val="FF0000"/>
                </a:solidFill>
                <a:latin typeface="Open Sans" panose="020B0604020202020204" charset="0"/>
                <a:ea typeface="Open Sans" panose="020B0604020202020204" charset="0"/>
                <a:cs typeface="Open Sans" panose="020B0604020202020204" charset="0"/>
              </a:rPr>
            </a:br>
            <a:r>
              <a:rPr lang="en-US" sz="1400" dirty="0" smtClean="0">
                <a:latin typeface="Open Sans" panose="020B0604020202020204" charset="0"/>
                <a:ea typeface="Open Sans" panose="020B0604020202020204" charset="0"/>
                <a:cs typeface="Open Sans" panose="020B0604020202020204" charset="0"/>
              </a:rPr>
              <a:t>2</a:t>
            </a:r>
            <a:r>
              <a:rPr lang="en-US" sz="1400" dirty="0">
                <a:latin typeface="Open Sans" panose="020B0604020202020204" charset="0"/>
                <a:ea typeface="Open Sans" panose="020B0604020202020204" charset="0"/>
                <a:cs typeface="Open Sans" panose="020B0604020202020204" charset="0"/>
              </a:rPr>
              <a:t>. Provide an example “stimulus-sensor-coordinator-</a:t>
            </a:r>
            <a:r>
              <a:rPr lang="en-US" sz="1400" dirty="0" err="1">
                <a:latin typeface="Open Sans" panose="020B0604020202020204" charset="0"/>
                <a:ea typeface="Open Sans" panose="020B0604020202020204" charset="0"/>
                <a:cs typeface="Open Sans" panose="020B0604020202020204" charset="0"/>
              </a:rPr>
              <a:t>effectorresponse</a:t>
            </a:r>
            <a:r>
              <a:rPr lang="en-US" sz="1400" dirty="0">
                <a:latin typeface="Open Sans" panose="020B0604020202020204" charset="0"/>
                <a:ea typeface="Open Sans" panose="020B0604020202020204" charset="0"/>
                <a:cs typeface="Open Sans" panose="020B0604020202020204" charset="0"/>
              </a:rPr>
              <a:t>” framework for one of your real-world examples </a:t>
            </a:r>
            <a:r>
              <a:rPr lang="en-US" sz="1400" dirty="0" smtClean="0">
                <a:latin typeface="Open Sans" panose="020B0604020202020204" charset="0"/>
                <a:ea typeface="Open Sans" panose="020B0604020202020204" charset="0"/>
                <a:cs typeface="Open Sans" panose="020B0604020202020204" charset="0"/>
              </a:rPr>
              <a:t/>
            </a:r>
            <a:br>
              <a:rPr lang="en-US" sz="1400" dirty="0" smtClean="0">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Example</a:t>
            </a:r>
            <a:r>
              <a:rPr lang="en-US" sz="1400" dirty="0">
                <a:solidFill>
                  <a:schemeClr val="tx1"/>
                </a:solidFill>
                <a:latin typeface="Open Sans" panose="020B0604020202020204" charset="0"/>
                <a:ea typeface="Open Sans" panose="020B0604020202020204" charset="0"/>
                <a:cs typeface="Open Sans" panose="020B0604020202020204" charset="0"/>
              </a:rPr>
              <a:t>: </a:t>
            </a:r>
            <a:r>
              <a:rPr lang="en-US" sz="1400" dirty="0">
                <a:solidFill>
                  <a:srgbClr val="FF0000"/>
                </a:solidFill>
                <a:latin typeface="Open Sans" panose="020B0604020202020204" charset="0"/>
                <a:ea typeface="Open Sans" panose="020B0604020202020204" charset="0"/>
                <a:cs typeface="Open Sans" panose="020B0604020202020204" charset="0"/>
              </a:rPr>
              <a:t>Radar on an airplane transmits sound waves into a region in the flight path &gt; sound sensor in the radar system receives reflected sound waves &gt; computer calculates the presence and location of rain, snow, clouds, storms and other planes &gt; computer sends instructions by wires to display screen showing colored map of location of weather and obstacles &gt; pilot adjusts flight path and/or elevation for safest route</a:t>
            </a:r>
            <a:endParaRPr sz="1400" dirty="0">
              <a:solidFill>
                <a:srgbClr val="FF0000"/>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TextBox 2"/>
          <p:cNvSpPr txBox="1"/>
          <p:nvPr/>
        </p:nvSpPr>
        <p:spPr>
          <a:xfrm>
            <a:off x="311698" y="517675"/>
            <a:ext cx="6259551"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Don’t Bump into Me! Post-Quiz </a:t>
            </a:r>
            <a:r>
              <a:rPr lang="en-US" sz="2400" b="1" dirty="0">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92" y="310923"/>
            <a:ext cx="641616" cy="4293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733" y="290612"/>
            <a:ext cx="361341" cy="4496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462" y="692"/>
            <a:ext cx="948538" cy="31023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4291" y="692"/>
            <a:ext cx="530880" cy="470591"/>
          </a:xfrm>
          <a:prstGeom prst="rect">
            <a:avLst/>
          </a:prstGeom>
        </p:spPr>
      </p:pic>
    </p:spTree>
    <p:extLst>
      <p:ext uri="{BB962C8B-B14F-4D97-AF65-F5344CB8AC3E}">
        <p14:creationId xmlns:p14="http://schemas.microsoft.com/office/powerpoint/2010/main" val="184343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4742147" y="1050604"/>
            <a:ext cx="1851941" cy="1587462"/>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0774" y="1050603"/>
            <a:ext cx="1665128" cy="1587462"/>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2520175" y="1050604"/>
            <a:ext cx="1857699" cy="1587461"/>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https://encrypted-tbn0.gstatic.com/images?q=tbn:ANd9GcQ-urD7EThyZOoFnYVkQmt-XZEI6tCuWBW3js1YfSrhhCC3nm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58" y="1270867"/>
            <a:ext cx="1198393" cy="1198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Ultrasound in pregnancy"/>
          <p:cNvPicPr>
            <a:picLocks noChangeAspect="1" noChangeArrowheads="1"/>
          </p:cNvPicPr>
          <p:nvPr/>
        </p:nvPicPr>
        <p:blipFill rotWithShape="1">
          <a:blip r:embed="rId5">
            <a:extLst>
              <a:ext uri="{28A0092B-C50C-407E-A947-70E740481C1C}">
                <a14:useLocalDpi xmlns:a14="http://schemas.microsoft.com/office/drawing/2010/main" val="0"/>
              </a:ext>
            </a:extLst>
          </a:blip>
          <a:srcRect l="10000" t="7383" r="10000" b="10117"/>
          <a:stretch/>
        </p:blipFill>
        <p:spPr bwMode="auto">
          <a:xfrm>
            <a:off x="2721834" y="1270867"/>
            <a:ext cx="1452597" cy="1198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adar equipment in the nose of the jetliner helps detect clouds ahead of the aircraft"/>
          <p:cNvPicPr/>
          <p:nvPr/>
        </p:nvPicPr>
        <p:blipFill>
          <a:blip r:embed="rId6">
            <a:extLst>
              <a:ext uri="{28A0092B-C50C-407E-A947-70E740481C1C}">
                <a14:useLocalDpi xmlns:a14="http://schemas.microsoft.com/office/drawing/2010/main" val="0"/>
              </a:ext>
            </a:extLst>
          </a:blip>
          <a:srcRect/>
          <a:stretch>
            <a:fillRect/>
          </a:stretch>
        </p:blipFill>
        <p:spPr bwMode="auto">
          <a:xfrm>
            <a:off x="5025483" y="1270867"/>
            <a:ext cx="1330712" cy="1198394"/>
          </a:xfrm>
          <a:prstGeom prst="rect">
            <a:avLst/>
          </a:prstGeom>
          <a:noFill/>
          <a:ln>
            <a:noFill/>
          </a:ln>
        </p:spPr>
      </p:pic>
      <p:sp>
        <p:nvSpPr>
          <p:cNvPr id="7" name="TextBox 6"/>
          <p:cNvSpPr txBox="1"/>
          <p:nvPr/>
        </p:nvSpPr>
        <p:spPr>
          <a:xfrm>
            <a:off x="415472" y="2709817"/>
            <a:ext cx="8073363" cy="1860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300" dirty="0" smtClean="0">
                <a:latin typeface="Open Sans" panose="020B0604020202020204" charset="0"/>
                <a:ea typeface="Open Sans" panose="020B0604020202020204" charset="0"/>
                <a:cs typeface="Open Sans" panose="020B0604020202020204" charset="0"/>
              </a:rPr>
              <a:t> </a:t>
            </a:r>
            <a:r>
              <a:rPr lang="en-US" sz="1300" dirty="0">
                <a:latin typeface="Open Sans" panose="020B0604020202020204" charset="0"/>
                <a:ea typeface="Open Sans" panose="020B0604020202020204" charset="0"/>
                <a:cs typeface="Open Sans" panose="020B0604020202020204" charset="0"/>
              </a:rPr>
              <a:t>radar systems: airplane navigation, weather and storm monitoring, polar ice formation/melting measurement </a:t>
            </a:r>
          </a:p>
          <a:p>
            <a:pPr marL="285750" indent="-285750">
              <a:lnSpc>
                <a:spcPct val="150000"/>
              </a:lnSpc>
              <a:buFont typeface="Arial" panose="020B0604020202020204" pitchFamily="34" charset="0"/>
              <a:buChar char="•"/>
            </a:pPr>
            <a:r>
              <a:rPr lang="en-US" sz="1300" dirty="0" smtClean="0">
                <a:latin typeface="Open Sans" panose="020B0604020202020204" charset="0"/>
                <a:ea typeface="Open Sans" panose="020B0604020202020204" charset="0"/>
                <a:cs typeface="Open Sans" panose="020B0604020202020204" charset="0"/>
              </a:rPr>
              <a:t>sonar </a:t>
            </a:r>
            <a:r>
              <a:rPr lang="en-US" sz="1300" dirty="0">
                <a:latin typeface="Open Sans" panose="020B0604020202020204" charset="0"/>
                <a:ea typeface="Open Sans" panose="020B0604020202020204" charset="0"/>
                <a:cs typeface="Open Sans" panose="020B0604020202020204" charset="0"/>
              </a:rPr>
              <a:t>systems: ship navigation, fishing, underwater sea floor mapping for depth, navigation dangers and marine ecosystems </a:t>
            </a:r>
            <a:endParaRPr lang="en-US" sz="1300"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sz="1300" dirty="0" smtClean="0">
                <a:latin typeface="Open Sans" panose="020B0604020202020204" charset="0"/>
                <a:ea typeface="Open Sans" panose="020B0604020202020204" charset="0"/>
                <a:cs typeface="Open Sans" panose="020B0604020202020204" charset="0"/>
              </a:rPr>
              <a:t>medical </a:t>
            </a:r>
            <a:r>
              <a:rPr lang="en-US" sz="1300" dirty="0">
                <a:latin typeface="Open Sans" panose="020B0604020202020204" charset="0"/>
                <a:ea typeface="Open Sans" panose="020B0604020202020204" charset="0"/>
                <a:cs typeface="Open Sans" panose="020B0604020202020204" charset="0"/>
              </a:rPr>
              <a:t>diagnostic: pregnancy, internal organs, tumors </a:t>
            </a:r>
            <a:endParaRPr lang="en-US" sz="1300"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sz="1300" dirty="0" smtClean="0">
                <a:latin typeface="Open Sans" panose="020B0604020202020204" charset="0"/>
                <a:ea typeface="Open Sans" panose="020B0604020202020204" charset="0"/>
                <a:cs typeface="Open Sans" panose="020B0604020202020204" charset="0"/>
              </a:rPr>
              <a:t>measuring </a:t>
            </a:r>
            <a:r>
              <a:rPr lang="en-US" sz="1300" dirty="0">
                <a:latin typeface="Open Sans" panose="020B0604020202020204" charset="0"/>
                <a:ea typeface="Open Sans" panose="020B0604020202020204" charset="0"/>
                <a:cs typeface="Open Sans" panose="020B0604020202020204" charset="0"/>
              </a:rPr>
              <a:t>speed and distance: radar guns, radar, sonar </a:t>
            </a:r>
          </a:p>
        </p:txBody>
      </p:sp>
      <p:sp>
        <p:nvSpPr>
          <p:cNvPr id="8" name="TextBox 7"/>
          <p:cNvSpPr txBox="1"/>
          <p:nvPr/>
        </p:nvSpPr>
        <p:spPr>
          <a:xfrm>
            <a:off x="376685" y="249096"/>
            <a:ext cx="4001189" cy="460917"/>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Real-World Applications </a:t>
            </a:r>
            <a:endParaRPr lang="en-US" sz="2400" dirty="0">
              <a:solidFill>
                <a:srgbClr val="FFFFFF"/>
              </a:solidFill>
              <a:ea typeface="+mn-ea"/>
              <a:cs typeface="+mn-cs"/>
            </a:endParaRPr>
          </a:p>
        </p:txBody>
      </p:sp>
    </p:spTree>
    <p:extLst>
      <p:ext uri="{BB962C8B-B14F-4D97-AF65-F5344CB8AC3E}">
        <p14:creationId xmlns:p14="http://schemas.microsoft.com/office/powerpoint/2010/main" val="228289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8097342" y="-16071"/>
            <a:ext cx="1040700" cy="1040700"/>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8415454" y="0"/>
            <a:ext cx="278091" cy="872941"/>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8404835" y="534346"/>
            <a:ext cx="733207" cy="699392"/>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832299" y="0"/>
            <a:ext cx="305743" cy="872941"/>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98088" y="1382751"/>
            <a:ext cx="8110653" cy="26432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auditory</a:t>
            </a:r>
            <a:r>
              <a:rPr lang="en-US" dirty="0">
                <a:latin typeface="Open Sans" panose="020B0604020202020204" charset="0"/>
                <a:ea typeface="Open Sans" panose="020B0604020202020204" charset="0"/>
                <a:cs typeface="Open Sans" panose="020B0604020202020204" charset="0"/>
              </a:rPr>
              <a:t>: Related to hearing.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echolocation</a:t>
            </a:r>
            <a:r>
              <a:rPr lang="en-US" dirty="0">
                <a:latin typeface="Open Sans" panose="020B0604020202020204" charset="0"/>
                <a:ea typeface="Open Sans" panose="020B0604020202020204" charset="0"/>
                <a:cs typeface="Open Sans" panose="020B0604020202020204" charset="0"/>
              </a:rPr>
              <a:t>: Biological sonar used by animals such as bats and dolphins in which the animal sends out a call and uses the echo to locate and identify surrounding objects.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peripheral</a:t>
            </a:r>
            <a:r>
              <a:rPr lang="en-US" dirty="0">
                <a:latin typeface="Open Sans" panose="020B0604020202020204" charset="0"/>
                <a:ea typeface="Open Sans" panose="020B0604020202020204" charset="0"/>
                <a:cs typeface="Open Sans" panose="020B0604020202020204" charset="0"/>
              </a:rPr>
              <a:t>: Surrounding.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sensor</a:t>
            </a:r>
            <a:r>
              <a:rPr lang="en-US" dirty="0">
                <a:latin typeface="Open Sans" panose="020B0604020202020204" charset="0"/>
                <a:ea typeface="Open Sans" panose="020B0604020202020204" charset="0"/>
                <a:cs typeface="Open Sans" panose="020B0604020202020204" charset="0"/>
              </a:rPr>
              <a:t>: A device that converts one type of signal to another; for instance, the speedometer in a car collects physical data and calculates and displays the speed the car is moving.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transducer</a:t>
            </a:r>
            <a:r>
              <a:rPr lang="en-US" dirty="0">
                <a:latin typeface="Open Sans" panose="020B0604020202020204" charset="0"/>
                <a:ea typeface="Open Sans" panose="020B0604020202020204" charset="0"/>
                <a:cs typeface="Open Sans" panose="020B0604020202020204" charset="0"/>
              </a:rPr>
              <a:t>: Another term for a sensor (see above).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solidFill>
                  <a:srgbClr val="FF0000"/>
                </a:solidFill>
                <a:latin typeface="Open Sans" panose="020B0604020202020204" charset="0"/>
                <a:ea typeface="Open Sans" panose="020B0604020202020204" charset="0"/>
                <a:cs typeface="Open Sans" panose="020B0604020202020204" charset="0"/>
              </a:rPr>
              <a:t>ultrasonic</a:t>
            </a:r>
            <a:r>
              <a:rPr lang="en-US" dirty="0">
                <a:latin typeface="Open Sans" panose="020B0604020202020204" charset="0"/>
                <a:ea typeface="Open Sans" panose="020B0604020202020204" charset="0"/>
                <a:cs typeface="Open Sans" panose="020B0604020202020204" charset="0"/>
              </a:rPr>
              <a:t>: A sound of a frequency that humans cannot hear, but dogs and bats can hear.</a:t>
            </a:r>
          </a:p>
        </p:txBody>
      </p:sp>
      <p:sp>
        <p:nvSpPr>
          <p:cNvPr id="4" name="TextBox 3"/>
          <p:cNvSpPr txBox="1"/>
          <p:nvPr/>
        </p:nvSpPr>
        <p:spPr>
          <a:xfrm>
            <a:off x="498088" y="411276"/>
            <a:ext cx="2051824"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Vocabulary </a:t>
            </a:r>
            <a:endParaRPr lang="en-US" sz="2400" dirty="0">
              <a:solidFill>
                <a:srgbClr val="FFFFFF"/>
              </a:solidFill>
              <a:ea typeface="+mn-ea"/>
              <a:cs typeface="+mn-cs"/>
            </a:endParaRPr>
          </a:p>
        </p:txBody>
      </p:sp>
    </p:spTree>
    <p:extLst>
      <p:ext uri="{BB962C8B-B14F-4D97-AF65-F5344CB8AC3E}">
        <p14:creationId xmlns:p14="http://schemas.microsoft.com/office/powerpoint/2010/main" val="261996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206787"/>
            <a:ext cx="8520600" cy="3053374"/>
          </a:xfrm>
          <a:prstGeom prst="rect">
            <a:avLst/>
          </a:prstGeom>
        </p:spPr>
        <p:txBody>
          <a:bodyPr spcFirstLastPara="1" wrap="square" lIns="91425" tIns="91425" rIns="91425" bIns="91425" anchor="t" anchorCtr="0">
            <a:noAutofit/>
          </a:bodyPr>
          <a:lstStyle/>
          <a:p>
            <a:pPr marL="273050" lvl="0" indent="-273050" eaLnBrk="0" fontAlgn="base" hangingPunct="0">
              <a:spcBef>
                <a:spcPts val="600"/>
              </a:spcBef>
              <a:spcAft>
                <a:spcPct val="0"/>
              </a:spcAft>
              <a:defRPr/>
            </a:pPr>
            <a:r>
              <a:rPr lang="en-US" sz="1300" kern="1200" dirty="0">
                <a:solidFill>
                  <a:prstClr val="black"/>
                </a:solidFill>
                <a:latin typeface="Open Sans" panose="020B0604020202020204" charset="0"/>
                <a:ea typeface="Open Sans" panose="020B0604020202020204" charset="0"/>
                <a:cs typeface="Open Sans" panose="020B0604020202020204" charset="0"/>
              </a:rPr>
              <a:t>Slide 1, 5: LEGO robot with ultrasonic sensor attached; source: 2006, Flickr: Robot 1 via </a:t>
            </a:r>
            <a:r>
              <a:rPr lang="en-US" sz="1300" kern="1200" dirty="0" err="1">
                <a:solidFill>
                  <a:prstClr val="black"/>
                </a:solidFill>
                <a:latin typeface="Open Sans" panose="020B0604020202020204" charset="0"/>
                <a:ea typeface="Open Sans" panose="020B0604020202020204" charset="0"/>
                <a:cs typeface="Open Sans" panose="020B0604020202020204" charset="0"/>
              </a:rPr>
              <a:t>Nogwater</a:t>
            </a:r>
            <a:r>
              <a:rPr lang="en-US" sz="1300" kern="1200" dirty="0">
                <a:solidFill>
                  <a:prstClr val="black"/>
                </a:solidFill>
                <a:latin typeface="Open Sans" panose="020B0604020202020204" charset="0"/>
                <a:ea typeface="Open Sans" panose="020B0604020202020204" charset="0"/>
                <a:cs typeface="Open Sans" panose="020B0604020202020204" charset="0"/>
              </a:rPr>
              <a:t> @ Wikimedia Commons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3"/>
              </a:rPr>
              <a:t>http://commons.wikimedia.org/wiki/File:Robot_1.jpg</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Slides 1, 3: clipart flying black bats; source: Microsoft® clipart: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4"/>
              </a:rPr>
              <a:t>http://office.microsoft.com/en-us/images/results.aspx?qu=bat&amp;ex=1#ai:MC900304955|</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4: brain; source: ADAM, Medline Plus, U.S. National Library of Medicine, National Institutes of Health: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5"/>
              </a:rPr>
              <a:t>http://www.nlm.nih.gov/medlineplus/braindiseases.html</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4: eye; source: Microsoft® clipart: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6"/>
              </a:rPr>
              <a:t>http://office.microsoft.com/en-us/images/results.aspx?qu=eye&amp;ex=1#ai:MP900406700|mt:2|</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4: pointing finger; source: Microsoft® clipart: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7"/>
              </a:rPr>
              <a:t>http://office.microsoft.com/en-us/images/results.aspx?qu=pointing+finger&amp;ex=1#ai:MC900233154|</a:t>
            </a:r>
            <a:r>
              <a:rPr lang="en-US" sz="1300" kern="1200" dirty="0">
                <a:solidFill>
                  <a:prstClr val="black"/>
                </a:solidFill>
                <a:latin typeface="Open Sans" panose="020B0604020202020204" charset="0"/>
                <a:ea typeface="Open Sans" panose="020B0604020202020204" charset="0"/>
                <a:cs typeface="Open Sans" panose="020B0604020202020204" charset="0"/>
              </a:rPr>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4: LEGO parts; source: LEGO MINDSTORMS EV3 User’s Guide</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Slides 7-11: Screen capture images by the author.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14: ultrasound medical diagnostic tool; source: MedlinePlus, U.S. National Library of Medicine, National Institutes of Health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8"/>
              </a:rPr>
              <a:t>http://www.nlm.nih.gov/medlineplus/ency/imagepages/1110.htm</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14: jetliner radar drawing; source: NASA: </a:t>
            </a:r>
            <a:r>
              <a:rPr lang="en-US" sz="1300" u="sng" kern="1200" dirty="0">
                <a:solidFill>
                  <a:prstClr val="black"/>
                </a:solidFill>
                <a:latin typeface="Open Sans" panose="020B0604020202020204" charset="0"/>
                <a:ea typeface="Open Sans" panose="020B0604020202020204" charset="0"/>
                <a:cs typeface="Open Sans" panose="020B0604020202020204" charset="0"/>
                <a:hlinkClick r:id="rId9"/>
              </a:rPr>
              <a:t>http://virtualskies.arc.nasa.gov/communication/8.html</a:t>
            </a:r>
            <a:r>
              <a:rPr lang="en-US" sz="1300" u="sng" kern="1200" dirty="0">
                <a:solidFill>
                  <a:prstClr val="black"/>
                </a:solidFill>
                <a:latin typeface="Open Sans" panose="020B0604020202020204" charset="0"/>
                <a:ea typeface="Open Sans" panose="020B0604020202020204" charset="0"/>
                <a:cs typeface="Open Sans" panose="020B0604020202020204" charset="0"/>
              </a:rPr>
              <a:t> </a:t>
            </a:r>
            <a:r>
              <a:rPr lang="en-US" sz="1300" kern="1200" dirty="0">
                <a:solidFill>
                  <a:prstClr val="black"/>
                </a:solidFill>
                <a:latin typeface="Open Sans" panose="020B0604020202020204" charset="0"/>
                <a:ea typeface="Open Sans" panose="020B0604020202020204" charset="0"/>
                <a:cs typeface="Open Sans" panose="020B0604020202020204" charset="0"/>
              </a:rPr>
              <a:t/>
            </a:r>
            <a:br>
              <a:rPr lang="en-US" sz="1300" kern="1200" dirty="0">
                <a:solidFill>
                  <a:prstClr val="black"/>
                </a:solidFill>
                <a:latin typeface="Open Sans" panose="020B0604020202020204" charset="0"/>
                <a:ea typeface="Open Sans" panose="020B0604020202020204" charset="0"/>
                <a:cs typeface="Open Sans" panose="020B0604020202020204" charset="0"/>
              </a:rPr>
            </a:br>
            <a:r>
              <a:rPr lang="en-US" sz="1300" kern="1200" dirty="0">
                <a:solidFill>
                  <a:prstClr val="black"/>
                </a:solidFill>
                <a:latin typeface="Open Sans" panose="020B0604020202020204" charset="0"/>
                <a:ea typeface="Open Sans" panose="020B0604020202020204" charset="0"/>
                <a:cs typeface="Open Sans" panose="020B0604020202020204" charset="0"/>
              </a:rPr>
              <a:t>Slide 14: weather-storm radar; source: NOAA: </a:t>
            </a:r>
            <a:r>
              <a:rPr lang="en-US" sz="1300" kern="1200" dirty="0">
                <a:solidFill>
                  <a:prstClr val="black"/>
                </a:solidFill>
                <a:latin typeface="Open Sans" panose="020B0604020202020204" charset="0"/>
                <a:ea typeface="Open Sans" panose="020B0604020202020204" charset="0"/>
                <a:cs typeface="Open Sans" panose="020B0604020202020204" charset="0"/>
                <a:hlinkClick r:id="rId10"/>
              </a:rPr>
              <a:t>http://www.srh.noaa.gov/mlb/?n=jeanne</a:t>
            </a:r>
            <a:r>
              <a:rPr lang="en-US" sz="1300" kern="1200" dirty="0">
                <a:solidFill>
                  <a:prstClr val="black"/>
                </a:solidFill>
                <a:latin typeface="Open Sans" panose="020B0604020202020204" charset="0"/>
                <a:ea typeface="Open Sans" panose="020B0604020202020204" charset="0"/>
                <a:cs typeface="Open Sans" panose="020B0604020202020204" charset="0"/>
              </a:rPr>
              <a:t> </a:t>
            </a:r>
            <a:br>
              <a:rPr lang="en-US" sz="1300" kern="1200" dirty="0">
                <a:solidFill>
                  <a:prstClr val="black"/>
                </a:solidFill>
                <a:latin typeface="Open Sans" panose="020B0604020202020204" charset="0"/>
                <a:ea typeface="Open Sans" panose="020B0604020202020204" charset="0"/>
                <a:cs typeface="Open Sans" panose="020B0604020202020204" charset="0"/>
              </a:rPr>
            </a:br>
            <a:endParaRPr sz="1300" dirty="0">
              <a:solidFill>
                <a:srgbClr val="000000"/>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11">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7790984" y="662713"/>
            <a:ext cx="1040700" cy="361818"/>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7790984" y="0"/>
            <a:ext cx="532217" cy="1040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578432" y="240348"/>
            <a:ext cx="565568" cy="800352"/>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878" y="-452"/>
            <a:ext cx="1115122" cy="424198"/>
          </a:xfrm>
          <a:prstGeom prst="rect">
            <a:avLst/>
          </a:prstGeom>
        </p:spPr>
      </p:pic>
      <p:sp>
        <p:nvSpPr>
          <p:cNvPr id="4" name="TextBox 3"/>
          <p:cNvSpPr txBox="1"/>
          <p:nvPr/>
        </p:nvSpPr>
        <p:spPr>
          <a:xfrm>
            <a:off x="311700" y="381957"/>
            <a:ext cx="2527610" cy="461665"/>
          </a:xfrm>
          <a:prstGeom prst="rect">
            <a:avLst/>
          </a:prstGeom>
          <a:noFill/>
        </p:spPr>
        <p:txBody>
          <a:bodyPr wrap="square" rtlCol="0">
            <a:spAutoFit/>
          </a:bodyPr>
          <a:lstStyle/>
          <a:p>
            <a:pPr lvl="0" algn="ctr"/>
            <a:r>
              <a:rPr lang="en-US" sz="2400" b="1">
                <a:solidFill>
                  <a:srgbClr val="6091BA"/>
                </a:solidFill>
                <a:latin typeface="Open Sans"/>
                <a:ea typeface="Open Sans"/>
                <a:cs typeface="Open Sans"/>
                <a:sym typeface="Open Sans"/>
              </a:rPr>
              <a:t>Image Sources</a:t>
            </a:r>
            <a:endParaRPr lang="en-US" sz="2400" b="1" dirty="0">
              <a:solidFill>
                <a:srgbClr val="3A729A"/>
              </a:solidFill>
              <a:ea typeface="+mn-ea"/>
              <a:cs typeface="+mn-cs"/>
            </a:endParaRPr>
          </a:p>
        </p:txBody>
      </p:sp>
    </p:spTree>
    <p:extLst>
      <p:ext uri="{BB962C8B-B14F-4D97-AF65-F5344CB8AC3E}">
        <p14:creationId xmlns:p14="http://schemas.microsoft.com/office/powerpoint/2010/main" val="31651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877229"/>
            <a:ext cx="8520599" cy="3382931"/>
          </a:xfrm>
          <a:prstGeom prst="rect">
            <a:avLst/>
          </a:prstGeom>
          <a:noFill/>
          <a:ln>
            <a:noFill/>
          </a:ln>
        </p:spPr>
        <p:txBody>
          <a:bodyPr spcFirstLastPara="1" wrap="square" lIns="91425" tIns="91425" rIns="91425" bIns="91425" anchor="t" anchorCtr="0">
            <a:noAutofit/>
          </a:bodyPr>
          <a:lstStyle/>
          <a:p>
            <a:pPr lvl="0">
              <a:lnSpc>
                <a:spcPct val="150000"/>
              </a:lnSpc>
            </a:pPr>
            <a:r>
              <a:rPr lang="en-US" sz="1400" dirty="0" smtClean="0">
                <a:solidFill>
                  <a:schemeClr val="tx1"/>
                </a:solidFill>
                <a:latin typeface="Open Sans"/>
                <a:ea typeface="Open Sans"/>
                <a:cs typeface="Open Sans"/>
                <a:sym typeface="Open Sans"/>
              </a:rPr>
              <a:t>1</a:t>
            </a:r>
            <a:r>
              <a:rPr lang="en-US" sz="1400" dirty="0">
                <a:solidFill>
                  <a:schemeClr val="tx1"/>
                </a:solidFill>
                <a:latin typeface="Open Sans"/>
                <a:ea typeface="Open Sans"/>
                <a:cs typeface="Open Sans"/>
                <a:sym typeface="Open Sans"/>
              </a:rPr>
              <a:t>. How do bats sense distance?</a:t>
            </a:r>
            <a:br>
              <a:rPr lang="en-US" sz="1400" dirty="0">
                <a:solidFill>
                  <a:schemeClr val="tx1"/>
                </a:solidFill>
                <a:latin typeface="Open Sans"/>
                <a:ea typeface="Open Sans"/>
                <a:cs typeface="Open Sans"/>
                <a:sym typeface="Open Sans"/>
              </a:rPr>
            </a:br>
            <a:r>
              <a:rPr lang="en-US" sz="1400" dirty="0" smtClean="0">
                <a:solidFill>
                  <a:schemeClr val="tx1"/>
                </a:solidFill>
                <a:latin typeface="Open Sans"/>
                <a:ea typeface="Open Sans"/>
                <a:cs typeface="Open Sans"/>
                <a:sym typeface="Open Sans"/>
              </a:rPr>
              <a:t/>
            </a:r>
            <a:br>
              <a:rPr lang="en-US" sz="1400" dirty="0" smtClean="0">
                <a:solidFill>
                  <a:schemeClr val="tx1"/>
                </a:solidFill>
                <a:latin typeface="Open Sans"/>
                <a:ea typeface="Open Sans"/>
                <a:cs typeface="Open Sans"/>
                <a:sym typeface="Open Sans"/>
              </a:rPr>
            </a:br>
            <a:r>
              <a:rPr lang="en-US" sz="1400" dirty="0" smtClean="0">
                <a:solidFill>
                  <a:schemeClr val="tx1"/>
                </a:solidFill>
                <a:latin typeface="Open Sans"/>
                <a:ea typeface="Open Sans"/>
                <a:cs typeface="Open Sans"/>
                <a:sym typeface="Open Sans"/>
              </a:rPr>
              <a:t>2</a:t>
            </a:r>
            <a:r>
              <a:rPr lang="en-US" sz="1400" dirty="0">
                <a:solidFill>
                  <a:schemeClr val="tx1"/>
                </a:solidFill>
                <a:latin typeface="Open Sans"/>
                <a:ea typeface="Open Sans"/>
                <a:cs typeface="Open Sans"/>
                <a:sym typeface="Open Sans"/>
              </a:rPr>
              <a:t>. Describe how bats sense distance in a</a:t>
            </a:r>
            <a:br>
              <a:rPr lang="en-US" sz="1400" dirty="0">
                <a:solidFill>
                  <a:schemeClr val="tx1"/>
                </a:solidFill>
                <a:latin typeface="Open Sans"/>
                <a:ea typeface="Open Sans"/>
                <a:cs typeface="Open Sans"/>
                <a:sym typeface="Open Sans"/>
              </a:rPr>
            </a:br>
            <a:r>
              <a:rPr lang="en-US" sz="1400" dirty="0">
                <a:solidFill>
                  <a:schemeClr val="tx1"/>
                </a:solidFill>
                <a:latin typeface="Open Sans"/>
                <a:ea typeface="Open Sans"/>
                <a:cs typeface="Open Sans"/>
                <a:sym typeface="Open Sans"/>
              </a:rPr>
              <a:t>“stimulus-sensor-coordinator-</a:t>
            </a:r>
            <a:r>
              <a:rPr lang="en-US" sz="1400" dirty="0" err="1">
                <a:solidFill>
                  <a:schemeClr val="tx1"/>
                </a:solidFill>
                <a:latin typeface="Open Sans"/>
                <a:ea typeface="Open Sans"/>
                <a:cs typeface="Open Sans"/>
                <a:sym typeface="Open Sans"/>
              </a:rPr>
              <a:t>effectorresponse</a:t>
            </a:r>
            <a:r>
              <a:rPr lang="en-US" sz="1400" dirty="0">
                <a:solidFill>
                  <a:schemeClr val="tx1"/>
                </a:solidFill>
                <a:latin typeface="Open Sans"/>
                <a:ea typeface="Open Sans"/>
                <a:cs typeface="Open Sans"/>
                <a:sym typeface="Open Sans"/>
              </a:rPr>
              <a:t>” framework.</a:t>
            </a:r>
            <a:br>
              <a:rPr lang="en-US" sz="1400" dirty="0">
                <a:solidFill>
                  <a:schemeClr val="tx1"/>
                </a:solidFill>
                <a:latin typeface="Open Sans"/>
                <a:ea typeface="Open Sans"/>
                <a:cs typeface="Open Sans"/>
                <a:sym typeface="Open Sans"/>
              </a:rPr>
            </a:br>
            <a:r>
              <a:rPr lang="en-US" sz="1400" dirty="0" smtClean="0">
                <a:solidFill>
                  <a:schemeClr val="tx1"/>
                </a:solidFill>
                <a:latin typeface="Open Sans"/>
                <a:ea typeface="Open Sans"/>
                <a:cs typeface="Open Sans"/>
                <a:sym typeface="Open Sans"/>
              </a:rPr>
              <a:t/>
            </a:r>
            <a:br>
              <a:rPr lang="en-US" sz="1400" dirty="0" smtClean="0">
                <a:solidFill>
                  <a:schemeClr val="tx1"/>
                </a:solidFill>
                <a:latin typeface="Open Sans"/>
                <a:ea typeface="Open Sans"/>
                <a:cs typeface="Open Sans"/>
                <a:sym typeface="Open Sans"/>
              </a:rPr>
            </a:br>
            <a:r>
              <a:rPr lang="en-US" sz="1400" dirty="0" smtClean="0">
                <a:solidFill>
                  <a:schemeClr val="tx1"/>
                </a:solidFill>
                <a:latin typeface="Open Sans"/>
                <a:ea typeface="Open Sans"/>
                <a:cs typeface="Open Sans"/>
                <a:sym typeface="Open Sans"/>
              </a:rPr>
              <a:t>3. </a:t>
            </a:r>
            <a:r>
              <a:rPr lang="en-US" sz="1400" dirty="0">
                <a:solidFill>
                  <a:schemeClr val="tx1"/>
                </a:solidFill>
                <a:latin typeface="Open Sans"/>
                <a:ea typeface="Open Sans"/>
                <a:cs typeface="Open Sans"/>
                <a:sym typeface="Open Sans"/>
              </a:rPr>
              <a:t>Provide an example “stimulus-</a:t>
            </a:r>
            <a:r>
              <a:rPr lang="en-US" sz="1400" dirty="0" err="1">
                <a:solidFill>
                  <a:schemeClr val="tx1"/>
                </a:solidFill>
                <a:latin typeface="Open Sans"/>
                <a:ea typeface="Open Sans"/>
                <a:cs typeface="Open Sans"/>
                <a:sym typeface="Open Sans"/>
              </a:rPr>
              <a:t>sensorcoordinator</a:t>
            </a:r>
            <a:r>
              <a:rPr lang="en-US" sz="1400" dirty="0">
                <a:solidFill>
                  <a:schemeClr val="tx1"/>
                </a:solidFill>
                <a:latin typeface="Open Sans"/>
                <a:ea typeface="Open Sans"/>
                <a:cs typeface="Open Sans"/>
                <a:sym typeface="Open Sans"/>
              </a:rPr>
              <a:t>-effector-response” framework</a:t>
            </a:r>
            <a:br>
              <a:rPr lang="en-US" sz="1400" dirty="0">
                <a:solidFill>
                  <a:schemeClr val="tx1"/>
                </a:solidFill>
                <a:latin typeface="Open Sans"/>
                <a:ea typeface="Open Sans"/>
                <a:cs typeface="Open Sans"/>
                <a:sym typeface="Open Sans"/>
              </a:rPr>
            </a:br>
            <a:r>
              <a:rPr lang="en-US" sz="1400" dirty="0">
                <a:solidFill>
                  <a:schemeClr val="tx1"/>
                </a:solidFill>
                <a:latin typeface="Open Sans"/>
                <a:ea typeface="Open Sans"/>
                <a:cs typeface="Open Sans"/>
                <a:sym typeface="Open Sans"/>
              </a:rPr>
              <a:t>using an EV3 ultrasonic sensor.</a:t>
            </a:r>
            <a:endParaRPr sz="1400" dirty="0" smtClean="0">
              <a:solidFill>
                <a:schemeClr val="tx1"/>
              </a:solidFill>
              <a:latin typeface="Open Sans"/>
              <a:ea typeface="Open Sans"/>
              <a:cs typeface="Open Sans"/>
              <a:sym typeface="Open Sans"/>
            </a:endParaRPr>
          </a:p>
          <a:p>
            <a:pPr marL="0" lvl="0" indent="0" algn="l" rtl="0">
              <a:lnSpc>
                <a:spcPct val="115000"/>
              </a:lnSpc>
              <a:spcBef>
                <a:spcPts val="0"/>
              </a:spcBef>
              <a:spcAft>
                <a:spcPts val="0"/>
              </a:spcAft>
              <a:buNone/>
            </a:pPr>
            <a:r>
              <a:rPr lang="en" sz="1400" dirty="0" smtClean="0">
                <a:solidFill>
                  <a:srgbClr val="000000"/>
                </a:solidFill>
                <a:latin typeface="Open Sans"/>
                <a:ea typeface="Open Sans"/>
                <a:cs typeface="Open Sans"/>
                <a:sym typeface="Open Sans"/>
              </a:rPr>
              <a:t/>
            </a:r>
            <a:br>
              <a:rPr lang="en" sz="1400" dirty="0" smtClean="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7823497" y="423746"/>
            <a:ext cx="1040700" cy="869795"/>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8279490" y="17353"/>
            <a:ext cx="585188"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7447797" y="32881"/>
            <a:ext cx="592102"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11700" y="156117"/>
            <a:ext cx="5085491" cy="677108"/>
          </a:xfrm>
          <a:prstGeom prst="rect">
            <a:avLst/>
          </a:prstGeom>
          <a:noFill/>
        </p:spPr>
        <p:txBody>
          <a:bodyPr wrap="square" rtlCol="0">
            <a:spAutoFit/>
          </a:bodyPr>
          <a:lstStyle/>
          <a:p>
            <a:r>
              <a:rPr lang="en-US" sz="2400" b="1" dirty="0">
                <a:solidFill>
                  <a:srgbClr val="6091BA"/>
                </a:solidFill>
                <a:latin typeface="Open Sans" panose="020B0604020202020204" charset="0"/>
                <a:ea typeface="Open Sans" panose="020B0604020202020204" charset="0"/>
                <a:cs typeface="Open Sans" panose="020B0604020202020204" charset="0"/>
                <a:sym typeface="Open Sans"/>
              </a:rPr>
              <a:t>Don’t Bump into Me! Pre-Quiz</a:t>
            </a:r>
            <a:endParaRPr lang="en-US" sz="2400" dirty="0">
              <a:latin typeface="Open Sans" panose="020B0604020202020204" charset="0"/>
              <a:ea typeface="Open Sans" panose="020B0604020202020204" charset="0"/>
              <a:cs typeface="Open Sans" panose="020B0604020202020204"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798" y="17353"/>
            <a:ext cx="1416400" cy="4690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981307"/>
            <a:ext cx="8520600" cy="3211552"/>
          </a:xfrm>
          <a:prstGeom prst="rect">
            <a:avLst/>
          </a:prstGeom>
        </p:spPr>
        <p:txBody>
          <a:bodyPr spcFirstLastPara="1" wrap="square" lIns="91425" tIns="91425" rIns="91425" bIns="91425" anchor="t" anchorCtr="0">
            <a:noAutofit/>
          </a:bodyPr>
          <a:lstStyle/>
          <a:p>
            <a:pPr lvl="0">
              <a:lnSpc>
                <a:spcPct val="150000"/>
              </a:lnSpc>
            </a:pPr>
            <a:r>
              <a:rPr lang="en-US" sz="1400" dirty="0" smtClean="0">
                <a:solidFill>
                  <a:schemeClr val="tx1"/>
                </a:solidFill>
                <a:latin typeface="Open Sans" panose="020B0604020202020204" charset="0"/>
                <a:ea typeface="Open Sans" panose="020B0604020202020204" charset="0"/>
                <a:cs typeface="Open Sans" panose="020B0604020202020204" charset="0"/>
              </a:rPr>
              <a:t>1</a:t>
            </a:r>
            <a:r>
              <a:rPr lang="en-US" sz="1400" dirty="0">
                <a:solidFill>
                  <a:schemeClr val="tx1"/>
                </a:solidFill>
                <a:latin typeface="Open Sans" panose="020B0604020202020204" charset="0"/>
                <a:ea typeface="Open Sans" panose="020B0604020202020204" charset="0"/>
                <a:cs typeface="Open Sans" panose="020B0604020202020204" charset="0"/>
              </a:rPr>
              <a:t>. How do bats sense distance?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rgbClr val="FF0000"/>
                </a:solidFill>
                <a:latin typeface="Open Sans" panose="020B0604020202020204" charset="0"/>
                <a:ea typeface="Open Sans" panose="020B0604020202020204" charset="0"/>
                <a:cs typeface="Open Sans" panose="020B0604020202020204" charset="0"/>
              </a:rPr>
              <a:t>Bats </a:t>
            </a:r>
            <a:r>
              <a:rPr lang="en-US" sz="1400" dirty="0">
                <a:solidFill>
                  <a:srgbClr val="FF0000"/>
                </a:solidFill>
                <a:latin typeface="Open Sans" panose="020B0604020202020204" charset="0"/>
                <a:ea typeface="Open Sans" panose="020B0604020202020204" charset="0"/>
                <a:cs typeface="Open Sans" panose="020B0604020202020204" charset="0"/>
              </a:rPr>
              <a:t>sense distance using sound. They emit sound waves and receive back reflected waves. The time it takes to receive the waves back provides them with a very good estimate of the distance. This is exactly how ultrasonic sensors estimate distance.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2</a:t>
            </a:r>
            <a:r>
              <a:rPr lang="en-US" sz="1400" dirty="0">
                <a:solidFill>
                  <a:schemeClr val="tx1"/>
                </a:solidFill>
                <a:latin typeface="Open Sans" panose="020B0604020202020204" charset="0"/>
                <a:ea typeface="Open Sans" panose="020B0604020202020204" charset="0"/>
                <a:cs typeface="Open Sans" panose="020B0604020202020204" charset="0"/>
              </a:rPr>
              <a:t>. Describe how bats sense distance in a “stimulus-</a:t>
            </a:r>
            <a:r>
              <a:rPr lang="en-US" sz="1400" dirty="0" err="1">
                <a:solidFill>
                  <a:schemeClr val="tx1"/>
                </a:solidFill>
                <a:latin typeface="Open Sans" panose="020B0604020202020204" charset="0"/>
                <a:ea typeface="Open Sans" panose="020B0604020202020204" charset="0"/>
                <a:cs typeface="Open Sans" panose="020B0604020202020204" charset="0"/>
              </a:rPr>
              <a:t>sensorcoordinator</a:t>
            </a:r>
            <a:r>
              <a:rPr lang="en-US" sz="1400" dirty="0">
                <a:solidFill>
                  <a:schemeClr val="tx1"/>
                </a:solidFill>
                <a:latin typeface="Open Sans" panose="020B0604020202020204" charset="0"/>
                <a:ea typeface="Open Sans" panose="020B0604020202020204" charset="0"/>
                <a:cs typeface="Open Sans" panose="020B0604020202020204" charset="0"/>
              </a:rPr>
              <a:t>-effector-response” framework.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rgbClr val="FF0000"/>
                </a:solidFill>
                <a:latin typeface="Open Sans" panose="020B0604020202020204" charset="0"/>
                <a:ea typeface="Open Sans" panose="020B0604020202020204" charset="0"/>
                <a:cs typeface="Open Sans" panose="020B0604020202020204" charset="0"/>
              </a:rPr>
              <a:t>Calls </a:t>
            </a:r>
            <a:r>
              <a:rPr lang="en-US" sz="1400" dirty="0">
                <a:solidFill>
                  <a:srgbClr val="FF0000"/>
                </a:solidFill>
                <a:latin typeface="Open Sans" panose="020B0604020202020204" charset="0"/>
                <a:ea typeface="Open Sans" panose="020B0604020202020204" charset="0"/>
                <a:cs typeface="Open Sans" panose="020B0604020202020204" charset="0"/>
              </a:rPr>
              <a:t>made by mouth &gt; ears hear the reflected waves &gt; brain decides what to do &gt; wing muscles move &gt; flight path changed, as needed Bats use this same method to catch mosquitoes, too!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3. </a:t>
            </a:r>
            <a:r>
              <a:rPr lang="en-US" sz="1400" dirty="0">
                <a:solidFill>
                  <a:schemeClr val="tx1"/>
                </a:solidFill>
                <a:latin typeface="Open Sans" panose="020B0604020202020204" charset="0"/>
                <a:ea typeface="Open Sans" panose="020B0604020202020204" charset="0"/>
                <a:cs typeface="Open Sans" panose="020B0604020202020204" charset="0"/>
              </a:rPr>
              <a:t>Provide an example “stimulus-sensor-coordinator-</a:t>
            </a:r>
            <a:r>
              <a:rPr lang="en-US" sz="1400" dirty="0" err="1">
                <a:solidFill>
                  <a:schemeClr val="tx1"/>
                </a:solidFill>
                <a:latin typeface="Open Sans" panose="020B0604020202020204" charset="0"/>
                <a:ea typeface="Open Sans" panose="020B0604020202020204" charset="0"/>
                <a:cs typeface="Open Sans" panose="020B0604020202020204" charset="0"/>
              </a:rPr>
              <a:t>effectorresponse</a:t>
            </a:r>
            <a:r>
              <a:rPr lang="en-US" sz="1400" dirty="0">
                <a:solidFill>
                  <a:schemeClr val="tx1"/>
                </a:solidFill>
                <a:latin typeface="Open Sans" panose="020B0604020202020204" charset="0"/>
                <a:ea typeface="Open Sans" panose="020B0604020202020204" charset="0"/>
                <a:cs typeface="Open Sans" panose="020B0604020202020204" charset="0"/>
              </a:rPr>
              <a:t>” framework for an EV3 ultrasonic sensor.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rgbClr val="FF0000"/>
                </a:solidFill>
                <a:latin typeface="Open Sans" panose="020B0604020202020204" charset="0"/>
                <a:ea typeface="Open Sans" panose="020B0604020202020204" charset="0"/>
                <a:cs typeface="Open Sans" panose="020B0604020202020204" charset="0"/>
              </a:rPr>
              <a:t>Object </a:t>
            </a:r>
            <a:r>
              <a:rPr lang="en-US" sz="1400" dirty="0">
                <a:solidFill>
                  <a:srgbClr val="FF0000"/>
                </a:solidFill>
                <a:latin typeface="Open Sans" panose="020B0604020202020204" charset="0"/>
                <a:ea typeface="Open Sans" panose="020B0604020202020204" charset="0"/>
                <a:cs typeface="Open Sans" panose="020B0604020202020204" charset="0"/>
              </a:rPr>
              <a:t>in front of the ultrasonic sensor &gt; ultrasonic sensor &gt; LEGO brick/computer &gt; robot motor &gt; robot moves </a:t>
            </a:r>
            <a:r>
              <a:rPr lang="en" sz="1400" dirty="0" smtClean="0">
                <a:solidFill>
                  <a:srgbClr val="000000"/>
                </a:solidFill>
                <a:latin typeface="Open Sans"/>
                <a:ea typeface="Open Sans"/>
                <a:cs typeface="Open Sans"/>
                <a:sym typeface="Open Sans"/>
              </a:rPr>
              <a:t/>
            </a:r>
            <a:br>
              <a:rPr lang="en" sz="1400" dirty="0" smtClean="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5" name="Picture 14" descr="animals,bats,celebrations,Halloween,nature,special occasion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1231" b="82154" l="0" r="100000"/>
                    </a14:imgEffect>
                  </a14:imgLayer>
                </a14:imgProps>
              </a:ext>
              <a:ext uri="{28A0092B-C50C-407E-A947-70E740481C1C}">
                <a14:useLocalDpi xmlns:a14="http://schemas.microsoft.com/office/drawing/2010/main" val="0"/>
              </a:ext>
            </a:extLst>
          </a:blip>
          <a:srcRect t="20922" b="17539"/>
          <a:stretch/>
        </p:blipFill>
        <p:spPr bwMode="auto">
          <a:xfrm rot="1609564">
            <a:off x="7469821" y="39156"/>
            <a:ext cx="1743420" cy="1072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5322" y="415758"/>
            <a:ext cx="6133171"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Don’t Bump into Me! Pre-Quiz </a:t>
            </a:r>
            <a:r>
              <a:rPr lang="en-US" sz="2400" b="1" dirty="0">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spTree>
    <p:extLst>
      <p:ext uri="{BB962C8B-B14F-4D97-AF65-F5344CB8AC3E}">
        <p14:creationId xmlns:p14="http://schemas.microsoft.com/office/powerpoint/2010/main" val="282163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52402" y="722353"/>
            <a:ext cx="8520600" cy="1576132"/>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1400" dirty="0" smtClean="0">
                <a:latin typeface="Open Sans" panose="020B0604020202020204" charset="0"/>
                <a:ea typeface="Open Sans" panose="020B0604020202020204" charset="0"/>
                <a:cs typeface="Open Sans" panose="020B0604020202020204" charset="0"/>
              </a:rPr>
              <a:t>Your </a:t>
            </a:r>
            <a:r>
              <a:rPr lang="en-US" sz="1400" dirty="0">
                <a:latin typeface="Open Sans" panose="020B0604020202020204" charset="0"/>
                <a:ea typeface="Open Sans" panose="020B0604020202020204" charset="0"/>
                <a:cs typeface="Open Sans" panose="020B0604020202020204" charset="0"/>
              </a:rPr>
              <a:t>hand is commanded by your brain, depending in the input it receives from the senses. Similarly, the LEGO brick can move the </a:t>
            </a:r>
            <a:r>
              <a:rPr lang="en-US" sz="1400" dirty="0" err="1">
                <a:latin typeface="Open Sans" panose="020B0604020202020204" charset="0"/>
                <a:ea typeface="Open Sans" panose="020B0604020202020204" charset="0"/>
                <a:cs typeface="Open Sans" panose="020B0604020202020204" charset="0"/>
              </a:rPr>
              <a:t>taskbot</a:t>
            </a:r>
            <a:r>
              <a:rPr lang="en-US" sz="1400" dirty="0">
                <a:latin typeface="Open Sans" panose="020B0604020202020204" charset="0"/>
                <a:ea typeface="Open Sans" panose="020B0604020202020204" charset="0"/>
                <a:cs typeface="Open Sans" panose="020B0604020202020204" charset="0"/>
              </a:rPr>
              <a:t>. </a:t>
            </a:r>
            <a:r>
              <a:rPr lang="en-US" sz="1400" b="1" dirty="0" smtClean="0">
                <a:solidFill>
                  <a:srgbClr val="6091BA"/>
                </a:solidFill>
                <a:latin typeface="Open Sans"/>
                <a:ea typeface="Open Sans"/>
                <a:cs typeface="Open Sans"/>
                <a:sym typeface="Open Sans"/>
              </a:rPr>
              <a:t> </a:t>
            </a:r>
            <a:br>
              <a:rPr lang="en-US" sz="1400" b="1" dirty="0" smtClean="0">
                <a:solidFill>
                  <a:srgbClr val="6091BA"/>
                </a:solidFill>
                <a:latin typeface="Open Sans"/>
                <a:ea typeface="Open Sans"/>
                <a:cs typeface="Open Sans"/>
                <a:sym typeface="Open Sans"/>
              </a:rPr>
            </a:br>
            <a:r>
              <a:rPr lang="en-US" sz="1400" dirty="0" smtClean="0">
                <a:latin typeface="Open Sans" panose="020B0604020202020204" charset="0"/>
                <a:ea typeface="Open Sans" panose="020B0604020202020204" charset="0"/>
                <a:cs typeface="Open Sans" panose="020B0604020202020204" charset="0"/>
              </a:rPr>
              <a:t>Here’s </a:t>
            </a:r>
            <a:r>
              <a:rPr lang="en-US" sz="1400" dirty="0">
                <a:latin typeface="Open Sans" panose="020B0604020202020204" charset="0"/>
                <a:ea typeface="Open Sans" panose="020B0604020202020204" charset="0"/>
                <a:cs typeface="Open Sans" panose="020B0604020202020204" charset="0"/>
              </a:rPr>
              <a:t>a design challenge to show how this might be done. →</a:t>
            </a:r>
            <a:r>
              <a:rPr lang="en" sz="1400" dirty="0" smtClean="0">
                <a:solidFill>
                  <a:srgbClr val="000000"/>
                </a:solidFill>
                <a:latin typeface="Open Sans"/>
                <a:ea typeface="Open Sans"/>
                <a:cs typeface="Open Sans"/>
                <a:sym typeface="Open Sans"/>
              </a:rPr>
              <a:t/>
            </a:r>
            <a:br>
              <a:rPr lang="en" sz="1400" dirty="0" smtClean="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2" name="Picture 1"/>
          <p:cNvPicPr>
            <a:picLocks noChangeAspect="1"/>
          </p:cNvPicPr>
          <p:nvPr/>
        </p:nvPicPr>
        <p:blipFill>
          <a:blip r:embed="rId4"/>
          <a:stretch>
            <a:fillRect/>
          </a:stretch>
        </p:blipFill>
        <p:spPr>
          <a:xfrm>
            <a:off x="1462961" y="1960706"/>
            <a:ext cx="1900817" cy="2517510"/>
          </a:xfrm>
          <a:prstGeom prst="rect">
            <a:avLst/>
          </a:prstGeom>
        </p:spPr>
      </p:pic>
      <p:pic>
        <p:nvPicPr>
          <p:cNvPr id="24" name="Picture 23"/>
          <p:cNvPicPr>
            <a:picLocks noChangeAspect="1"/>
          </p:cNvPicPr>
          <p:nvPr/>
        </p:nvPicPr>
        <p:blipFill>
          <a:blip r:embed="rId5"/>
          <a:stretch>
            <a:fillRect/>
          </a:stretch>
        </p:blipFill>
        <p:spPr>
          <a:xfrm flipH="1">
            <a:off x="5434731" y="1656585"/>
            <a:ext cx="1274707" cy="1122678"/>
          </a:xfrm>
          <a:prstGeom prst="rect">
            <a:avLst/>
          </a:prstGeom>
        </p:spPr>
      </p:pic>
      <p:sp>
        <p:nvSpPr>
          <p:cNvPr id="25" name="Freeform 15"/>
          <p:cNvSpPr>
            <a:spLocks/>
          </p:cNvSpPr>
          <p:nvPr/>
        </p:nvSpPr>
        <p:spPr bwMode="auto">
          <a:xfrm>
            <a:off x="5082511" y="2730792"/>
            <a:ext cx="704439" cy="1189463"/>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pic>
        <p:nvPicPr>
          <p:cNvPr id="26" name="Picture 25"/>
          <p:cNvPicPr>
            <a:picLocks noChangeAspect="1"/>
          </p:cNvPicPr>
          <p:nvPr/>
        </p:nvPicPr>
        <p:blipFill rotWithShape="1">
          <a:blip r:embed="rId6"/>
          <a:srcRect l="27611" t="36022" r="27200" b="36378"/>
          <a:stretch/>
        </p:blipFill>
        <p:spPr>
          <a:xfrm>
            <a:off x="5007411" y="3907708"/>
            <a:ext cx="1154128" cy="704905"/>
          </a:xfrm>
          <a:prstGeom prst="rect">
            <a:avLst/>
          </a:prstGeom>
        </p:spPr>
      </p:pic>
      <p:sp>
        <p:nvSpPr>
          <p:cNvPr id="27" name="Freeform 16"/>
          <p:cNvSpPr>
            <a:spLocks/>
          </p:cNvSpPr>
          <p:nvPr/>
        </p:nvSpPr>
        <p:spPr bwMode="auto">
          <a:xfrm>
            <a:off x="6719461" y="1565438"/>
            <a:ext cx="860145" cy="2427650"/>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pic>
        <p:nvPicPr>
          <p:cNvPr id="28" name="Picture 27"/>
          <p:cNvPicPr>
            <a:picLocks noChangeAspect="1"/>
          </p:cNvPicPr>
          <p:nvPr/>
        </p:nvPicPr>
        <p:blipFill>
          <a:blip r:embed="rId7"/>
          <a:stretch>
            <a:fillRect/>
          </a:stretch>
        </p:blipFill>
        <p:spPr>
          <a:xfrm>
            <a:off x="6466442" y="3937053"/>
            <a:ext cx="1009818" cy="757364"/>
          </a:xfrm>
          <a:prstGeom prst="rect">
            <a:avLst/>
          </a:prstGeom>
        </p:spPr>
      </p:pic>
      <p:sp>
        <p:nvSpPr>
          <p:cNvPr id="3" name="TextBox 2"/>
          <p:cNvSpPr txBox="1"/>
          <p:nvPr/>
        </p:nvSpPr>
        <p:spPr>
          <a:xfrm>
            <a:off x="379142" y="275063"/>
            <a:ext cx="4222595"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Human-Robot Similarities</a:t>
            </a:r>
            <a:endParaRPr lang="en-US" sz="2400" dirty="0">
              <a:solidFill>
                <a:srgbClr val="FFFFFF"/>
              </a:solidFill>
              <a:ea typeface="+mn-ea"/>
              <a:cs typeface="+mn-cs"/>
            </a:endParaRPr>
          </a:p>
        </p:txBody>
      </p:sp>
    </p:spTree>
    <p:extLst>
      <p:ext uri="{BB962C8B-B14F-4D97-AF65-F5344CB8AC3E}">
        <p14:creationId xmlns:p14="http://schemas.microsoft.com/office/powerpoint/2010/main" val="4623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10" y="1422323"/>
            <a:ext cx="1941776" cy="396697"/>
          </a:xfrm>
          <a:prstGeom prst="rect">
            <a:avLst/>
          </a:prstGeom>
        </p:spPr>
      </p:pic>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pic>
        <p:nvPicPr>
          <p:cNvPr id="19" name="Picture 18"/>
          <p:cNvPicPr>
            <a:picLocks noChangeAspect="1"/>
          </p:cNvPicPr>
          <p:nvPr/>
        </p:nvPicPr>
        <p:blipFill rotWithShape="1">
          <a:blip r:embed="rId5"/>
          <a:srcRect t="6114" r="-533"/>
          <a:stretch/>
        </p:blipFill>
        <p:spPr>
          <a:xfrm>
            <a:off x="7200757" y="144559"/>
            <a:ext cx="1631543" cy="1958447"/>
          </a:xfrm>
          <a:prstGeom prst="rect">
            <a:avLst/>
          </a:prstGeom>
        </p:spPr>
      </p:pic>
      <p:sp>
        <p:nvSpPr>
          <p:cNvPr id="3" name="TextBox 2"/>
          <p:cNvSpPr txBox="1"/>
          <p:nvPr/>
        </p:nvSpPr>
        <p:spPr>
          <a:xfrm>
            <a:off x="311700" y="334537"/>
            <a:ext cx="4661744"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Don’t Bump into Me! Activity</a:t>
            </a:r>
            <a:endParaRPr lang="en-US" sz="2400" dirty="0">
              <a:solidFill>
                <a:srgbClr val="FFFFFF"/>
              </a:solidFill>
              <a:ea typeface="+mn-ea"/>
              <a:cs typeface="+mn-cs"/>
            </a:endParaRPr>
          </a:p>
        </p:txBody>
      </p:sp>
      <p:sp>
        <p:nvSpPr>
          <p:cNvPr id="6" name="TextBox 5"/>
          <p:cNvSpPr txBox="1"/>
          <p:nvPr/>
        </p:nvSpPr>
        <p:spPr>
          <a:xfrm>
            <a:off x="446049" y="1379731"/>
            <a:ext cx="8251902" cy="18004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Open Sans" panose="020B0604020202020204" charset="0"/>
                <a:ea typeface="Open Sans" panose="020B0604020202020204" charset="0"/>
                <a:cs typeface="Open Sans" panose="020B0604020202020204" charset="0"/>
              </a:rPr>
              <a:t>Let’s get started: </a:t>
            </a:r>
            <a:endParaRPr lang="en-US" sz="1800"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latin typeface="Open Sans" panose="020B0604020202020204" charset="0"/>
                <a:ea typeface="Open Sans" panose="020B0604020202020204" charset="0"/>
                <a:cs typeface="Open Sans" panose="020B0604020202020204" charset="0"/>
              </a:rPr>
              <a:t>Divide </a:t>
            </a:r>
            <a:r>
              <a:rPr lang="en-US" dirty="0">
                <a:latin typeface="Open Sans" panose="020B0604020202020204" charset="0"/>
                <a:ea typeface="Open Sans" panose="020B0604020202020204" charset="0"/>
                <a:cs typeface="Open Sans" panose="020B0604020202020204" charset="0"/>
              </a:rPr>
              <a:t>the class into groups of three students each</a:t>
            </a:r>
            <a:r>
              <a:rPr lang="en-US" dirty="0" smtClean="0">
                <a:latin typeface="Open Sans" panose="020B0604020202020204" charset="0"/>
                <a:ea typeface="Open Sans" panose="020B0604020202020204" charset="0"/>
                <a:cs typeface="Open Sans" panose="020B0604020202020204" charset="0"/>
              </a:rPr>
              <a:t>. </a:t>
            </a:r>
          </a:p>
          <a:p>
            <a:pPr marL="285750" indent="-285750">
              <a:lnSpc>
                <a:spcPct val="150000"/>
              </a:lnSpc>
              <a:buFont typeface="Arial" panose="020B0604020202020204" pitchFamily="34" charset="0"/>
              <a:buChar char="•"/>
            </a:pPr>
            <a:r>
              <a:rPr lang="en-US" dirty="0" smtClean="0">
                <a:latin typeface="Open Sans" panose="020B0604020202020204" charset="0"/>
                <a:ea typeface="Open Sans" panose="020B0604020202020204" charset="0"/>
                <a:cs typeface="Open Sans" panose="020B0604020202020204" charset="0"/>
              </a:rPr>
              <a:t>Distribute </a:t>
            </a:r>
            <a:r>
              <a:rPr lang="en-US" dirty="0">
                <a:latin typeface="Open Sans" panose="020B0604020202020204" charset="0"/>
                <a:ea typeface="Open Sans" panose="020B0604020202020204" charset="0"/>
                <a:cs typeface="Open Sans" panose="020B0604020202020204" charset="0"/>
              </a:rPr>
              <a:t>the LEGO </a:t>
            </a:r>
            <a:r>
              <a:rPr lang="en-US" dirty="0" err="1">
                <a:latin typeface="Open Sans" panose="020B0604020202020204" charset="0"/>
                <a:ea typeface="Open Sans" panose="020B0604020202020204" charset="0"/>
                <a:cs typeface="Open Sans" panose="020B0604020202020204" charset="0"/>
              </a:rPr>
              <a:t>taskbots</a:t>
            </a:r>
            <a:r>
              <a:rPr lang="en-US" dirty="0">
                <a:latin typeface="Open Sans" panose="020B0604020202020204" charset="0"/>
                <a:ea typeface="Open Sans" panose="020B0604020202020204" charset="0"/>
                <a:cs typeface="Open Sans" panose="020B0604020202020204" charset="0"/>
              </a:rPr>
              <a:t> and the parts necessary to attach the ultrasonic sensor. </a:t>
            </a:r>
            <a:endParaRPr lang="en-US" dirty="0" smtClean="0">
              <a:latin typeface="Open Sans" panose="020B0604020202020204" charset="0"/>
              <a:ea typeface="Open Sans" panose="020B0604020202020204" charset="0"/>
              <a:cs typeface="Open Sans" panose="020B0604020202020204" charset="0"/>
            </a:endParaRPr>
          </a:p>
          <a:p>
            <a:pPr marL="285750" indent="-285750">
              <a:lnSpc>
                <a:spcPct val="150000"/>
              </a:lnSpc>
              <a:buFont typeface="Arial" panose="020B0604020202020204" pitchFamily="34" charset="0"/>
              <a:buChar char="•"/>
            </a:pPr>
            <a:r>
              <a:rPr lang="en-US" dirty="0" smtClean="0">
                <a:latin typeface="Open Sans" panose="020B0604020202020204" charset="0"/>
                <a:ea typeface="Open Sans" panose="020B0604020202020204" charset="0"/>
                <a:cs typeface="Open Sans" panose="020B0604020202020204" charset="0"/>
              </a:rPr>
              <a:t>Have </a:t>
            </a:r>
            <a:r>
              <a:rPr lang="en-US" dirty="0">
                <a:latin typeface="Open Sans" panose="020B0604020202020204" charset="0"/>
                <a:ea typeface="Open Sans" panose="020B0604020202020204" charset="0"/>
                <a:cs typeface="Open Sans" panose="020B0604020202020204" charset="0"/>
              </a:rPr>
              <a:t>each group attach an ultrasonic sensor to its </a:t>
            </a:r>
            <a:r>
              <a:rPr lang="en-US" dirty="0" err="1">
                <a:latin typeface="Open Sans" panose="020B0604020202020204" charset="0"/>
                <a:ea typeface="Open Sans" panose="020B0604020202020204" charset="0"/>
                <a:cs typeface="Open Sans" panose="020B0604020202020204" charset="0"/>
              </a:rPr>
              <a:t>taskbot</a:t>
            </a:r>
            <a:r>
              <a:rPr lang="en-US" dirty="0">
                <a:latin typeface="Open Sans" panose="020B0604020202020204" charset="0"/>
                <a:ea typeface="Open Sans" panose="020B0604020202020204" charset="0"/>
                <a:cs typeface="Open Sans" panose="020B0604020202020204" charset="0"/>
              </a:rPr>
              <a:t> following the instructions in the LEGO base set</a:t>
            </a:r>
            <a:r>
              <a:rPr lang="en-US" dirty="0" smtClean="0">
                <a:latin typeface="Open Sans" panose="020B0604020202020204" charset="0"/>
                <a:ea typeface="Open Sans" panose="020B0604020202020204" charset="0"/>
                <a:cs typeface="Open Sans" panose="020B0604020202020204" charset="0"/>
              </a:rPr>
              <a:t>. </a:t>
            </a:r>
          </a:p>
        </p:txBody>
      </p:sp>
      <p:sp>
        <p:nvSpPr>
          <p:cNvPr id="9" name="TextBox 8"/>
          <p:cNvSpPr txBox="1"/>
          <p:nvPr/>
        </p:nvSpPr>
        <p:spPr>
          <a:xfrm>
            <a:off x="996176" y="3289821"/>
            <a:ext cx="7701775" cy="5232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Open Sans" panose="020B0604020202020204" charset="0"/>
                <a:ea typeface="Open Sans" panose="020B0604020202020204" charset="0"/>
                <a:cs typeface="Open Sans" panose="020B0604020202020204" charset="0"/>
              </a:rPr>
              <a:t>Discuss </a:t>
            </a:r>
            <a:r>
              <a:rPr lang="en-US" dirty="0">
                <a:latin typeface="Open Sans" panose="020B0604020202020204" charset="0"/>
                <a:ea typeface="Open Sans" panose="020B0604020202020204" charset="0"/>
                <a:cs typeface="Open Sans" panose="020B0604020202020204" charset="0"/>
              </a:rPr>
              <a:t>as a group the logic of the program. Write down your programming design. Create, test and debug your program.</a:t>
            </a:r>
            <a:endParaRPr lang="en-US" dirty="0"/>
          </a:p>
        </p:txBody>
      </p:sp>
    </p:spTree>
    <p:extLst>
      <p:ext uri="{BB962C8B-B14F-4D97-AF65-F5344CB8AC3E}">
        <p14:creationId xmlns:p14="http://schemas.microsoft.com/office/powerpoint/2010/main" val="198940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70" name="Google Shape;70;p14"/>
          <p:cNvSpPr/>
          <p:nvPr/>
        </p:nvSpPr>
        <p:spPr>
          <a:xfrm>
            <a:off x="4263107" y="3872369"/>
            <a:ext cx="1795721" cy="315709"/>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11700" y="1479395"/>
            <a:ext cx="8520600" cy="2780766"/>
          </a:xfrm>
          <a:prstGeom prst="rect">
            <a:avLst/>
          </a:prstGeom>
        </p:spPr>
        <p:txBody>
          <a:bodyPr spcFirstLastPara="1" wrap="square" lIns="91425" tIns="91425" rIns="91425" bIns="91425" anchor="t" anchorCtr="0">
            <a:noAutofit/>
          </a:bodyPr>
          <a:lstStyle/>
          <a:p>
            <a:pPr lvl="0">
              <a:lnSpc>
                <a:spcPct val="150000"/>
              </a:lnSpc>
            </a:pPr>
            <a:r>
              <a:rPr lang="en-US" sz="1400" b="1" dirty="0">
                <a:latin typeface="Open Sans" panose="020B0604020202020204" charset="0"/>
                <a:ea typeface="Open Sans" panose="020B0604020202020204" charset="0"/>
                <a:cs typeface="Open Sans" panose="020B0604020202020204" charset="0"/>
              </a:rPr>
              <a:t>Program Objective: </a:t>
            </a:r>
            <a:r>
              <a:rPr lang="en-US" sz="1400" dirty="0" smtClean="0">
                <a:latin typeface="Open Sans" panose="020B0604020202020204" charset="0"/>
                <a:ea typeface="Open Sans" panose="020B0604020202020204" charset="0"/>
                <a:cs typeface="Open Sans" panose="020B0604020202020204" charset="0"/>
              </a:rPr>
              <a:t/>
            </a:r>
            <a:br>
              <a:rPr lang="en-US" sz="1400" dirty="0" smtClean="0">
                <a:latin typeface="Open Sans" panose="020B0604020202020204" charset="0"/>
                <a:ea typeface="Open Sans" panose="020B0604020202020204" charset="0"/>
                <a:cs typeface="Open Sans" panose="020B0604020202020204" charset="0"/>
              </a:rPr>
            </a:br>
            <a:r>
              <a:rPr lang="en-US" sz="1400" dirty="0" smtClean="0">
                <a:latin typeface="Open Sans" panose="020B0604020202020204" charset="0"/>
                <a:ea typeface="Open Sans" panose="020B0604020202020204" charset="0"/>
                <a:cs typeface="Open Sans" panose="020B0604020202020204" charset="0"/>
              </a:rPr>
              <a:t>Control </a:t>
            </a:r>
            <a:r>
              <a:rPr lang="en-US" sz="1400" dirty="0">
                <a:latin typeface="Open Sans" panose="020B0604020202020204" charset="0"/>
                <a:ea typeface="Open Sans" panose="020B0604020202020204" charset="0"/>
                <a:cs typeface="Open Sans" panose="020B0604020202020204" charset="0"/>
              </a:rPr>
              <a:t>the </a:t>
            </a:r>
            <a:r>
              <a:rPr lang="en-US" sz="1400" dirty="0" err="1">
                <a:latin typeface="Open Sans" panose="020B0604020202020204" charset="0"/>
                <a:ea typeface="Open Sans" panose="020B0604020202020204" charset="0"/>
                <a:cs typeface="Open Sans" panose="020B0604020202020204" charset="0"/>
              </a:rPr>
              <a:t>taskbot</a:t>
            </a:r>
            <a:r>
              <a:rPr lang="en-US" sz="1400" dirty="0">
                <a:latin typeface="Open Sans" panose="020B0604020202020204" charset="0"/>
                <a:ea typeface="Open Sans" panose="020B0604020202020204" charset="0"/>
                <a:cs typeface="Open Sans" panose="020B0604020202020204" charset="0"/>
              </a:rPr>
              <a:t> using the ultrasonic sensor, so that it does not bump into any toy LEGO people. </a:t>
            </a:r>
            <a:r>
              <a:rPr lang="en-US" sz="1400" b="1" dirty="0">
                <a:latin typeface="Open Sans" panose="020B0604020202020204" charset="0"/>
                <a:ea typeface="Open Sans" panose="020B0604020202020204" charset="0"/>
                <a:cs typeface="Open Sans" panose="020B0604020202020204" charset="0"/>
              </a:rPr>
              <a:t>Program Description: </a:t>
            </a:r>
            <a:r>
              <a:rPr lang="en-US" sz="1400" dirty="0" smtClean="0">
                <a:latin typeface="Open Sans" panose="020B0604020202020204" charset="0"/>
                <a:ea typeface="Open Sans" panose="020B0604020202020204" charset="0"/>
                <a:cs typeface="Open Sans" panose="020B0604020202020204" charset="0"/>
              </a:rPr>
              <a:t/>
            </a:r>
            <a:br>
              <a:rPr lang="en-US" sz="1400" dirty="0" smtClean="0">
                <a:latin typeface="Open Sans" panose="020B0604020202020204" charset="0"/>
                <a:ea typeface="Open Sans" panose="020B0604020202020204" charset="0"/>
                <a:cs typeface="Open Sans" panose="020B0604020202020204" charset="0"/>
              </a:rPr>
            </a:br>
            <a:r>
              <a:rPr lang="en-US" sz="1400" dirty="0" smtClean="0">
                <a:latin typeface="Open Sans" panose="020B0604020202020204" charset="0"/>
                <a:ea typeface="Open Sans" panose="020B0604020202020204" charset="0"/>
                <a:cs typeface="Open Sans" panose="020B0604020202020204" charset="0"/>
              </a:rPr>
              <a:t>Design </a:t>
            </a:r>
            <a:r>
              <a:rPr lang="en-US" sz="1400" dirty="0">
                <a:latin typeface="Open Sans" panose="020B0604020202020204" charset="0"/>
                <a:ea typeface="Open Sans" panose="020B0604020202020204" charset="0"/>
                <a:cs typeface="Open Sans" panose="020B0604020202020204" charset="0"/>
              </a:rPr>
              <a:t>the program to cause the robot to move forward until it detects a LEGO person within 10 inches in front of it. </a:t>
            </a:r>
            <a:r>
              <a:rPr lang="en-US" sz="1400" dirty="0" smtClean="0">
                <a:latin typeface="Open Sans" panose="020B0604020202020204" charset="0"/>
                <a:ea typeface="Open Sans" panose="020B0604020202020204" charset="0"/>
                <a:cs typeface="Open Sans" panose="020B0604020202020204" charset="0"/>
              </a:rPr>
              <a:t/>
            </a:r>
            <a:br>
              <a:rPr lang="en-US" sz="1400" dirty="0" smtClean="0">
                <a:latin typeface="Open Sans" panose="020B0604020202020204" charset="0"/>
                <a:ea typeface="Open Sans" panose="020B0604020202020204" charset="0"/>
                <a:cs typeface="Open Sans" panose="020B0604020202020204" charset="0"/>
              </a:rPr>
            </a:br>
            <a:r>
              <a:rPr lang="en-US" sz="1400" dirty="0" smtClean="0">
                <a:latin typeface="Open Sans" panose="020B0604020202020204" charset="0"/>
                <a:ea typeface="Open Sans" panose="020B0604020202020204" charset="0"/>
                <a:cs typeface="Open Sans" panose="020B0604020202020204" charset="0"/>
              </a:rPr>
              <a:t>Once </a:t>
            </a:r>
            <a:r>
              <a:rPr lang="en-US" sz="1400" dirty="0">
                <a:latin typeface="Open Sans" panose="020B0604020202020204" charset="0"/>
                <a:ea typeface="Open Sans" panose="020B0604020202020204" charset="0"/>
                <a:cs typeface="Open Sans" panose="020B0604020202020204" charset="0"/>
              </a:rPr>
              <a:t>this occurs, have the robot back up by 5 wheel rotations, turn to the right, and then continue on its way until it sees a another LEGO person, at which time it makes a right turn and stops. 6 Don’t Bump into Me! Activity Engineering Design Challenge </a:t>
            </a:r>
            <a:r>
              <a:rPr lang="en-US" sz="1400" dirty="0" smtClean="0">
                <a:latin typeface="Open Sans" panose="020B0604020202020204" charset="0"/>
                <a:ea typeface="Open Sans" panose="020B0604020202020204" charset="0"/>
                <a:cs typeface="Open Sans" panose="020B0604020202020204" charset="0"/>
              </a:rPr>
              <a:t>    Answer </a:t>
            </a:r>
            <a:r>
              <a:rPr lang="en-US" sz="1400" dirty="0">
                <a:latin typeface="Open Sans" panose="020B0604020202020204" charset="0"/>
                <a:ea typeface="Open Sans" panose="020B0604020202020204" charset="0"/>
                <a:cs typeface="Open Sans" panose="020B0604020202020204" charset="0"/>
              </a:rPr>
              <a:t>on slides 7-11</a:t>
            </a:r>
            <a:endParaRPr sz="1400" dirty="0">
              <a:solidFill>
                <a:srgbClr val="000000"/>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8073482" y="0"/>
            <a:ext cx="758817" cy="1040700"/>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552987" y="0"/>
            <a:ext cx="591013" cy="802808"/>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11700" y="266548"/>
            <a:ext cx="4639441" cy="1107996"/>
          </a:xfrm>
          <a:prstGeom prst="rect">
            <a:avLst/>
          </a:prstGeom>
          <a:noFill/>
        </p:spPr>
        <p:txBody>
          <a:bodyPr wrap="square" rtlCol="0">
            <a:spAutoFit/>
          </a:bodyPr>
          <a:lstStyle/>
          <a:p>
            <a:pPr lvl="0" algn="ctr"/>
            <a:r>
              <a:rPr lang="en-US" sz="2400" b="1" dirty="0">
                <a:solidFill>
                  <a:srgbClr val="6091BA"/>
                </a:solidFill>
                <a:latin typeface="Open Sans" panose="020B0604020202020204" charset="0"/>
                <a:ea typeface="Open Sans" panose="020B0604020202020204" charset="0"/>
                <a:cs typeface="Open Sans" panose="020B0604020202020204" charset="0"/>
                <a:sym typeface="Open Sans"/>
              </a:rPr>
              <a:t>Don’t Bump into Me! </a:t>
            </a:r>
            <a:r>
              <a:rPr lang="en-US" sz="2400" b="1" dirty="0" smtClean="0">
                <a:solidFill>
                  <a:srgbClr val="6091BA"/>
                </a:solidFill>
                <a:latin typeface="Open Sans" panose="020B0604020202020204" charset="0"/>
                <a:ea typeface="Open Sans" panose="020B0604020202020204" charset="0"/>
                <a:cs typeface="Open Sans" panose="020B0604020202020204" charset="0"/>
                <a:sym typeface="Open Sans"/>
              </a:rPr>
              <a:t>Activity</a:t>
            </a:r>
          </a:p>
          <a:p>
            <a:pPr algn="ctr"/>
            <a:r>
              <a:rPr lang="en-US" sz="1800" b="1" dirty="0">
                <a:solidFill>
                  <a:schemeClr val="tx1"/>
                </a:solidFill>
                <a:latin typeface="Open Sans" panose="020B0604020202020204" charset="0"/>
                <a:ea typeface="Open Sans" panose="020B0604020202020204" charset="0"/>
                <a:cs typeface="Open Sans" panose="020B0604020202020204" charset="0"/>
              </a:rPr>
              <a:t>Engineering Design Challenge</a:t>
            </a:r>
          </a:p>
          <a:p>
            <a:pPr lvl="0" algn="ctr"/>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481" y="716642"/>
            <a:ext cx="1070519" cy="36227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785" y="278509"/>
            <a:ext cx="1088215" cy="324058"/>
          </a:xfrm>
          <a:prstGeom prst="rect">
            <a:avLst/>
          </a:prstGeom>
        </p:spPr>
      </p:pic>
    </p:spTree>
    <p:extLst>
      <p:ext uri="{BB962C8B-B14F-4D97-AF65-F5344CB8AC3E}">
        <p14:creationId xmlns:p14="http://schemas.microsoft.com/office/powerpoint/2010/main" val="373354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74" name="Google Shape;74;p14"/>
          <p:cNvSpPr/>
          <p:nvPr/>
        </p:nvSpPr>
        <p:spPr>
          <a:xfrm>
            <a:off x="1175087" y="3434557"/>
            <a:ext cx="2296439"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260196" y="1092819"/>
            <a:ext cx="8572104" cy="3337932"/>
          </a:xfrm>
          <a:prstGeom prst="rect">
            <a:avLst/>
          </a:prstGeom>
        </p:spPr>
        <p:txBody>
          <a:bodyPr spcFirstLastPara="1" wrap="square" lIns="91425" tIns="91425" rIns="91425" bIns="91425" anchor="t" anchorCtr="0">
            <a:noAutofit/>
          </a:bodyPr>
          <a:lstStyle/>
          <a:p>
            <a:pPr lvl="0">
              <a:lnSpc>
                <a:spcPct val="150000"/>
              </a:lnSpc>
            </a:pPr>
            <a:r>
              <a:rPr lang="en-US" sz="1400" dirty="0">
                <a:solidFill>
                  <a:schemeClr val="tx1"/>
                </a:solidFill>
                <a:latin typeface="Open Sans" panose="020B0604020202020204" charset="0"/>
                <a:ea typeface="Open Sans" panose="020B0604020202020204" charset="0"/>
                <a:cs typeface="Open Sans" panose="020B0604020202020204" charset="0"/>
              </a:rPr>
              <a:t>1. Click the “Loop” icon (orange tab, third from left) and drag and drop the loop command onto the workspace.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a:solidFill>
                  <a:schemeClr val="tx1"/>
                </a:solidFill>
                <a:latin typeface="Open Sans" panose="020B0604020202020204" charset="0"/>
                <a:ea typeface="Open Sans" panose="020B0604020202020204" charset="0"/>
                <a:cs typeface="Open Sans" panose="020B0604020202020204" charset="0"/>
              </a:rPr>
              <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a:solidFill>
                  <a:schemeClr val="tx1"/>
                </a:solidFill>
                <a:latin typeface="Open Sans" panose="020B0604020202020204" charset="0"/>
                <a:ea typeface="Open Sans" panose="020B0604020202020204" charset="0"/>
                <a:cs typeface="Open Sans" panose="020B0604020202020204" charset="0"/>
              </a:rPr>
              <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a:solidFill>
                  <a:schemeClr val="tx1"/>
                </a:solidFill>
                <a:latin typeface="Open Sans" panose="020B0604020202020204" charset="0"/>
                <a:ea typeface="Open Sans" panose="020B0604020202020204" charset="0"/>
                <a:cs typeface="Open Sans" panose="020B0604020202020204" charset="0"/>
              </a:rPr>
              <a:t>2. Click on the Infinity sign on the loop command and select U=ultrasonic</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a:solidFill>
                  <a:schemeClr val="tx1"/>
                </a:solidFill>
                <a:latin typeface="Open Sans" panose="020B0604020202020204" charset="0"/>
                <a:ea typeface="Open Sans" panose="020B0604020202020204" charset="0"/>
                <a:cs typeface="Open Sans" panose="020B0604020202020204" charset="0"/>
              </a:rPr>
              <a:t>sensor then select proximity. Then verify the sensor settings :</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a:t>
            </a:r>
            <a:r>
              <a:rPr lang="en-US" sz="1400" dirty="0">
                <a:solidFill>
                  <a:schemeClr val="tx1"/>
                </a:solidFill>
                <a:latin typeface="Open Sans" panose="020B0604020202020204" charset="0"/>
                <a:ea typeface="Open Sans" panose="020B0604020202020204" charset="0"/>
                <a:cs typeface="Open Sans" panose="020B0604020202020204" charset="0"/>
              </a:rPr>
              <a:t>. Select distance in inches</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b</a:t>
            </a:r>
            <a:r>
              <a:rPr lang="en-US" sz="1400" dirty="0">
                <a:solidFill>
                  <a:schemeClr val="tx1"/>
                </a:solidFill>
                <a:latin typeface="Open Sans" panose="020B0604020202020204" charset="0"/>
                <a:ea typeface="Open Sans" panose="020B0604020202020204" charset="0"/>
                <a:cs typeface="Open Sans" panose="020B0604020202020204" charset="0"/>
              </a:rPr>
              <a:t>. Compare Type&lt;4</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c</a:t>
            </a:r>
            <a:r>
              <a:rPr lang="en-US" sz="1400" dirty="0">
                <a:solidFill>
                  <a:schemeClr val="tx1"/>
                </a:solidFill>
                <a:latin typeface="Open Sans" panose="020B0604020202020204" charset="0"/>
                <a:ea typeface="Open Sans" panose="020B0604020202020204" charset="0"/>
                <a:cs typeface="Open Sans" panose="020B0604020202020204" charset="0"/>
              </a:rPr>
              <a:t>. Threshold value =50</a:t>
            </a:r>
            <a:endParaRPr sz="1400" dirty="0">
              <a:solidFill>
                <a:schemeClr val="tx1"/>
              </a:solidFill>
              <a:latin typeface="Open Sans" panose="020B0604020202020204" charset="0"/>
              <a:ea typeface="Open Sans" panose="020B0604020202020204" charset="0"/>
              <a:cs typeface="Open Sans" panose="020B0604020202020204" charset="0"/>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5" name="Rectangle 4"/>
          <p:cNvSpPr/>
          <p:nvPr/>
        </p:nvSpPr>
        <p:spPr>
          <a:xfrm>
            <a:off x="516049" y="361443"/>
            <a:ext cx="5646857" cy="461665"/>
          </a:xfrm>
          <a:prstGeom prst="rect">
            <a:avLst/>
          </a:prstGeom>
        </p:spPr>
        <p:txBody>
          <a:bodyPr wrap="square">
            <a:spAutoFit/>
          </a:bodyPr>
          <a:lstStyle/>
          <a:p>
            <a:pPr lvl="0" algn="ctr"/>
            <a:r>
              <a:rPr lang="en-US" sz="2400" b="1" dirty="0" smtClean="0">
                <a:solidFill>
                  <a:srgbClr val="6091BA"/>
                </a:solidFill>
                <a:latin typeface="Open Sans"/>
                <a:ea typeface="Open Sans"/>
                <a:cs typeface="Open Sans"/>
                <a:sym typeface="Open Sans"/>
              </a:rPr>
              <a:t>Ultrasonic Sensor Activity </a:t>
            </a:r>
            <a:r>
              <a:rPr lang="en-US" sz="2400" b="1" dirty="0" smtClean="0">
                <a:solidFill>
                  <a:srgbClr val="FF0000"/>
                </a:solidFill>
                <a:latin typeface="Open Sans"/>
                <a:ea typeface="Open Sans"/>
                <a:cs typeface="Open Sans"/>
                <a:sym typeface="Open Sans"/>
              </a:rPr>
              <a:t>Answers</a:t>
            </a:r>
            <a:endParaRPr lang="en-US" sz="2400" dirty="0">
              <a:solidFill>
                <a:srgbClr val="FF0000"/>
              </a:solidFill>
            </a:endParaRPr>
          </a:p>
        </p:txBody>
      </p:sp>
      <p:pic>
        <p:nvPicPr>
          <p:cNvPr id="12" name="Picture 11"/>
          <p:cNvPicPr>
            <a:picLocks noChangeAspect="1"/>
          </p:cNvPicPr>
          <p:nvPr/>
        </p:nvPicPr>
        <p:blipFill>
          <a:blip r:embed="rId4"/>
          <a:stretch>
            <a:fillRect/>
          </a:stretch>
        </p:blipFill>
        <p:spPr>
          <a:xfrm>
            <a:off x="1942479" y="1670365"/>
            <a:ext cx="2793995" cy="881060"/>
          </a:xfrm>
          <a:prstGeom prst="rect">
            <a:avLst/>
          </a:prstGeom>
        </p:spPr>
      </p:pic>
      <p:pic>
        <p:nvPicPr>
          <p:cNvPr id="13" name="Picture 12"/>
          <p:cNvPicPr>
            <a:picLocks noChangeAspect="1"/>
          </p:cNvPicPr>
          <p:nvPr/>
        </p:nvPicPr>
        <p:blipFill>
          <a:blip r:embed="rId5"/>
          <a:stretch>
            <a:fillRect/>
          </a:stretch>
        </p:blipFill>
        <p:spPr>
          <a:xfrm>
            <a:off x="4044279" y="3665611"/>
            <a:ext cx="3226316" cy="1017753"/>
          </a:xfrm>
          <a:prstGeom prst="rect">
            <a:avLst/>
          </a:prstGeom>
        </p:spPr>
      </p:pic>
    </p:spTree>
    <p:extLst>
      <p:ext uri="{BB962C8B-B14F-4D97-AF65-F5344CB8AC3E}">
        <p14:creationId xmlns:p14="http://schemas.microsoft.com/office/powerpoint/2010/main" val="385872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072" y="2713130"/>
            <a:ext cx="4193721" cy="104250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073" y="1433748"/>
            <a:ext cx="4193721" cy="1042506"/>
          </a:xfrm>
          <a:prstGeom prst="rect">
            <a:avLst/>
          </a:prstGeom>
        </p:spPr>
      </p:pic>
      <p:sp>
        <p:nvSpPr>
          <p:cNvPr id="63" name="Google Shape;63;p14"/>
          <p:cNvSpPr txBox="1">
            <a:spLocks noGrp="1"/>
          </p:cNvSpPr>
          <p:nvPr>
            <p:ph type="title"/>
          </p:nvPr>
        </p:nvSpPr>
        <p:spPr>
          <a:xfrm>
            <a:off x="311700" y="1144859"/>
            <a:ext cx="8520600" cy="3269290"/>
          </a:xfrm>
          <a:prstGeom prst="rect">
            <a:avLst/>
          </a:prstGeom>
        </p:spPr>
        <p:txBody>
          <a:bodyPr spcFirstLastPara="1" wrap="square" lIns="91425" tIns="91425" rIns="91425" bIns="91425" anchor="t" anchorCtr="0">
            <a:noAutofit/>
          </a:bodyPr>
          <a:lstStyle/>
          <a:p>
            <a:pPr lvl="0"/>
            <a:r>
              <a:rPr lang="en-US" sz="1400" dirty="0">
                <a:solidFill>
                  <a:schemeClr val="tx1"/>
                </a:solidFill>
                <a:latin typeface="Open Sans" panose="020B0604020202020204" charset="0"/>
                <a:ea typeface="Open Sans" panose="020B0604020202020204" charset="0"/>
                <a:cs typeface="Open Sans" panose="020B0604020202020204" charset="0"/>
              </a:rPr>
              <a:t>3. Select the “move tank” option under the green tab and drag into the loop.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a:t>
            </a:r>
            <a:r>
              <a:rPr lang="en-US" sz="1400" dirty="0">
                <a:solidFill>
                  <a:schemeClr val="tx1"/>
                </a:solidFill>
                <a:latin typeface="Open Sans" panose="020B0604020202020204" charset="0"/>
                <a:ea typeface="Open Sans" panose="020B0604020202020204" charset="0"/>
                <a:cs typeface="Open Sans" panose="020B0604020202020204" charset="0"/>
              </a:rPr>
              <a:t>. Make sure tank movement is set to rotations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b</a:t>
            </a:r>
            <a:r>
              <a:rPr lang="en-US" sz="1400" dirty="0">
                <a:solidFill>
                  <a:schemeClr val="tx1"/>
                </a:solidFill>
                <a:latin typeface="Open Sans" panose="020B0604020202020204" charset="0"/>
                <a:ea typeface="Open Sans" panose="020B0604020202020204" charset="0"/>
                <a:cs typeface="Open Sans" panose="020B0604020202020204" charset="0"/>
              </a:rPr>
              <a:t>. Select the Left and Right power to be 30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c</a:t>
            </a:r>
            <a:r>
              <a:rPr lang="en-US" sz="1400" dirty="0">
                <a:solidFill>
                  <a:schemeClr val="tx1"/>
                </a:solidFill>
                <a:latin typeface="Open Sans" panose="020B0604020202020204" charset="0"/>
                <a:ea typeface="Open Sans" panose="020B0604020202020204" charset="0"/>
                <a:cs typeface="Open Sans" panose="020B0604020202020204" charset="0"/>
              </a:rPr>
              <a:t>. Set rotations to .5 </a:t>
            </a: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d</a:t>
            </a:r>
            <a:r>
              <a:rPr lang="en-US" sz="1400" dirty="0">
                <a:solidFill>
                  <a:schemeClr val="tx1"/>
                </a:solidFill>
                <a:latin typeface="Open Sans" panose="020B0604020202020204" charset="0"/>
                <a:ea typeface="Open Sans" panose="020B0604020202020204" charset="0"/>
                <a:cs typeface="Open Sans" panose="020B0604020202020204" charset="0"/>
              </a:rPr>
              <a:t>. Make sure that Break at end is set to </a:t>
            </a:r>
            <a:r>
              <a:rPr lang="en-US" sz="1400" dirty="0" smtClean="0">
                <a:solidFill>
                  <a:schemeClr val="tx1"/>
                </a:solidFill>
                <a:latin typeface="Open Sans" panose="020B0604020202020204" charset="0"/>
                <a:ea typeface="Open Sans" panose="020B0604020202020204" charset="0"/>
                <a:cs typeface="Open Sans" panose="020B0604020202020204" charset="0"/>
              </a:rPr>
              <a:t>coast/false.</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r>
            <a:br>
              <a:rPr lang="en-US" sz="1400" dirty="0" smtClean="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4</a:t>
            </a:r>
            <a:r>
              <a:rPr lang="en-US" sz="1400" dirty="0">
                <a:solidFill>
                  <a:schemeClr val="tx1"/>
                </a:solidFill>
                <a:latin typeface="Open Sans" panose="020B0604020202020204" charset="0"/>
                <a:ea typeface="Open Sans" panose="020B0604020202020204" charset="0"/>
                <a:cs typeface="Open Sans" panose="020B0604020202020204" charset="0"/>
              </a:rPr>
              <a:t>. Select “move tank” option and place outside of loop.</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a</a:t>
            </a:r>
            <a:r>
              <a:rPr lang="en-US" sz="1400" dirty="0">
                <a:solidFill>
                  <a:schemeClr val="tx1"/>
                </a:solidFill>
                <a:latin typeface="Open Sans" panose="020B0604020202020204" charset="0"/>
                <a:ea typeface="Open Sans" panose="020B0604020202020204" charset="0"/>
                <a:cs typeface="Open Sans" panose="020B0604020202020204" charset="0"/>
              </a:rPr>
              <a:t>. Make sure tank movement is set to rotations</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b. Select </a:t>
            </a:r>
            <a:r>
              <a:rPr lang="en-US" sz="1400" dirty="0">
                <a:solidFill>
                  <a:schemeClr val="tx1"/>
                </a:solidFill>
                <a:latin typeface="Open Sans" panose="020B0604020202020204" charset="0"/>
                <a:ea typeface="Open Sans" panose="020B0604020202020204" charset="0"/>
                <a:cs typeface="Open Sans" panose="020B0604020202020204" charset="0"/>
              </a:rPr>
              <a:t>the Left and Right power to be 30</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c. Set </a:t>
            </a:r>
            <a:r>
              <a:rPr lang="en-US" sz="1400" dirty="0">
                <a:solidFill>
                  <a:schemeClr val="tx1"/>
                </a:solidFill>
                <a:latin typeface="Open Sans" panose="020B0604020202020204" charset="0"/>
                <a:ea typeface="Open Sans" panose="020B0604020202020204" charset="0"/>
                <a:cs typeface="Open Sans" panose="020B0604020202020204" charset="0"/>
              </a:rPr>
              <a:t>rotations to .5</a:t>
            </a:r>
            <a:br>
              <a:rPr lang="en-US" sz="1400" dirty="0">
                <a:solidFill>
                  <a:schemeClr val="tx1"/>
                </a:solidFill>
                <a:latin typeface="Open Sans" panose="020B0604020202020204" charset="0"/>
                <a:ea typeface="Open Sans" panose="020B0604020202020204" charset="0"/>
                <a:cs typeface="Open Sans" panose="020B0604020202020204" charset="0"/>
              </a:rPr>
            </a:br>
            <a:r>
              <a:rPr lang="en-US" sz="1400" dirty="0" smtClean="0">
                <a:solidFill>
                  <a:schemeClr val="tx1"/>
                </a:solidFill>
                <a:latin typeface="Open Sans" panose="020B0604020202020204" charset="0"/>
                <a:ea typeface="Open Sans" panose="020B0604020202020204" charset="0"/>
                <a:cs typeface="Open Sans" panose="020B0604020202020204" charset="0"/>
              </a:rPr>
              <a:t>	d</a:t>
            </a:r>
            <a:r>
              <a:rPr lang="en-US" sz="1400" dirty="0">
                <a:solidFill>
                  <a:schemeClr val="tx1"/>
                </a:solidFill>
                <a:latin typeface="Open Sans" panose="020B0604020202020204" charset="0"/>
                <a:ea typeface="Open Sans" panose="020B0604020202020204" charset="0"/>
                <a:cs typeface="Open Sans" panose="020B0604020202020204" charset="0"/>
              </a:rPr>
              <a:t>. Make sure that Break at end is set to break/true.</a:t>
            </a: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pic>
        <p:nvPicPr>
          <p:cNvPr id="12" name="Picture 11"/>
          <p:cNvPicPr>
            <a:picLocks noChangeAspect="1"/>
          </p:cNvPicPr>
          <p:nvPr/>
        </p:nvPicPr>
        <p:blipFill>
          <a:blip r:embed="rId5"/>
          <a:stretch>
            <a:fillRect/>
          </a:stretch>
        </p:blipFill>
        <p:spPr>
          <a:xfrm>
            <a:off x="5669570" y="1606801"/>
            <a:ext cx="2722756" cy="762622"/>
          </a:xfrm>
          <a:prstGeom prst="rect">
            <a:avLst/>
          </a:prstGeom>
        </p:spPr>
      </p:pic>
      <p:pic>
        <p:nvPicPr>
          <p:cNvPr id="6" name="Picture 5"/>
          <p:cNvPicPr>
            <a:picLocks noChangeAspect="1"/>
          </p:cNvPicPr>
          <p:nvPr/>
        </p:nvPicPr>
        <p:blipFill>
          <a:blip r:embed="rId6"/>
          <a:stretch>
            <a:fillRect/>
          </a:stretch>
        </p:blipFill>
        <p:spPr>
          <a:xfrm>
            <a:off x="5730318" y="3447606"/>
            <a:ext cx="2601261" cy="966543"/>
          </a:xfrm>
          <a:prstGeom prst="rect">
            <a:avLst/>
          </a:prstGeom>
        </p:spPr>
      </p:pic>
      <p:sp>
        <p:nvSpPr>
          <p:cNvPr id="3" name="TextBox 2"/>
          <p:cNvSpPr txBox="1"/>
          <p:nvPr/>
        </p:nvSpPr>
        <p:spPr>
          <a:xfrm>
            <a:off x="490655" y="312234"/>
            <a:ext cx="5486399" cy="461665"/>
          </a:xfrm>
          <a:prstGeom prst="rect">
            <a:avLst/>
          </a:prstGeom>
          <a:noFill/>
        </p:spPr>
        <p:txBody>
          <a:bodyPr wrap="square" rtlCol="0">
            <a:spAutoFit/>
          </a:bodyPr>
          <a:lstStyle/>
          <a:p>
            <a:pPr lvl="0" algn="ctr"/>
            <a:r>
              <a:rPr lang="en-US" sz="2400" b="1">
                <a:solidFill>
                  <a:srgbClr val="6091BA"/>
                </a:solidFill>
                <a:latin typeface="Open Sans"/>
                <a:ea typeface="Open Sans"/>
                <a:cs typeface="Open Sans"/>
                <a:sym typeface="Open Sans"/>
              </a:rPr>
              <a:t>Ultrasonic Sensor Activity </a:t>
            </a:r>
            <a:r>
              <a:rPr lang="en-US" sz="2400" b="1">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spTree>
    <p:extLst>
      <p:ext uri="{BB962C8B-B14F-4D97-AF65-F5344CB8AC3E}">
        <p14:creationId xmlns:p14="http://schemas.microsoft.com/office/powerpoint/2010/main" val="275406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83" y="1468342"/>
            <a:ext cx="4230029" cy="918019"/>
          </a:xfrm>
          <a:prstGeom prst="rect">
            <a:avLst/>
          </a:prstGeom>
        </p:spPr>
      </p:pic>
      <p:sp>
        <p:nvSpPr>
          <p:cNvPr id="74" name="Google Shape;74;p14"/>
          <p:cNvSpPr/>
          <p:nvPr/>
        </p:nvSpPr>
        <p:spPr>
          <a:xfrm>
            <a:off x="758283" y="3798849"/>
            <a:ext cx="2356624" cy="738208"/>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11700" y="1144858"/>
            <a:ext cx="8520600" cy="3392199"/>
          </a:xfrm>
          <a:prstGeom prst="rect">
            <a:avLst/>
          </a:prstGeom>
        </p:spPr>
        <p:txBody>
          <a:bodyPr spcFirstLastPara="1" wrap="square" lIns="91425" tIns="91425" rIns="91425" bIns="91425" anchor="t" anchorCtr="0">
            <a:noAutofit/>
          </a:bodyPr>
          <a:lstStyle/>
          <a:p>
            <a:pPr lvl="0" defTabSz="457200" fontAlgn="base">
              <a:spcBef>
                <a:spcPct val="0"/>
              </a:spcBef>
              <a:spcAft>
                <a:spcPct val="0"/>
              </a:spcAft>
            </a:pPr>
            <a:r>
              <a:rPr lang="en-US" sz="1400" kern="1200" dirty="0">
                <a:solidFill>
                  <a:schemeClr val="tx1"/>
                </a:solidFill>
                <a:latin typeface="Open Sans" panose="020B0604020202020204" charset="0"/>
                <a:ea typeface="Open Sans" panose="020B0604020202020204" charset="0"/>
                <a:cs typeface="Open Sans" panose="020B0604020202020204" charset="0"/>
              </a:rPr>
              <a:t>5.  Select the “move tank” option under the green tab and drag into the loop. </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a.  Make sure tank movement is set to 	rotations</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b. Select the Left to 50 and Right power to be -50</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c. Set rotations to .5</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d. Make sure that Break at end is set to 	brake/true</a:t>
            </a:r>
            <a:r>
              <a:rPr lang="en-US" sz="1400" kern="1200" dirty="0" smtClean="0">
                <a:solidFill>
                  <a:schemeClr val="tx1"/>
                </a:solidFill>
                <a:latin typeface="Open Sans" panose="020B0604020202020204" charset="0"/>
                <a:ea typeface="Open Sans" panose="020B0604020202020204" charset="0"/>
                <a:cs typeface="Open Sans" panose="020B0604020202020204" charset="0"/>
              </a:rPr>
              <a:t>.</a:t>
            </a:r>
            <a:br>
              <a:rPr lang="en-US" sz="1400" kern="1200" dirty="0" smtClean="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6</a:t>
            </a:r>
            <a:r>
              <a:rPr lang="en-US" sz="1400" kern="1200" dirty="0">
                <a:solidFill>
                  <a:schemeClr val="tx1"/>
                </a:solidFill>
                <a:latin typeface="Open Sans" panose="020B0604020202020204" charset="0"/>
                <a:ea typeface="Open Sans" panose="020B0604020202020204" charset="0"/>
                <a:cs typeface="Open Sans" panose="020B0604020202020204" charset="0"/>
              </a:rPr>
              <a:t>. Click the “Loop” icon (orange tab, third from left) and drag and drop the</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loop command onto the workspace.</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
            </a:r>
            <a:br>
              <a:rPr lang="en-US" sz="1400" kern="1200" dirty="0" smtClean="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7</a:t>
            </a:r>
            <a:r>
              <a:rPr lang="en-US" sz="1400" kern="1200" dirty="0">
                <a:solidFill>
                  <a:schemeClr val="tx1"/>
                </a:solidFill>
                <a:latin typeface="Open Sans" panose="020B0604020202020204" charset="0"/>
                <a:ea typeface="Open Sans" panose="020B0604020202020204" charset="0"/>
                <a:cs typeface="Open Sans" panose="020B0604020202020204" charset="0"/>
              </a:rPr>
              <a:t>. Click on the Infinity sign on the loop command and select </a:t>
            </a:r>
            <a:r>
              <a:rPr lang="en-US" sz="1400" kern="1200" dirty="0" err="1">
                <a:solidFill>
                  <a:schemeClr val="tx1"/>
                </a:solidFill>
                <a:latin typeface="Open Sans" panose="020B0604020202020204" charset="0"/>
                <a:ea typeface="Open Sans" panose="020B0604020202020204" charset="0"/>
                <a:cs typeface="Open Sans" panose="020B0604020202020204" charset="0"/>
              </a:rPr>
              <a:t>infared</a:t>
            </a:r>
            <a:r>
              <a:rPr lang="en-US" sz="1400" kern="1200" dirty="0">
                <a:solidFill>
                  <a:schemeClr val="tx1"/>
                </a:solidFill>
                <a:latin typeface="Open Sans" panose="020B0604020202020204" charset="0"/>
                <a:ea typeface="Open Sans" panose="020B0604020202020204" charset="0"/>
                <a:cs typeface="Open Sans" panose="020B0604020202020204" charset="0"/>
              </a:rPr>
              <a:t> sensor</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a:solidFill>
                  <a:schemeClr val="tx1"/>
                </a:solidFill>
                <a:latin typeface="Open Sans" panose="020B0604020202020204" charset="0"/>
                <a:ea typeface="Open Sans" panose="020B0604020202020204" charset="0"/>
                <a:cs typeface="Open Sans" panose="020B0604020202020204" charset="0"/>
              </a:rPr>
              <a:t>then select proximity. Then verify the sensor settings :</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	a</a:t>
            </a:r>
            <a:r>
              <a:rPr lang="en-US" sz="1400" kern="1200" dirty="0">
                <a:solidFill>
                  <a:schemeClr val="tx1"/>
                </a:solidFill>
                <a:latin typeface="Open Sans" panose="020B0604020202020204" charset="0"/>
                <a:ea typeface="Open Sans" panose="020B0604020202020204" charset="0"/>
                <a:cs typeface="Open Sans" panose="020B0604020202020204" charset="0"/>
              </a:rPr>
              <a:t>. Select distance in inches</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	b</a:t>
            </a:r>
            <a:r>
              <a:rPr lang="en-US" sz="1400" kern="1200" dirty="0">
                <a:solidFill>
                  <a:schemeClr val="tx1"/>
                </a:solidFill>
                <a:latin typeface="Open Sans" panose="020B0604020202020204" charset="0"/>
                <a:ea typeface="Open Sans" panose="020B0604020202020204" charset="0"/>
                <a:cs typeface="Open Sans" panose="020B0604020202020204" charset="0"/>
              </a:rPr>
              <a:t>. Compare Type&lt;4</a:t>
            </a:r>
            <a:br>
              <a:rPr lang="en-US" sz="1400" kern="1200" dirty="0">
                <a:solidFill>
                  <a:schemeClr val="tx1"/>
                </a:solidFill>
                <a:latin typeface="Open Sans" panose="020B0604020202020204" charset="0"/>
                <a:ea typeface="Open Sans" panose="020B0604020202020204" charset="0"/>
                <a:cs typeface="Open Sans" panose="020B0604020202020204" charset="0"/>
              </a:rPr>
            </a:br>
            <a:r>
              <a:rPr lang="en-US" sz="1400" kern="1200" dirty="0" smtClean="0">
                <a:solidFill>
                  <a:schemeClr val="tx1"/>
                </a:solidFill>
                <a:latin typeface="Open Sans" panose="020B0604020202020204" charset="0"/>
                <a:ea typeface="Open Sans" panose="020B0604020202020204" charset="0"/>
                <a:cs typeface="Open Sans" panose="020B0604020202020204" charset="0"/>
              </a:rPr>
              <a:t>	c</a:t>
            </a:r>
            <a:r>
              <a:rPr lang="en-US" sz="1400" kern="1200" dirty="0">
                <a:solidFill>
                  <a:schemeClr val="tx1"/>
                </a:solidFill>
                <a:latin typeface="Open Sans" panose="020B0604020202020204" charset="0"/>
                <a:ea typeface="Open Sans" panose="020B0604020202020204" charset="0"/>
                <a:cs typeface="Open Sans" panose="020B0604020202020204" charset="0"/>
              </a:rPr>
              <a:t>. Threshold value =50</a:t>
            </a:r>
            <a:r>
              <a:rPr lang="en-US" sz="1800" kern="1200" dirty="0">
                <a:solidFill>
                  <a:prstClr val="black"/>
                </a:solidFill>
                <a:latin typeface="Arial" charset="0"/>
                <a:ea typeface="+mn-ea"/>
                <a:cs typeface="+mn-cs"/>
              </a:rPr>
              <a:t/>
            </a:r>
            <a:br>
              <a:rPr lang="en-US" sz="1800" kern="1200" dirty="0">
                <a:solidFill>
                  <a:prstClr val="black"/>
                </a:solidFill>
                <a:latin typeface="Arial" charset="0"/>
                <a:ea typeface="+mn-ea"/>
                <a:cs typeface="+mn-c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pic>
        <p:nvPicPr>
          <p:cNvPr id="10" name="Picture 9"/>
          <p:cNvPicPr>
            <a:picLocks noChangeAspect="1"/>
          </p:cNvPicPr>
          <p:nvPr/>
        </p:nvPicPr>
        <p:blipFill>
          <a:blip r:embed="rId5"/>
          <a:stretch>
            <a:fillRect/>
          </a:stretch>
        </p:blipFill>
        <p:spPr>
          <a:xfrm>
            <a:off x="5134012" y="1571429"/>
            <a:ext cx="3698288" cy="761412"/>
          </a:xfrm>
          <a:prstGeom prst="rect">
            <a:avLst/>
          </a:prstGeom>
        </p:spPr>
      </p:pic>
      <p:pic>
        <p:nvPicPr>
          <p:cNvPr id="11" name="Picture 10"/>
          <p:cNvPicPr>
            <a:picLocks noChangeAspect="1"/>
          </p:cNvPicPr>
          <p:nvPr/>
        </p:nvPicPr>
        <p:blipFill>
          <a:blip r:embed="rId6"/>
          <a:stretch>
            <a:fillRect/>
          </a:stretch>
        </p:blipFill>
        <p:spPr>
          <a:xfrm>
            <a:off x="3771492" y="3866337"/>
            <a:ext cx="2565510" cy="1008194"/>
          </a:xfrm>
          <a:prstGeom prst="rect">
            <a:avLst/>
          </a:prstGeom>
        </p:spPr>
      </p:pic>
      <p:sp>
        <p:nvSpPr>
          <p:cNvPr id="3" name="TextBox 2"/>
          <p:cNvSpPr txBox="1"/>
          <p:nvPr/>
        </p:nvSpPr>
        <p:spPr>
          <a:xfrm>
            <a:off x="353856" y="199893"/>
            <a:ext cx="5474516" cy="461665"/>
          </a:xfrm>
          <a:prstGeom prst="rect">
            <a:avLst/>
          </a:prstGeom>
          <a:noFill/>
        </p:spPr>
        <p:txBody>
          <a:bodyPr wrap="square" rtlCol="0">
            <a:spAutoFit/>
          </a:bodyPr>
          <a:lstStyle/>
          <a:p>
            <a:pPr lvl="0" algn="ctr"/>
            <a:r>
              <a:rPr lang="en-US" sz="2400" b="1" dirty="0">
                <a:solidFill>
                  <a:srgbClr val="6091BA"/>
                </a:solidFill>
                <a:latin typeface="Open Sans"/>
                <a:ea typeface="Open Sans"/>
                <a:cs typeface="Open Sans"/>
                <a:sym typeface="Open Sans"/>
              </a:rPr>
              <a:t>Ultrasonic Sensor Activity </a:t>
            </a:r>
            <a:r>
              <a:rPr lang="en-US" sz="2400" b="1" dirty="0">
                <a:solidFill>
                  <a:srgbClr val="FF0000"/>
                </a:solidFill>
                <a:latin typeface="Open Sans"/>
                <a:ea typeface="Open Sans"/>
                <a:cs typeface="Open Sans"/>
                <a:sym typeface="Open Sans"/>
              </a:rPr>
              <a:t>Answers</a:t>
            </a:r>
            <a:endParaRPr lang="en-US" sz="2400" dirty="0">
              <a:solidFill>
                <a:srgbClr val="FFFFFF"/>
              </a:solidFill>
              <a:ea typeface="+mn-ea"/>
              <a:cs typeface="+mn-cs"/>
            </a:endParaRPr>
          </a:p>
        </p:txBody>
      </p:sp>
    </p:spTree>
    <p:extLst>
      <p:ext uri="{BB962C8B-B14F-4D97-AF65-F5344CB8AC3E}">
        <p14:creationId xmlns:p14="http://schemas.microsoft.com/office/powerpoint/2010/main" val="36419389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7062</TotalTime>
  <Words>538</Words>
  <Application>Microsoft Office PowerPoint</Application>
  <PresentationFormat>On-screen Show (16:9)</PresentationFormat>
  <Paragraphs>45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Open Sans</vt:lpstr>
      <vt:lpstr>Arial</vt:lpstr>
      <vt:lpstr>Simple Light</vt:lpstr>
      <vt:lpstr>PowerPoint Presentation</vt:lpstr>
      <vt:lpstr>1. How do bats sense distance?  2. Describe how bats sense distance in a “stimulus-sensor-coordinator-effectorresponse” framework.  3. Provide an example “stimulus-sensorcoordinator-effector-response” framework using an EV3 ultrasonic sensor.  </vt:lpstr>
      <vt:lpstr>1. How do bats sense distance?  Bats sense distance using sound. They emit sound waves and receive back reflected waves. The time it takes to receive the waves back provides them with a very good estimate of the distance. This is exactly how ultrasonic sensors estimate distance.  2. Describe how bats sense distance in a “stimulus-sensorcoordinator-effector-response” framework.  Calls made by mouth &gt; ears hear the reflected waves &gt; brain decides what to do &gt; wing muscles move &gt; flight path changed, as needed Bats use this same method to catch mosquitoes, too!  3. Provide an example “stimulus-sensor-coordinator-effectorresponse” framework for an EV3 ultrasonic sensor.  Object in front of the ultrasonic sensor &gt; ultrasonic sensor &gt; LEGO brick/computer &gt; robot motor &gt; robot moves  </vt:lpstr>
      <vt:lpstr>Your hand is commanded by your brain, depending in the input it receives from the senses. Similarly, the LEGO brick can move the taskbot.   Here’s a design challenge to show how this might be done. → </vt:lpstr>
      <vt:lpstr>PowerPoint Presentation</vt:lpstr>
      <vt:lpstr>Program Objective:  Control the taskbot using the ultrasonic sensor, so that it does not bump into any toy LEGO people. Program Description:  Design the program to cause the robot to move forward until it detects a LEGO person within 10 inches in front of it.  Once this occurs, have the robot back up by 5 wheel rotations, turn to the right, and then continue on its way until it sees a another LEGO person, at which time it makes a right turn and stops. 6 Don’t Bump into Me! Activity Engineering Design Challenge     Answer on slides 7-11</vt:lpstr>
      <vt:lpstr>1. Click the “Loop” icon (orange tab, third from left) and drag and drop the loop command onto the workspace.     2. Click on the Infinity sign on the loop command and select U=ultrasonic sensor then select proximity. Then verify the sensor settings :  a. Select distance in inches  b. Compare Type&lt;4  c. Threshold value =50</vt:lpstr>
      <vt:lpstr>3. Select the “move tank” option under the green tab and drag into the loop.   a. Make sure tank movement is set to rotations   b. Select the Left and Right power to be 30   c. Set rotations to .5   d. Make sure that Break at end is set to coast/false.  4. Select “move tank” option and place outside of loop.  a. Make sure tank movement is set to rotations  b. Select the Left and Right power to be 30  c. Set rotations to .5  d. Make sure that Break at end is set to break/true.</vt:lpstr>
      <vt:lpstr>5.  Select the “move tank” option under the green tab and drag into the loop.   a.  Make sure tank movement is set to  rotations  b. Select the Left to 50 and Right power to be -50  c. Set rotations to .5  d. Make sure that Break at end is set to  brake/true.  6. Click the “Loop” icon (orange tab, third from left) and drag and drop the loop command onto the workspace.  7. Click on the Infinity sign on the loop command and select infared sensor then select proximity. Then verify the sensor settings :  a. Select distance in inches  b. Compare Type&lt;4  c. Threshold value =50 </vt:lpstr>
      <vt:lpstr>8. Select the “move tank” option under the green tab and drag into the loop.   a. Make sure tank movement is set to rotations  b. Select the Left and Right power to be 30  c.  Set rotations to .5  d. Make sure that Break at end is set to  coast/false.  9. Select the “move tank” option under the green tab and drag into the loop.   a. Make sure tank movement is set to rotations  b. Select the Left to 50 and Right power to be -50  c. Set rotations to .5  d. Make sure that Break at end is set to  brake/true.  </vt:lpstr>
      <vt:lpstr>Troubleshooting: If the robot does not turn when it sees the Lego man as expected;   1. Make sure sensors/motors are connected to the correct port as directed in the Lego building booklet.   2. Read back through the instructions and make sure all the properties for the commands are set correctly.   3. If the robot is not stopping/ sensing objects in front of it make sure that there is no object with dark color blocking the path. The sensor has issues recognizing dark colored objects because it is both infrared and ultrasonic.   4. Instructions are for the Lego Education version of software not the Lego Home version</vt:lpstr>
      <vt:lpstr>1. List three real-world examples of tools, technologies or equipment that use the echolocation concept.   2. Provide an example “stimulus-sensorcoordinator-effector-response” framework for one of your real-world examples </vt:lpstr>
      <vt:lpstr>1. List three real-world examples of tools, technologies or equipment that use the echolocation concept. Radar, sonar, ultrasound medical equipment (see more on slide 15)  2. Provide an example “stimulus-sensor-coordinator-effectorresponse” framework for one of your real-world examples  Example: Radar on an airplane transmits sound waves into a region in the flight path &gt; sound sensor in the radar system receives reflected sound waves &gt; computer calculates the presence and location of rain, snow, clouds, storms and other planes &gt; computer sends instructions by wires to display screen showing colored map of location of weather and obstacles &gt; pilot adjusts flight path and/or elevation for safest route</vt:lpstr>
      <vt:lpstr>PowerPoint Presentation</vt:lpstr>
      <vt:lpstr>PowerPoint Presentation</vt:lpstr>
      <vt:lpstr>Slide 1, 5: LEGO robot with ultrasonic sensor attached; source: 2006, Flickr: Robot 1 via Nogwater @ Wikimedia Commons http://commons.wikimedia.org/wiki/File:Robot_1.jpg  Slides 1, 3: clipart flying black bats; source: Microsoft® clipart: http://office.microsoft.com/en-us/images/results.aspx?qu=bat&amp;ex=1#ai:MC900304955|  Slide 4: brain; source: ADAM, Medline Plus, U.S. National Library of Medicine, National Institutes of Health: http://www.nlm.nih.gov/medlineplus/braindiseases.html  Slide 4: eye; source: Microsoft® clipart: http://office.microsoft.com/en-us/images/results.aspx?qu=eye&amp;ex=1#ai:MP900406700|mt:2|  Slide 4: pointing finger; source: Microsoft® clipart: http://office.microsoft.com/en-us/images/results.aspx?qu=pointing+finger&amp;ex=1#ai:MC900233154| Slide 4: LEGO parts; source: LEGO MINDSTORMS EV3 User’s Guide Slides 7-11: Screen capture images by the author.  Slide 14: ultrasound medical diagnostic tool; source: MedlinePlus, U.S. National Library of Medicine, National Institutes of Health http://www.nlm.nih.gov/medlineplus/ency/imagepages/1110.htm  Slide 14: jetliner radar drawing; source: NASA: http://virtualskies.arc.nasa.gov/communication/8.html  Slide 14: weather-storm radar; source: NOAA: http://www.srh.noaa.gov/mlb/?n=jeanne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checkout</dc:creator>
  <cp:lastModifiedBy>Metkel Tewelde</cp:lastModifiedBy>
  <cp:revision>36</cp:revision>
  <dcterms:modified xsi:type="dcterms:W3CDTF">2020-08-04T20:46:36Z</dcterms:modified>
</cp:coreProperties>
</file>