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01" r:id="rId4"/>
  </p:sldMasterIdLst>
  <p:notesMasterIdLst>
    <p:notesMasterId r:id="rId25"/>
  </p:notesMasterIdLst>
  <p:handoutMasterIdLst>
    <p:handoutMasterId r:id="rId26"/>
  </p:handoutMasterIdLst>
  <p:sldIdLst>
    <p:sldId id="304" r:id="rId5"/>
    <p:sldId id="395" r:id="rId6"/>
    <p:sldId id="396" r:id="rId7"/>
    <p:sldId id="370" r:id="rId8"/>
    <p:sldId id="325" r:id="rId9"/>
    <p:sldId id="321" r:id="rId10"/>
    <p:sldId id="331" r:id="rId11"/>
    <p:sldId id="323" r:id="rId12"/>
    <p:sldId id="324" r:id="rId13"/>
    <p:sldId id="374" r:id="rId14"/>
    <p:sldId id="369" r:id="rId15"/>
    <p:sldId id="379" r:id="rId16"/>
    <p:sldId id="383" r:id="rId17"/>
    <p:sldId id="384" r:id="rId18"/>
    <p:sldId id="391" r:id="rId19"/>
    <p:sldId id="394" r:id="rId20"/>
    <p:sldId id="387" r:id="rId21"/>
    <p:sldId id="381" r:id="rId22"/>
    <p:sldId id="386" r:id="rId23"/>
    <p:sldId id="393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14" autoAdjust="0"/>
    <p:restoredTop sz="90214" autoAdjust="0"/>
  </p:normalViewPr>
  <p:slideViewPr>
    <p:cSldViewPr snapToObjects="1">
      <p:cViewPr varScale="1">
        <p:scale>
          <a:sx n="64" d="100"/>
          <a:sy n="64" d="100"/>
        </p:scale>
        <p:origin x="60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0"/>
    </p:cViewPr>
  </p:sorterViewPr>
  <p:notesViewPr>
    <p:cSldViewPr snapToObjects="1">
      <p:cViewPr varScale="1">
        <p:scale>
          <a:sx n="84" d="100"/>
          <a:sy n="84" d="100"/>
        </p:scale>
        <p:origin x="-274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6C10-3779-4092-BE4A-597FAAAF506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E17D2-BF72-4ADD-AFEF-A9ED37CB2D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991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7C9832-5A26-409D-8DD4-09CEC9E89A5B}" type="datetimeFigureOut">
              <a:rPr lang="en-US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65792A-8A58-4D2A-B538-948455C2B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341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How Does a Touch Sensor</a:t>
            </a:r>
            <a:r>
              <a:rPr lang="en-US" altLang="en-US" baseline="0" dirty="0" smtClean="0"/>
              <a:t> Work</a:t>
            </a:r>
            <a:r>
              <a:rPr lang="en-US" altLang="en-US" dirty="0" smtClean="0"/>
              <a:t>?</a:t>
            </a:r>
            <a:r>
              <a:rPr lang="en-US" altLang="en-US" baseline="0" dirty="0" smtClean="0"/>
              <a:t> Presentation &gt; TeachEngineering.org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4FB5-5D96-47D8-B863-ECDD0042F18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34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65792A-8A58-4D2A-B538-948455C2B9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66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Same questions/answers as Pre-Quiz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6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Same questions/answers as Pre-Quiz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07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65D311-ADE3-45E6-BBA2-1663DFC6294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27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2521D-C184-4DEC-A5D8-0F7403B3871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5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Same questions/answers as Pre-Quiz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1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Same questions/answers as Pre-Quiz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FFB41-C5F0-443B-84DB-54768ED4A89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7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613D-3758-49D1-9352-45B262DEEB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37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4FB5-5D96-47D8-B863-ECDD0042F18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6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AF7243-3D72-4B8E-9C04-39B8BE9C57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2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AF7243-3D72-4B8E-9C04-39B8BE9C57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6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158FFD-8B95-4DF5-9FA3-A876FD951F5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5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01269-887C-40D0-83D3-2BE8DE95FDD8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1504A-FE2E-4DC8-A2E5-65DB7F0C0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A2D3-853D-454F-A8FB-EA0F6F7F014C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A480-3A93-4217-B079-B7BED28E0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90A1-A6E3-4A4A-BC42-A175CEB96176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DF1B-424F-449E-9C83-87DB751EE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F0999E-F3FC-4872-8073-970FE445BBCB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A7E213-6AC6-4909-922A-8AE9F439D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>
            <a:normAutofit/>
          </a:bodyPr>
          <a:lstStyle>
            <a:lvl1pPr algn="l">
              <a:buNone/>
              <a:defRPr sz="44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5306-51D4-46FF-91B2-908DBBB68568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4AC8-B084-45FD-A1DB-1D9E77F8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34C0-87FE-45B1-873D-7C6802ADA015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AC4C-0A1E-468C-9B8E-2AB6C0EAA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9275-06C2-4EDA-BC6D-D84885A3821A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B349-A0A4-4557-B778-A1E03DB95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5A21AE-70B1-41AA-BE9F-0DC1F3E2A498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9AE867-7977-46F5-B47D-84BE0FB7B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D0091-FC98-436B-ACD2-4D6C02CE6A14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D0DD-2C34-45E0-AD33-5860BBC0A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E0BA6A-338B-431C-92F6-0382DD18C01E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8F33B3-DB7F-4362-8D48-A1D7BA951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47C1A5-6727-4719-9574-569CEEBECFCD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6EE7AA-1483-42BB-BE25-5028373C7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101269-887C-40D0-83D3-2BE8DE95FDD8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31504A-FE2E-4DC8-A2E5-65DB7F0C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38" r:id="rId4"/>
    <p:sldLayoutId id="2147484239" r:id="rId5"/>
    <p:sldLayoutId id="2147484246" r:id="rId6"/>
    <p:sldLayoutId id="2147484240" r:id="rId7"/>
    <p:sldLayoutId id="2147484247" r:id="rId8"/>
    <p:sldLayoutId id="2147484248" r:id="rId9"/>
    <p:sldLayoutId id="2147484241" r:id="rId10"/>
    <p:sldLayoutId id="214748424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 cap="none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en-us/images/results.aspx?qu=pointing+finger&amp;ex=1#ai:MC900233154|" TargetMode="External"/><Relationship Id="rId3" Type="http://schemas.openxmlformats.org/officeDocument/2006/relationships/hyperlink" Target="http://www.nlm.nih.gov/medlineplus/carpaltunnelsyndrome.html" TargetMode="External"/><Relationship Id="rId7" Type="http://schemas.openxmlformats.org/officeDocument/2006/relationships/hyperlink" Target="http://training.seer.cancer.gov/anatomy/muscular/groups/upper.html" TargetMode="External"/><Relationship Id="rId2" Type="http://schemas.openxmlformats.org/officeDocument/2006/relationships/hyperlink" Target="http://office.microsoft.com/en-us/images/results.aspx?qu=pointing+finger&amp;ex=1#ai:MC900098047|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lm.nih.gov/medlineplus/ency/imagepages/8679.htm" TargetMode="External"/><Relationship Id="rId5" Type="http://schemas.openxmlformats.org/officeDocument/2006/relationships/hyperlink" Target="http://commons.wikimedia.org/wiki/File:Nervous_system_diagram.png" TargetMode="External"/><Relationship Id="rId10" Type="http://schemas.openxmlformats.org/officeDocument/2006/relationships/hyperlink" Target="http://www.compchal.org/" TargetMode="External"/><Relationship Id="rId4" Type="http://schemas.openxmlformats.org/officeDocument/2006/relationships/hyperlink" Target="http://teens.drugabuse.gov/educators/curricula-and-lesson-plans/mind-over-matter/mom-teachers-guide/brain-anatomy" TargetMode="External"/><Relationship Id="rId9" Type="http://schemas.openxmlformats.org/officeDocument/2006/relationships/hyperlink" Target="http://www.education.rec.ri.cmu.edu/roboticscurriculum/multimedia/howtouch.s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C3YTJNu0Ec&amp;feature=relat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48200" y="580852"/>
            <a:ext cx="3781088" cy="4067348"/>
            <a:chOff x="3647178" y="1951311"/>
            <a:chExt cx="3352800" cy="3733800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1561" y="2286000"/>
              <a:ext cx="1910790" cy="1336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7178" y="5036766"/>
              <a:ext cx="1222906" cy="625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36956" y="4877174"/>
              <a:ext cx="1528632" cy="80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4024241" y="3281249"/>
              <a:ext cx="886607" cy="1915110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0" y="576"/>
                </a:cxn>
                <a:cxn ang="0">
                  <a:pos x="616" y="1344"/>
                </a:cxn>
                <a:cxn ang="0">
                  <a:pos x="520" y="1728"/>
                </a:cxn>
              </a:cxnLst>
              <a:rect l="0" t="0" r="r" b="b"/>
              <a:pathLst>
                <a:path w="696" h="1728">
                  <a:moveTo>
                    <a:pt x="376" y="0"/>
                  </a:moveTo>
                  <a:cubicBezTo>
                    <a:pt x="188" y="176"/>
                    <a:pt x="0" y="352"/>
                    <a:pt x="40" y="576"/>
                  </a:cubicBezTo>
                  <a:cubicBezTo>
                    <a:pt x="80" y="800"/>
                    <a:pt x="536" y="1152"/>
                    <a:pt x="616" y="1344"/>
                  </a:cubicBezTo>
                  <a:cubicBezTo>
                    <a:pt x="696" y="1536"/>
                    <a:pt x="512" y="1640"/>
                    <a:pt x="520" y="1728"/>
                  </a:cubicBezTo>
                </a:path>
              </a:pathLst>
            </a:custGeom>
            <a:noFill/>
            <a:ln w="508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5603827" y="1951311"/>
              <a:ext cx="1396151" cy="3511035"/>
            </a:xfrm>
            <a:custGeom>
              <a:avLst/>
              <a:gdLst/>
              <a:ahLst/>
              <a:cxnLst>
                <a:cxn ang="0">
                  <a:pos x="0" y="368"/>
                </a:cxn>
                <a:cxn ang="0">
                  <a:pos x="576" y="272"/>
                </a:cxn>
                <a:cxn ang="0">
                  <a:pos x="192" y="2000"/>
                </a:cxn>
                <a:cxn ang="0">
                  <a:pos x="816" y="2576"/>
                </a:cxn>
                <a:cxn ang="0">
                  <a:pos x="720" y="3104"/>
                </a:cxn>
              </a:cxnLst>
              <a:rect l="0" t="0" r="r" b="b"/>
              <a:pathLst>
                <a:path w="904" h="3104">
                  <a:moveTo>
                    <a:pt x="0" y="368"/>
                  </a:moveTo>
                  <a:cubicBezTo>
                    <a:pt x="272" y="184"/>
                    <a:pt x="544" y="0"/>
                    <a:pt x="576" y="272"/>
                  </a:cubicBezTo>
                  <a:cubicBezTo>
                    <a:pt x="608" y="544"/>
                    <a:pt x="152" y="1616"/>
                    <a:pt x="192" y="2000"/>
                  </a:cubicBezTo>
                  <a:cubicBezTo>
                    <a:pt x="232" y="2384"/>
                    <a:pt x="728" y="2392"/>
                    <a:pt x="816" y="2576"/>
                  </a:cubicBezTo>
                  <a:cubicBezTo>
                    <a:pt x="904" y="2760"/>
                    <a:pt x="712" y="3016"/>
                    <a:pt x="720" y="3104"/>
                  </a:cubicBezTo>
                </a:path>
              </a:pathLst>
            </a:custGeom>
            <a:noFill/>
            <a:ln w="508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590800" y="4593372"/>
            <a:ext cx="6164056" cy="19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How Does a Touch Sensor Work?</a:t>
            </a:r>
            <a:endParaRPr lang="en-US" altLang="en-US" sz="6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body parts,gestures,hands,pointing,fingers,communica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3076">
            <a:off x="2960654" y="2995492"/>
            <a:ext cx="1545194" cy="15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LegoNX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-1"/>
            <a:ext cx="3429000" cy="205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229600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(As stated in an earlier activity,) robot sensors:</a:t>
            </a:r>
          </a:p>
          <a:p>
            <a:pPr marL="457200" lvl="1" indent="-457200" eaLnBrk="1" hangingPunct="1"/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Gather information 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from the surroundings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and send it to the 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computer brick</a:t>
            </a:r>
          </a:p>
          <a:p>
            <a:pPr marL="457200" lvl="1" indent="-457200" eaLnBrk="1" hangingPunct="1"/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Robot sensors can only be used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if 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the robot’s program asks for information from them!</a:t>
            </a:r>
          </a:p>
          <a:p>
            <a:pPr marL="457200" lvl="1" indent="-457200" eaLnBrk="1" hangingPunct="1"/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Similarly, the robot can only act on information from the sensors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if 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its program tells it to do so!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How do sensors send signals to the computer brick?</a:t>
            </a:r>
          </a:p>
          <a:p>
            <a:pPr marL="457200" lvl="1" indent="-457200" eaLnBrk="1" hangingPunct="1"/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The sensors send </a:t>
            </a: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information through the wires </a:t>
            </a:r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(similar to the nervous system in a human body) that connect them to the computer brick, which uses the information if its program requires it.</a:t>
            </a:r>
          </a:p>
        </p:txBody>
      </p:sp>
      <p:sp>
        <p:nvSpPr>
          <p:cNvPr id="2355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B79A27E-5D8B-4F8A-B667-D1B79180E12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466" y="671330"/>
            <a:ext cx="81295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Review: </a:t>
            </a:r>
            <a:r>
              <a:rPr lang="en-US" sz="4000" dirty="0" smtClean="0"/>
              <a:t>Robot Sensors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4812" y="1219200"/>
            <a:ext cx="8586788" cy="533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alibri" panose="020F0502020204030204" pitchFamily="34" charset="0"/>
              </a:rPr>
              <a:t>In engineering, the term </a:t>
            </a:r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“tactile” sensor </a:t>
            </a:r>
            <a:r>
              <a:rPr lang="en-US" sz="2400" b="1" dirty="0" smtClean="0">
                <a:latin typeface="Calibri" panose="020F0502020204030204" pitchFamily="34" charset="0"/>
              </a:rPr>
              <a:t>is also used to refer to touch sensors.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alibri" panose="020F0502020204030204" pitchFamily="34" charset="0"/>
              </a:rPr>
              <a:t>Touch sensors are made using light (optical), electricity or magnetism.</a:t>
            </a:r>
          </a:p>
          <a:p>
            <a:pPr marL="2468880" lvl="1">
              <a:spcAft>
                <a:spcPts val="600"/>
              </a:spcAft>
            </a:pP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The LEGO touch sensor has a button-like protrusion. When bumped, it sends an electrical signal to the computer brick saying that it has been touched.</a:t>
            </a:r>
          </a:p>
          <a:p>
            <a:pPr marL="2468880" lvl="1"/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How does this sensor work? 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What happens when the button is pressed? </a:t>
            </a:r>
          </a:p>
          <a:p>
            <a:pPr marL="2468880" lvl="1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Can you guess? </a:t>
            </a:r>
          </a:p>
          <a:p>
            <a:pPr marL="2468880" lvl="1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0" lvl="1"/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Let’s put all your ideas on the classroom board.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 l="17676" r="19776"/>
          <a:stretch>
            <a:fillRect/>
          </a:stretch>
        </p:blipFill>
        <p:spPr bwMode="auto">
          <a:xfrm>
            <a:off x="533400" y="3315371"/>
            <a:ext cx="1981200" cy="172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3508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How are touch or tactile sensors made?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762000"/>
            <a:ext cx="8232763" cy="261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>
              <a:spcAft>
                <a:spcPts val="6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The LEGO touch sensor works like a light switch in your house. </a:t>
            </a:r>
          </a:p>
          <a:p>
            <a:pPr marL="342900" lvl="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When the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button is pressed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, an electrical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circuit is connected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inside the sensor,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sending an electric current to the computer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342900" lvl="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When the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button is released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, the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circuit is broken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and no electricity flows. </a:t>
            </a:r>
          </a:p>
        </p:txBody>
      </p:sp>
      <p:pic>
        <p:nvPicPr>
          <p:cNvPr id="1026" name="Picture 2" descr="http://www.education.rec.ri.cmu.edu/roboticscurriculum/multimedia/touchsenso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7787" y="2681287"/>
            <a:ext cx="4085213" cy="4100513"/>
          </a:xfrm>
          <a:prstGeom prst="rect">
            <a:avLst/>
          </a:prstGeom>
          <a:noFill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 l="17676" r="19776"/>
          <a:stretch>
            <a:fillRect/>
          </a:stretch>
        </p:blipFill>
        <p:spPr bwMode="auto">
          <a:xfrm>
            <a:off x="1699467" y="3164655"/>
            <a:ext cx="2796333" cy="243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 touch sensors work?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3897" y="5596248"/>
            <a:ext cx="4313890" cy="11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/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LEGO b</a:t>
            </a: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rick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can sense this flow of electricity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, so it knows if the touch sensor is pressed or released.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9887" y="1648556"/>
            <a:ext cx="3886913" cy="32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7111" t="11373" r="7556" b="6223"/>
          <a:stretch>
            <a:fillRect/>
          </a:stretch>
        </p:blipFill>
        <p:spPr bwMode="auto">
          <a:xfrm>
            <a:off x="6341660" y="4953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1403794" y="1934246"/>
            <a:ext cx="3042000" cy="4315955"/>
            <a:chOff x="1403794" y="1934246"/>
            <a:chExt cx="3042000" cy="4315955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94" y="1934246"/>
              <a:ext cx="2250000" cy="167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03794" y="5466997"/>
              <a:ext cx="1440000" cy="783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847794" y="3267360"/>
              <a:ext cx="1044000" cy="2399604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0" y="576"/>
                </a:cxn>
                <a:cxn ang="0">
                  <a:pos x="616" y="1344"/>
                </a:cxn>
                <a:cxn ang="0">
                  <a:pos x="520" y="1728"/>
                </a:cxn>
              </a:cxnLst>
              <a:rect l="0" t="0" r="r" b="b"/>
              <a:pathLst>
                <a:path w="696" h="1728">
                  <a:moveTo>
                    <a:pt x="376" y="0"/>
                  </a:moveTo>
                  <a:cubicBezTo>
                    <a:pt x="188" y="176"/>
                    <a:pt x="0" y="352"/>
                    <a:pt x="40" y="576"/>
                  </a:cubicBezTo>
                  <a:cubicBezTo>
                    <a:pt x="80" y="800"/>
                    <a:pt x="536" y="1152"/>
                    <a:pt x="616" y="1344"/>
                  </a:cubicBezTo>
                  <a:cubicBezTo>
                    <a:pt x="696" y="1536"/>
                    <a:pt x="512" y="1640"/>
                    <a:pt x="520" y="1728"/>
                  </a:cubicBezTo>
                </a:path>
              </a:pathLst>
            </a:custGeom>
            <a:noFill/>
            <a:ln w="508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52400" y="152400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Let’s Investigate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8601" y="949421"/>
            <a:ext cx="8382000" cy="64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914400">
              <a:spcAft>
                <a:spcPts val="600"/>
              </a:spcAft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 New Roman" pitchFamily="18" charset="0"/>
              </a:rPr>
              <a:t>How does the brick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Times New Roman" pitchFamily="18" charset="0"/>
              </a:rPr>
              <a:t> read the signal from the touch sensor</a:t>
            </a:r>
            <a:r>
              <a:rPr lang="en-US" sz="2600" b="1" dirty="0" smtClean="0">
                <a:latin typeface="Calibri" panose="020F0502020204030204" pitchFamily="34" charset="0"/>
                <a:cs typeface="Times New Roman" pitchFamily="18" charset="0"/>
              </a:rPr>
              <a:t>?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1485744"/>
            <a:ext cx="4647487" cy="71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lvl="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Do This: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Attach the sensor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to the LEGO brick, as shown below. 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133600" y="5959263"/>
            <a:ext cx="4208060" cy="7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lvl="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Next, check the working of the touch sensor using the “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Try Me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” option.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53113" y="3608970"/>
            <a:ext cx="4647487" cy="205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lvl="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se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VIEW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command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and go to the touch sensor. </a:t>
            </a:r>
          </a:p>
          <a:p>
            <a:pPr marL="285750" lvl="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The display should show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1 when the sensor is pressed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, and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0 when not pressed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285750" lvl="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So, pressing the button closes the circuit and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sends a signal sent to the computer.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060653"/>
            <a:ext cx="8510588" cy="4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defTabSz="914400"/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Below is a program that uses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the touch sensor to play music.  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/>
          <a:srcRect l="8387" t="33362" r="13616" b="54128"/>
          <a:stretch/>
        </p:blipFill>
        <p:spPr bwMode="auto">
          <a:xfrm>
            <a:off x="914400" y="1600200"/>
            <a:ext cx="7086600" cy="163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Mini-Activity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2819401"/>
            <a:ext cx="830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914400"/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Do this: </a:t>
            </a:r>
          </a:p>
          <a:p>
            <a:pPr marL="342900" lvl="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Program it using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your computer and download to the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same setup as in the previous slide,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that is, the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LEGO brick connected to the touch sensor (plug the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sensor into port 2)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342900" lvl="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Go to the </a:t>
            </a: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Functions Palette for the music button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. Run it and explain your observations, including a step-by-step explanation of how the program works.  </a:t>
            </a:r>
          </a:p>
          <a:p>
            <a:pPr marL="342900" lvl="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Bonus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: For something more challenging, try to make your own musical notes (see Context Help).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 </a:t>
            </a:r>
          </a:p>
          <a:p>
            <a:pPr lvl="0" algn="ctr" defTabSz="914400"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(Answer on slide 18)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001000" cy="5334000"/>
          </a:xfrm>
        </p:spPr>
        <p:txBody>
          <a:bodyPr/>
          <a:lstStyle/>
          <a:p>
            <a:pPr marL="457200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Where on our bodies do we have touch sensors? 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Provide an example of “stimulus-sensor-coordinator-effector-response” framework using the </a:t>
            </a:r>
            <a:r>
              <a:rPr lang="en-US" sz="2800" b="1" dirty="0" smtClean="0">
                <a:latin typeface="Calibri" panose="020F0502020204030204" pitchFamily="34" charset="0"/>
              </a:rPr>
              <a:t>human touch </a:t>
            </a:r>
            <a:r>
              <a:rPr lang="en-US" sz="2800" b="1" dirty="0" smtClean="0">
                <a:latin typeface="Calibri" panose="020F0502020204030204" pitchFamily="34" charset="0"/>
              </a:rPr>
              <a:t>sensor.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b="1" dirty="0" smtClean="0">
                <a:latin typeface="Calibri" panose="020F0502020204030204" pitchFamily="34" charset="0"/>
              </a:rPr>
              <a:t>When you press the LEGO touch sensor, what exactly happens and how does it convey the signal to the LEGO brick?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Give examples of sensors in engineering systems that are similar to the human touch sensor.</a:t>
            </a:r>
            <a:endParaRPr lang="en-US" sz="2800" b="1" dirty="0" smtClean="0">
              <a:latin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Touch Sensors Post-Quiz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001000" cy="5715000"/>
          </a:xfrm>
        </p:spPr>
        <p:txBody>
          <a:bodyPr/>
          <a:lstStyle/>
          <a:p>
            <a:pPr marL="457200" indent="-457200" eaLnBrk="1" hangingPunct="1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>
                <a:latin typeface="Calibri" panose="020F0502020204030204" pitchFamily="34" charset="0"/>
              </a:rPr>
              <a:t>Where on our bodies do we have touch sensors?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We have touch (or tactile) sensors on our skin all over our bodies since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we feel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the sense of touch everywhere. </a:t>
            </a: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>
                <a:latin typeface="Calibri" panose="020F0502020204030204" pitchFamily="34" charset="0"/>
              </a:rPr>
              <a:t>Provide an example “stimulus-sensor-coordinator-effector-response” framework using </a:t>
            </a:r>
            <a:r>
              <a:rPr lang="en-US" sz="2000" b="1" dirty="0" smtClean="0">
                <a:latin typeface="Calibri" panose="020F0502020204030204" pitchFamily="34" charset="0"/>
              </a:rPr>
              <a:t>the human </a:t>
            </a:r>
            <a:r>
              <a:rPr lang="en-US" sz="2000" b="1" dirty="0" smtClean="0">
                <a:latin typeface="Calibri" panose="020F0502020204030204" pitchFamily="34" charset="0"/>
              </a:rPr>
              <a:t>touch sensor.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Hot object &gt; touch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it using a finger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&gt; nervous system &gt; muscle &gt; move finger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back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rabicPeriod" startAt="3"/>
            </a:pPr>
            <a:r>
              <a:rPr lang="en-US" sz="2000" b="1" dirty="0" smtClean="0">
                <a:latin typeface="Calibri" panose="020F0502020204030204" pitchFamily="34" charset="0"/>
              </a:rPr>
              <a:t>When you press the LEGO touch sensor, what exactly happens and how does it convey the signal to the LEGO brick?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When the touch sensor button is pressed, it closes a circuit (similar to when you turn on a  switch) and sends a current to the LEGO brick, which then knows that the touch sensor button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was pressed.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rabicPeriod" startAt="3"/>
            </a:pPr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Give examples of sensors in engineering systems that are similar to the human touch sensor.</a:t>
            </a:r>
            <a:endParaRPr lang="en-US" sz="20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Examples: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LEGO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touch sensor, sensors in the gripper of a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robot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Touch Sensors Post-Quiz </a:t>
            </a:r>
            <a:r>
              <a:rPr lang="en-US" dirty="0" smtClean="0">
                <a:solidFill>
                  <a:srgbClr val="FF0000"/>
                </a:solidFill>
              </a:rPr>
              <a:t>Answers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ABE4109-596D-4DAD-8CC6-34E112D50C3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04800" y="1609844"/>
            <a:ext cx="8305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stimulus &gt; sensor &gt; coordinator &gt; effector &gt;response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object in front &gt; touch sensor &gt; brick-computer &gt; </a:t>
            </a: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motor &gt; </a:t>
            </a: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move back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508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Answer for Slide 7 Question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50099"/>
            <a:ext cx="7772399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1984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Mini-Activity Answer for the Teacher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4A575DD-9B48-4531-9585-6118CB94278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508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Vocabulary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0513" y="1219201"/>
            <a:ext cx="82692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sensor</a:t>
            </a:r>
            <a:r>
              <a:rPr lang="en-US" alt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device that converts one type of signal to another; for instance, the speedometer 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in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a car 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collects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physical data and calculates 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and displays the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speed the car is moving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stimulus</a:t>
            </a:r>
            <a:r>
              <a:rPr lang="en-US" altLang="en-US" sz="2400" b="1" dirty="0">
                <a:latin typeface="Calibri" panose="020F0502020204030204" pitchFamily="34" charset="0"/>
                <a:cs typeface="Times New Roman" pitchFamily="18" charset="0"/>
              </a:rPr>
              <a:t>: A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thing or event that causes a reaction, such as a specific functional reaction in an organ or tissue.</a:t>
            </a:r>
            <a:endParaRPr lang="en-US" altLang="en-US" sz="24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tactile</a:t>
            </a:r>
            <a:r>
              <a:rPr lang="en-US" alt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altLang="en-US" sz="2400" b="1" dirty="0">
                <a:latin typeface="Calibri" panose="020F0502020204030204" pitchFamily="34" charset="0"/>
                <a:cs typeface="Times New Roman" pitchFamily="18" charset="0"/>
              </a:rPr>
              <a:t>Related to </a:t>
            </a:r>
            <a:r>
              <a:rPr lang="en-US" alt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touch.</a:t>
            </a:r>
            <a:endParaRPr lang="en-US" altLang="en-US" sz="24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transducer</a:t>
            </a:r>
            <a:r>
              <a:rPr lang="en-US" alt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: Another term for a sensor (see above).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001000" cy="5334000"/>
          </a:xfrm>
        </p:spPr>
        <p:txBody>
          <a:bodyPr/>
          <a:lstStyle/>
          <a:p>
            <a:pPr marL="457200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Where on our bodies do we have touch sensors? 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Provide an example of “stimulus-sensor-coordinator-effector-response” framework using </a:t>
            </a:r>
            <a:r>
              <a:rPr lang="en-US" sz="2800" b="1" dirty="0" smtClean="0">
                <a:latin typeface="Calibri" panose="020F0502020204030204" pitchFamily="34" charset="0"/>
              </a:rPr>
              <a:t>the human </a:t>
            </a:r>
            <a:r>
              <a:rPr lang="en-US" sz="2800" b="1" dirty="0" smtClean="0">
                <a:latin typeface="Calibri" panose="020F0502020204030204" pitchFamily="34" charset="0"/>
              </a:rPr>
              <a:t>touch sensor.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b="1" dirty="0" smtClean="0">
                <a:latin typeface="Calibri" panose="020F0502020204030204" pitchFamily="34" charset="0"/>
              </a:rPr>
              <a:t>When you press the LEGO touch sensor, what exactly happens and how does it convey the signal to the LEGO brick?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Give examples of sensors in engineering systems that are similar to the human touch sensor.</a:t>
            </a:r>
            <a:endParaRPr lang="en-US" sz="2800" b="1" dirty="0" smtClean="0">
              <a:latin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Touch Sensors Pre-Quiz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9062"/>
            <a:ext cx="7924800" cy="5011738"/>
          </a:xfrm>
          <a:noFill/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1400" dirty="0" smtClean="0">
                <a:latin typeface="Calibri" panose="020F0502020204030204" pitchFamily="34" charset="0"/>
              </a:rPr>
              <a:t>Slide </a:t>
            </a:r>
            <a:r>
              <a:rPr lang="en-US" sz="1400" dirty="0">
                <a:latin typeface="Calibri" panose="020F0502020204030204" pitchFamily="34" charset="0"/>
              </a:rPr>
              <a:t>1, 8: pointing finger; source: Microsoft® clipart: </a:t>
            </a:r>
            <a:r>
              <a:rPr lang="en-US" sz="1400" dirty="0">
                <a:latin typeface="Calibri" panose="020F0502020204030204" pitchFamily="34" charset="0"/>
                <a:hlinkClick r:id="rId2"/>
              </a:rPr>
              <a:t>http://office.microsoft.com/en-us/images/results.aspx?qu=pointing+finger&amp;ex=1#ai:MC900098047|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</a:p>
          <a:p>
            <a:pPr>
              <a:buNone/>
              <a:defRPr/>
            </a:pPr>
            <a:r>
              <a:rPr lang="en-US" sz="1400" dirty="0" smtClean="0">
                <a:latin typeface="Calibri" panose="020F0502020204030204" pitchFamily="34" charset="0"/>
              </a:rPr>
              <a:t>Slide 1, 10, 11, 12, 13: LEGO device images; source: LEGO MINDSTORMS NXT User’s Guide</a:t>
            </a:r>
          </a:p>
          <a:p>
            <a:pPr marL="0" indent="0">
              <a:buNone/>
              <a:defRPr/>
            </a:pP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Slide 4: nerves in human hand; source: Adam, U.S. National Library of Medicine, National Institutes of Health: 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  <a:hlinkClick r:id="rId3"/>
              </a:rPr>
              <a:t>http://www.nlm.nih.gov/medlineplus/carpaltunnelsyndrome.html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Slide </a:t>
            </a:r>
            <a:r>
              <a:rPr lang="en-US" sz="1400" dirty="0">
                <a:latin typeface="Calibri" panose="020F0502020204030204" pitchFamily="34" charset="0"/>
              </a:rPr>
              <a:t>5: </a:t>
            </a:r>
            <a:r>
              <a:rPr lang="en-US" sz="1400" dirty="0" smtClean="0">
                <a:latin typeface="Calibri" panose="020F0502020204030204" pitchFamily="34" charset="0"/>
              </a:rPr>
              <a:t>human </a:t>
            </a:r>
            <a:r>
              <a:rPr lang="en-US" sz="1400" dirty="0">
                <a:latin typeface="Calibri" panose="020F0502020204030204" pitchFamily="34" charset="0"/>
              </a:rPr>
              <a:t>brain; </a:t>
            </a:r>
            <a:r>
              <a:rPr lang="en-US" sz="1400" dirty="0" smtClean="0">
                <a:latin typeface="Calibri" panose="020F0502020204030204" pitchFamily="34" charset="0"/>
              </a:rPr>
              <a:t>source: </a:t>
            </a:r>
            <a:r>
              <a:rPr lang="en-US" sz="1400" dirty="0">
                <a:latin typeface="Calibri" panose="020F0502020204030204" pitchFamily="34" charset="0"/>
              </a:rPr>
              <a:t>NIDA for Kids: </a:t>
            </a:r>
            <a:r>
              <a:rPr lang="en-US" sz="1400" dirty="0">
                <a:latin typeface="Calibri" panose="020F0502020204030204" pitchFamily="34" charset="0"/>
                <a:hlinkClick r:id="rId4"/>
              </a:rPr>
              <a:t>http://</a:t>
            </a:r>
            <a:r>
              <a:rPr lang="en-US" sz="1400" dirty="0" smtClean="0">
                <a:latin typeface="Calibri" panose="020F0502020204030204" pitchFamily="34" charset="0"/>
                <a:hlinkClick r:id="rId4"/>
              </a:rPr>
              <a:t>teens.drugabuse.gov/educators/curricula-and-lesson-plans/mind-over-matter/mom-teachers-guide/brain-anatomy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Slide 8: nervous system diagram; source: 2006 Persian Poet Gal, </a:t>
            </a:r>
            <a:r>
              <a:rPr lang="en-US" sz="1400" dirty="0">
                <a:latin typeface="Calibri" panose="020F0502020204030204" pitchFamily="34" charset="0"/>
              </a:rPr>
              <a:t>Wikimedia </a:t>
            </a:r>
            <a:r>
              <a:rPr lang="en-US" sz="1400" dirty="0" smtClean="0">
                <a:latin typeface="Calibri" panose="020F0502020204030204" pitchFamily="34" charset="0"/>
              </a:rPr>
              <a:t>Commons: </a:t>
            </a:r>
            <a:r>
              <a:rPr lang="en-US" sz="1400" dirty="0">
                <a:latin typeface="Calibri" panose="020F0502020204030204" pitchFamily="34" charset="0"/>
                <a:hlinkClick r:id="rId5"/>
              </a:rPr>
              <a:t>http://</a:t>
            </a:r>
            <a:r>
              <a:rPr lang="en-US" sz="1400" dirty="0" smtClean="0">
                <a:latin typeface="Calibri" panose="020F0502020204030204" pitchFamily="34" charset="0"/>
                <a:hlinkClick r:id="rId5"/>
              </a:rPr>
              <a:t>commons.wikimedia.org/wiki/File:Nervous_system_diagram.png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Slide 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9: human nervous system; source: Adam, U.S. National Library of Medicine, National Institutes of Health: 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  <a:hlinkClick r:id="rId6"/>
              </a:rPr>
              <a:t>http://www.nlm.nih.gov/medlineplus/ency/imagepages/8679.htm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Slide 9: arm muscles-biceps; source: National </a:t>
            </a:r>
            <a:r>
              <a:rPr lang="en-US" sz="1400" dirty="0">
                <a:latin typeface="Calibri" panose="020F0502020204030204" pitchFamily="34" charset="0"/>
              </a:rPr>
              <a:t>Cancer Institute: </a:t>
            </a:r>
            <a:r>
              <a:rPr lang="en-US" sz="1400" dirty="0">
                <a:latin typeface="Calibri" panose="020F0502020204030204" pitchFamily="34" charset="0"/>
                <a:hlinkClick r:id="rId7"/>
              </a:rPr>
              <a:t>http://</a:t>
            </a:r>
            <a:r>
              <a:rPr lang="en-US" sz="1400" dirty="0" smtClean="0">
                <a:latin typeface="Calibri" panose="020F0502020204030204" pitchFamily="34" charset="0"/>
                <a:hlinkClick r:id="rId7"/>
              </a:rPr>
              <a:t>training.seer.cancer.gov/anatomy/muscular/groups/upper.html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Slide 9: pointing finger; source: Microsoft</a:t>
            </a:r>
            <a:r>
              <a:rPr lang="en-US" sz="1400" dirty="0">
                <a:latin typeface="Calibri" panose="020F0502020204030204" pitchFamily="34" charset="0"/>
              </a:rPr>
              <a:t>® clipart: </a:t>
            </a:r>
            <a:r>
              <a:rPr lang="en-US" sz="1400" dirty="0">
                <a:latin typeface="Calibri" panose="020F0502020204030204" pitchFamily="34" charset="0"/>
                <a:hlinkClick r:id="rId8"/>
              </a:rPr>
              <a:t>http://</a:t>
            </a:r>
            <a:r>
              <a:rPr lang="en-US" sz="1400" dirty="0" smtClean="0">
                <a:latin typeface="Calibri" panose="020F0502020204030204" pitchFamily="34" charset="0"/>
                <a:hlinkClick r:id="rId8"/>
              </a:rPr>
              <a:t>office.microsoft.com/en-us/images/results.aspx?qu=pointing+finger&amp;ex=1#ai:MC900233154|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Slide 12: how does a touch sensor work? schematic diagram</a:t>
            </a:r>
            <a:r>
              <a:rPr lang="en-US" sz="1400" dirty="0">
                <a:latin typeface="Calibri" panose="020F0502020204030204" pitchFamily="34" charset="0"/>
              </a:rPr>
              <a:t>; source: </a:t>
            </a:r>
            <a:r>
              <a:rPr lang="en-US" sz="1400" dirty="0" smtClean="0">
                <a:latin typeface="Calibri" panose="020F0502020204030204" pitchFamily="34" charset="0"/>
              </a:rPr>
              <a:t>Carnegie Mellon Robotics Academy: </a:t>
            </a:r>
            <a:r>
              <a:rPr lang="en-US" sz="1400" dirty="0">
                <a:latin typeface="Calibri" panose="020F0502020204030204" pitchFamily="34" charset="0"/>
                <a:hlinkClick r:id="rId9"/>
              </a:rPr>
              <a:t>http://</a:t>
            </a:r>
            <a:r>
              <a:rPr lang="en-US" sz="1400" dirty="0" smtClean="0">
                <a:latin typeface="Calibri" panose="020F0502020204030204" pitchFamily="34" charset="0"/>
                <a:hlinkClick r:id="rId9"/>
              </a:rPr>
              <a:t>www.education.rec.ri.cmu.edu/roboticscurriculum/multimedia/howtouch.shtml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</a:rPr>
              <a:t>Slides 14, 15: Screen capture images by the author</a:t>
            </a:r>
            <a:r>
              <a:rPr lang="en-US" sz="1400" dirty="0" smtClean="0">
                <a:latin typeface="Calibri" panose="020F0502020204030204" pitchFamily="34" charset="0"/>
              </a:rPr>
              <a:t>. Mini-activity adapted from </a:t>
            </a:r>
            <a:r>
              <a:rPr lang="en-US" sz="1400" dirty="0" smtClean="0">
                <a:latin typeface="Calibri" panose="020F0502020204030204" pitchFamily="34" charset="0"/>
                <a:hlinkClick r:id="rId10"/>
              </a:rPr>
              <a:t>http://www.compchal.org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6E9875-6ECE-4FD8-AAD6-65BD13BF635D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4400" b="1" cap="none" dirty="0" smtClean="0">
                <a:solidFill>
                  <a:schemeClr val="accent1"/>
                </a:solidFill>
              </a:rPr>
              <a:t>Image Sources</a:t>
            </a:r>
            <a:endParaRPr lang="en-US" sz="4400" b="1" cap="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001000" cy="5715000"/>
          </a:xfrm>
        </p:spPr>
        <p:txBody>
          <a:bodyPr/>
          <a:lstStyle/>
          <a:p>
            <a:pPr marL="457200" indent="-457200" eaLnBrk="1" hangingPunct="1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>
                <a:latin typeface="Calibri" panose="020F0502020204030204" pitchFamily="34" charset="0"/>
              </a:rPr>
              <a:t>Where on our bodies do we have touch sensors?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We have touch (or tactile) sensors on our skin all over our bodies since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we feel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the sense of touch everywhere. </a:t>
            </a: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>
                <a:latin typeface="Calibri" panose="020F0502020204030204" pitchFamily="34" charset="0"/>
              </a:rPr>
              <a:t>Provide an example “stimulus-sensor-coordinator-effector-response” framework using the </a:t>
            </a:r>
            <a:r>
              <a:rPr lang="en-US" sz="2000" b="1" dirty="0" smtClean="0">
                <a:latin typeface="Calibri" panose="020F0502020204030204" pitchFamily="34" charset="0"/>
              </a:rPr>
              <a:t>human touch </a:t>
            </a:r>
            <a:r>
              <a:rPr lang="en-US" sz="2000" b="1" dirty="0" smtClean="0">
                <a:latin typeface="Calibri" panose="020F0502020204030204" pitchFamily="34" charset="0"/>
              </a:rPr>
              <a:t>sensor.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Hot object &gt; touch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it using a finger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&gt; nervous system &gt; muscle &gt; move finger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back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rabicPeriod" startAt="3"/>
            </a:pPr>
            <a:r>
              <a:rPr lang="en-US" sz="2000" b="1" dirty="0" smtClean="0">
                <a:latin typeface="Calibri" panose="020F0502020204030204" pitchFamily="34" charset="0"/>
              </a:rPr>
              <a:t>When you press the LEGO touch sensor, what exactly happens and how does it convey the signal to the LEGO brick?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When the touch sensor button is pressed, it closes a circuit (similar to when you turn on a  switch) and sends a current to the LEGO brick, which then knows that the touch sensor button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was pressed.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rabicPeriod" startAt="3"/>
            </a:pPr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Give examples of sensors in engineering systems that are similar to the human touch sensor.</a:t>
            </a:r>
            <a:endParaRPr lang="en-US" sz="20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Examples: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LEGO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touch sensor, sensors in the gripper of a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robot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Touch Sensors Pre-Quiz </a:t>
            </a:r>
            <a:r>
              <a:rPr lang="en-US" dirty="0" smtClean="0">
                <a:solidFill>
                  <a:srgbClr val="FF0000"/>
                </a:solidFill>
              </a:rPr>
              <a:t>Answers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7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328613" y="2438400"/>
            <a:ext cx="4950523" cy="3886200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latin typeface="Calibri" panose="020F0502020204030204" pitchFamily="34" charset="0"/>
                <a:cs typeface="Times New Roman" pitchFamily="18" charset="0"/>
              </a:rPr>
              <a:t>The skin on your fingers contains </a:t>
            </a:r>
            <a:r>
              <a:rPr lang="en-US" sz="2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millions of sensitive nerve endings </a:t>
            </a:r>
            <a:r>
              <a:rPr lang="en-US" sz="2200" b="1" dirty="0" smtClean="0">
                <a:latin typeface="Calibri" panose="020F0502020204030204" pitchFamily="34" charset="0"/>
                <a:cs typeface="Times New Roman" pitchFamily="18" charset="0"/>
              </a:rPr>
              <a:t>that can detect stimuli such as temperature. This stimulus is converted to neuronal impulses that are sent via nerves to a specific region in the brain, which interprets it as being hot or cold.</a:t>
            </a:r>
          </a:p>
          <a:p>
            <a:pPr eaLnBrk="1" hangingPunct="1"/>
            <a:r>
              <a:rPr lang="en-US" sz="2200" b="1" dirty="0" smtClean="0">
                <a:latin typeface="Calibri" panose="020F0502020204030204" pitchFamily="34" charset="0"/>
                <a:cs typeface="Times New Roman" pitchFamily="18" charset="0"/>
              </a:rPr>
              <a:t>The same happens with other physical quantities such as pressure and pain.</a:t>
            </a:r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9C6043E-D822-4646-B08B-52E3E897A6B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3508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Review: </a:t>
            </a:r>
            <a:r>
              <a:rPr lang="en-US" dirty="0" smtClean="0"/>
              <a:t>What is a Sensor?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4" descr="Illustration of the carpal tunnel synd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36" y="2438400"/>
            <a:ext cx="2743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8613" y="1295400"/>
            <a:ext cx="8205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 typeface="Wingdings" charset="2"/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A sensor is a device that measures a physical quantity. </a:t>
            </a:r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For example, when you touch an object, sensors on your fingers send signals to your brain so that it recognizes it as being hot or cold.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69" y="5853160"/>
            <a:ext cx="7624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Watch the </a:t>
            </a:r>
            <a:r>
              <a:rPr lang="en-US" sz="1400" b="1" dirty="0" smtClean="0">
                <a:solidFill>
                  <a:srgbClr val="FF0000"/>
                </a:solidFill>
              </a:rPr>
              <a:t>“How the Body Works: The Sensory Cortex and Touch” </a:t>
            </a:r>
            <a:r>
              <a:rPr lang="en-US" sz="1400" b="1" dirty="0" smtClean="0"/>
              <a:t>video: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(1:07 minutes)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386" y="6149608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http://www.youtube.com/watch?v=IC3YTJNu0Ec&amp;feature=related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3508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Details about the Skin Touch Sensor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teens.drugabuse.gov/sites/default/files/mom_brain3_f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6"/>
          <a:stretch/>
        </p:blipFill>
        <p:spPr bwMode="auto">
          <a:xfrm>
            <a:off x="1676400" y="1059493"/>
            <a:ext cx="6076846" cy="46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4864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When you touch something, the senses at the tip of your fingers send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signals to your brain through nerves</a:t>
            </a:r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These signals travel to the brain through the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spinal cord</a:t>
            </a:r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. </a:t>
            </a:r>
          </a:p>
          <a:p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All signals related to the human body travel through the spinal cord. The spinal cord can be referred to as the “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common pathway</a:t>
            </a:r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” for brain signals.</a:t>
            </a:r>
          </a:p>
          <a:p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The brain processes the signal information and then sends its decision back through the same neural “wires” to the muscles in your hand to react appropriately.</a:t>
            </a:r>
          </a:p>
          <a:p>
            <a:endParaRPr lang="en-US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Example: </a:t>
            </a:r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When you touch a hot object, the nerves carry signal to the brain and the brain decides it is bad for you, and quickly sends back a signal to the muscles in your hand to withdraw the fingers immediately. This 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signal transmission takes place in a fraction of a millisecond</a:t>
            </a:r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n-US" sz="20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A7E213-6AC6-4909-922A-8AE9F439DB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508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Review: </a:t>
            </a:r>
            <a:r>
              <a:rPr lang="en-US" sz="3200" dirty="0" smtClean="0"/>
              <a:t>How do you sense something by touch?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6E0C495-3676-4EAA-9952-76DC09B4625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54000" y="13716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stimulus &gt; sensor &gt; coordinator &gt; effector &gt; response</a:t>
            </a: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t</a:t>
            </a: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ouch &gt; pain receptor &gt; nervous system &gt; muscle &gt; movement</a:t>
            </a:r>
            <a:endParaRPr lang="en-GB" sz="20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GB" sz="2600" b="1" dirty="0" smtClean="0">
                <a:latin typeface="Calibri" panose="020F0502020204030204" pitchFamily="34" charset="0"/>
                <a:cs typeface="Times New Roman" pitchFamily="18" charset="0"/>
              </a:rPr>
              <a:t>From </a:t>
            </a:r>
            <a:r>
              <a:rPr lang="en-GB" sz="2600" b="1" dirty="0">
                <a:latin typeface="Calibri" panose="020F0502020204030204" pitchFamily="34" charset="0"/>
                <a:cs typeface="Times New Roman" pitchFamily="18" charset="0"/>
              </a:rPr>
              <a:t>the sequence of steps above, </a:t>
            </a:r>
            <a:r>
              <a:rPr lang="en-GB" sz="2600" b="1" dirty="0" smtClean="0">
                <a:latin typeface="Calibri" panose="020F0502020204030204" pitchFamily="34" charset="0"/>
                <a:cs typeface="Times New Roman" pitchFamily="18" charset="0"/>
              </a:rPr>
              <a:t>this is </a:t>
            </a:r>
            <a:r>
              <a:rPr lang="en-GB" sz="2600" b="1" dirty="0">
                <a:latin typeface="Calibri" panose="020F0502020204030204" pitchFamily="34" charset="0"/>
                <a:cs typeface="Times New Roman" pitchFamily="18" charset="0"/>
              </a:rPr>
              <a:t>what happens when </a:t>
            </a:r>
            <a:r>
              <a:rPr lang="en-GB" sz="2600" b="1" dirty="0" smtClean="0">
                <a:latin typeface="Calibri" panose="020F0502020204030204" pitchFamily="34" charset="0"/>
                <a:cs typeface="Times New Roman" pitchFamily="18" charset="0"/>
              </a:rPr>
              <a:t>you touch something hot: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The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stimulus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 is touch, </a:t>
            </a: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the </a:t>
            </a: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sensor </a:t>
            </a: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is the temperature receptor  on your finger that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senses it and relays it to the nervous system (spinal cord and </a:t>
            </a: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brain),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which is the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coordinator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. </a:t>
            </a:r>
            <a:endParaRPr lang="en-GB" sz="2000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The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coordinator makes the decision of how to react, and then commands the hand </a:t>
            </a: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muscles (the </a:t>
            </a: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effector</a:t>
            </a: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)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to </a:t>
            </a: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jerk back quickly. 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So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, we go from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stimulus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(touch) to response (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movement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of hand</a:t>
            </a: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).</a:t>
            </a:r>
            <a:endParaRPr lang="en-GB" sz="20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Do This: </a:t>
            </a: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Sketch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out </a:t>
            </a: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the stimulus-to-response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sequence for </a:t>
            </a: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how this</a:t>
            </a:r>
            <a:b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might be implemented in a robot.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Identify all the </a:t>
            </a: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components,</a:t>
            </a:r>
            <a:b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000" b="1" dirty="0">
                <a:latin typeface="Calibri" panose="020F0502020204030204" pitchFamily="34" charset="0"/>
                <a:cs typeface="Times New Roman" pitchFamily="18" charset="0"/>
              </a:rPr>
              <a:t>as in the </a:t>
            </a:r>
            <a:r>
              <a:rPr lang="en-GB" sz="2000" b="1" dirty="0" smtClean="0">
                <a:latin typeface="Calibri" panose="020F0502020204030204" pitchFamily="34" charset="0"/>
                <a:cs typeface="Times New Roman" pitchFamily="18" charset="0"/>
              </a:rPr>
              <a:t>example listed above. 				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(Answer on slide 17)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508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Review: </a:t>
            </a:r>
            <a:r>
              <a:rPr lang="en-US" dirty="0" smtClean="0"/>
              <a:t>From Stimulus to Response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416417" y="5734050"/>
            <a:ext cx="4008438" cy="978671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latin typeface="Calibri" panose="020F0502020204030204" pitchFamily="34" charset="0"/>
                <a:cs typeface="Times New Roman" pitchFamily="18" charset="0"/>
              </a:rPr>
              <a:t>These are all part of your </a:t>
            </a:r>
            <a:r>
              <a:rPr lang="en-US" sz="26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nervous system</a:t>
            </a:r>
            <a:r>
              <a:rPr lang="en-US" sz="2600" b="1" dirty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n-US" sz="2600" b="1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339181" y="4402376"/>
            <a:ext cx="1908548" cy="282286"/>
          </a:xfrm>
          <a:prstGeom prst="straightConnector1">
            <a:avLst/>
          </a:prstGeom>
          <a:ln w="66675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1AC4C-0A1E-468C-9B8E-2AB6C0EAA9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228600"/>
            <a:ext cx="4536471" cy="17871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solidFill>
                  <a:srgbClr val="FF0000"/>
                </a:solidFill>
              </a:rPr>
              <a:t>Review: </a:t>
            </a:r>
            <a:r>
              <a:rPr lang="en-US" sz="3400" dirty="0" smtClean="0"/>
              <a:t>How does your hand jerk back when touching a hot object? 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334962" y="2590800"/>
            <a:ext cx="4008438" cy="17907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Sensors </a:t>
            </a:r>
            <a:r>
              <a:rPr lang="en-US" sz="2600" b="1" dirty="0" smtClean="0">
                <a:latin typeface="Calibri" panose="020F0502020204030204" pitchFamily="34" charset="0"/>
                <a:cs typeface="Times New Roman" pitchFamily="18" charset="0"/>
              </a:rPr>
              <a:t>on your finger take the </a:t>
            </a:r>
            <a:r>
              <a:rPr lang="en-US" sz="26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information </a:t>
            </a:r>
            <a:r>
              <a:rPr lang="en-US" sz="2600" b="1" dirty="0" smtClean="0">
                <a:latin typeface="Calibri" panose="020F0502020204030204" pitchFamily="34" charset="0"/>
                <a:cs typeface="Times New Roman" pitchFamily="18" charset="0"/>
              </a:rPr>
              <a:t>about how hot it is to the spinal cord and brain via </a:t>
            </a:r>
            <a:r>
              <a:rPr lang="en-US" sz="26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nerves</a:t>
            </a:r>
            <a:r>
              <a:rPr lang="en-US" sz="2600" b="1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63886" y="76200"/>
            <a:ext cx="4534631" cy="6683582"/>
            <a:chOff x="4163886" y="76200"/>
            <a:chExt cx="4534631" cy="6683582"/>
          </a:xfrm>
        </p:grpSpPr>
        <p:grpSp>
          <p:nvGrpSpPr>
            <p:cNvPr id="3" name="Group 2"/>
            <p:cNvGrpSpPr/>
            <p:nvPr/>
          </p:nvGrpSpPr>
          <p:grpSpPr>
            <a:xfrm>
              <a:off x="4648200" y="76200"/>
              <a:ext cx="4050317" cy="6683582"/>
              <a:chOff x="4648200" y="76200"/>
              <a:chExt cx="4050317" cy="6683582"/>
            </a:xfrm>
          </p:grpSpPr>
          <p:pic>
            <p:nvPicPr>
              <p:cNvPr id="3076" name="Picture 4" descr="File:Nervous system diagram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76200"/>
                <a:ext cx="4050317" cy="6683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848902" y="152400"/>
                <a:ext cx="56137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brain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163886" y="3822404"/>
              <a:ext cx="13003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digital nerve </a:t>
              </a:r>
              <a:r>
                <a:rPr lang="en-US" sz="1200" b="1" dirty="0" smtClean="0">
                  <a:sym typeface="Wingdings" panose="05000000000000000000" pitchFamily="2" charset="2"/>
                </a:rPr>
                <a:t></a:t>
              </a:r>
              <a:endParaRPr lang="en-US" sz="1200" b="1" dirty="0"/>
            </a:p>
          </p:txBody>
        </p:sp>
      </p:grpSp>
      <p:pic>
        <p:nvPicPr>
          <p:cNvPr id="3078" name="Picture 6" descr="directions,fingers,gestures,hands,people,persons,pointing,poi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61" y="4381500"/>
            <a:ext cx="1304662" cy="13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382000" cy="1213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Your </a:t>
            </a:r>
            <a:r>
              <a:rPr lang="en-US" sz="28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nervous system </a:t>
            </a:r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decides that it is too hot and orders the muscles of your hand to jerk the finger back.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78880" y="5257800"/>
            <a:ext cx="1188720" cy="7144"/>
          </a:xfrm>
          <a:prstGeom prst="straightConnector1">
            <a:avLst/>
          </a:prstGeom>
          <a:ln w="66675"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61260" y="4993825"/>
            <a:ext cx="1005840" cy="1588"/>
          </a:xfrm>
          <a:prstGeom prst="straightConnector1">
            <a:avLst/>
          </a:prstGeom>
          <a:ln w="66675"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62200" y="423182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contract biceps</a:t>
            </a:r>
            <a:endParaRPr lang="en-US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8638" y="3525141"/>
            <a:ext cx="1008674" cy="95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finger moved back</a:t>
            </a:r>
            <a:endParaRPr lang="en-US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1AC4C-0A1E-468C-9B8E-2AB6C0EAA9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2400" y="228600"/>
            <a:ext cx="8586788" cy="112950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Review: </a:t>
            </a:r>
            <a:r>
              <a:rPr lang="en-US" sz="3600" dirty="0" smtClean="0"/>
              <a:t>How does your hand jerk back when touching a hot object?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" name="Picture 2" descr="Central nervous system and peripheral nervous syst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7" t="2788" r="37618" b="4521"/>
          <a:stretch/>
        </p:blipFill>
        <p:spPr bwMode="auto">
          <a:xfrm>
            <a:off x="300371" y="3200400"/>
            <a:ext cx="213803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ody parts,gestures,hands,pointing,fingers,commun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3321">
            <a:off x="7345506" y="4212764"/>
            <a:ext cx="1143626" cy="11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lustration of the muscles of the upper extremit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8" t="10423" r="27203" b="8794"/>
          <a:stretch/>
        </p:blipFill>
        <p:spPr bwMode="auto">
          <a:xfrm>
            <a:off x="3525256" y="3525141"/>
            <a:ext cx="2875544" cy="28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DC6C7C970CF74098EBEB19971451B8" ma:contentTypeVersion="0" ma:contentTypeDescription="Create a new document." ma:contentTypeScope="" ma:versionID="3168824a88ae461178c9d64f7fa8e8d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06A26F-938A-407F-B8FF-135371B2E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4249DCB-6237-4933-98EC-F090EE5C3D4F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D99245-70F6-482E-87C4-C4C2344A73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2918</TotalTime>
  <Words>1868</Words>
  <Application>Microsoft Office PowerPoint</Application>
  <PresentationFormat>On-screen Show (4:3)</PresentationFormat>
  <Paragraphs>160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Human Sensors Work?</dc:title>
  <dc:creator>Ajay Nair</dc:creator>
  <cp:lastModifiedBy>Denise</cp:lastModifiedBy>
  <cp:revision>395</cp:revision>
  <dcterms:created xsi:type="dcterms:W3CDTF">2009-07-19T21:20:08Z</dcterms:created>
  <dcterms:modified xsi:type="dcterms:W3CDTF">2014-02-11T03:28:11Z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0x010100A8DC6C7C970CF74098EBEB19971451B8</vt:lpwstr>
  </property>
</Properties>
</file>