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74" r:id="rId3"/>
    <p:sldId id="273" r:id="rId4"/>
    <p:sldId id="267" r:id="rId5"/>
    <p:sldId id="277" r:id="rId6"/>
    <p:sldId id="268" r:id="rId7"/>
    <p:sldId id="269" r:id="rId8"/>
    <p:sldId id="270" r:id="rId9"/>
    <p:sldId id="278" r:id="rId10"/>
    <p:sldId id="271" r:id="rId11"/>
    <p:sldId id="272" r:id="rId12"/>
    <p:sldId id="265" r:id="rId13"/>
    <p:sldId id="30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FF00FF"/>
    <a:srgbClr val="8AAC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9" autoAdjust="0"/>
    <p:restoredTop sz="83359" autoAdjust="0"/>
  </p:normalViewPr>
  <p:slideViewPr>
    <p:cSldViewPr>
      <p:cViewPr varScale="1">
        <p:scale>
          <a:sx n="56" d="100"/>
          <a:sy n="56" d="100"/>
        </p:scale>
        <p:origin x="-28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30D1A-ED82-47FB-91B5-600266081D3A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7197-B26E-4CC5-ADE2-FB7F5B7BC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21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aul.Taylor@noaa.gov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Above-Ground Storage Tanks Presentation, Above Ground Storage Tanks in the Houston Ship Channel</a:t>
            </a:r>
            <a:r>
              <a:rPr lang="en-US" baseline="0" dirty="0" smtClean="0"/>
              <a:t> Lesson, TeachEngineering.org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Round</a:t>
            </a:r>
            <a:r>
              <a:rPr lang="en-US" baseline="0" dirty="0" smtClean="0"/>
              <a:t> above-ground s</a:t>
            </a:r>
            <a:r>
              <a:rPr lang="en-US" dirty="0" smtClean="0"/>
              <a:t>torage tanks (ASTs) like this one are commonly used to hold</a:t>
            </a:r>
            <a:r>
              <a:rPr lang="en-US" baseline="0" dirty="0" smtClean="0"/>
              <a:t> </a:t>
            </a:r>
            <a:r>
              <a:rPr lang="en-US" dirty="0" smtClean="0"/>
              <a:t>fluids such as petrochemicals and petroleum.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mural on this 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etrochemical tank in Deer Park, TX,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depicts the Battle of San Jacinto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took place nearby.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The Center for Land Use Interpretation photo archive;</a:t>
            </a:r>
            <a:r>
              <a:rPr lang="en-US" baseline="0" dirty="0" smtClean="0"/>
              <a:t> u</a:t>
            </a:r>
            <a:r>
              <a:rPr lang="en-US" dirty="0" smtClean="0"/>
              <a:t>sed with written</a:t>
            </a:r>
            <a:r>
              <a:rPr lang="en-US" baseline="0" dirty="0" smtClean="0"/>
              <a:t> permission from sarah@clui.org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5831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“Structural Integrity</a:t>
            </a:r>
            <a:r>
              <a:rPr lang="en-US" baseline="0" dirty="0" smtClean="0"/>
              <a:t> of Storage Tanks” with written permission from Dr. Jamie Padgett (jamie.padgett@rice.edu)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67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 “Structural Integrity</a:t>
            </a:r>
            <a:r>
              <a:rPr lang="en-US" baseline="0" dirty="0" smtClean="0"/>
              <a:t> of Storage Tanks” with written permission from Dr. Jamie Padgett (jamie.padgett@rice.edu)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16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American Petroleum Institute. Welded Tanks for Oil Storage, API Standard 650: 12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ed., March 2013.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118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what happens to these ASTs during hurricanes…</a:t>
            </a:r>
          </a:p>
          <a:p>
            <a:r>
              <a:rPr lang="en-US" dirty="0" smtClean="0"/>
              <a:t>Source of both images: “Hurricane Katrina on the Mississippi River” </a:t>
            </a:r>
            <a:r>
              <a:rPr lang="en-US" baseline="0" dirty="0" smtClean="0"/>
              <a:t>with written permission from Wayne </a:t>
            </a:r>
            <a:r>
              <a:rPr lang="en-US" baseline="0" dirty="0" err="1" smtClean="0"/>
              <a:t>Yeargain</a:t>
            </a:r>
            <a:r>
              <a:rPr lang="en-US" baseline="0" dirty="0" smtClean="0"/>
              <a:t> (mrwayney@yahoo.com) from </a:t>
            </a:r>
            <a:r>
              <a:rPr lang="en-US" dirty="0" smtClean="0"/>
              <a:t>http://waynessailingworld.tripod.com/HURRICANE/KATRINA2005.html</a:t>
            </a:r>
          </a:p>
          <a:p>
            <a:r>
              <a:rPr lang="en-US" dirty="0" smtClean="0"/>
              <a:t>Copyright 9/21/2005 ©  Website Updated:  1/8/2006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842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More examples of damaged above-ground storage tanks, with resulting pollution…</a:t>
            </a:r>
          </a:p>
          <a:p>
            <a:r>
              <a:rPr lang="en-US" baseline="0" dirty="0" smtClean="0"/>
              <a:t>left and right: A r</a:t>
            </a:r>
            <a:r>
              <a:rPr lang="en-US" dirty="0" smtClean="0"/>
              <a:t>esponse officer with the Texas General Land Office Oil Spill Division</a:t>
            </a:r>
            <a:r>
              <a:rPr lang="en-US" baseline="0" dirty="0" smtClean="0"/>
              <a:t> surveys the damage to a </a:t>
            </a:r>
            <a:r>
              <a:rPr lang="en-US" dirty="0" err="1" smtClean="0"/>
              <a:t>Papco</a:t>
            </a:r>
            <a:r>
              <a:rPr lang="en-US" dirty="0" smtClean="0"/>
              <a:t> pumping and storage facility on Clam Lake in Texas. The tank on the left survived Hurricane Ike's winds and storm surge, but an oil boom was placed around it to</a:t>
            </a:r>
            <a:r>
              <a:rPr lang="en-US" baseline="0" dirty="0" smtClean="0"/>
              <a:t> absorb oil from a leak</a:t>
            </a:r>
            <a:r>
              <a:rPr lang="en-US" dirty="0" smtClean="0"/>
              <a:t>.</a:t>
            </a:r>
            <a:r>
              <a:rPr lang="en-US" baseline="0" dirty="0" smtClean="0"/>
              <a:t> The tank on the right was destroyed and found north </a:t>
            </a:r>
            <a:r>
              <a:rPr lang="en-US" dirty="0" smtClean="0"/>
              <a:t>of the Intercostal Waterway.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sources: </a:t>
            </a:r>
            <a:r>
              <a:rPr lang="en-US" baseline="0" dirty="0" smtClean="0"/>
              <a:t>2013 The Beaumont Enterprise with written permission from Terry </a:t>
            </a:r>
            <a:r>
              <a:rPr lang="en-US" baseline="0" dirty="0" err="1" smtClean="0"/>
              <a:t>Maillet</a:t>
            </a:r>
            <a:r>
              <a:rPr lang="en-US" baseline="0" dirty="0" smtClean="0"/>
              <a:t>-Jones (TMaillet@beaumontenterprise.com) (Enterprise photos by Dave Ryan)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Image captions retained from The Beaumont Enterprise: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(left) </a:t>
            </a:r>
            <a:r>
              <a:rPr lang="en-US" dirty="0" smtClean="0"/>
              <a:t>Johnny </a:t>
            </a:r>
            <a:r>
              <a:rPr lang="en-US" dirty="0" err="1" smtClean="0"/>
              <a:t>Darcey</a:t>
            </a:r>
            <a:r>
              <a:rPr lang="en-US" dirty="0" smtClean="0"/>
              <a:t>, right, a Response Officer with the Texas General Land Office Oil Spill Division, who on Wednesday, was surveying the damage to a </a:t>
            </a:r>
            <a:r>
              <a:rPr lang="en-US" dirty="0" err="1" smtClean="0"/>
              <a:t>Papco</a:t>
            </a:r>
            <a:r>
              <a:rPr lang="en-US" dirty="0" smtClean="0"/>
              <a:t> pumping and storage facility on Clam Lake. This tank survived Hurricane Ike's winds and storm surge, but still had an oil boom around it picking up the oil from a leak. Dave Ryan/Photo: THE ENTERPRISE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(right) </a:t>
            </a:r>
            <a:r>
              <a:rPr lang="en-US" dirty="0" smtClean="0"/>
              <a:t>Johnny </a:t>
            </a:r>
            <a:r>
              <a:rPr lang="en-US" dirty="0" err="1" smtClean="0"/>
              <a:t>Darcey</a:t>
            </a:r>
            <a:r>
              <a:rPr lang="en-US" dirty="0" smtClean="0"/>
              <a:t>, a Response Officer with the Texas General Land Office Oil Spill Division, who on Wednesday, was surveying the damage to a </a:t>
            </a:r>
            <a:r>
              <a:rPr lang="en-US" dirty="0" err="1" smtClean="0"/>
              <a:t>Papco</a:t>
            </a:r>
            <a:r>
              <a:rPr lang="en-US" dirty="0" smtClean="0"/>
              <a:t> pumping and storage facility on Clam Lake, came across one of the storage tanks north of the Intercostal Waterway. Dave Ryan/Photo: THE ENTERPRISE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granted permission to use these images and signed a form stating she would not alter the image or caption in any way.)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34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47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Flooded Sunset</a:t>
            </a:r>
            <a:r>
              <a:rPr lang="en-US" baseline="0" dirty="0" smtClean="0"/>
              <a:t> coffee building image used with written permission (sarah@clui.org)</a:t>
            </a:r>
          </a:p>
          <a:p>
            <a:r>
              <a:rPr lang="en-US" dirty="0" smtClean="0"/>
              <a:t>The Center for Land Use Interpretation photo archive </a:t>
            </a:r>
          </a:p>
          <a:p>
            <a:r>
              <a:rPr lang="en-US" dirty="0" smtClean="0"/>
              <a:t>http://www.clui.org/newsletter/spring-2009/tour-houstons-water-and-oil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16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National Oceanic and</a:t>
            </a:r>
            <a:r>
              <a:rPr lang="en-US" baseline="0" dirty="0" smtClean="0"/>
              <a:t> Atmospheric Administration (NOAA) </a:t>
            </a:r>
            <a:r>
              <a:rPr lang="en-US" dirty="0" smtClean="0"/>
              <a:t>“Booming Oil</a:t>
            </a:r>
            <a:r>
              <a:rPr lang="en-US" baseline="0" dirty="0" smtClean="0"/>
              <a:t> Tank” with written permission from Paul Taylor (</a:t>
            </a:r>
            <a:r>
              <a:rPr lang="en-US" dirty="0" smtClean="0">
                <a:hlinkClick r:id="rId3"/>
              </a:rPr>
              <a:t>Paul.Taylor@noaa.gov</a:t>
            </a:r>
            <a:r>
              <a:rPr lang="en-US" dirty="0" smtClean="0"/>
              <a:t>); i</a:t>
            </a:r>
            <a:r>
              <a:rPr lang="en-US" dirty="0" smtClean="0">
                <a:effectLst/>
              </a:rPr>
              <a:t>mage taken by Debbie Payton, Emergency Response Division Chief, Office of Response and Restoration, National Ocean Service. </a:t>
            </a:r>
          </a:p>
          <a:p>
            <a:r>
              <a:rPr lang="en-US" dirty="0" smtClean="0">
                <a:effectLst/>
              </a:rPr>
              <a:t>Image caption:</a:t>
            </a:r>
            <a:r>
              <a:rPr lang="en-US" baseline="0" dirty="0" smtClean="0">
                <a:effectLst/>
              </a:rPr>
              <a:t> </a:t>
            </a:r>
            <a:r>
              <a:rPr lang="en-US" dirty="0" smtClean="0">
                <a:effectLst/>
              </a:rPr>
              <a:t>Booming an oil tank damaged by Hurricane Rita, Louisiana (2005). </a:t>
            </a:r>
          </a:p>
          <a:p>
            <a:r>
              <a:rPr lang="en-US" dirty="0" smtClean="0">
                <a:effectLst/>
              </a:rPr>
              <a:t>Website:</a:t>
            </a:r>
            <a:r>
              <a:rPr lang="en-US" baseline="0" dirty="0" smtClean="0">
                <a:effectLst/>
              </a:rPr>
              <a:t> http://oceanservice.noaa.gov/hazards/drc/contest/response/#15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72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“Structural Integrity</a:t>
            </a:r>
            <a:r>
              <a:rPr lang="en-US" baseline="0" dirty="0" smtClean="0"/>
              <a:t> of Storage Tanks” with written permission from Dr. Jamie Padgett (jamie.padgett@rice.edu)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35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“E-Learning from Engineering Failures – Learning by Doing</a:t>
            </a:r>
            <a:r>
              <a:rPr lang="en-US" baseline="0" dirty="0" smtClean="0"/>
              <a:t> in a Computer-Based Simulated Environment” with written permission from Dr. Luis A. Godoy (lgodoy@com.uncor.edu)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525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Facts and figures about the Houston Ship Channel…</a:t>
            </a:r>
          </a:p>
          <a:p>
            <a:r>
              <a:rPr lang="en-US" dirty="0" smtClean="0"/>
              <a:t>A petrochemical is</a:t>
            </a:r>
            <a:r>
              <a:rPr lang="en-US" baseline="0" dirty="0" smtClean="0"/>
              <a:t> </a:t>
            </a:r>
            <a:r>
              <a:rPr lang="en-US" dirty="0" smtClean="0"/>
              <a:t>a chemical obtained from petroleum or natural gas.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7197-B26E-4CC5-ADE2-FB7F5B7BCC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317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868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60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12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73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46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39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17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974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87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396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23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92A9E-A850-40EE-8452-448230F8A5FD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E524-EA1D-4DCC-80D0-2A91F0C40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5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300" y="304800"/>
            <a:ext cx="7391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IS THIS!!!???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020882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© Copyright 2013, </a:t>
            </a:r>
            <a:r>
              <a:rPr lang="en-US" sz="1200" dirty="0" smtClean="0">
                <a:solidFill>
                  <a:schemeClr val="bg1"/>
                </a:solidFill>
              </a:rPr>
              <a:t>State Impact.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267"/>
          <a:stretch/>
        </p:blipFill>
        <p:spPr bwMode="auto">
          <a:xfrm>
            <a:off x="509834" y="1497280"/>
            <a:ext cx="8124332" cy="48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368" y="6451363"/>
            <a:ext cx="7059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source: The Center for Land Use Interpretation photo archive. Used with permission.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0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AST </a:t>
            </a:r>
            <a:r>
              <a:rPr lang="en-US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Locations </a:t>
            </a:r>
            <a:r>
              <a:rPr lang="en-US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Along </a:t>
            </a:r>
            <a:r>
              <a:rPr lang="en-US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the Houston </a:t>
            </a:r>
            <a:r>
              <a:rPr lang="en-US" sz="4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Ship Channel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66" y="1524000"/>
            <a:ext cx="8853134" cy="5181600"/>
          </a:xfrm>
        </p:spPr>
      </p:pic>
      <p:sp>
        <p:nvSpPr>
          <p:cNvPr id="4" name="TextBox 3"/>
          <p:cNvSpPr txBox="1"/>
          <p:nvPr/>
        </p:nvSpPr>
        <p:spPr>
          <a:xfrm>
            <a:off x="381000" y="5486400"/>
            <a:ext cx="54235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many ASTs? 	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762" y="6172200"/>
            <a:ext cx="867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Image source: Jamie Padgett and </a:t>
            </a:r>
            <a:r>
              <a:rPr lang="en-US" sz="1200" dirty="0" err="1">
                <a:solidFill>
                  <a:schemeClr val="bg1"/>
                </a:solidFill>
              </a:rPr>
              <a:t>Sabarethinam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Kameshwar</a:t>
            </a:r>
            <a:r>
              <a:rPr lang="en-US" sz="1200" dirty="0">
                <a:solidFill>
                  <a:schemeClr val="bg1"/>
                </a:solidFill>
              </a:rPr>
              <a:t>, “Structural Integrity of Storage Tanks” 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SSPEED </a:t>
            </a:r>
            <a:r>
              <a:rPr lang="en-US" sz="1200" dirty="0">
                <a:solidFill>
                  <a:schemeClr val="bg1"/>
                </a:solidFill>
              </a:rPr>
              <a:t>Center Conference September 24-25, 2013.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5162" y="5486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About 4,200 ASTs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3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1" t="53482" r="32275" b="19905"/>
          <a:stretch/>
        </p:blipFill>
        <p:spPr bwMode="auto">
          <a:xfrm>
            <a:off x="1219200" y="3505200"/>
            <a:ext cx="7704221" cy="279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Typical Tank Dimensions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4733126"/>
              </p:ext>
            </p:extLst>
          </p:nvPr>
        </p:nvGraphicFramePr>
        <p:xfrm>
          <a:off x="762000" y="1219200"/>
          <a:ext cx="76962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/>
                <a:gridCol w="3848100"/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Fixed roof tank (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</a:rPr>
                        <a:t>flat roof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Tank diameter: 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</a:rPr>
                        <a:t>62 feet</a:t>
                      </a:r>
                    </a:p>
                  </a:txBody>
                  <a:tcP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Aspect ratio (H/D): 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</a:rPr>
                        <a:t>0.4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Shell thickness: 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</a:rPr>
                        <a:t>0.394 inches</a:t>
                      </a:r>
                    </a:p>
                  </a:txBody>
                  <a:tcP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Tank height: </a:t>
                      </a:r>
                      <a:r>
                        <a:rPr lang="en-US" sz="2400" b="1" baseline="0" dirty="0" smtClean="0">
                          <a:solidFill>
                            <a:srgbClr val="7030A0"/>
                          </a:solidFill>
                        </a:rPr>
                        <a:t>25 feet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Vary S and L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379" y="3429000"/>
            <a:ext cx="2590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D: tank diameter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H: tank height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L: liquid level inside tank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S: surge height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127" y="6324600"/>
            <a:ext cx="795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Image source: Jamie Padgett and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Sabarethinam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Kameshwar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“Structural Integrity of Storage Tanks”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SSPEED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Center Conference September 24-25, 2013. </a:t>
            </a:r>
          </a:p>
        </p:txBody>
      </p:sp>
    </p:spTree>
    <p:extLst>
      <p:ext uri="{BB962C8B-B14F-4D97-AF65-F5344CB8AC3E}">
        <p14:creationId xmlns:p14="http://schemas.microsoft.com/office/powerpoint/2010/main" xmlns="" val="39988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>
            <a:noAutofit/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Safety Codes and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193505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ASTs are regulated by several agencies in Texas: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U.S. Environmental Protection Agency </a:t>
            </a:r>
            <a:r>
              <a:rPr lang="en-US" sz="2000" b="1" dirty="0" smtClean="0"/>
              <a:t>(USEPA) “spill prevention” code</a:t>
            </a:r>
          </a:p>
          <a:p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7030A0"/>
                </a:solidFill>
              </a:rPr>
              <a:t>Texas Commission on Environmental Quality </a:t>
            </a:r>
            <a:r>
              <a:rPr lang="en-US" sz="2000" b="1" dirty="0" smtClean="0"/>
              <a:t>(TCEQ) has rules, but has a “limited regulatory program” for ASTs </a:t>
            </a:r>
          </a:p>
          <a:p>
            <a:r>
              <a:rPr lang="en-US" sz="2000" b="1" dirty="0" smtClean="0"/>
              <a:t>Some additional regulation by the </a:t>
            </a:r>
            <a:r>
              <a:rPr lang="en-US" sz="2000" b="1" dirty="0" smtClean="0">
                <a:solidFill>
                  <a:srgbClr val="7030A0"/>
                </a:solidFill>
              </a:rPr>
              <a:t>State Fire Marshal’s Office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Industry associations </a:t>
            </a:r>
            <a:r>
              <a:rPr lang="en-US" sz="2000" b="1" dirty="0" smtClean="0"/>
              <a:t>provide “best practices” for designing and constructing storage tanks</a:t>
            </a:r>
          </a:p>
          <a:p>
            <a:r>
              <a:rPr lang="en-US" sz="2000" b="1" dirty="0"/>
              <a:t>S</a:t>
            </a:r>
            <a:r>
              <a:rPr lang="en-US" sz="2000" b="1" dirty="0" smtClean="0"/>
              <a:t>tandards for tanks built in earthquake zones but few for tanks built where hurricanes are a risk</a:t>
            </a:r>
          </a:p>
          <a:p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7030A0"/>
                </a:solidFill>
              </a:rPr>
              <a:t>American Petroleum Institute </a:t>
            </a:r>
            <a:r>
              <a:rPr lang="en-US" sz="2000" b="1" dirty="0" smtClean="0"/>
              <a:t>(API) said they do everything possible to protect the environment, but offer no specifics</a:t>
            </a:r>
          </a:p>
          <a:p>
            <a:pPr marL="0" indent="0">
              <a:buNone/>
            </a:pPr>
            <a:r>
              <a:rPr lang="en-US" sz="2400" b="1" dirty="0" smtClean="0"/>
              <a:t>Researchers say the work they’re now doing might make a case for creating some new rules that would require better ways to anchor the big tanks to keep them from floating away…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271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API Standard 650 (2013):</a:t>
            </a:r>
            <a:br>
              <a:rPr lang="en-US" sz="4000" b="1" dirty="0" smtClean="0"/>
            </a:b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Welded Tanks for Oil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5.2.1 l(1) includes provisions for external pressure and flotation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tates that the purchaser shall state the magnitude and direction of external loads or restraint for which the shell must be designed</a:t>
            </a:r>
          </a:p>
          <a:p>
            <a:r>
              <a:rPr lang="en-US" b="1" dirty="0" smtClean="0"/>
              <a:t>E.6.2.1 includes provisions for anchorage due to seismic activity</a:t>
            </a:r>
          </a:p>
          <a:p>
            <a:r>
              <a:rPr lang="en-US" b="1" dirty="0" smtClean="0"/>
              <a:t>F.1.3 includes provisions for anchorage due to internal pressure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No provisions for shell buckling or uplift due to flooding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4176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Hurricane Katrina</a:t>
            </a:r>
            <a:r>
              <a:rPr lang="en-US" sz="3600" b="1" dirty="0" smtClean="0"/>
              <a:t>: August 2005, Atlantic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7030A0"/>
                </a:solidFill>
              </a:rPr>
              <a:t>Hurricane Rita</a:t>
            </a:r>
            <a:r>
              <a:rPr lang="en-US" sz="3600" b="1" dirty="0" smtClean="0"/>
              <a:t>: Sept 2005, Gulf of Mexico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Images source: Jamie Padgett, SSPEED Center, Rice University. Used with permission.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67" b="35738"/>
          <a:stretch/>
        </p:blipFill>
        <p:spPr bwMode="auto">
          <a:xfrm>
            <a:off x="1151106" y="1280160"/>
            <a:ext cx="68417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29" b="30055"/>
          <a:stretch/>
        </p:blipFill>
        <p:spPr bwMode="auto">
          <a:xfrm>
            <a:off x="950862" y="4099560"/>
            <a:ext cx="724227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68880" y="6504801"/>
            <a:ext cx="4206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sources: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Wayneys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Sailing World. Used with permission.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9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24" t="23993" r="47606" b="43787"/>
          <a:stretch/>
        </p:blipFill>
        <p:spPr bwMode="auto">
          <a:xfrm>
            <a:off x="0" y="2349345"/>
            <a:ext cx="4752975" cy="274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6461"/>
            <a:ext cx="8229600" cy="141763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Hurricane Gustav</a:t>
            </a:r>
            <a:r>
              <a:rPr lang="en-US" sz="3200" b="1" dirty="0" smtClean="0"/>
              <a:t>: Aug 2008, Gulf of Mexico </a:t>
            </a:r>
            <a:br>
              <a:rPr lang="en-US" sz="3200" b="1" dirty="0" smtClean="0"/>
            </a:br>
            <a:r>
              <a:rPr lang="en-US" sz="3200" b="1" dirty="0" smtClean="0">
                <a:solidFill>
                  <a:srgbClr val="7030A0"/>
                </a:solidFill>
              </a:rPr>
              <a:t>Hurricane Ike</a:t>
            </a:r>
            <a:r>
              <a:rPr lang="en-US" sz="3200" b="1" dirty="0" smtClean="0"/>
              <a:t>: Sept 2008, Gulf of Mexico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3720661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Images source: The </a:t>
            </a:r>
            <a:r>
              <a:rPr lang="en-US" sz="1200" dirty="0">
                <a:solidFill>
                  <a:schemeClr val="bg1"/>
                </a:solidFill>
              </a:rPr>
              <a:t>Beaumont Enterprise</a:t>
            </a:r>
            <a:r>
              <a:rPr lang="en-US" sz="1200" dirty="0" smtClean="0">
                <a:solidFill>
                  <a:schemeClr val="bg1"/>
                </a:solidFill>
              </a:rPr>
              <a:t>. Used with permission.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626979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Images source: Jamie Padgett, SSPEED Center, Rice University. Used with permission.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7"/>
          <a:stretch/>
        </p:blipFill>
        <p:spPr bwMode="auto">
          <a:xfrm>
            <a:off x="4648200" y="2362200"/>
            <a:ext cx="4329113" cy="277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52975" y="5171988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The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Beaumont Enterprise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. Used with permission.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9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AST Failure in 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What are the consequences when above-ground storage tanks (ASTs) are damaged in storms?</a:t>
            </a:r>
          </a:p>
          <a:p>
            <a:r>
              <a:rPr lang="en-US" b="1" dirty="0" smtClean="0"/>
              <a:t>Pollution: </a:t>
            </a:r>
            <a:r>
              <a:rPr lang="en-US" sz="2800" b="1" dirty="0" smtClean="0"/>
              <a:t>Environmental impact from spillage of hazardous materials</a:t>
            </a:r>
          </a:p>
          <a:p>
            <a:r>
              <a:rPr lang="en-US" b="1" dirty="0" smtClean="0"/>
              <a:t>Extensive costs:</a:t>
            </a:r>
          </a:p>
          <a:p>
            <a:pPr lvl="1"/>
            <a:r>
              <a:rPr lang="en-US" b="1" dirty="0" smtClean="0"/>
              <a:t>To clean up material from the natural environment</a:t>
            </a:r>
          </a:p>
          <a:p>
            <a:pPr lvl="1"/>
            <a:r>
              <a:rPr lang="en-US" b="1" dirty="0" smtClean="0"/>
              <a:t>For losses due to irrecoverable produce &amp; vegetation</a:t>
            </a:r>
          </a:p>
          <a:p>
            <a:pPr lvl="1"/>
            <a:r>
              <a:rPr lang="en-US" b="1" dirty="0" smtClean="0"/>
              <a:t>To repair ASTs</a:t>
            </a:r>
          </a:p>
          <a:p>
            <a:pPr lvl="1"/>
            <a:r>
              <a:rPr lang="en-US" b="1" dirty="0" smtClean="0"/>
              <a:t>To replace ASTs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2157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11"/>
            <a:ext cx="8229600" cy="762000"/>
          </a:xfrm>
        </p:spPr>
        <p:txBody>
          <a:bodyPr>
            <a:no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1"/>
            <a:ext cx="8349116" cy="2895599"/>
          </a:xfrm>
        </p:spPr>
        <p:txBody>
          <a:bodyPr>
            <a:normAutofit/>
          </a:bodyPr>
          <a:lstStyle/>
          <a:p>
            <a:r>
              <a:rPr lang="en-US" b="1" dirty="0" smtClean="0"/>
              <a:t>The U.S. federal </a:t>
            </a:r>
            <a:r>
              <a:rPr lang="en-US" b="1" dirty="0"/>
              <a:t>government paid for </a:t>
            </a:r>
            <a:r>
              <a:rPr lang="en-US" b="1" dirty="0" smtClean="0"/>
              <a:t>flood </a:t>
            </a:r>
            <a:r>
              <a:rPr lang="en-US" b="1" dirty="0"/>
              <a:t>control </a:t>
            </a:r>
            <a:r>
              <a:rPr lang="en-US" b="1" dirty="0" smtClean="0"/>
              <a:t>structures like </a:t>
            </a:r>
            <a:r>
              <a:rPr lang="en-US" b="1" dirty="0" err="1" smtClean="0"/>
              <a:t>Addicks</a:t>
            </a:r>
            <a:r>
              <a:rPr lang="en-US" b="1" dirty="0" smtClean="0"/>
              <a:t> Reservoir, Barker Reservoir, etc., </a:t>
            </a:r>
            <a:r>
              <a:rPr lang="en-US" b="1" dirty="0"/>
              <a:t>following a </a:t>
            </a:r>
            <a:r>
              <a:rPr lang="en-US" b="1" dirty="0" smtClean="0"/>
              <a:t>disastrous 1935 flood</a:t>
            </a:r>
          </a:p>
          <a:p>
            <a:r>
              <a:rPr lang="en-US" b="1" dirty="0" smtClean="0"/>
              <a:t>Fairly </a:t>
            </a:r>
            <a:r>
              <a:rPr lang="en-US" b="1" dirty="0"/>
              <a:t>effective, </a:t>
            </a:r>
            <a:r>
              <a:rPr lang="en-US" b="1" dirty="0" smtClean="0"/>
              <a:t>exceptions</a:t>
            </a:r>
            <a:r>
              <a:rPr lang="en-US" b="1" dirty="0"/>
              <a:t>: tropical storm Allison </a:t>
            </a:r>
            <a:r>
              <a:rPr lang="en-US" b="1" dirty="0" smtClean="0"/>
              <a:t>in 2001 and Hurricane Ike in 2008</a:t>
            </a:r>
          </a:p>
          <a:p>
            <a:r>
              <a:rPr lang="en-US" b="1" dirty="0" smtClean="0"/>
              <a:t>Buffalo </a:t>
            </a:r>
            <a:r>
              <a:rPr lang="en-US" b="1" dirty="0"/>
              <a:t>Bayou was </a:t>
            </a:r>
            <a:r>
              <a:rPr lang="en-US" b="1" dirty="0" smtClean="0"/>
              <a:t>20+ </a:t>
            </a:r>
            <a:r>
              <a:rPr lang="en-US" b="1" dirty="0"/>
              <a:t>feet above normal </a:t>
            </a:r>
            <a:r>
              <a:rPr lang="en-US" b="1" dirty="0" smtClean="0"/>
              <a:t>levels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89884" y="4484788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ym typeface="Wingdings" panose="05000000000000000000" pitchFamily="2" charset="2"/>
              </a:rPr>
              <a:t></a:t>
            </a:r>
            <a:r>
              <a:rPr lang="en-US" sz="2000" b="1" dirty="0" smtClean="0"/>
              <a:t>The </a:t>
            </a:r>
            <a:r>
              <a:rPr lang="en-US" sz="2000" b="1" dirty="0"/>
              <a:t>Sunset Coffee Company building, </a:t>
            </a:r>
            <a:r>
              <a:rPr lang="en-US" sz="2000" b="1" dirty="0" smtClean="0"/>
              <a:t>future </a:t>
            </a:r>
            <a:r>
              <a:rPr lang="en-US" sz="2000" b="1" dirty="0"/>
              <a:t>Bayou visitor contact station, and occasional island </a:t>
            </a:r>
            <a:r>
              <a:rPr lang="en-US" sz="2000" b="1" dirty="0" smtClean="0"/>
              <a:t>seen </a:t>
            </a:r>
            <a:r>
              <a:rPr lang="en-US" sz="2000" b="1" dirty="0"/>
              <a:t>here after Hurricane Ike in 2008</a:t>
            </a:r>
            <a:r>
              <a:rPr lang="en-US" sz="2000" b="1" dirty="0" smtClean="0"/>
              <a:t>. </a:t>
            </a:r>
            <a:endParaRPr lang="en-US" sz="2000" b="1" dirty="0"/>
          </a:p>
        </p:txBody>
      </p:sp>
      <p:pic>
        <p:nvPicPr>
          <p:cNvPr id="1028" name="Picture 4" descr="http://www.clui.org/sites/default/files/imagecache/clui-image/clui/post_images/houston11_sunsetcoffee_6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54"/>
          <a:stretch/>
        </p:blipFill>
        <p:spPr bwMode="auto">
          <a:xfrm>
            <a:off x="0" y="3890998"/>
            <a:ext cx="5257800" cy="29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313921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source</a:t>
            </a:r>
            <a:r>
              <a:rPr lang="en-US" sz="1200" dirty="0">
                <a:solidFill>
                  <a:schemeClr val="bg1"/>
                </a:solidFill>
              </a:rPr>
              <a:t>: The Center for Land Use Interpretation photo </a:t>
            </a:r>
            <a:r>
              <a:rPr lang="en-US" sz="1200" dirty="0" smtClean="0">
                <a:solidFill>
                  <a:schemeClr val="bg1"/>
                </a:solidFill>
              </a:rPr>
              <a:t>archive. Used with permission.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31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29" y="78357"/>
            <a:ext cx="8229600" cy="1143000"/>
          </a:xfrm>
        </p:spPr>
        <p:txBody>
          <a:bodyPr/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Flooding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69"/>
          <a:stretch/>
        </p:blipFill>
        <p:spPr bwMode="auto">
          <a:xfrm>
            <a:off x="461476" y="1348647"/>
            <a:ext cx="8229600" cy="53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0376" y="6382433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 source: NOAA. Used with permission.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38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AST</a:t>
            </a:r>
            <a:r>
              <a:rPr lang="en-US" b="1" dirty="0" smtClean="0"/>
              <a:t> 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Displacement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2" r="5389"/>
          <a:stretch/>
        </p:blipFill>
        <p:spPr bwMode="auto">
          <a:xfrm>
            <a:off x="1" y="1524000"/>
            <a:ext cx="9144000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6167735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Image source: Jamie Padgett and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Sabarethinam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Kameshwar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“Structural Integrity of Storage Tanks” SSPEED Center Conference September 24-25, 2013.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16" t="37683" r="13199" b="14332"/>
          <a:stretch/>
        </p:blipFill>
        <p:spPr bwMode="auto">
          <a:xfrm>
            <a:off x="691843" y="2802831"/>
            <a:ext cx="7589520" cy="380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03" y="1524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Buckling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33683"/>
            <a:ext cx="7873274" cy="166191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Flooding causes external water pressure on tank shell</a:t>
            </a:r>
            <a:endParaRPr lang="en-US" b="1" i="1" dirty="0" smtClean="0"/>
          </a:p>
          <a:p>
            <a:r>
              <a:rPr lang="en-US" b="1" dirty="0" smtClean="0"/>
              <a:t>PLUS: </a:t>
            </a:r>
            <a:r>
              <a:rPr lang="en-US" b="1" i="1" dirty="0" smtClean="0"/>
              <a:t>Debris and wave impact </a:t>
            </a:r>
            <a:r>
              <a:rPr lang="en-US" b="1" dirty="0" smtClean="0"/>
              <a:t>and external </a:t>
            </a:r>
            <a:r>
              <a:rPr lang="en-US" b="1" i="1" dirty="0" smtClean="0"/>
              <a:t>wind pressure</a:t>
            </a:r>
            <a:endParaRPr lang="en-US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91843" y="6248400"/>
            <a:ext cx="7589520" cy="28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Image source: E-Learning from Engineering Failures. Used with permission.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2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Houston</a:t>
            </a:r>
            <a:r>
              <a:rPr lang="en-US" b="1" dirty="0" smtClean="0"/>
              <a:t>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Ship</a:t>
            </a:r>
            <a:r>
              <a:rPr lang="en-US" b="1" dirty="0" smtClean="0"/>
              <a:t> 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Channel (HSC)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458200" cy="51054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Largest </a:t>
            </a:r>
            <a:r>
              <a:rPr lang="en-US" sz="2000" b="1" dirty="0"/>
              <a:t>port </a:t>
            </a:r>
            <a:r>
              <a:rPr lang="en-US" sz="2000" b="1" dirty="0" smtClean="0"/>
              <a:t>of foreign </a:t>
            </a:r>
            <a:r>
              <a:rPr lang="en-US" sz="2000" b="1" dirty="0"/>
              <a:t>water-borne cargo in the </a:t>
            </a:r>
            <a:r>
              <a:rPr lang="en-US" sz="2000" b="1" dirty="0" smtClean="0"/>
              <a:t>country; it ships out more goods internationally </a:t>
            </a:r>
            <a:r>
              <a:rPr lang="en-US" sz="2000" b="1" dirty="0"/>
              <a:t>than any other </a:t>
            </a:r>
            <a:r>
              <a:rPr lang="en-US" sz="2000" b="1" dirty="0" smtClean="0"/>
              <a:t>U.S. port</a:t>
            </a:r>
          </a:p>
          <a:p>
            <a:r>
              <a:rPr lang="en-US" sz="2000" b="1" dirty="0" smtClean="0"/>
              <a:t>75</a:t>
            </a:r>
            <a:r>
              <a:rPr lang="en-US" sz="2000" b="1" dirty="0"/>
              <a:t>% of </a:t>
            </a:r>
            <a:r>
              <a:rPr lang="en-US" sz="2000" b="1" dirty="0" smtClean="0"/>
              <a:t>cargo is petrochemicals — largest </a:t>
            </a:r>
            <a:r>
              <a:rPr lang="en-US" sz="2000" b="1" dirty="0"/>
              <a:t>petrochemical production zone in the </a:t>
            </a:r>
            <a:r>
              <a:rPr lang="en-US" sz="2000" b="1" dirty="0" smtClean="0"/>
              <a:t>nation</a:t>
            </a:r>
          </a:p>
          <a:p>
            <a:r>
              <a:rPr lang="en-US" sz="2000" b="1" dirty="0" smtClean="0"/>
              <a:t>Along </a:t>
            </a:r>
            <a:r>
              <a:rPr lang="en-US" sz="2000" b="1" dirty="0"/>
              <a:t>the </a:t>
            </a:r>
            <a:r>
              <a:rPr lang="en-US" sz="2000" b="1" dirty="0" smtClean="0"/>
              <a:t>50-mile HSC from </a:t>
            </a:r>
            <a:r>
              <a:rPr lang="en-US" sz="2000" b="1" dirty="0"/>
              <a:t>near downtown Houston to </a:t>
            </a:r>
            <a:r>
              <a:rPr lang="en-US" sz="2000" b="1" dirty="0" smtClean="0"/>
              <a:t>the </a:t>
            </a:r>
            <a:r>
              <a:rPr lang="en-US" sz="2000" b="1" dirty="0"/>
              <a:t>Gulf of </a:t>
            </a:r>
            <a:r>
              <a:rPr lang="en-US" sz="2000" b="1" dirty="0" smtClean="0"/>
              <a:t>Mexico you’ll find:</a:t>
            </a:r>
          </a:p>
          <a:p>
            <a:pPr lvl="1"/>
            <a:r>
              <a:rPr lang="en-US" sz="2000" b="1" dirty="0" smtClean="0"/>
              <a:t>~300 industrial facilities</a:t>
            </a:r>
          </a:p>
          <a:p>
            <a:pPr lvl="1"/>
            <a:r>
              <a:rPr lang="en-US" sz="2000" b="1" dirty="0" smtClean="0"/>
              <a:t>more </a:t>
            </a:r>
            <a:r>
              <a:rPr lang="en-US" sz="2000" b="1" dirty="0"/>
              <a:t>explosive materials, toxic </a:t>
            </a:r>
            <a:r>
              <a:rPr lang="en-US" sz="2000" b="1" dirty="0" smtClean="0"/>
              <a:t>gases </a:t>
            </a:r>
            <a:r>
              <a:rPr lang="en-US" sz="2000" b="1" dirty="0"/>
              <a:t>and deadly petrochemicals than anywhere else in the </a:t>
            </a:r>
            <a:r>
              <a:rPr lang="en-US" sz="2000" b="1" dirty="0" smtClean="0"/>
              <a:t>U.S.</a:t>
            </a:r>
          </a:p>
          <a:p>
            <a:pPr lvl="1"/>
            <a:r>
              <a:rPr lang="en-US" sz="2000" b="1" dirty="0"/>
              <a:t>p</a:t>
            </a:r>
            <a:r>
              <a:rPr lang="en-US" sz="2000" b="1" dirty="0" smtClean="0"/>
              <a:t>roduction of nearly </a:t>
            </a:r>
            <a:r>
              <a:rPr lang="en-US" sz="2000" b="1" dirty="0"/>
              <a:t>half </a:t>
            </a:r>
            <a:r>
              <a:rPr lang="en-US" sz="2000" b="1" dirty="0" smtClean="0"/>
              <a:t>the </a:t>
            </a:r>
            <a:r>
              <a:rPr lang="en-US" sz="2000" b="1" dirty="0"/>
              <a:t>nation’s supply of gasoline and half </a:t>
            </a:r>
            <a:r>
              <a:rPr lang="en-US" sz="2000" b="1" dirty="0" smtClean="0"/>
              <a:t>its petrochemicals</a:t>
            </a:r>
            <a:endParaRPr lang="en-US" sz="2000" b="1" dirty="0"/>
          </a:p>
          <a:p>
            <a:r>
              <a:rPr lang="en-US" sz="2000" b="1" dirty="0" smtClean="0"/>
              <a:t>Many facilities </a:t>
            </a:r>
            <a:r>
              <a:rPr lang="en-US" sz="2000" b="1" dirty="0"/>
              <a:t>are only protected to </a:t>
            </a:r>
            <a:r>
              <a:rPr lang="en-US" sz="2000" b="1" dirty="0" smtClean="0"/>
              <a:t>14-16 feet </a:t>
            </a:r>
            <a:r>
              <a:rPr lang="en-US" sz="2000" b="1" dirty="0"/>
              <a:t>above </a:t>
            </a:r>
            <a:r>
              <a:rPr lang="en-US" sz="2000" b="1" dirty="0" smtClean="0"/>
              <a:t>mean </a:t>
            </a:r>
            <a:r>
              <a:rPr lang="en-US" sz="2000" b="1" dirty="0"/>
              <a:t>sea </a:t>
            </a:r>
            <a:r>
              <a:rPr lang="en-US" sz="2000" b="1" dirty="0" smtClean="0"/>
              <a:t>level</a:t>
            </a:r>
          </a:p>
          <a:p>
            <a:r>
              <a:rPr lang="en-US" sz="2000" b="1" dirty="0" smtClean="0"/>
              <a:t>Damaged facilities </a:t>
            </a:r>
            <a:r>
              <a:rPr lang="en-US" sz="2000" b="1" dirty="0"/>
              <a:t>along the HSC could be shut down for </a:t>
            </a:r>
            <a:r>
              <a:rPr lang="en-US" sz="2000" b="1" dirty="0" smtClean="0"/>
              <a:t>months</a:t>
            </a:r>
            <a:endParaRPr lang="en-US" sz="2000" b="1" dirty="0"/>
          </a:p>
          <a:p>
            <a:r>
              <a:rPr lang="en-US" sz="2000" b="1" dirty="0" smtClean="0">
                <a:solidFill>
                  <a:srgbClr val="7030A0"/>
                </a:solidFill>
              </a:rPr>
              <a:t>In the event of large hurricanes, economic and environmental damage to the region and national economy could be catastrophic…</a:t>
            </a:r>
          </a:p>
        </p:txBody>
      </p:sp>
    </p:spTree>
    <p:extLst>
      <p:ext uri="{BB962C8B-B14F-4D97-AF65-F5344CB8AC3E}">
        <p14:creationId xmlns:p14="http://schemas.microsoft.com/office/powerpoint/2010/main" xmlns="" val="8872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2695</TotalTime>
  <Words>1358</Words>
  <Application>Microsoft Office PowerPoint</Application>
  <PresentationFormat>On-screen Show (4:3)</PresentationFormat>
  <Paragraphs>112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Hurricane Katrina: August 2005, Atlantic Hurricane Rita: Sept 2005, Gulf of Mexico</vt:lpstr>
      <vt:lpstr>Hurricane Gustav: Aug 2008, Gulf of Mexico  Hurricane Ike: Sept 2008, Gulf of Mexico</vt:lpstr>
      <vt:lpstr>AST Failure in Storms</vt:lpstr>
      <vt:lpstr>Flooding</vt:lpstr>
      <vt:lpstr>Flooding </vt:lpstr>
      <vt:lpstr>AST Displacement</vt:lpstr>
      <vt:lpstr>Buckling</vt:lpstr>
      <vt:lpstr>Houston Ship Channel (HSC)</vt:lpstr>
      <vt:lpstr>AST Locations Along the Houston Ship Channel</vt:lpstr>
      <vt:lpstr>Typical Tank Dimensions</vt:lpstr>
      <vt:lpstr>Safety Codes and Provisions</vt:lpstr>
      <vt:lpstr>API Standard 650 (2013): Welded Tanks for Oil Storage</vt:lpstr>
    </vt:vector>
  </TitlesOfParts>
  <Company>Cullen College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Fluids</dc:title>
  <dc:creator>Emily Sappington</dc:creator>
  <cp:lastModifiedBy>dua</cp:lastModifiedBy>
  <cp:revision>145</cp:revision>
  <dcterms:created xsi:type="dcterms:W3CDTF">2014-01-06T16:21:02Z</dcterms:created>
  <dcterms:modified xsi:type="dcterms:W3CDTF">2014-08-05T22:10:43Z</dcterms:modified>
</cp:coreProperties>
</file>