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34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3" r:id="rId6"/>
    <p:sldId id="269" r:id="rId7"/>
    <p:sldId id="261" r:id="rId8"/>
    <p:sldId id="259" r:id="rId9"/>
    <p:sldId id="262" r:id="rId10"/>
    <p:sldId id="266" r:id="rId11"/>
    <p:sldId id="271" r:id="rId12"/>
    <p:sldId id="268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9" autoAdjust="0"/>
    <p:restoredTop sz="88540" autoAdjust="0"/>
  </p:normalViewPr>
  <p:slideViewPr>
    <p:cSldViewPr snapToGrid="0" snapToObjects="1">
      <p:cViewPr varScale="1">
        <p:scale>
          <a:sx n="75" d="100"/>
          <a:sy n="75" d="100"/>
        </p:scale>
        <p:origin x="1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140CD-8389-4DB9-A7AF-376A49E26D7C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91630-85C1-492F-9CB6-AAE6BBDB1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3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 and LID Technologies Main Presentation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Infrastructure and Low-Impact Development Technologies Lesson &gt; TeachEngineering.org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91630-85C1-492F-9CB6-AAE6BBDB1D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91630-85C1-492F-9CB6-AAE6BBDB1D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2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DCIA = directly connected impervious</a:t>
            </a:r>
            <a:r>
              <a:rPr lang="en-US" baseline="0" dirty="0" smtClean="0"/>
              <a:t>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91630-85C1-492F-9CB6-AAE6BBDB1D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E130344-AD4A-B24F-B269-32BD4801B055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303B41F9-EF77-F24D-AB47-FEF1D309F5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  <p:sldLayoutId id="2147484546" r:id="rId12"/>
    <p:sldLayoutId id="214748454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004" y="91343"/>
            <a:ext cx="8906492" cy="1417638"/>
          </a:xfrm>
        </p:spPr>
        <p:txBody>
          <a:bodyPr/>
          <a:lstStyle/>
          <a:p>
            <a:r>
              <a:rPr lang="en-US" sz="4000" b="1" dirty="0">
                <a:effectLst/>
                <a:latin typeface="Calibri" panose="020F0502020204030204" pitchFamily="34" charset="0"/>
              </a:rPr>
              <a:t>Green Infrastructure </a:t>
            </a:r>
            <a:r>
              <a:rPr lang="en-US" sz="4000" b="1" dirty="0" smtClean="0">
                <a:effectLst/>
                <a:latin typeface="Calibri" panose="020F0502020204030204" pitchFamily="34" charset="0"/>
              </a:rPr>
              <a:t>and Low-Impact </a:t>
            </a:r>
            <a:r>
              <a:rPr lang="en-US" sz="4000" b="1" dirty="0">
                <a:effectLst/>
                <a:latin typeface="Calibri" panose="020F0502020204030204" pitchFamily="34" charset="0"/>
              </a:rPr>
              <a:t>Development </a:t>
            </a:r>
            <a:r>
              <a:rPr lang="en-US" sz="4000" b="1" dirty="0" smtClean="0">
                <a:effectLst/>
                <a:latin typeface="Calibri" panose="020F0502020204030204" pitchFamily="34" charset="0"/>
              </a:rPr>
              <a:t>Technologies</a:t>
            </a:r>
            <a:endParaRPr lang="en-US" sz="40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83154" y="3656916"/>
            <a:ext cx="4466061" cy="286742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Green roofs &amp; vegetative walls</a:t>
            </a:r>
          </a:p>
          <a:p>
            <a:r>
              <a:rPr lang="en-US" sz="2400" b="1" dirty="0" err="1" smtClean="0">
                <a:latin typeface="Calibri" panose="020F0502020204030204" pitchFamily="34" charset="0"/>
              </a:rPr>
              <a:t>Bioretention</a:t>
            </a:r>
            <a:r>
              <a:rPr lang="en-US" sz="2400" b="1" dirty="0" smtClean="0">
                <a:latin typeface="Calibri" panose="020F0502020204030204" pitchFamily="34" charset="0"/>
              </a:rPr>
              <a:t> or rain gardens</a:t>
            </a:r>
          </a:p>
          <a:p>
            <a:r>
              <a:rPr lang="en-US" sz="2400" b="1" dirty="0" err="1" smtClean="0">
                <a:latin typeface="Calibri" panose="020F0502020204030204" pitchFamily="34" charset="0"/>
              </a:rPr>
              <a:t>Bioswales</a:t>
            </a:r>
            <a:endParaRPr lang="en-US" sz="2400" b="1" dirty="0" smtClean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Planter boxes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Permeable pavement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094" y="1834903"/>
            <a:ext cx="8390965" cy="1660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The guiding principles of these technologies is to manage stormwater </a:t>
            </a:r>
            <a:r>
              <a:rPr lang="en-US" sz="2400" b="1" u="sng" dirty="0">
                <a:effectLst/>
                <a:latin typeface="Calibri" panose="020F0502020204030204" pitchFamily="34" charset="0"/>
              </a:rPr>
              <a:t>at </a:t>
            </a:r>
            <a:r>
              <a:rPr lang="en-US" sz="2400" b="1" u="sng" dirty="0" smtClean="0">
                <a:effectLst/>
                <a:latin typeface="Calibri" panose="020F0502020204030204" pitchFamily="34" charset="0"/>
              </a:rPr>
              <a:t>their sources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 using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natural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means,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and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establish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conditions so that hydrology and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water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quality of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developed sites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approaches that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of undeveloped sites. 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867553" y="3656916"/>
            <a:ext cx="4115605" cy="2934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Calibri" panose="020F0502020204030204" pitchFamily="34" charset="0"/>
              </a:rPr>
              <a:t>Urban tree canopy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Rainwater harvesting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Downspout disconnection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Green streets and alleys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Green parking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2100" y="102739"/>
            <a:ext cx="7255137" cy="1417638"/>
          </a:xfrm>
        </p:spPr>
        <p:txBody>
          <a:bodyPr/>
          <a:lstStyle/>
          <a:p>
            <a:r>
              <a:rPr lang="en-US" sz="4000" b="1" dirty="0">
                <a:effectLst/>
                <a:latin typeface="Calibri" panose="020F0502020204030204" pitchFamily="34" charset="0"/>
              </a:rPr>
              <a:t>Downspout Disconnection</a:t>
            </a:r>
          </a:p>
        </p:txBody>
      </p:sp>
      <p:pic>
        <p:nvPicPr>
          <p:cNvPr id="5" name="Content Placeholder 4" descr="gi_downspoutdisconnectio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7056"/>
          <a:stretch>
            <a:fillRect/>
          </a:stretch>
        </p:blipFill>
        <p:spPr>
          <a:xfrm>
            <a:off x="5160517" y="2084388"/>
            <a:ext cx="3657600" cy="4183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05" y="1864427"/>
            <a:ext cx="4970512" cy="47026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b="1" dirty="0" smtClean="0">
                <a:latin typeface="Calibri" panose="020F0502020204030204" pitchFamily="34" charset="0"/>
              </a:rPr>
              <a:t>The process of redirecting roof runoff away from traditional storm sewer collection systems to rain gardens, bioswales, planter boxes and other GI technologies on site.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b="1" dirty="0" smtClean="0">
                <a:latin typeface="Calibri" panose="020F0502020204030204" pitchFamily="34" charset="0"/>
              </a:rPr>
              <a:t>These systems allow for infiltration, improved water quality and treatment efficiency on site and at the runoff source.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b="1" dirty="0" smtClean="0">
                <a:latin typeface="Calibri" panose="020F0502020204030204" pitchFamily="34" charset="0"/>
              </a:rPr>
              <a:t>Shown to reduce DCIA by 40-44%. </a:t>
            </a:r>
            <a:endParaRPr lang="en-US" sz="2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7" y="1761553"/>
            <a:ext cx="6858000" cy="5228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7207" y="79468"/>
            <a:ext cx="5041868" cy="1417638"/>
          </a:xfrm>
        </p:spPr>
        <p:txBody>
          <a:bodyPr/>
          <a:lstStyle/>
          <a:p>
            <a:r>
              <a:rPr lang="en-US" sz="4400" b="1" dirty="0">
                <a:effectLst/>
                <a:latin typeface="Calibri" panose="020F0502020204030204" pitchFamily="34" charset="0"/>
              </a:rPr>
              <a:t>Green </a:t>
            </a:r>
            <a:r>
              <a:rPr lang="en-US" sz="4400" b="1" dirty="0" smtClean="0">
                <a:effectLst/>
                <a:latin typeface="Calibri" panose="020F0502020204030204" pitchFamily="34" charset="0"/>
              </a:rPr>
              <a:t>Streets</a:t>
            </a:r>
            <a:br>
              <a:rPr lang="en-US" sz="4400" b="1" dirty="0" smtClean="0">
                <a:effectLst/>
                <a:latin typeface="Calibri" panose="020F0502020204030204" pitchFamily="34" charset="0"/>
              </a:rPr>
            </a:br>
            <a:r>
              <a:rPr lang="en-US" sz="4400" b="1" dirty="0" smtClean="0">
                <a:effectLst/>
                <a:latin typeface="Calibri" panose="020F0502020204030204" pitchFamily="34" charset="0"/>
              </a:rPr>
              <a:t>and </a:t>
            </a:r>
            <a:r>
              <a:rPr lang="en-US" sz="4400" b="1" dirty="0">
                <a:effectLst/>
                <a:latin typeface="Calibri" panose="020F0502020204030204" pitchFamily="34" charset="0"/>
              </a:rPr>
              <a:t>Alleys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785326" y="4301138"/>
            <a:ext cx="4216169" cy="23858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Increases urban green space and wildlife habitat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Reduces pollution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Reduces stormwater into combined sewer systems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Reduces pumping and wastewater treatment costs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003" y="1951706"/>
            <a:ext cx="8906493" cy="1959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The integration of permeable pavement, bioswales, planter boxes, </a:t>
            </a:r>
            <a:r>
              <a:rPr lang="en-US" sz="2400" b="1" dirty="0" err="1" smtClean="0">
                <a:latin typeface="Calibri" panose="020F0502020204030204" pitchFamily="34" charset="0"/>
              </a:rPr>
              <a:t>bioretention</a:t>
            </a:r>
            <a:r>
              <a:rPr lang="en-US" sz="2400" b="1" dirty="0" smtClean="0">
                <a:latin typeface="Calibri" panose="020F0502020204030204" pitchFamily="34" charset="0"/>
              </a:rPr>
              <a:t> and native vegetation into an urban streetscape. </a:t>
            </a:r>
          </a:p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These systems are designed to store storm event volume, promote evapotranspiration and biogeochemical processes.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13756" y="3992379"/>
            <a:ext cx="4571571" cy="2694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alibri" panose="020F0502020204030204" pitchFamily="34" charset="0"/>
              </a:rPr>
              <a:t>Benefits: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Improves water and air quality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Enhances livability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Increases property values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Enhances pedestrian and bicycle access and safety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Protects surface and groundwater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937208" cy="177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075" y="-1494"/>
            <a:ext cx="2164925" cy="16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effectLst/>
                <a:latin typeface="Calibri" panose="020F0502020204030204" pitchFamily="34" charset="0"/>
              </a:rPr>
              <a:t>Green Parking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98894" y="4630497"/>
            <a:ext cx="4437116" cy="1985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The most </a:t>
            </a:r>
            <a:r>
              <a:rPr lang="en-US" sz="2400" b="1" dirty="0">
                <a:latin typeface="Calibri" panose="020F0502020204030204" pitchFamily="34" charset="0"/>
              </a:rPr>
              <a:t>commonly used GI </a:t>
            </a:r>
            <a:r>
              <a:rPr lang="en-US" sz="2400" b="1" dirty="0" smtClean="0">
                <a:latin typeface="Calibri" panose="020F0502020204030204" pitchFamily="34" charset="0"/>
              </a:rPr>
              <a:t>technologies are </a:t>
            </a:r>
            <a:r>
              <a:rPr lang="en-US" sz="2400" b="1" dirty="0">
                <a:latin typeface="Calibri" panose="020F0502020204030204" pitchFamily="34" charset="0"/>
              </a:rPr>
              <a:t>pervious pavement, porous concrete, interlocking pavers, rain gardens, </a:t>
            </a:r>
            <a:r>
              <a:rPr lang="en-US" sz="2400" b="1" dirty="0" err="1" smtClean="0">
                <a:latin typeface="Calibri" panose="020F0502020204030204" pitchFamily="34" charset="0"/>
              </a:rPr>
              <a:t>bioswales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and tree </a:t>
            </a:r>
            <a:r>
              <a:rPr lang="en-US" sz="2400" b="1" dirty="0" smtClean="0">
                <a:latin typeface="Calibri" panose="020F0502020204030204" pitchFamily="34" charset="0"/>
              </a:rPr>
              <a:t>canopies.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05" y="1777034"/>
            <a:ext cx="5175829" cy="201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</a:rPr>
              <a:t>P</a:t>
            </a:r>
            <a:r>
              <a:rPr lang="en-US" sz="2600" b="1" dirty="0" smtClean="0">
                <a:latin typeface="Calibri" panose="020F0502020204030204" pitchFamily="34" charset="0"/>
              </a:rPr>
              <a:t>arking lots have low traffic volume, high impervious area and vegetative islands, making them great locations to implement green infrastructure design. </a:t>
            </a:r>
          </a:p>
        </p:txBody>
      </p:sp>
      <p:pic>
        <p:nvPicPr>
          <p:cNvPr id="6" name="Picture 5" descr="gi_parkinglot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2" y="3894418"/>
            <a:ext cx="4057262" cy="287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498" y="1777034"/>
            <a:ext cx="3566512" cy="258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6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60" y="2781112"/>
            <a:ext cx="3941297" cy="88872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Sources of Images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260" y="3711388"/>
            <a:ext cx="8457389" cy="25560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Source of most images: U.S. Environmental Protection Agency at </a:t>
            </a:r>
            <a:r>
              <a:rPr lang="en-US" b="1" dirty="0" smtClean="0">
                <a:latin typeface="Calibri" panose="020F0502020204030204" pitchFamily="34" charset="0"/>
              </a:rPr>
              <a:t>www.epa.gov</a:t>
            </a: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</a:rPr>
              <a:t>What Is Green Infrastructure? http://water.epa.gov/infrastructure/greeninfrastructure/gi_what.cfm</a:t>
            </a: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Slide 3 table from </a:t>
            </a:r>
            <a:r>
              <a:rPr lang="en-US" i="1" dirty="0" smtClean="0">
                <a:latin typeface="Calibri" panose="020F0502020204030204" pitchFamily="34" charset="0"/>
              </a:rPr>
              <a:t>The Value of Green Infrastructure: A Guide to Recognizing Its Economic, Environmental and Social Benefits </a:t>
            </a:r>
            <a:r>
              <a:rPr lang="en-US" dirty="0" smtClean="0">
                <a:latin typeface="Calibri" panose="020F0502020204030204" pitchFamily="34" charset="0"/>
              </a:rPr>
              <a:t>(page 3) </a:t>
            </a:r>
            <a:r>
              <a:rPr lang="en-US" dirty="0">
                <a:effectLst/>
                <a:latin typeface="Calibri" panose="020F0502020204030204" pitchFamily="34" charset="0"/>
              </a:rPr>
              <a:t>http://</a:t>
            </a:r>
            <a:r>
              <a:rPr lang="en-US" dirty="0" smtClean="0">
                <a:effectLst/>
                <a:latin typeface="Calibri" panose="020F0502020204030204" pitchFamily="34" charset="0"/>
              </a:rPr>
              <a:t>www.cnt.org/repository/gi-values-guide.pdf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710" y="308757"/>
            <a:ext cx="8858992" cy="1100138"/>
          </a:xfrm>
        </p:spPr>
        <p:txBody>
          <a:bodyPr/>
          <a:lstStyle/>
          <a:p>
            <a:r>
              <a:rPr lang="en-US" sz="4000" b="1" dirty="0">
                <a:effectLst/>
                <a:latin typeface="Calibri" panose="020F0502020204030204" pitchFamily="34" charset="0"/>
              </a:rPr>
              <a:t>Green Infrastructure (GI) and </a:t>
            </a:r>
            <a:r>
              <a:rPr lang="en-US" sz="4000" b="1" dirty="0" smtClean="0">
                <a:effectLst/>
                <a:latin typeface="Calibri" panose="020F0502020204030204" pitchFamily="34" charset="0"/>
              </a:rPr>
              <a:t>Low-Impact </a:t>
            </a:r>
            <a:r>
              <a:rPr lang="en-US" sz="4000" b="1" dirty="0">
                <a:effectLst/>
                <a:latin typeface="Calibri" panose="020F0502020204030204" pitchFamily="34" charset="0"/>
              </a:rPr>
              <a:t>Development (LID) Technologies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020950" y="6185646"/>
            <a:ext cx="5123050" cy="672353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Benefits and Practices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893">
            <a:off x="456405" y="1565983"/>
            <a:ext cx="82296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22" y="1783337"/>
            <a:ext cx="5742030" cy="4760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003" y="79468"/>
            <a:ext cx="8930243" cy="1417638"/>
          </a:xfrm>
        </p:spPr>
        <p:txBody>
          <a:bodyPr/>
          <a:lstStyle/>
          <a:p>
            <a:r>
              <a:rPr lang="en-US" sz="4400" b="1" dirty="0" smtClean="0">
                <a:effectLst/>
                <a:latin typeface="Calibri" panose="020F0502020204030204" pitchFamily="34" charset="0"/>
              </a:rPr>
              <a:t>Green Roofs and Vegetative Walls</a:t>
            </a:r>
            <a:endParaRPr lang="en-US" sz="44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908176" y="3953435"/>
            <a:ext cx="4022067" cy="175548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Benefits: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latin typeface="Calibri" panose="020F0502020204030204" pitchFamily="34" charset="0"/>
              </a:rPr>
              <a:t>Reduces stormwater </a:t>
            </a:r>
            <a:r>
              <a:rPr lang="en-US" sz="2400" b="1" dirty="0">
                <a:latin typeface="Calibri" panose="020F0502020204030204" pitchFamily="34" charset="0"/>
              </a:rPr>
              <a:t>r</a:t>
            </a:r>
            <a:r>
              <a:rPr lang="en-US" sz="2400" b="1" dirty="0" smtClean="0">
                <a:latin typeface="Calibri" panose="020F0502020204030204" pitchFamily="34" charset="0"/>
              </a:rPr>
              <a:t>unoff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latin typeface="Calibri" panose="020F0502020204030204" pitchFamily="34" charset="0"/>
              </a:rPr>
              <a:t>Reduces </a:t>
            </a:r>
            <a:r>
              <a:rPr lang="en-US" sz="2400" b="1" dirty="0"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latin typeface="Calibri" panose="020F0502020204030204" pitchFamily="34" charset="0"/>
              </a:rPr>
              <a:t>nergy use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latin typeface="Calibri" panose="020F0502020204030204" pitchFamily="34" charset="0"/>
              </a:rPr>
              <a:t>Improves air quality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04" y="1783337"/>
            <a:ext cx="8740239" cy="2170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</a:rPr>
              <a:t>A rooftop or </a:t>
            </a:r>
            <a:r>
              <a:rPr lang="en-US" sz="3200" b="1" dirty="0">
                <a:latin typeface="Calibri" panose="020F0502020204030204" pitchFamily="34" charset="0"/>
              </a:rPr>
              <a:t>building </a:t>
            </a:r>
            <a:r>
              <a:rPr lang="en-US" sz="3200" b="1" dirty="0" smtClean="0">
                <a:latin typeface="Calibri" panose="020F0502020204030204" pitchFamily="34" charset="0"/>
              </a:rPr>
              <a:t>wall planted with a media membrane and native vegetation over a waterproofing membrane/root zone barrier, which may include a drainage and irrigation system. 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90004" y="5298140"/>
            <a:ext cx="8644713" cy="137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Two categories of green roofs: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i="1" dirty="0" smtClean="0">
                <a:latin typeface="Calibri" panose="020F0502020204030204" pitchFamily="34" charset="0"/>
              </a:rPr>
              <a:t>Extensive green roofs</a:t>
            </a:r>
            <a:r>
              <a:rPr lang="en-US" sz="2400" b="1" dirty="0" smtClean="0">
                <a:latin typeface="Calibri" panose="020F0502020204030204" pitchFamily="34" charset="0"/>
              </a:rPr>
              <a:t>: media depth 2-6 inches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i="1" dirty="0" smtClean="0">
                <a:latin typeface="Calibri" panose="020F0502020204030204" pitchFamily="34" charset="0"/>
              </a:rPr>
              <a:t>Intensive green roofs</a:t>
            </a:r>
            <a:r>
              <a:rPr lang="en-US" sz="2400" b="1" dirty="0" smtClean="0">
                <a:latin typeface="Calibri" panose="020F0502020204030204" pitchFamily="34" charset="0"/>
              </a:rPr>
              <a:t>: media depth greater than 6 inches</a:t>
            </a:r>
          </a:p>
        </p:txBody>
      </p:sp>
    </p:spTree>
    <p:extLst>
      <p:ext uri="{BB962C8B-B14F-4D97-AF65-F5344CB8AC3E}">
        <p14:creationId xmlns:p14="http://schemas.microsoft.com/office/powerpoint/2010/main" val="33017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22" y="2276020"/>
            <a:ext cx="5742030" cy="3775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5303" y="134127"/>
            <a:ext cx="4935721" cy="1417638"/>
          </a:xfrm>
        </p:spPr>
        <p:txBody>
          <a:bodyPr/>
          <a:lstStyle/>
          <a:p>
            <a:r>
              <a:rPr lang="en-US" sz="4400" b="1" dirty="0" err="1" smtClean="0">
                <a:effectLst/>
                <a:latin typeface="Calibri" panose="020F0502020204030204" pitchFamily="34" charset="0"/>
              </a:rPr>
              <a:t>Bioretention</a:t>
            </a:r>
            <a:r>
              <a:rPr lang="en-US" sz="4400" b="1" dirty="0" smtClean="0">
                <a:effectLst/>
                <a:latin typeface="Calibri" panose="020F0502020204030204" pitchFamily="34" charset="0"/>
              </a:rPr>
              <a:t> or </a:t>
            </a:r>
            <a:br>
              <a:rPr lang="en-US" sz="4400" b="1" dirty="0" smtClean="0">
                <a:effectLst/>
                <a:latin typeface="Calibri" panose="020F0502020204030204" pitchFamily="34" charset="0"/>
              </a:rPr>
            </a:br>
            <a:r>
              <a:rPr lang="en-US" sz="4400" b="1" dirty="0" smtClean="0">
                <a:effectLst/>
                <a:latin typeface="Calibri" panose="020F0502020204030204" pitchFamily="34" charset="0"/>
              </a:rPr>
              <a:t>Rain Gardens</a:t>
            </a:r>
            <a:endParaRPr lang="en-US" sz="44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86685" y="4592431"/>
            <a:ext cx="3911177" cy="20116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alibri" panose="020F0502020204030204" pitchFamily="34" charset="0"/>
              </a:rPr>
              <a:t>Ideally constructed: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Areas where stormwater naturally collects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Adjacent to roof runoff and impervious areas such as streets, parking lots, driveways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53" y="1827776"/>
            <a:ext cx="8906494" cy="197287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T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ypically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constructed with high-permeability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media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consisting of soil,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sand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and organic matter, designed to maximize infiltration, improve water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quality, promote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vegetative </a:t>
            </a:r>
            <a:r>
              <a:rPr lang="en-US" sz="2400" b="1" dirty="0" smtClean="0">
                <a:effectLst/>
                <a:latin typeface="Calibri" panose="020F0502020204030204" pitchFamily="34" charset="0"/>
              </a:rPr>
              <a:t>growth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and biological transformation processes. </a:t>
            </a:r>
            <a:endParaRPr lang="en-US" sz="2400" b="1" dirty="0" smtClean="0">
              <a:effectLst/>
              <a:latin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 smtClean="0">
                <a:effectLst/>
                <a:latin typeface="Calibri" panose="020F0502020204030204" pitchFamily="34" charset="0"/>
              </a:rPr>
              <a:t>Designed with a ponding zone, storage volume capacity, stormwater overflow, and exfiltration/underdrain relief.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191991" y="4491317"/>
            <a:ext cx="4833256" cy="2285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b="1" dirty="0" smtClean="0">
                <a:latin typeface="Calibri" panose="020F0502020204030204" pitchFamily="34" charset="0"/>
              </a:rPr>
              <a:t>Benefits: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Improves local aesthetics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Traps and treats silts, fine particles, nutrients, heavy metals and bacteria from impacting downstream ecosystems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Increases property value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Increases biodiversity and habitat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024" y="0"/>
            <a:ext cx="2047298" cy="1616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2155304" cy="17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2098" y="166253"/>
            <a:ext cx="3057092" cy="941810"/>
          </a:xfrm>
        </p:spPr>
        <p:txBody>
          <a:bodyPr/>
          <a:lstStyle/>
          <a:p>
            <a:r>
              <a:rPr lang="en-US" sz="4400" b="1" dirty="0">
                <a:effectLst/>
                <a:latin typeface="Calibri" panose="020F0502020204030204" pitchFamily="34" charset="0"/>
              </a:rPr>
              <a:t>Bioswales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3359" b="23359"/>
          <a:stretch>
            <a:fillRect/>
          </a:stretch>
        </p:blipFill>
        <p:spPr>
          <a:xfrm>
            <a:off x="401316" y="1120795"/>
            <a:ext cx="6865938" cy="2008188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188" y="3301340"/>
            <a:ext cx="8503920" cy="33013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Bioswales may be vegetated, mulched or xeriscaped linear channels that provide stormwater retention and infiltration. 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</a:rPr>
              <a:t>Bioswales are a linear form of a bioretention system with a </a:t>
            </a:r>
            <a:r>
              <a:rPr lang="en-US" sz="2400" b="1" dirty="0" smtClean="0">
                <a:latin typeface="Calibri" panose="020F0502020204030204" pitchFamily="34" charset="0"/>
              </a:rPr>
              <a:t>length-to-width ratio </a:t>
            </a:r>
            <a:r>
              <a:rPr lang="en-US" sz="2400" b="1" dirty="0">
                <a:latin typeface="Calibri" panose="020F0502020204030204" pitchFamily="34" charset="0"/>
              </a:rPr>
              <a:t>greater than 2:1, typical of standard </a:t>
            </a:r>
            <a:r>
              <a:rPr lang="en-US" sz="2400" b="1" dirty="0" err="1">
                <a:latin typeface="Calibri" panose="020F0502020204030204" pitchFamily="34" charset="0"/>
              </a:rPr>
              <a:t>bioretention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</a:rPr>
              <a:t>construction.</a:t>
            </a:r>
          </a:p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Designed as an alternative to traditional stormwater piping, integrated into parking lots and road medians.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63" y="486887"/>
            <a:ext cx="3657601" cy="1045844"/>
          </a:xfrm>
        </p:spPr>
        <p:txBody>
          <a:bodyPr/>
          <a:lstStyle/>
          <a:p>
            <a:pPr algn="l"/>
            <a:r>
              <a:rPr lang="en-US" sz="4400" b="1" dirty="0">
                <a:effectLst/>
                <a:latin typeface="Calibri" panose="020F0502020204030204" pitchFamily="34" charset="0"/>
              </a:rPr>
              <a:t>Planter</a:t>
            </a:r>
            <a:r>
              <a:rPr lang="en-US" dirty="0" smtClean="0"/>
              <a:t> </a:t>
            </a:r>
            <a:r>
              <a:rPr lang="en-US" sz="4400" b="1" dirty="0">
                <a:effectLst/>
                <a:latin typeface="Calibri" panose="020F0502020204030204" pitchFamily="34" charset="0"/>
              </a:rPr>
              <a:t>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1256" y="1816925"/>
            <a:ext cx="4773881" cy="479763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Planter boxes are urban bioretention systems with vertical concrete walls designed to collect and retain a specified volume of stormwater runoff and promote vegetative growth.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The design may have an open or closed bottom.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Collect stormwater runoff from sidewalks, parking lots and/or streets within the city right-of-way.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 descr="gi_plant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93" b="-25993"/>
          <a:stretch>
            <a:fillRect/>
          </a:stretch>
        </p:blipFill>
        <p:spPr>
          <a:xfrm>
            <a:off x="5258464" y="3123432"/>
            <a:ext cx="3657600" cy="418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37" y="316853"/>
            <a:ext cx="3769303" cy="294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71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sz="4400" b="1" dirty="0">
                <a:effectLst/>
                <a:latin typeface="Calibri" panose="020F0502020204030204" pitchFamily="34" charset="0"/>
              </a:rPr>
              <a:t>Permeable </a:t>
            </a:r>
            <a:r>
              <a:rPr lang="en-US" sz="4400" b="1" dirty="0" smtClean="0">
                <a:effectLst/>
                <a:latin typeface="Calibri" panose="020F0502020204030204" pitchFamily="34" charset="0"/>
              </a:rPr>
              <a:t>Pavement</a:t>
            </a:r>
            <a:br>
              <a:rPr lang="en-US" sz="4400" b="1" dirty="0" smtClean="0">
                <a:effectLst/>
                <a:latin typeface="Calibri" panose="020F0502020204030204" pitchFamily="34" charset="0"/>
              </a:rPr>
            </a:br>
            <a:r>
              <a:rPr lang="en-US" sz="2400" b="1" dirty="0" smtClean="0">
                <a:effectLst/>
                <a:latin typeface="Calibri" panose="020F0502020204030204" pitchFamily="34" charset="0"/>
              </a:rPr>
              <a:t>porous concrete, porous asphalt, interlocking permeable pavers</a:t>
            </a:r>
            <a:endParaRPr lang="en-US" sz="24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94502" y="5658458"/>
            <a:ext cx="8244380" cy="840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</a:rPr>
              <a:t>Typically designed for </a:t>
            </a:r>
            <a:r>
              <a:rPr lang="en-US" sz="2400" b="1" dirty="0" smtClean="0">
                <a:latin typeface="Calibri" panose="020F0502020204030204" pitchFamily="34" charset="0"/>
              </a:rPr>
              <a:t>low-volume </a:t>
            </a:r>
            <a:r>
              <a:rPr lang="en-US" sz="2400" b="1" dirty="0">
                <a:latin typeface="Calibri" panose="020F0502020204030204" pitchFamily="34" charset="0"/>
              </a:rPr>
              <a:t>traffic areas </a:t>
            </a:r>
            <a:r>
              <a:rPr lang="en-US" sz="2400" b="1" dirty="0" smtClean="0">
                <a:latin typeface="Calibri" panose="020F0502020204030204" pitchFamily="34" charset="0"/>
              </a:rPr>
              <a:t>such as </a:t>
            </a:r>
            <a:r>
              <a:rPr lang="en-US" sz="2400" b="1" dirty="0">
                <a:latin typeface="Calibri" panose="020F0502020204030204" pitchFamily="34" charset="0"/>
              </a:rPr>
              <a:t>parking lots, </a:t>
            </a:r>
            <a:r>
              <a:rPr lang="en-US" sz="2400" b="1" dirty="0" smtClean="0">
                <a:latin typeface="Calibri" panose="020F0502020204030204" pitchFamily="34" charset="0"/>
              </a:rPr>
              <a:t>driveways and sidewalks.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004" y="4024420"/>
            <a:ext cx="8639289" cy="1610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Surfaces that are 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similar</a:t>
            </a:r>
            <a:r>
              <a:rPr lang="en-US" sz="2400" b="1" dirty="0" smtClean="0">
                <a:latin typeface="Calibri" panose="020F0502020204030204" pitchFamily="34" charset="0"/>
              </a:rPr>
              <a:t> to sidewalks and roadways in that they allow for vehicular traffic, but 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dissimilar </a:t>
            </a:r>
            <a:r>
              <a:rPr lang="en-US" sz="2400" b="1" dirty="0" smtClean="0">
                <a:latin typeface="Calibri" panose="020F0502020204030204" pitchFamily="34" charset="0"/>
              </a:rPr>
              <a:t>due to their abilities to absorb and infiltrate stormwater runoff through their surfaces to underlying media layers.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85" y="1840210"/>
            <a:ext cx="8416671" cy="214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84">
            <a:off x="2927796" y="1059379"/>
            <a:ext cx="6037590" cy="413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9228" y="79468"/>
            <a:ext cx="7552198" cy="1417638"/>
          </a:xfrm>
        </p:spPr>
        <p:txBody>
          <a:bodyPr/>
          <a:lstStyle/>
          <a:p>
            <a:pPr algn="l"/>
            <a:r>
              <a:rPr lang="en-US" sz="4400" b="1" dirty="0">
                <a:effectLst/>
                <a:latin typeface="Calibri" panose="020F0502020204030204" pitchFamily="34" charset="0"/>
              </a:rPr>
              <a:t>Urban Tree Canopy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5007" y="2758397"/>
            <a:ext cx="8550233" cy="377602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Benefits: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Intercepts rainfall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Increases infiltration and soil storage capacity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Increases evapotranspiration rates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Supports biological communities within root zone (</a:t>
            </a:r>
            <a:r>
              <a:rPr lang="en-US" sz="2400" b="1" dirty="0" err="1" smtClean="0">
                <a:latin typeface="Calibri" panose="020F0502020204030204" pitchFamily="34" charset="0"/>
              </a:rPr>
              <a:t>rhizosphere</a:t>
            </a:r>
            <a:r>
              <a:rPr lang="en-US" sz="2400" b="1" dirty="0" smtClean="0"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</a:rPr>
              <a:t>Acts as a windbreak and provides shade, reducing residential heating and cooling 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</a:rPr>
              <a:t>Reduces air pollution (such as NO</a:t>
            </a:r>
            <a:r>
              <a:rPr lang="en-US" sz="2400" b="1" baseline="-25000" dirty="0">
                <a:latin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</a:rPr>
              <a:t>, SO</a:t>
            </a:r>
            <a:r>
              <a:rPr lang="en-US" sz="2400" b="1" baseline="-25000" dirty="0">
                <a:latin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</a:rPr>
              <a:t>, O</a:t>
            </a:r>
            <a:r>
              <a:rPr lang="en-US" sz="2400" b="1" baseline="-25000" dirty="0">
                <a:latin typeface="Calibri" panose="020F0502020204030204" pitchFamily="34" charset="0"/>
              </a:rPr>
              <a:t>3</a:t>
            </a:r>
            <a:r>
              <a:rPr lang="en-US" sz="2400" b="1" dirty="0">
                <a:latin typeface="Calibri" panose="020F0502020204030204" pitchFamily="34" charset="0"/>
              </a:rPr>
              <a:t>) 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</a:rPr>
              <a:t>Appreciates and requires less maintenance with age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</a:rPr>
              <a:t>Increases </a:t>
            </a:r>
            <a:r>
              <a:rPr lang="en-US" sz="2400" b="1" dirty="0" smtClean="0">
                <a:latin typeface="Calibri" panose="020F0502020204030204" pitchFamily="34" charset="0"/>
              </a:rPr>
              <a:t>habitats 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273830" y="1769423"/>
            <a:ext cx="8668987" cy="906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Planting and protection of an urban tree canopy provides many social, ecological and economical benefits.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01" y="92295"/>
            <a:ext cx="5671999" cy="6541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47" t="-1" r="1652" b="2522"/>
          <a:stretch/>
        </p:blipFill>
        <p:spPr>
          <a:xfrm>
            <a:off x="216980" y="4387067"/>
            <a:ext cx="8777777" cy="2206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6980" y="114039"/>
            <a:ext cx="3082431" cy="1417638"/>
          </a:xfrm>
        </p:spPr>
        <p:txBody>
          <a:bodyPr/>
          <a:lstStyle/>
          <a:p>
            <a:pPr algn="l"/>
            <a:r>
              <a:rPr lang="en-US" sz="4400" b="1" dirty="0">
                <a:effectLst/>
                <a:latin typeface="Calibri" panose="020F0502020204030204" pitchFamily="34" charset="0"/>
              </a:rPr>
              <a:t>Rainwater Harvesting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395" y="1854449"/>
            <a:ext cx="3645556" cy="2413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Capturing and storing of rainwater with cisterns or rain barrels to be used for onsite irrigation, toilet flushing, car washing and other purposes. </a:t>
            </a:r>
          </a:p>
        </p:txBody>
      </p:sp>
    </p:spTree>
    <p:extLst>
      <p:ext uri="{BB962C8B-B14F-4D97-AF65-F5344CB8AC3E}">
        <p14:creationId xmlns:p14="http://schemas.microsoft.com/office/powerpoint/2010/main" val="3526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17101</TotalTime>
  <Words>788</Words>
  <Application>Microsoft Office PowerPoint</Application>
  <PresentationFormat>On-screen Show (4:3)</PresentationFormat>
  <Paragraphs>88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Book Antiqua</vt:lpstr>
      <vt:lpstr>Calibri</vt:lpstr>
      <vt:lpstr>Wingdings 2</vt:lpstr>
      <vt:lpstr>Habitat</vt:lpstr>
      <vt:lpstr>Green Infrastructure and Low-Impact Development Technologies</vt:lpstr>
      <vt:lpstr>Green Infrastructure (GI) and Low-Impact Development (LID) Technologies</vt:lpstr>
      <vt:lpstr>Green Roofs and Vegetative Walls</vt:lpstr>
      <vt:lpstr>Bioretention or  Rain Gardens</vt:lpstr>
      <vt:lpstr>Bioswales</vt:lpstr>
      <vt:lpstr>Planter Boxes</vt:lpstr>
      <vt:lpstr>Permeable Pavement porous concrete, porous asphalt, interlocking permeable pavers</vt:lpstr>
      <vt:lpstr>Urban Tree Canopy</vt:lpstr>
      <vt:lpstr>Rainwater Harvesting</vt:lpstr>
      <vt:lpstr>Downspout Disconnection</vt:lpstr>
      <vt:lpstr>Green Streets and Alleys</vt:lpstr>
      <vt:lpstr>Green Parking</vt:lpstr>
      <vt:lpstr>Sources of Images</vt:lpstr>
    </vt:vector>
  </TitlesOfParts>
  <Company>University of South Florida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Locicero</dc:creator>
  <cp:lastModifiedBy>Denise</cp:lastModifiedBy>
  <cp:revision>94</cp:revision>
  <dcterms:created xsi:type="dcterms:W3CDTF">2013-04-04T03:20:39Z</dcterms:created>
  <dcterms:modified xsi:type="dcterms:W3CDTF">2014-05-14T01:49:29Z</dcterms:modified>
</cp:coreProperties>
</file>