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65" r:id="rId4"/>
    <p:sldId id="264" r:id="rId5"/>
    <p:sldId id="268" r:id="rId6"/>
    <p:sldId id="266" r:id="rId7"/>
    <p:sldId id="263" r:id="rId8"/>
    <p:sldId id="270" r:id="rId9"/>
    <p:sldId id="261" r:id="rId10"/>
    <p:sldId id="262" r:id="rId11"/>
    <p:sldId id="259" r:id="rId12"/>
    <p:sldId id="260" r:id="rId13"/>
    <p:sldId id="269" r:id="rId14"/>
    <p:sldId id="271" r:id="rId15"/>
    <p:sldId id="267" r:id="rId16"/>
  </p:sldIdLst>
  <p:sldSz cx="9144000" cy="5143500" type="screen16x9"/>
  <p:notesSz cx="6858000" cy="9144000"/>
  <p:embeddedFontLst>
    <p:embeddedFont>
      <p:font typeface="Open Sans" panose="020B0606030504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initials="C" lastIdx="5" clrIdx="0">
    <p:extLst>
      <p:ext uri="{19B8F6BF-5375-455C-9EA6-DF929625EA0E}">
        <p15:presenceInfo xmlns:p15="http://schemas.microsoft.com/office/powerpoint/2012/main" userId="a701590c6311ac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5830" autoAdjust="0"/>
  </p:normalViewPr>
  <p:slideViewPr>
    <p:cSldViewPr snapToGrid="0">
      <p:cViewPr varScale="1">
        <p:scale>
          <a:sx n="66" d="100"/>
          <a:sy n="66" d="100"/>
        </p:scale>
        <p:origin x="52" y="2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forms/d/1PKKM0qfeA5qD6fUPBO04G3NBSAd5RpVDoyNsV0cccpo/cop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258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examples listed above are just talking points – try to get students to generate more</a:t>
            </a:r>
          </a:p>
        </p:txBody>
      </p:sp>
    </p:spTree>
    <p:extLst>
      <p:ext uri="{BB962C8B-B14F-4D97-AF65-F5344CB8AC3E}">
        <p14:creationId xmlns:p14="http://schemas.microsoft.com/office/powerpoint/2010/main" val="381758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Create a Google form using our template here – you and your students can customize it with their selections. </a:t>
            </a:r>
            <a:r>
              <a:rPr lang="en-US" b="0" i="0" dirty="0">
                <a:solidFill>
                  <a:srgbClr val="1155CC"/>
                </a:solidFill>
                <a:effectLst/>
                <a:latin typeface="Arial" panose="020B0604020202020204" pitchFamily="34" charset="0"/>
                <a:hlinkClick r:id="rId3"/>
              </a:rPr>
              <a:t>https://docs.google.com/forms/d/1PKKM0qfeA5qD6fUPBO04G3NBSAd5RpVDoyNsV0cccpo/copy</a:t>
            </a:r>
            <a:endParaRPr lang="en-US" b="0" i="0" dirty="0">
              <a:solidFill>
                <a:srgbClr val="1155CC"/>
              </a:solidFill>
              <a:effectLst/>
              <a:latin typeface="Arial" panose="020B0604020202020204" pitchFamily="34" charset="0"/>
            </a:endParaRPr>
          </a:p>
          <a:p>
            <a:r>
              <a:rPr lang="en-US" dirty="0"/>
              <a:t>Good talking point here – what are the benefits of having people select all of the options they like, vs. telling them to select “up to” a certain number?</a:t>
            </a:r>
          </a:p>
          <a:p>
            <a:r>
              <a:rPr lang="en-US" dirty="0"/>
              <a:t>Good talking point: students can decide to put the same drink in 2+ slots if they think it’s </a:t>
            </a:r>
            <a:r>
              <a:rPr lang="en-US"/>
              <a:t>popular enough</a:t>
            </a:r>
            <a:endParaRPr lang="en-US" dirty="0"/>
          </a:p>
          <a:p>
            <a:r>
              <a:rPr lang="en-US" dirty="0"/>
              <a:t>This is the end of the first part of the activity. Once students have had time to gather their results, tally them to identify the 10 most popular drinks. Then proceed to part 2. </a:t>
            </a:r>
          </a:p>
        </p:txBody>
      </p:sp>
    </p:spTree>
    <p:extLst>
      <p:ext uri="{BB962C8B-B14F-4D97-AF65-F5344CB8AC3E}">
        <p14:creationId xmlns:p14="http://schemas.microsoft.com/office/powerpoint/2010/main" val="62286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69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Using Data to Manage Your Vending Machine</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FB04-D84D-4FCF-9D99-F671BB3B5C7C}"/>
              </a:ext>
            </a:extLst>
          </p:cNvPr>
          <p:cNvSpPr>
            <a:spLocks noGrp="1"/>
          </p:cNvSpPr>
          <p:nvPr>
            <p:ph type="title"/>
          </p:nvPr>
        </p:nvSpPr>
        <p:spPr/>
        <p:txBody>
          <a:bodyPr/>
          <a:lstStyle/>
          <a:p>
            <a:r>
              <a:rPr lang="en-US" b="1" dirty="0">
                <a:solidFill>
                  <a:srgbClr val="6091BA"/>
                </a:solidFill>
                <a:latin typeface="Open Sans"/>
                <a:ea typeface="Open Sans"/>
                <a:cs typeface="Open Sans"/>
                <a:sym typeface="Open Sans"/>
              </a:rPr>
              <a:t>Example Survey</a:t>
            </a:r>
            <a:endParaRPr lang="en-US" dirty="0"/>
          </a:p>
        </p:txBody>
      </p:sp>
      <p:sp>
        <p:nvSpPr>
          <p:cNvPr id="3" name="Text Placeholder 2">
            <a:extLst>
              <a:ext uri="{FF2B5EF4-FFF2-40B4-BE49-F238E27FC236}">
                <a16:creationId xmlns:a16="http://schemas.microsoft.com/office/drawing/2014/main" id="{4A08365B-80A0-4DCE-8CCF-289460F50503}"/>
              </a:ext>
            </a:extLst>
          </p:cNvPr>
          <p:cNvSpPr>
            <a:spLocks noGrp="1"/>
          </p:cNvSpPr>
          <p:nvPr>
            <p:ph type="body" idx="1"/>
          </p:nvPr>
        </p:nvSpPr>
        <p:spPr>
          <a:xfrm>
            <a:off x="158019" y="863550"/>
            <a:ext cx="8520600" cy="3416400"/>
          </a:xfrm>
        </p:spPr>
        <p:txBody>
          <a:bodyPr/>
          <a:lstStyle/>
          <a:p>
            <a:pPr marL="114300" indent="0">
              <a:buNone/>
            </a:pPr>
            <a:r>
              <a:rPr lang="en-US" dirty="0"/>
              <a:t>Our class is doing a survey on the most popular drinks to stock a new vending machine with. Please circle any of the following drinks you’d like to purchase:</a:t>
            </a:r>
          </a:p>
          <a:p>
            <a:r>
              <a:rPr lang="en-US" dirty="0"/>
              <a:t>Diet Coke</a:t>
            </a:r>
          </a:p>
          <a:p>
            <a:r>
              <a:rPr lang="en-US" dirty="0"/>
              <a:t>Diet Sprite</a:t>
            </a:r>
          </a:p>
          <a:p>
            <a:r>
              <a:rPr lang="en-US" dirty="0"/>
              <a:t>Diet root beer</a:t>
            </a:r>
          </a:p>
          <a:p>
            <a:r>
              <a:rPr lang="en-US" dirty="0"/>
              <a:t>Diet orange soda</a:t>
            </a:r>
          </a:p>
          <a:p>
            <a:r>
              <a:rPr lang="en-US" dirty="0"/>
              <a:t>Lemonade</a:t>
            </a:r>
          </a:p>
          <a:p>
            <a:r>
              <a:rPr lang="en-US" dirty="0"/>
              <a:t>Fruit punch</a:t>
            </a:r>
          </a:p>
          <a:p>
            <a:r>
              <a:rPr lang="en-US" dirty="0"/>
              <a:t>Milk</a:t>
            </a:r>
          </a:p>
          <a:p>
            <a:r>
              <a:rPr lang="en-US" dirty="0"/>
              <a:t>Iced tea</a:t>
            </a:r>
          </a:p>
          <a:p>
            <a:r>
              <a:rPr lang="en-US" dirty="0"/>
              <a:t>Diet Mountain Dew</a:t>
            </a:r>
          </a:p>
          <a:p>
            <a:r>
              <a:rPr lang="en-US" dirty="0"/>
              <a:t>La Croix</a:t>
            </a:r>
          </a:p>
        </p:txBody>
      </p:sp>
      <p:sp>
        <p:nvSpPr>
          <p:cNvPr id="4" name="TextBox 3">
            <a:extLst>
              <a:ext uri="{FF2B5EF4-FFF2-40B4-BE49-F238E27FC236}">
                <a16:creationId xmlns:a16="http://schemas.microsoft.com/office/drawing/2014/main" id="{6ECDA146-7341-407E-922D-545B05075846}"/>
              </a:ext>
            </a:extLst>
          </p:cNvPr>
          <p:cNvSpPr txBox="1"/>
          <p:nvPr/>
        </p:nvSpPr>
        <p:spPr>
          <a:xfrm>
            <a:off x="3165819" y="2127754"/>
            <a:ext cx="4671893" cy="1600438"/>
          </a:xfrm>
          <a:prstGeom prst="rect">
            <a:avLst/>
          </a:prstGeom>
          <a:noFill/>
        </p:spPr>
        <p:txBody>
          <a:bodyPr wrap="square" rtlCol="0">
            <a:spAutoFit/>
          </a:bodyPr>
          <a:lstStyle/>
          <a:p>
            <a:r>
              <a:rPr lang="en-US" dirty="0">
                <a:solidFill>
                  <a:srgbClr val="0070C0"/>
                </a:solidFill>
              </a:rPr>
              <a:t>You can deliver your survey…</a:t>
            </a:r>
          </a:p>
          <a:p>
            <a:r>
              <a:rPr lang="en-US" b="1" dirty="0">
                <a:solidFill>
                  <a:srgbClr val="0070C0"/>
                </a:solidFill>
              </a:rPr>
              <a:t>-On paper </a:t>
            </a:r>
            <a:r>
              <a:rPr lang="en-US" dirty="0">
                <a:solidFill>
                  <a:srgbClr val="0070C0"/>
                </a:solidFill>
              </a:rPr>
              <a:t>(that respondents will submit to you)</a:t>
            </a:r>
          </a:p>
          <a:p>
            <a:r>
              <a:rPr lang="en-US" b="1" dirty="0">
                <a:solidFill>
                  <a:srgbClr val="0070C0"/>
                </a:solidFill>
              </a:rPr>
              <a:t>-Via a checklist </a:t>
            </a:r>
            <a:r>
              <a:rPr lang="en-US" dirty="0">
                <a:solidFill>
                  <a:srgbClr val="0070C0"/>
                </a:solidFill>
              </a:rPr>
              <a:t>(you can ask the question aloud and record respondent answers)</a:t>
            </a:r>
          </a:p>
          <a:p>
            <a:r>
              <a:rPr lang="en-US" dirty="0">
                <a:solidFill>
                  <a:srgbClr val="0070C0"/>
                </a:solidFill>
              </a:rPr>
              <a:t>-Via online methods like </a:t>
            </a:r>
            <a:r>
              <a:rPr lang="en-US" b="1" dirty="0">
                <a:solidFill>
                  <a:srgbClr val="0070C0"/>
                </a:solidFill>
              </a:rPr>
              <a:t>Google forms</a:t>
            </a:r>
          </a:p>
          <a:p>
            <a:endParaRPr lang="en-US" b="1" dirty="0">
              <a:solidFill>
                <a:srgbClr val="0070C0"/>
              </a:solidFill>
            </a:endParaRPr>
          </a:p>
          <a:p>
            <a:r>
              <a:rPr lang="en-US" dirty="0">
                <a:solidFill>
                  <a:srgbClr val="0070C0"/>
                </a:solidFill>
              </a:rPr>
              <a:t>Tally up the results to identify the 10 most popular drinks!</a:t>
            </a:r>
          </a:p>
        </p:txBody>
      </p:sp>
      <p:pic>
        <p:nvPicPr>
          <p:cNvPr id="5" name="Google Shape;64;p14">
            <a:extLst>
              <a:ext uri="{FF2B5EF4-FFF2-40B4-BE49-F238E27FC236}">
                <a16:creationId xmlns:a16="http://schemas.microsoft.com/office/drawing/2014/main" id="{0C81EB60-0B4C-47DF-A827-87A8B60BB0EA}"/>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52902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2400" b="1" dirty="0">
                <a:solidFill>
                  <a:srgbClr val="6091BA"/>
                </a:solidFill>
                <a:latin typeface="Open Sans"/>
                <a:ea typeface="Open Sans"/>
                <a:cs typeface="Open Sans"/>
                <a:sym typeface="Open Sans"/>
              </a:rPr>
              <a:t>Part II: Maximizing Performance by Using Data</a:t>
            </a:r>
            <a:br>
              <a:rPr lang="en-US" sz="2400" b="1" dirty="0">
                <a:solidFill>
                  <a:srgbClr val="6091BA"/>
                </a:solidFill>
                <a:latin typeface="Open Sans"/>
                <a:ea typeface="Open Sans"/>
                <a:cs typeface="Open Sans"/>
                <a:sym typeface="Open Sans"/>
              </a:rPr>
            </a:br>
            <a:r>
              <a:rPr lang="en-US" sz="2400" b="1" dirty="0">
                <a:solidFill>
                  <a:srgbClr val="6091BA"/>
                </a:solidFill>
                <a:latin typeface="Open Sans"/>
                <a:ea typeface="Open Sans"/>
                <a:cs typeface="Open Sans"/>
                <a:sym typeface="Open Sans"/>
              </a:rPr>
              <a:t/>
            </a:r>
            <a:br>
              <a:rPr lang="en-US" sz="2400" b="1" dirty="0">
                <a:solidFill>
                  <a:srgbClr val="6091BA"/>
                </a:solidFill>
                <a:latin typeface="Open Sans"/>
                <a:ea typeface="Open Sans"/>
                <a:cs typeface="Open Sans"/>
                <a:sym typeface="Open Sans"/>
              </a:rPr>
            </a:br>
            <a:r>
              <a:rPr lang="en-US" sz="1800" b="1" dirty="0">
                <a:latin typeface="Calibri" panose="020F0502020204030204" pitchFamily="34" charset="0"/>
                <a:cs typeface="Calibri" panose="020F0502020204030204" pitchFamily="34" charset="0"/>
                <a:sym typeface="Open Sans"/>
              </a:rPr>
              <a:t>Problem #1: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You’ve stocked your vending machine and it has been selling drinks to students for a whole month. You put the most popular drink in slot #1, the second most popular in slot #2, and so on.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The team has been restocking drinks as needed and keeping an eye on performance. However, your coach informs the team that the drinks in the #3 ad #5 slots aren’t selling well.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Brainstorm: </a:t>
            </a:r>
            <a:r>
              <a:rPr lang="en-US" sz="1800" dirty="0">
                <a:effectLst/>
                <a:latin typeface="Calibri" panose="020F0502020204030204" pitchFamily="34" charset="0"/>
                <a:ea typeface="Calibri" panose="020F0502020204030204" pitchFamily="34" charset="0"/>
                <a:cs typeface="Times New Roman" panose="02020603050405020304" pitchFamily="18" charset="0"/>
              </a:rPr>
              <a:t>Why aren’t these drinks selling as well as the others?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9" name="Google Shape;69;p1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#6091ba</a:t>
            </a:r>
            <a:endParaRPr sz="1100" b="1">
              <a:solidFill>
                <a:srgbClr val="FFFFFF"/>
              </a:solidFill>
              <a:latin typeface="Open Sans"/>
              <a:ea typeface="Open Sans"/>
              <a:cs typeface="Open Sans"/>
              <a:sym typeface="Open Sans"/>
            </a:endParaRPr>
          </a:p>
        </p:txBody>
      </p:sp>
      <p:sp>
        <p:nvSpPr>
          <p:cNvPr id="71" name="Google Shape;71;p14"/>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#9fcc3b</a:t>
            </a:r>
            <a:endParaRPr sz="1100" b="1">
              <a:solidFill>
                <a:srgbClr val="FFFFFF"/>
              </a:solidFill>
              <a:latin typeface="Open Sans"/>
              <a:ea typeface="Open Sans"/>
              <a:cs typeface="Open Sans"/>
              <a:sym typeface="Open Sans"/>
            </a:endParaRPr>
          </a:p>
        </p:txBody>
      </p:sp>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#8d64aa</a:t>
            </a:r>
            <a:endParaRPr sz="1100" b="1">
              <a:solidFill>
                <a:srgbClr val="FFFFFF"/>
              </a:solidFill>
              <a:latin typeface="Open Sans"/>
              <a:ea typeface="Open Sans"/>
              <a:cs typeface="Open Sans"/>
              <a:sym typeface="Open Sans"/>
            </a:endParaRPr>
          </a:p>
        </p:txBody>
      </p:sp>
      <p:sp>
        <p:nvSpPr>
          <p:cNvPr id="75" name="Google Shape;75;p14"/>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#f8a81b</a:t>
            </a:r>
            <a:endParaRPr sz="1100" b="1"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82164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803D-CE5B-4AE5-A4FA-2AB36EC733B2}"/>
              </a:ext>
            </a:extLst>
          </p:cNvPr>
          <p:cNvSpPr>
            <a:spLocks noGrp="1"/>
          </p:cNvSpPr>
          <p:nvPr>
            <p:ph type="title"/>
          </p:nvPr>
        </p:nvSpPr>
        <p:spPr/>
        <p:txBody>
          <a:bodyPr/>
          <a:lstStyle/>
          <a:p>
            <a:r>
              <a:rPr lang="en-US" sz="2800" b="1" dirty="0">
                <a:solidFill>
                  <a:srgbClr val="6091BA"/>
                </a:solidFill>
                <a:latin typeface="Open Sans"/>
                <a:ea typeface="Open Sans"/>
                <a:cs typeface="Open Sans"/>
                <a:sym typeface="Open Sans"/>
              </a:rPr>
              <a:t>Part II: Maximizing Performance by Using Data</a:t>
            </a:r>
            <a:endParaRPr lang="en-US" dirty="0"/>
          </a:p>
        </p:txBody>
      </p:sp>
      <p:sp>
        <p:nvSpPr>
          <p:cNvPr id="3" name="Text Placeholder 2">
            <a:extLst>
              <a:ext uri="{FF2B5EF4-FFF2-40B4-BE49-F238E27FC236}">
                <a16:creationId xmlns:a16="http://schemas.microsoft.com/office/drawing/2014/main" id="{D1A81BC8-4ED7-45A6-A489-4289115FBC68}"/>
              </a:ext>
            </a:extLst>
          </p:cNvPr>
          <p:cNvSpPr>
            <a:spLocks noGrp="1"/>
          </p:cNvSpPr>
          <p:nvPr>
            <p:ph type="body"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Answer: Not all of the students who filled out the survey have the money to use the vending machine regularly. That means that while those drinks are popular, they’re not popular among your real customer group.</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could you redesign the survey in the future to avoid this problem?</a:t>
            </a:r>
          </a:p>
          <a:p>
            <a:pPr marL="114300" indent="0">
              <a:buNone/>
            </a:pPr>
            <a:endParaRPr lang="en-US" dirty="0"/>
          </a:p>
        </p:txBody>
      </p:sp>
      <p:pic>
        <p:nvPicPr>
          <p:cNvPr id="4" name="Google Shape;64;p14">
            <a:extLst>
              <a:ext uri="{FF2B5EF4-FFF2-40B4-BE49-F238E27FC236}">
                <a16:creationId xmlns:a16="http://schemas.microsoft.com/office/drawing/2014/main" id="{7E8919E4-AC8B-4E77-B6C4-24A739E874B1}"/>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8914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4724-0EEA-429E-AD40-35905E33CD9E}"/>
              </a:ext>
            </a:extLst>
          </p:cNvPr>
          <p:cNvSpPr>
            <a:spLocks noGrp="1"/>
          </p:cNvSpPr>
          <p:nvPr>
            <p:ph type="title"/>
          </p:nvPr>
        </p:nvSpPr>
        <p:spPr/>
        <p:txBody>
          <a:bodyPr/>
          <a:lstStyle/>
          <a:p>
            <a:r>
              <a:rPr lang="en-US" sz="2800" b="1" dirty="0">
                <a:solidFill>
                  <a:srgbClr val="6091BA"/>
                </a:solidFill>
                <a:latin typeface="Open Sans"/>
                <a:ea typeface="Open Sans"/>
                <a:cs typeface="Open Sans"/>
                <a:sym typeface="Open Sans"/>
              </a:rPr>
              <a:t>Part II: Maximizing Performance by Using Data</a:t>
            </a:r>
            <a:endParaRPr lang="en-US" dirty="0"/>
          </a:p>
        </p:txBody>
      </p:sp>
      <p:sp>
        <p:nvSpPr>
          <p:cNvPr id="3" name="Text Placeholder 2">
            <a:extLst>
              <a:ext uri="{FF2B5EF4-FFF2-40B4-BE49-F238E27FC236}">
                <a16:creationId xmlns:a16="http://schemas.microsoft.com/office/drawing/2014/main" id="{2C1E45C9-EE08-4D0A-87C7-1CAB3B125199}"/>
              </a:ext>
            </a:extLst>
          </p:cNvPr>
          <p:cNvSpPr>
            <a:spLocks noGrp="1"/>
          </p:cNvSpPr>
          <p:nvPr>
            <p:ph type="body" idx="1"/>
          </p:nvPr>
        </p:nvSpPr>
        <p:spPr/>
        <p:txBody>
          <a:bodyPr/>
          <a:lstStyle/>
          <a:p>
            <a:pPr marL="114300" indent="0">
              <a:buNone/>
            </a:pPr>
            <a:r>
              <a:rPr lang="en-US" dirty="0"/>
              <a:t>Problem #2: The school principal is concerned that some of the drink choices aren’t the healthiest or most sustainable. </a:t>
            </a:r>
          </a:p>
          <a:p>
            <a:pPr marL="114300" indent="0">
              <a:buNone/>
            </a:pPr>
            <a:endParaRPr lang="en-US" dirty="0"/>
          </a:p>
          <a:p>
            <a:pPr marL="114300" indent="0">
              <a:buNone/>
            </a:pPr>
            <a:r>
              <a:rPr lang="en-US" dirty="0"/>
              <a:t>Take a look at </a:t>
            </a:r>
            <a:r>
              <a:rPr lang="en-US" dirty="0" smtClean="0"/>
              <a:t>the Popular Drink </a:t>
            </a:r>
            <a:r>
              <a:rPr lang="en-US" dirty="0" smtClean="0"/>
              <a:t>I</a:t>
            </a:r>
            <a:r>
              <a:rPr lang="en-US" dirty="0" smtClean="0"/>
              <a:t>nformation Chart </a:t>
            </a:r>
            <a:r>
              <a:rPr lang="en-US" dirty="0"/>
              <a:t>on nutrition and sustainability.</a:t>
            </a:r>
          </a:p>
          <a:p>
            <a:pPr marL="114300" indent="0">
              <a:buNone/>
            </a:pPr>
            <a:endParaRPr lang="en-US" dirty="0"/>
          </a:p>
          <a:p>
            <a:pPr marL="114300" indent="0">
              <a:buNone/>
            </a:pPr>
            <a:r>
              <a:rPr lang="en-US" dirty="0"/>
              <a:t>As you rework which drinks to include in your vending machine, factor in the trade-offs you’ll need to make to achieve profitability while also reducing waste and giving students healthy options.</a:t>
            </a:r>
          </a:p>
        </p:txBody>
      </p:sp>
      <p:pic>
        <p:nvPicPr>
          <p:cNvPr id="4" name="Google Shape;64;p14">
            <a:extLst>
              <a:ext uri="{FF2B5EF4-FFF2-40B4-BE49-F238E27FC236}">
                <a16:creationId xmlns:a16="http://schemas.microsoft.com/office/drawing/2014/main" id="{A66AB332-4828-4E66-B47B-D6A4A5F3E9A1}"/>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52790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AA5-C4B7-4466-A685-328EDEA07237}"/>
              </a:ext>
            </a:extLst>
          </p:cNvPr>
          <p:cNvSpPr>
            <a:spLocks noGrp="1"/>
          </p:cNvSpPr>
          <p:nvPr>
            <p:ph type="title"/>
          </p:nvPr>
        </p:nvSpPr>
        <p:spPr/>
        <p:txBody>
          <a:bodyPr/>
          <a:lstStyle/>
          <a:p>
            <a:r>
              <a:rPr lang="en-US" sz="2800" b="1" dirty="0">
                <a:solidFill>
                  <a:srgbClr val="6091BA"/>
                </a:solidFill>
                <a:latin typeface="Open Sans"/>
                <a:ea typeface="Open Sans"/>
                <a:cs typeface="Open Sans"/>
                <a:sym typeface="Open Sans"/>
              </a:rPr>
              <a:t>Activity #2: Final Assessment</a:t>
            </a:r>
            <a:br>
              <a:rPr lang="en-US" sz="2800" b="1" dirty="0">
                <a:solidFill>
                  <a:srgbClr val="6091BA"/>
                </a:solidFill>
                <a:latin typeface="Open Sans"/>
                <a:ea typeface="Open Sans"/>
                <a:cs typeface="Open Sans"/>
                <a:sym typeface="Open Sans"/>
              </a:rPr>
            </a:br>
            <a:r>
              <a:rPr lang="en-US" sz="2800" b="1" dirty="0">
                <a:solidFill>
                  <a:srgbClr val="6091BA"/>
                </a:solidFill>
                <a:latin typeface="Open Sans"/>
                <a:ea typeface="Open Sans"/>
                <a:cs typeface="Open Sans"/>
                <a:sym typeface="Open Sans"/>
              </a:rPr>
              <a:t>Write a Letter to Your Principal</a:t>
            </a:r>
            <a:endParaRPr lang="en-US" dirty="0"/>
          </a:p>
        </p:txBody>
      </p:sp>
      <p:sp>
        <p:nvSpPr>
          <p:cNvPr id="3" name="Text Placeholder 2">
            <a:extLst>
              <a:ext uri="{FF2B5EF4-FFF2-40B4-BE49-F238E27FC236}">
                <a16:creationId xmlns:a16="http://schemas.microsoft.com/office/drawing/2014/main" id="{77E5334C-0F3A-412C-BC30-5679F49E99A3}"/>
              </a:ext>
            </a:extLst>
          </p:cNvPr>
          <p:cNvSpPr>
            <a:spLocks noGrp="1"/>
          </p:cNvSpPr>
          <p:nvPr>
            <p:ph type="body" idx="1"/>
          </p:nvPr>
        </p:nvSpPr>
        <p:spPr>
          <a:xfrm>
            <a:off x="311700" y="1496423"/>
            <a:ext cx="8520600" cy="3416400"/>
          </a:xfrm>
        </p:spPr>
        <p:txBody>
          <a:bodyPr/>
          <a:lstStyle/>
          <a:p>
            <a:pPr marL="0" marR="0" indent="0">
              <a:lnSpc>
                <a:spcPct val="115000"/>
              </a:lnSpc>
              <a:spcBef>
                <a:spcPts val="0"/>
              </a:spcBef>
              <a:spcAft>
                <a:spcPts val="0"/>
              </a:spcAft>
              <a:buNone/>
            </a:pPr>
            <a:r>
              <a:rPr lang="en-US" sz="1800" dirty="0">
                <a:effectLst/>
                <a:latin typeface="Arial" panose="020B0604020202020204" pitchFamily="34" charset="0"/>
                <a:ea typeface="Open Sans" panose="020B0606030504020204" pitchFamily="34" charset="0"/>
              </a:rPr>
              <a:t>Write a 1-page letter to your principal that answers the following questions:</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Explain how you would do the survey differently in the future to achieve more useful results</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Explain how you would improve slow sales in slots #3 and #5</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Decide on, and defend, the trade-offs you made to balance sustainability and health considerations while maximizing profits.</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Arial" panose="020B0604020202020204" pitchFamily="34" charset="0"/>
                <a:ea typeface="Arial" panose="020B0604020202020204" pitchFamily="34" charset="0"/>
              </a:rPr>
              <a:t>Your paper should be double spaced, 12 pt. Times New Roman font.</a:t>
            </a:r>
          </a:p>
          <a:p>
            <a:pPr marL="114300" indent="0">
              <a:buNone/>
            </a:pPr>
            <a:endParaRPr lang="en-US" dirty="0"/>
          </a:p>
        </p:txBody>
      </p:sp>
      <p:pic>
        <p:nvPicPr>
          <p:cNvPr id="4" name="Google Shape;64;p14">
            <a:extLst>
              <a:ext uri="{FF2B5EF4-FFF2-40B4-BE49-F238E27FC236}">
                <a16:creationId xmlns:a16="http://schemas.microsoft.com/office/drawing/2014/main" id="{5BF4D4EA-D6D5-4EC7-B834-509496149172}"/>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096764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AB8B-7780-464F-8885-FB979314F7A1}"/>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7553634E-520F-4DF8-A3A6-4D3B8A090937}"/>
              </a:ext>
            </a:extLst>
          </p:cNvPr>
          <p:cNvSpPr>
            <a:spLocks noGrp="1"/>
          </p:cNvSpPr>
          <p:nvPr>
            <p:ph type="body" idx="1"/>
          </p:nvPr>
        </p:nvSpPr>
        <p:spPr/>
        <p:txBody>
          <a:bodyPr/>
          <a:lstStyle/>
          <a:p>
            <a:pPr>
              <a:buAutoNum type="arabicPeriod"/>
            </a:pPr>
            <a:endParaRPr lang="en-US" dirty="0"/>
          </a:p>
          <a:p>
            <a:pPr>
              <a:buFont typeface="Arial"/>
              <a:buAutoNum type="arabicPeriod"/>
            </a:pPr>
            <a:r>
              <a:rPr lang="en-US" dirty="0">
                <a:effectLst/>
              </a:rPr>
              <a:t>The Mag. “Frederick Winslow Taylor, the Patron Saint of the Shovel.” Mental Floss, April 27, 2015. https://www.mentalfloss.com/article/63341/frederick-winslow-taylor-patron-saint-shovel. </a:t>
            </a:r>
          </a:p>
          <a:p>
            <a:pPr>
              <a:buFont typeface="Arial"/>
              <a:buAutoNum type="arabicPeriod"/>
            </a:pPr>
            <a:r>
              <a:rPr lang="en-US" dirty="0">
                <a:effectLst/>
              </a:rPr>
              <a:t>Corporation., T. M. (0AD). </a:t>
            </a:r>
            <a:r>
              <a:rPr lang="en-US" i="1" dirty="0">
                <a:effectLst/>
              </a:rPr>
              <a:t>Toyota Production System: Vision &amp; Philosophy: Company</a:t>
            </a:r>
            <a:r>
              <a:rPr lang="en-US" dirty="0">
                <a:effectLst/>
              </a:rPr>
              <a:t>. Toyota Motor Corporation Official Global Website. https://global.toyota/en/company/vision-and-philosophy/production-system/. </a:t>
            </a:r>
          </a:p>
          <a:p>
            <a:pPr marL="114300" indent="0">
              <a:buNone/>
            </a:pPr>
            <a:endParaRPr lang="en-US" dirty="0">
              <a:effectLst/>
            </a:endParaRPr>
          </a:p>
        </p:txBody>
      </p:sp>
      <p:pic>
        <p:nvPicPr>
          <p:cNvPr id="4" name="Google Shape;64;p14">
            <a:extLst>
              <a:ext uri="{FF2B5EF4-FFF2-40B4-BE49-F238E27FC236}">
                <a16:creationId xmlns:a16="http://schemas.microsoft.com/office/drawing/2014/main" id="{E2B5ADA0-7486-4E2A-9208-51250F663C27}"/>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74045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4368264"/>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2400" b="1" dirty="0">
                <a:solidFill>
                  <a:srgbClr val="6091BA"/>
                </a:solidFill>
                <a:latin typeface="Open Sans"/>
                <a:ea typeface="Open Sans"/>
                <a:cs typeface="Open Sans"/>
                <a:sym typeface="Open Sans"/>
              </a:rPr>
              <a:t>Part I: Using a Vending Machine to Raise Money</a:t>
            </a:r>
            <a:br>
              <a:rPr lang="en-US" sz="2400" b="1" dirty="0">
                <a:solidFill>
                  <a:srgbClr val="6091BA"/>
                </a:solidFill>
                <a:latin typeface="Open Sans"/>
                <a:ea typeface="Open Sans"/>
                <a:cs typeface="Open Sans"/>
                <a:sym typeface="Open Sans"/>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Lots of teams, groups and clubs need to raise money to attend regional competitions: Band, choir, rocketry, sports, you name it! </a:t>
            </a:r>
            <a:r>
              <a:rPr lang="en-US" sz="1800" dirty="0">
                <a:latin typeface="Calibri" panose="020F0502020204030204" pitchFamily="34" charset="0"/>
                <a:ea typeface="Calibri" panose="020F0502020204030204" pitchFamily="34" charset="0"/>
                <a:cs typeface="Times New Roman" panose="02020603050405020304" pitchFamily="18" charset="0"/>
              </a:rPr>
              <a:t>They need funds to pay for all sorts of things, like:</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-Registration	-Food			-Transportation</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-Hotels		-Uniforms/t-shirts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You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part of the FIRST robotics team at your school and your team needs to raise $10,000 to attend this year’s regional competition. To help you meet your goal, your coach has purchased a vending machine for the team. Your school principal has agreed to let the team operate the vending machine on school grounds and keep all of the money it makes to go towards fundraising. You will have 6 months to operate the vending machine.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6784-E810-448D-9477-A43AD8D76B52}"/>
              </a:ext>
            </a:extLst>
          </p:cNvPr>
          <p:cNvSpPr>
            <a:spLocks noGrp="1"/>
          </p:cNvSpPr>
          <p:nvPr>
            <p:ph type="title"/>
          </p:nvPr>
        </p:nvSpPr>
        <p:spPr>
          <a:xfrm>
            <a:off x="221645" y="104324"/>
            <a:ext cx="8520600" cy="572700"/>
          </a:xfrm>
        </p:spPr>
        <p:txBody>
          <a:bodyPr/>
          <a:lstStyle/>
          <a:p>
            <a:r>
              <a:rPr lang="en-US" sz="2800" b="1" dirty="0">
                <a:solidFill>
                  <a:srgbClr val="6091BA"/>
                </a:solidFill>
                <a:latin typeface="Open Sans"/>
                <a:ea typeface="Open Sans"/>
                <a:cs typeface="Open Sans"/>
                <a:sym typeface="Open Sans"/>
              </a:rPr>
              <a:t>About Your Vending Machine</a:t>
            </a:r>
            <a:endParaRPr lang="en-US" dirty="0"/>
          </a:p>
        </p:txBody>
      </p:sp>
      <p:pic>
        <p:nvPicPr>
          <p:cNvPr id="5" name="Picture 4" descr="A picture containing indoor, steel&#10;&#10;Description automatically generated">
            <a:extLst>
              <a:ext uri="{FF2B5EF4-FFF2-40B4-BE49-F238E27FC236}">
                <a16:creationId xmlns:a16="http://schemas.microsoft.com/office/drawing/2014/main" id="{CBE6CB54-EA65-44BE-BED5-C3E98021D1A7}"/>
              </a:ext>
            </a:extLst>
          </p:cNvPr>
          <p:cNvPicPr>
            <a:picLocks noChangeAspect="1"/>
          </p:cNvPicPr>
          <p:nvPr/>
        </p:nvPicPr>
        <p:blipFill>
          <a:blip r:embed="rId2"/>
          <a:stretch>
            <a:fillRect/>
          </a:stretch>
        </p:blipFill>
        <p:spPr>
          <a:xfrm>
            <a:off x="4958766" y="643296"/>
            <a:ext cx="1900077" cy="1424539"/>
          </a:xfrm>
          <a:prstGeom prst="rect">
            <a:avLst/>
          </a:prstGeom>
        </p:spPr>
      </p:pic>
      <p:pic>
        <p:nvPicPr>
          <p:cNvPr id="7" name="Picture 6" descr="A picture containing indoor, door, dirty&#10;&#10;Description automatically generated">
            <a:extLst>
              <a:ext uri="{FF2B5EF4-FFF2-40B4-BE49-F238E27FC236}">
                <a16:creationId xmlns:a16="http://schemas.microsoft.com/office/drawing/2014/main" id="{6FC46762-29B0-40A3-A2C8-3DF9D7532D42}"/>
              </a:ext>
            </a:extLst>
          </p:cNvPr>
          <p:cNvPicPr>
            <a:picLocks noChangeAspect="1"/>
          </p:cNvPicPr>
          <p:nvPr/>
        </p:nvPicPr>
        <p:blipFill>
          <a:blip r:embed="rId3"/>
          <a:stretch>
            <a:fillRect/>
          </a:stretch>
        </p:blipFill>
        <p:spPr>
          <a:xfrm>
            <a:off x="2562984" y="1195088"/>
            <a:ext cx="1900077" cy="2534089"/>
          </a:xfrm>
          <a:prstGeom prst="rect">
            <a:avLst/>
          </a:prstGeom>
        </p:spPr>
      </p:pic>
      <p:pic>
        <p:nvPicPr>
          <p:cNvPr id="9" name="Picture 8" descr="A picture containing text, vending machine, sign&#10;&#10;Description automatically generated">
            <a:extLst>
              <a:ext uri="{FF2B5EF4-FFF2-40B4-BE49-F238E27FC236}">
                <a16:creationId xmlns:a16="http://schemas.microsoft.com/office/drawing/2014/main" id="{B40FEBA1-1C63-4FE6-B842-A31A2CBFB611}"/>
              </a:ext>
            </a:extLst>
          </p:cNvPr>
          <p:cNvPicPr>
            <a:picLocks noChangeAspect="1"/>
          </p:cNvPicPr>
          <p:nvPr/>
        </p:nvPicPr>
        <p:blipFill>
          <a:blip r:embed="rId4"/>
          <a:stretch>
            <a:fillRect/>
          </a:stretch>
        </p:blipFill>
        <p:spPr>
          <a:xfrm>
            <a:off x="6735522" y="2211710"/>
            <a:ext cx="1605336" cy="2141000"/>
          </a:xfrm>
          <a:prstGeom prst="rect">
            <a:avLst/>
          </a:prstGeom>
        </p:spPr>
      </p:pic>
      <p:pic>
        <p:nvPicPr>
          <p:cNvPr id="11" name="Picture 10" descr="A picture containing text, vending machine&#10;&#10;Description automatically generated">
            <a:extLst>
              <a:ext uri="{FF2B5EF4-FFF2-40B4-BE49-F238E27FC236}">
                <a16:creationId xmlns:a16="http://schemas.microsoft.com/office/drawing/2014/main" id="{144B7678-BA80-4E5C-BA97-1A8CC1B25229}"/>
              </a:ext>
            </a:extLst>
          </p:cNvPr>
          <p:cNvPicPr>
            <a:picLocks noChangeAspect="1"/>
          </p:cNvPicPr>
          <p:nvPr/>
        </p:nvPicPr>
        <p:blipFill>
          <a:blip r:embed="rId5"/>
          <a:stretch>
            <a:fillRect/>
          </a:stretch>
        </p:blipFill>
        <p:spPr>
          <a:xfrm>
            <a:off x="290524" y="1233589"/>
            <a:ext cx="1900077" cy="2534089"/>
          </a:xfrm>
          <a:prstGeom prst="rect">
            <a:avLst/>
          </a:prstGeom>
        </p:spPr>
      </p:pic>
      <p:sp>
        <p:nvSpPr>
          <p:cNvPr id="12" name="Explosion: 14 Points 11">
            <a:extLst>
              <a:ext uri="{FF2B5EF4-FFF2-40B4-BE49-F238E27FC236}">
                <a16:creationId xmlns:a16="http://schemas.microsoft.com/office/drawing/2014/main" id="{9336BF35-2DFE-4192-B5B9-88294A2123EB}"/>
              </a:ext>
            </a:extLst>
          </p:cNvPr>
          <p:cNvSpPr/>
          <p:nvPr/>
        </p:nvSpPr>
        <p:spPr>
          <a:xfrm>
            <a:off x="407834" y="3403438"/>
            <a:ext cx="2348564" cy="1246551"/>
          </a:xfrm>
          <a:prstGeom prst="irregularSeal2">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D7BDC4-5317-476F-B177-BA2FF1EA4C48}"/>
              </a:ext>
            </a:extLst>
          </p:cNvPr>
          <p:cNvSpPr txBox="1"/>
          <p:nvPr/>
        </p:nvSpPr>
        <p:spPr>
          <a:xfrm rot="20915125">
            <a:off x="515363" y="3842449"/>
            <a:ext cx="1900077" cy="523220"/>
          </a:xfrm>
          <a:prstGeom prst="rect">
            <a:avLst/>
          </a:prstGeom>
          <a:noFill/>
        </p:spPr>
        <p:txBody>
          <a:bodyPr wrap="square" rtlCol="0">
            <a:spAutoFit/>
          </a:bodyPr>
          <a:lstStyle/>
          <a:p>
            <a:pPr algn="ctr"/>
            <a:r>
              <a:rPr lang="en-US" dirty="0"/>
              <a:t>This is your vending machine!</a:t>
            </a:r>
          </a:p>
        </p:txBody>
      </p:sp>
      <p:sp>
        <p:nvSpPr>
          <p:cNvPr id="14" name="Explosion: 14 Points 13">
            <a:extLst>
              <a:ext uri="{FF2B5EF4-FFF2-40B4-BE49-F238E27FC236}">
                <a16:creationId xmlns:a16="http://schemas.microsoft.com/office/drawing/2014/main" id="{46BD4379-A9FA-41E6-8EDC-D694813B4B4D}"/>
              </a:ext>
            </a:extLst>
          </p:cNvPr>
          <p:cNvSpPr/>
          <p:nvPr/>
        </p:nvSpPr>
        <p:spPr>
          <a:xfrm rot="1193994">
            <a:off x="2956085" y="3213381"/>
            <a:ext cx="2656999" cy="1523409"/>
          </a:xfrm>
          <a:prstGeom prst="irregularSeal2">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4 Points 15">
            <a:extLst>
              <a:ext uri="{FF2B5EF4-FFF2-40B4-BE49-F238E27FC236}">
                <a16:creationId xmlns:a16="http://schemas.microsoft.com/office/drawing/2014/main" id="{FE3AEC9A-8066-4E92-9448-6494A1AC76BD}"/>
              </a:ext>
            </a:extLst>
          </p:cNvPr>
          <p:cNvSpPr/>
          <p:nvPr/>
        </p:nvSpPr>
        <p:spPr>
          <a:xfrm rot="1193994">
            <a:off x="6689361" y="98366"/>
            <a:ext cx="2656999" cy="2062431"/>
          </a:xfrm>
          <a:prstGeom prst="irregularSeal2">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89D9328-F907-422C-B08C-BD8D7487261C}"/>
              </a:ext>
            </a:extLst>
          </p:cNvPr>
          <p:cNvSpPr txBox="1"/>
          <p:nvPr/>
        </p:nvSpPr>
        <p:spPr>
          <a:xfrm rot="1234729">
            <a:off x="3147987" y="3627358"/>
            <a:ext cx="1757269" cy="738664"/>
          </a:xfrm>
          <a:prstGeom prst="rect">
            <a:avLst/>
          </a:prstGeom>
          <a:noFill/>
        </p:spPr>
        <p:txBody>
          <a:bodyPr wrap="square" rtlCol="0">
            <a:spAutoFit/>
          </a:bodyPr>
          <a:lstStyle/>
          <a:p>
            <a:pPr algn="ctr"/>
            <a:r>
              <a:rPr lang="en-US" dirty="0"/>
              <a:t>These panels slide out, and are made up of slots</a:t>
            </a:r>
          </a:p>
        </p:txBody>
      </p:sp>
      <p:sp>
        <p:nvSpPr>
          <p:cNvPr id="19" name="Arrow: Curved Right 18">
            <a:extLst>
              <a:ext uri="{FF2B5EF4-FFF2-40B4-BE49-F238E27FC236}">
                <a16:creationId xmlns:a16="http://schemas.microsoft.com/office/drawing/2014/main" id="{53F451F2-F0D5-418D-BB72-4F0E3F112E09}"/>
              </a:ext>
            </a:extLst>
          </p:cNvPr>
          <p:cNvSpPr/>
          <p:nvPr/>
        </p:nvSpPr>
        <p:spPr>
          <a:xfrm rot="19318666">
            <a:off x="5750303" y="2869606"/>
            <a:ext cx="566366" cy="1448056"/>
          </a:xfrm>
          <a:prstGeom prst="curved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6B11E1C6-09AC-450E-A244-5312E992F1F3}"/>
              </a:ext>
            </a:extLst>
          </p:cNvPr>
          <p:cNvSpPr txBox="1"/>
          <p:nvPr/>
        </p:nvSpPr>
        <p:spPr>
          <a:xfrm rot="20569843">
            <a:off x="4660531" y="2251418"/>
            <a:ext cx="1757269" cy="738664"/>
          </a:xfrm>
          <a:prstGeom prst="rect">
            <a:avLst/>
          </a:prstGeom>
          <a:noFill/>
        </p:spPr>
        <p:txBody>
          <a:bodyPr wrap="square" rtlCol="0">
            <a:spAutoFit/>
          </a:bodyPr>
          <a:lstStyle/>
          <a:p>
            <a:pPr algn="ctr"/>
            <a:r>
              <a:rPr lang="en-US" dirty="0"/>
              <a:t>Each slot correlates with a button on the front of the machine</a:t>
            </a:r>
          </a:p>
        </p:txBody>
      </p:sp>
      <p:sp>
        <p:nvSpPr>
          <p:cNvPr id="21" name="TextBox 20">
            <a:extLst>
              <a:ext uri="{FF2B5EF4-FFF2-40B4-BE49-F238E27FC236}">
                <a16:creationId xmlns:a16="http://schemas.microsoft.com/office/drawing/2014/main" id="{961C2E72-CF60-45FE-B47E-33932DFB0F95}"/>
              </a:ext>
            </a:extLst>
          </p:cNvPr>
          <p:cNvSpPr txBox="1"/>
          <p:nvPr/>
        </p:nvSpPr>
        <p:spPr>
          <a:xfrm rot="1234729">
            <a:off x="7040135" y="792573"/>
            <a:ext cx="1757269" cy="738664"/>
          </a:xfrm>
          <a:prstGeom prst="rect">
            <a:avLst/>
          </a:prstGeom>
          <a:noFill/>
        </p:spPr>
        <p:txBody>
          <a:bodyPr wrap="square" rtlCol="0">
            <a:spAutoFit/>
          </a:bodyPr>
          <a:lstStyle/>
          <a:p>
            <a:pPr algn="ctr"/>
            <a:r>
              <a:rPr lang="en-US" dirty="0"/>
              <a:t>There are ten total slots that each hold 30 beverages</a:t>
            </a:r>
          </a:p>
        </p:txBody>
      </p:sp>
      <p:pic>
        <p:nvPicPr>
          <p:cNvPr id="17" name="Google Shape;64;p14">
            <a:extLst>
              <a:ext uri="{FF2B5EF4-FFF2-40B4-BE49-F238E27FC236}">
                <a16:creationId xmlns:a16="http://schemas.microsoft.com/office/drawing/2014/main" id="{576B3E2A-AD04-4317-A328-C152F1FB7C47}"/>
              </a:ext>
            </a:extLst>
          </p:cNvPr>
          <p:cNvPicPr preferRelativeResize="0"/>
          <p:nvPr/>
        </p:nvPicPr>
        <p:blipFill>
          <a:blip r:embed="rId6">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0615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07D8-5125-4003-8C59-3A081E9676BC}"/>
              </a:ext>
            </a:extLst>
          </p:cNvPr>
          <p:cNvSpPr>
            <a:spLocks noGrp="1"/>
          </p:cNvSpPr>
          <p:nvPr>
            <p:ph type="title"/>
          </p:nvPr>
        </p:nvSpPr>
        <p:spPr>
          <a:xfrm>
            <a:off x="311700" y="89465"/>
            <a:ext cx="8520600" cy="572700"/>
          </a:xfrm>
        </p:spPr>
        <p:txBody>
          <a:bodyPr/>
          <a:lstStyle/>
          <a:p>
            <a:r>
              <a:rPr lang="en-US" sz="2800" b="1" dirty="0">
                <a:solidFill>
                  <a:srgbClr val="6091BA"/>
                </a:solidFill>
                <a:latin typeface="Open Sans"/>
                <a:ea typeface="Open Sans"/>
                <a:cs typeface="Open Sans"/>
                <a:sym typeface="Open Sans"/>
              </a:rPr>
              <a:t>Your Criteria and Constraints</a:t>
            </a:r>
            <a:endParaRPr lang="en-US" dirty="0"/>
          </a:p>
        </p:txBody>
      </p:sp>
      <p:sp>
        <p:nvSpPr>
          <p:cNvPr id="3" name="Text Placeholder 2">
            <a:extLst>
              <a:ext uri="{FF2B5EF4-FFF2-40B4-BE49-F238E27FC236}">
                <a16:creationId xmlns:a16="http://schemas.microsoft.com/office/drawing/2014/main" id="{42CDB528-5512-4518-A8BB-BF1AB16D317F}"/>
              </a:ext>
            </a:extLst>
          </p:cNvPr>
          <p:cNvSpPr>
            <a:spLocks noGrp="1"/>
          </p:cNvSpPr>
          <p:nvPr>
            <p:ph type="body" idx="1"/>
          </p:nvPr>
        </p:nvSpPr>
        <p:spPr>
          <a:xfrm>
            <a:off x="311700" y="682305"/>
            <a:ext cx="8520600" cy="3416400"/>
          </a:xfrm>
        </p:spPr>
        <p:txBody>
          <a:bodyPr/>
          <a:lstStyle/>
          <a:p>
            <a:pPr marL="114300"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Your team has complete control over the vending machine, including what to stock it with and how much to charge. There are some criteria and constraints to work around:</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b="1" dirty="0">
                <a:effectLst/>
                <a:latin typeface="Calibri" panose="020F0502020204030204" pitchFamily="34" charset="0"/>
                <a:ea typeface="Calibri" panose="020F0502020204030204" pitchFamily="34" charset="0"/>
                <a:cs typeface="Times New Roman" panose="02020603050405020304" pitchFamily="18" charset="0"/>
              </a:rPr>
              <a:t>Criteria: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vending machine needs to sell popular drinks to help your team earn as much money as possible in 6 months. The vending machine is restocked twice a month.</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b="1" dirty="0">
                <a:effectLst/>
                <a:latin typeface="Calibri" panose="020F0502020204030204" pitchFamily="34" charset="0"/>
                <a:ea typeface="Calibri" panose="020F0502020204030204" pitchFamily="34" charset="0"/>
                <a:cs typeface="Times New Roman" panose="02020603050405020304" pitchFamily="18" charset="0"/>
              </a:rPr>
              <a:t>Constraints:</a:t>
            </a:r>
            <a:r>
              <a:rPr lang="en-US" sz="1600" dirty="0">
                <a:effectLst/>
                <a:latin typeface="Calibri" panose="020F0502020204030204" pitchFamily="34" charset="0"/>
                <a:ea typeface="Calibri" panose="020F0502020204030204" pitchFamily="34" charset="0"/>
                <a:cs typeface="Times New Roman" panose="02020603050405020304" pitchFamily="18" charset="0"/>
              </a:rPr>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-Only standard-size 12-oz. cans, 20 oz. plastic bottles, and single-serve milk cartons will fit in the machine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(Note: In real life, most vending machines can only sell one type of container).</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-Due to federal nutritional guidelines, sodas must be sugar-free. Non-carbonated juice and milk are also allowed.</a:t>
            </a:r>
          </a:p>
          <a:p>
            <a:pPr marL="114300" indent="0">
              <a:buNone/>
            </a:pPr>
            <a:r>
              <a:rPr lang="en-US" sz="1600" dirty="0">
                <a:latin typeface="Calibri" panose="020F0502020204030204" pitchFamily="34" charset="0"/>
                <a:ea typeface="Calibri" panose="020F0502020204030204" pitchFamily="34" charset="0"/>
                <a:cs typeface="Times New Roman" panose="02020603050405020304" pitchFamily="18" charset="0"/>
              </a:rPr>
              <a:t>-There are 10 slots to stock. Each one can hold 15 8 oz. milk cartons, 12 12 oz. cans, or 6 20 oz. bottles.</a:t>
            </a:r>
          </a:p>
          <a:p>
            <a:pPr marL="114300"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US" sz="1600" b="1" i="1" dirty="0">
                <a:latin typeface="Calibri" panose="020F0502020204030204" pitchFamily="34" charset="0"/>
                <a:ea typeface="Calibri" panose="020F0502020204030204" pitchFamily="34" charset="0"/>
                <a:cs typeface="Times New Roman" panose="02020603050405020304" pitchFamily="18" charset="0"/>
              </a:rPr>
              <a:t>Discuss: </a:t>
            </a:r>
            <a:r>
              <a:rPr lang="en-US" sz="1600" b="1" i="1" dirty="0">
                <a:effectLst/>
                <a:latin typeface="Calibri" panose="020F0502020204030204" pitchFamily="34" charset="0"/>
                <a:ea typeface="Calibri" panose="020F0502020204030204" pitchFamily="34" charset="0"/>
                <a:cs typeface="Times New Roman" panose="02020603050405020304" pitchFamily="18" charset="0"/>
              </a:rPr>
              <a:t>What other criteria/constraints do you see?</a:t>
            </a:r>
            <a:endParaRPr lang="en-US" sz="1600" b="1" i="1" dirty="0"/>
          </a:p>
        </p:txBody>
      </p:sp>
      <p:pic>
        <p:nvPicPr>
          <p:cNvPr id="4" name="Google Shape;64;p14">
            <a:extLst>
              <a:ext uri="{FF2B5EF4-FFF2-40B4-BE49-F238E27FC236}">
                <a16:creationId xmlns:a16="http://schemas.microsoft.com/office/drawing/2014/main" id="{EEECC19A-7566-4B47-8D36-6489C38F8CA0}"/>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50078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A968-C122-47D1-9D6B-AAB97EAF2C33}"/>
              </a:ext>
            </a:extLst>
          </p:cNvPr>
          <p:cNvSpPr>
            <a:spLocks noGrp="1"/>
          </p:cNvSpPr>
          <p:nvPr>
            <p:ph type="title"/>
          </p:nvPr>
        </p:nvSpPr>
        <p:spPr>
          <a:xfrm>
            <a:off x="311700" y="89465"/>
            <a:ext cx="8520600" cy="572700"/>
          </a:xfrm>
        </p:spPr>
        <p:txBody>
          <a:bodyPr/>
          <a:lstStyle/>
          <a:p>
            <a:r>
              <a:rPr lang="en-US" sz="2800" b="1" dirty="0">
                <a:solidFill>
                  <a:srgbClr val="6091BA"/>
                </a:solidFill>
                <a:latin typeface="Open Sans"/>
                <a:ea typeface="Open Sans"/>
                <a:cs typeface="Open Sans"/>
                <a:sym typeface="Open Sans"/>
              </a:rPr>
              <a:t>What is Optimizing and How is It Used?</a:t>
            </a:r>
            <a:endParaRPr lang="en-US" dirty="0"/>
          </a:p>
        </p:txBody>
      </p:sp>
      <p:sp>
        <p:nvSpPr>
          <p:cNvPr id="3" name="Text Placeholder 2">
            <a:extLst>
              <a:ext uri="{FF2B5EF4-FFF2-40B4-BE49-F238E27FC236}">
                <a16:creationId xmlns:a16="http://schemas.microsoft.com/office/drawing/2014/main" id="{C0CD8546-BD15-4599-8D98-2B38A945E754}"/>
              </a:ext>
            </a:extLst>
          </p:cNvPr>
          <p:cNvSpPr>
            <a:spLocks noGrp="1"/>
          </p:cNvSpPr>
          <p:nvPr>
            <p:ph type="body" idx="1"/>
          </p:nvPr>
        </p:nvSpPr>
        <p:spPr>
          <a:xfrm>
            <a:off x="311700" y="724866"/>
            <a:ext cx="8520600" cy="3416400"/>
          </a:xfrm>
        </p:spPr>
        <p:txBody>
          <a:bodyPr/>
          <a:lstStyle/>
          <a:p>
            <a:pPr marL="114300" indent="0">
              <a:buNone/>
            </a:pPr>
            <a:r>
              <a:rPr lang="en-US" dirty="0"/>
              <a:t>Optimizing means to make the best or most effective use of a situation, opportunity, or resource.</a:t>
            </a:r>
          </a:p>
          <a:p>
            <a:pPr marL="114300" indent="0">
              <a:buNone/>
            </a:pPr>
            <a:endParaRPr lang="en-US" dirty="0"/>
          </a:p>
          <a:p>
            <a:pPr marL="114300" indent="0">
              <a:buNone/>
            </a:pPr>
            <a:r>
              <a:rPr lang="en-US" dirty="0"/>
              <a:t>Many different types of engineers use optimizing every day!</a:t>
            </a:r>
          </a:p>
          <a:p>
            <a:pPr marL="114300" indent="0">
              <a:buNone/>
            </a:pPr>
            <a:endParaRPr lang="en-US" dirty="0"/>
          </a:p>
          <a:p>
            <a:pPr marL="114300" indent="0">
              <a:buNone/>
            </a:pPr>
            <a:endParaRPr lang="en-US" dirty="0"/>
          </a:p>
        </p:txBody>
      </p:sp>
      <p:graphicFrame>
        <p:nvGraphicFramePr>
          <p:cNvPr id="6" name="Table 6">
            <a:extLst>
              <a:ext uri="{FF2B5EF4-FFF2-40B4-BE49-F238E27FC236}">
                <a16:creationId xmlns:a16="http://schemas.microsoft.com/office/drawing/2014/main" id="{5AA83DE3-678F-4AE7-ADE3-B7304235A01D}"/>
              </a:ext>
            </a:extLst>
          </p:cNvPr>
          <p:cNvGraphicFramePr>
            <a:graphicFrameLocks noGrp="1"/>
          </p:cNvGraphicFramePr>
          <p:nvPr>
            <p:extLst>
              <p:ext uri="{D42A27DB-BD31-4B8C-83A1-F6EECF244321}">
                <p14:modId xmlns:p14="http://schemas.microsoft.com/office/powerpoint/2010/main" val="2338081728"/>
              </p:ext>
            </p:extLst>
          </p:nvPr>
        </p:nvGraphicFramePr>
        <p:xfrm>
          <a:off x="469783" y="2172553"/>
          <a:ext cx="8204433" cy="1833880"/>
        </p:xfrm>
        <a:graphic>
          <a:graphicData uri="http://schemas.openxmlformats.org/drawingml/2006/table">
            <a:tbl>
              <a:tblPr firstRow="1" bandRow="1">
                <a:tableStyleId>{5C22544A-7EE6-4342-B048-85BDC9FD1C3A}</a:tableStyleId>
              </a:tblPr>
              <a:tblGrid>
                <a:gridCol w="2734811">
                  <a:extLst>
                    <a:ext uri="{9D8B030D-6E8A-4147-A177-3AD203B41FA5}">
                      <a16:colId xmlns:a16="http://schemas.microsoft.com/office/drawing/2014/main" val="2738729492"/>
                    </a:ext>
                  </a:extLst>
                </a:gridCol>
                <a:gridCol w="2734811">
                  <a:extLst>
                    <a:ext uri="{9D8B030D-6E8A-4147-A177-3AD203B41FA5}">
                      <a16:colId xmlns:a16="http://schemas.microsoft.com/office/drawing/2014/main" val="3812098178"/>
                    </a:ext>
                  </a:extLst>
                </a:gridCol>
                <a:gridCol w="2734811">
                  <a:extLst>
                    <a:ext uri="{9D8B030D-6E8A-4147-A177-3AD203B41FA5}">
                      <a16:colId xmlns:a16="http://schemas.microsoft.com/office/drawing/2014/main" val="2968202360"/>
                    </a:ext>
                  </a:extLst>
                </a:gridCol>
              </a:tblGrid>
              <a:tr h="370840">
                <a:tc>
                  <a:txBody>
                    <a:bodyPr/>
                    <a:lstStyle/>
                    <a:p>
                      <a:r>
                        <a:rPr lang="en-US" dirty="0"/>
                        <a:t>Agricultural Engineers</a:t>
                      </a:r>
                    </a:p>
                  </a:txBody>
                  <a:tcPr/>
                </a:tc>
                <a:tc>
                  <a:txBody>
                    <a:bodyPr/>
                    <a:lstStyle/>
                    <a:p>
                      <a:r>
                        <a:rPr lang="en-US" dirty="0"/>
                        <a:t>Aerospace Engineers</a:t>
                      </a:r>
                    </a:p>
                  </a:txBody>
                  <a:tcPr/>
                </a:tc>
                <a:tc>
                  <a:txBody>
                    <a:bodyPr/>
                    <a:lstStyle/>
                    <a:p>
                      <a:r>
                        <a:rPr lang="en-US" dirty="0"/>
                        <a:t>Packaging Engineers</a:t>
                      </a:r>
                    </a:p>
                  </a:txBody>
                  <a:tcPr/>
                </a:tc>
                <a:extLst>
                  <a:ext uri="{0D108BD9-81ED-4DB2-BD59-A6C34878D82A}">
                    <a16:rowId xmlns:a16="http://schemas.microsoft.com/office/drawing/2014/main" val="1732096023"/>
                  </a:ext>
                </a:extLst>
              </a:tr>
              <a:tr h="370840">
                <a:tc>
                  <a:txBody>
                    <a:bodyPr/>
                    <a:lstStyle/>
                    <a:p>
                      <a:r>
                        <a:rPr lang="en-US" dirty="0"/>
                        <a:t>Optimizing feed so animals have the right amount of food to eat</a:t>
                      </a:r>
                    </a:p>
                  </a:txBody>
                  <a:tcPr/>
                </a:tc>
                <a:tc>
                  <a:txBody>
                    <a:bodyPr/>
                    <a:lstStyle/>
                    <a:p>
                      <a:r>
                        <a:rPr lang="en-US" dirty="0"/>
                        <a:t>Optimizing payloads so planes and rockets can fly</a:t>
                      </a:r>
                    </a:p>
                  </a:txBody>
                  <a:tcPr/>
                </a:tc>
                <a:tc>
                  <a:txBody>
                    <a:bodyPr/>
                    <a:lstStyle/>
                    <a:p>
                      <a:r>
                        <a:rPr lang="en-US" dirty="0"/>
                        <a:t>Optimizing packaging so that it’s easy to transport while minimizing waste</a:t>
                      </a:r>
                    </a:p>
                  </a:txBody>
                  <a:tcPr/>
                </a:tc>
                <a:extLst>
                  <a:ext uri="{0D108BD9-81ED-4DB2-BD59-A6C34878D82A}">
                    <a16:rowId xmlns:a16="http://schemas.microsoft.com/office/drawing/2014/main" val="4168505770"/>
                  </a:ext>
                </a:extLst>
              </a:tr>
              <a:tr h="370840">
                <a:tc>
                  <a:txBody>
                    <a:bodyPr/>
                    <a:lstStyle/>
                    <a:p>
                      <a:r>
                        <a:rPr lang="en-US" dirty="0"/>
                        <a:t>Optimizing irrigation systems so crops stay hydrated without wasting water</a:t>
                      </a:r>
                    </a:p>
                  </a:txBody>
                  <a:tcPr/>
                </a:tc>
                <a:tc>
                  <a:txBody>
                    <a:bodyPr/>
                    <a:lstStyle/>
                    <a:p>
                      <a:r>
                        <a:rPr lang="en-US" dirty="0"/>
                        <a:t>Optimizing designs to fly safely without wasting fuel or labor hours</a:t>
                      </a:r>
                    </a:p>
                  </a:txBody>
                  <a:tcPr/>
                </a:tc>
                <a:tc>
                  <a:txBody>
                    <a:bodyPr/>
                    <a:lstStyle/>
                    <a:p>
                      <a:r>
                        <a:rPr lang="en-US" dirty="0"/>
                        <a:t>Optimizing packages to perform well for purposes like storage, shipping, and protection</a:t>
                      </a:r>
                    </a:p>
                  </a:txBody>
                  <a:tcPr/>
                </a:tc>
                <a:extLst>
                  <a:ext uri="{0D108BD9-81ED-4DB2-BD59-A6C34878D82A}">
                    <a16:rowId xmlns:a16="http://schemas.microsoft.com/office/drawing/2014/main" val="1580397894"/>
                  </a:ext>
                </a:extLst>
              </a:tr>
            </a:tbl>
          </a:graphicData>
        </a:graphic>
      </p:graphicFrame>
      <p:pic>
        <p:nvPicPr>
          <p:cNvPr id="5" name="Google Shape;64;p14">
            <a:extLst>
              <a:ext uri="{FF2B5EF4-FFF2-40B4-BE49-F238E27FC236}">
                <a16:creationId xmlns:a16="http://schemas.microsoft.com/office/drawing/2014/main" id="{11631ABC-A415-4465-B725-5499BAA659A3}"/>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31967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2716-7628-4B62-98D7-3A2C29C82534}"/>
              </a:ext>
            </a:extLst>
          </p:cNvPr>
          <p:cNvSpPr>
            <a:spLocks noGrp="1"/>
          </p:cNvSpPr>
          <p:nvPr>
            <p:ph type="title"/>
          </p:nvPr>
        </p:nvSpPr>
        <p:spPr>
          <a:xfrm>
            <a:off x="245888" y="99179"/>
            <a:ext cx="8520600" cy="572700"/>
          </a:xfrm>
        </p:spPr>
        <p:txBody>
          <a:bodyPr/>
          <a:lstStyle/>
          <a:p>
            <a:r>
              <a:rPr lang="en-US" b="1" dirty="0">
                <a:solidFill>
                  <a:srgbClr val="6091BA"/>
                </a:solidFill>
                <a:latin typeface="Open Sans"/>
                <a:ea typeface="Open Sans"/>
                <a:cs typeface="Open Sans"/>
                <a:sym typeface="Open Sans"/>
              </a:rPr>
              <a:t>Examples of Optimizing in Engineering</a:t>
            </a:r>
            <a:endParaRPr lang="en-US" dirty="0"/>
          </a:p>
        </p:txBody>
      </p:sp>
      <p:graphicFrame>
        <p:nvGraphicFramePr>
          <p:cNvPr id="4" name="Table 4">
            <a:extLst>
              <a:ext uri="{FF2B5EF4-FFF2-40B4-BE49-F238E27FC236}">
                <a16:creationId xmlns:a16="http://schemas.microsoft.com/office/drawing/2014/main" id="{4845A166-7521-496C-8A99-96D96DE75F71}"/>
              </a:ext>
            </a:extLst>
          </p:cNvPr>
          <p:cNvGraphicFramePr>
            <a:graphicFrameLocks noGrp="1"/>
          </p:cNvGraphicFramePr>
          <p:nvPr>
            <p:extLst>
              <p:ext uri="{D42A27DB-BD31-4B8C-83A1-F6EECF244321}">
                <p14:modId xmlns:p14="http://schemas.microsoft.com/office/powerpoint/2010/main" val="180565800"/>
              </p:ext>
            </p:extLst>
          </p:nvPr>
        </p:nvGraphicFramePr>
        <p:xfrm>
          <a:off x="180076" y="646430"/>
          <a:ext cx="8586412" cy="1925320"/>
        </p:xfrm>
        <a:graphic>
          <a:graphicData uri="http://schemas.openxmlformats.org/drawingml/2006/table">
            <a:tbl>
              <a:tblPr firstRow="1" bandRow="1">
                <a:tableStyleId>{5C22544A-7EE6-4342-B048-85BDC9FD1C3A}</a:tableStyleId>
              </a:tblPr>
              <a:tblGrid>
                <a:gridCol w="4293206">
                  <a:extLst>
                    <a:ext uri="{9D8B030D-6E8A-4147-A177-3AD203B41FA5}">
                      <a16:colId xmlns:a16="http://schemas.microsoft.com/office/drawing/2014/main" val="3792854795"/>
                    </a:ext>
                  </a:extLst>
                </a:gridCol>
                <a:gridCol w="4293206">
                  <a:extLst>
                    <a:ext uri="{9D8B030D-6E8A-4147-A177-3AD203B41FA5}">
                      <a16:colId xmlns:a16="http://schemas.microsoft.com/office/drawing/2014/main" val="603728050"/>
                    </a:ext>
                  </a:extLst>
                </a:gridCol>
              </a:tblGrid>
              <a:tr h="370840">
                <a:tc>
                  <a:txBody>
                    <a:bodyPr/>
                    <a:lstStyle/>
                    <a:p>
                      <a:r>
                        <a:rPr lang="en-US" dirty="0"/>
                        <a:t>Toyota</a:t>
                      </a:r>
                    </a:p>
                  </a:txBody>
                  <a:tcPr/>
                </a:tc>
                <a:tc>
                  <a:txBody>
                    <a:bodyPr/>
                    <a:lstStyle/>
                    <a:p>
                      <a:r>
                        <a:rPr lang="en-US" dirty="0"/>
                        <a:t>Frederick Taylor, 1856-1915</a:t>
                      </a:r>
                    </a:p>
                  </a:txBody>
                  <a:tcPr/>
                </a:tc>
                <a:extLst>
                  <a:ext uri="{0D108BD9-81ED-4DB2-BD59-A6C34878D82A}">
                    <a16:rowId xmlns:a16="http://schemas.microsoft.com/office/drawing/2014/main" val="4204592443"/>
                  </a:ext>
                </a:extLst>
              </a:tr>
              <a:tr h="370840">
                <a:tc>
                  <a:txBody>
                    <a:bodyPr/>
                    <a:lstStyle/>
                    <a:p>
                      <a:r>
                        <a:rPr lang="en-US" sz="1200" dirty="0"/>
                        <a:t>Identified bottlenecks to reduce waste by collecting data throughout manufacturing process – not just at the end.</a:t>
                      </a:r>
                    </a:p>
                  </a:txBody>
                  <a:tcPr/>
                </a:tc>
                <a:tc>
                  <a:txBody>
                    <a:bodyPr/>
                    <a:lstStyle/>
                    <a:p>
                      <a:r>
                        <a:rPr lang="en-US" sz="1200" dirty="0"/>
                        <a:t>Famous for studying the results of his established processes – didn’t stop working on making them more efficient.</a:t>
                      </a:r>
                    </a:p>
                  </a:txBody>
                  <a:tcPr/>
                </a:tc>
                <a:extLst>
                  <a:ext uri="{0D108BD9-81ED-4DB2-BD59-A6C34878D82A}">
                    <a16:rowId xmlns:a16="http://schemas.microsoft.com/office/drawing/2014/main" val="4009322557"/>
                  </a:ext>
                </a:extLst>
              </a:tr>
              <a:tr h="370840">
                <a:tc>
                  <a:txBody>
                    <a:bodyPr/>
                    <a:lstStyle/>
                    <a:p>
                      <a:r>
                        <a:rPr lang="en-US" sz="1200" dirty="0"/>
                        <a:t>Data helped them to better plan for busy/slow times, helping them save money – “Just in Time” system is now used by many companies.</a:t>
                      </a:r>
                    </a:p>
                  </a:txBody>
                  <a:tcPr/>
                </a:tc>
                <a:tc>
                  <a:txBody>
                    <a:bodyPr/>
                    <a:lstStyle/>
                    <a:p>
                      <a:r>
                        <a:rPr lang="en-US" sz="1200" dirty="0"/>
                        <a:t>Observed workers in a steel mill to optimize shovels, increasing average worker output from 16 to 59 tons per day</a:t>
                      </a:r>
                    </a:p>
                  </a:txBody>
                  <a:tcPr/>
                </a:tc>
                <a:extLst>
                  <a:ext uri="{0D108BD9-81ED-4DB2-BD59-A6C34878D82A}">
                    <a16:rowId xmlns:a16="http://schemas.microsoft.com/office/drawing/2014/main" val="257362084"/>
                  </a:ext>
                </a:extLst>
              </a:tr>
              <a:tr h="370840">
                <a:tc>
                  <a:txBody>
                    <a:bodyPr/>
                    <a:lstStyle/>
                    <a:p>
                      <a:r>
                        <a:rPr lang="en-US" sz="1200" dirty="0"/>
                        <a:t>“Toyota Production System” regarded as a great example of industrial optimization.</a:t>
                      </a:r>
                    </a:p>
                  </a:txBody>
                  <a:tcPr/>
                </a:tc>
                <a:tc>
                  <a:txBody>
                    <a:bodyPr/>
                    <a:lstStyle/>
                    <a:p>
                      <a:r>
                        <a:rPr lang="en-US" sz="1200" dirty="0"/>
                        <a:t>Methods frowned upon today – treated workers like machines rather than people.</a:t>
                      </a:r>
                    </a:p>
                  </a:txBody>
                  <a:tcPr/>
                </a:tc>
                <a:extLst>
                  <a:ext uri="{0D108BD9-81ED-4DB2-BD59-A6C34878D82A}">
                    <a16:rowId xmlns:a16="http://schemas.microsoft.com/office/drawing/2014/main" val="78177069"/>
                  </a:ext>
                </a:extLst>
              </a:tr>
            </a:tbl>
          </a:graphicData>
        </a:graphic>
      </p:graphicFrame>
      <p:pic>
        <p:nvPicPr>
          <p:cNvPr id="1026" name="Picture 2">
            <a:extLst>
              <a:ext uri="{FF2B5EF4-FFF2-40B4-BE49-F238E27FC236}">
                <a16:creationId xmlns:a16="http://schemas.microsoft.com/office/drawing/2014/main" id="{745BF517-5C3C-4367-AF1B-D1B84F6EDA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6" b="50319"/>
          <a:stretch/>
        </p:blipFill>
        <p:spPr bwMode="auto">
          <a:xfrm>
            <a:off x="5806926" y="2614557"/>
            <a:ext cx="1674422" cy="1671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9A478FD-CC30-48FC-8C67-ECC661EE3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87" y="2772975"/>
            <a:ext cx="3632589" cy="643959"/>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64;p14">
            <a:extLst>
              <a:ext uri="{FF2B5EF4-FFF2-40B4-BE49-F238E27FC236}">
                <a16:creationId xmlns:a16="http://schemas.microsoft.com/office/drawing/2014/main" id="{76FF5F83-D73B-4AD7-9E4D-6BAC32767CA9}"/>
              </a:ext>
            </a:extLst>
          </p:cNvPr>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89210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961F-9CB8-4C54-8A97-0E62F04EEA77}"/>
              </a:ext>
            </a:extLst>
          </p:cNvPr>
          <p:cNvSpPr>
            <a:spLocks noGrp="1"/>
          </p:cNvSpPr>
          <p:nvPr>
            <p:ph type="title"/>
          </p:nvPr>
        </p:nvSpPr>
        <p:spPr/>
        <p:txBody>
          <a:bodyPr/>
          <a:lstStyle/>
          <a:p>
            <a:r>
              <a:rPr lang="en-US" b="1" dirty="0">
                <a:solidFill>
                  <a:srgbClr val="6091BA"/>
                </a:solidFill>
                <a:latin typeface="Open Sans"/>
                <a:ea typeface="Open Sans"/>
                <a:cs typeface="Open Sans"/>
                <a:sym typeface="Open Sans"/>
              </a:rPr>
              <a:t>Using Optimization in Your Vending Machine</a:t>
            </a:r>
            <a:endParaRPr lang="en-US" dirty="0"/>
          </a:p>
        </p:txBody>
      </p:sp>
      <p:sp>
        <p:nvSpPr>
          <p:cNvPr id="3" name="Text Placeholder 2">
            <a:extLst>
              <a:ext uri="{FF2B5EF4-FFF2-40B4-BE49-F238E27FC236}">
                <a16:creationId xmlns:a16="http://schemas.microsoft.com/office/drawing/2014/main" id="{4EED631A-38A7-458E-B729-88933AE27CC9}"/>
              </a:ext>
            </a:extLst>
          </p:cNvPr>
          <p:cNvSpPr>
            <a:spLocks noGrp="1"/>
          </p:cNvSpPr>
          <p:nvPr>
            <p:ph type="body" idx="1"/>
          </p:nvPr>
        </p:nvSpPr>
        <p:spPr>
          <a:xfrm>
            <a:off x="152401" y="1152475"/>
            <a:ext cx="8839195" cy="3416400"/>
          </a:xfrm>
        </p:spPr>
        <p:txBody>
          <a:bodyPr/>
          <a:lstStyle/>
          <a:p>
            <a:r>
              <a:rPr lang="en-US" dirty="0"/>
              <a:t>Engineers consider different factors when optimizing: they collect data, then use that data to make things more efficient – helping their companies save and earn more money. This helps to keep prices low for consumers like us!</a:t>
            </a:r>
          </a:p>
          <a:p>
            <a:r>
              <a:rPr lang="en-US" dirty="0"/>
              <a:t>In this case, you need to optimize the vending machine space to maximize profit.</a:t>
            </a:r>
          </a:p>
          <a:p>
            <a:pPr marL="114300" indent="0">
              <a:buNone/>
            </a:pPr>
            <a:endParaRPr lang="en-US" dirty="0"/>
          </a:p>
          <a:p>
            <a:pPr marL="114300" indent="0">
              <a:buNone/>
            </a:pPr>
            <a:r>
              <a:rPr lang="en-US" b="1" dirty="0"/>
              <a:t>What factors could you consider when optimizing your vending machine? </a:t>
            </a:r>
          </a:p>
          <a:p>
            <a:pPr marL="114300" indent="0">
              <a:buNone/>
            </a:pPr>
            <a:r>
              <a:rPr lang="en-US" i="1" dirty="0"/>
              <a:t>What costs more? What could you sell for more? Where will you store extra drinks? How can you collect data on what drinks are selling best?</a:t>
            </a:r>
          </a:p>
        </p:txBody>
      </p:sp>
      <p:pic>
        <p:nvPicPr>
          <p:cNvPr id="4" name="Google Shape;64;p14">
            <a:extLst>
              <a:ext uri="{FF2B5EF4-FFF2-40B4-BE49-F238E27FC236}">
                <a16:creationId xmlns:a16="http://schemas.microsoft.com/office/drawing/2014/main" id="{11B83D80-203E-4ECA-A906-FBFEE36A4D44}"/>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50150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CF49-7F65-4369-B177-B44739748C38}"/>
              </a:ext>
            </a:extLst>
          </p:cNvPr>
          <p:cNvSpPr>
            <a:spLocks noGrp="1"/>
          </p:cNvSpPr>
          <p:nvPr>
            <p:ph type="title"/>
          </p:nvPr>
        </p:nvSpPr>
        <p:spPr>
          <a:xfrm>
            <a:off x="311700" y="89465"/>
            <a:ext cx="8520600" cy="572700"/>
          </a:xfrm>
        </p:spPr>
        <p:txBody>
          <a:bodyPr/>
          <a:lstStyle/>
          <a:p>
            <a:r>
              <a:rPr lang="en-US" sz="2800" b="1" dirty="0">
                <a:solidFill>
                  <a:srgbClr val="6091BA"/>
                </a:solidFill>
                <a:latin typeface="Open Sans"/>
                <a:ea typeface="Open Sans"/>
                <a:cs typeface="Open Sans"/>
                <a:sym typeface="Open Sans"/>
              </a:rPr>
              <a:t>What are Trade-Offs?</a:t>
            </a:r>
            <a:endParaRPr lang="en-US" dirty="0"/>
          </a:p>
        </p:txBody>
      </p:sp>
      <p:sp>
        <p:nvSpPr>
          <p:cNvPr id="3" name="Text Placeholder 2">
            <a:extLst>
              <a:ext uri="{FF2B5EF4-FFF2-40B4-BE49-F238E27FC236}">
                <a16:creationId xmlns:a16="http://schemas.microsoft.com/office/drawing/2014/main" id="{6C3796C0-0485-4D40-ACC0-E0E53000205C}"/>
              </a:ext>
            </a:extLst>
          </p:cNvPr>
          <p:cNvSpPr>
            <a:spLocks noGrp="1"/>
          </p:cNvSpPr>
          <p:nvPr>
            <p:ph type="body" idx="1"/>
          </p:nvPr>
        </p:nvSpPr>
        <p:spPr>
          <a:xfrm>
            <a:off x="311700" y="662165"/>
            <a:ext cx="8520600" cy="3854110"/>
          </a:xfrm>
        </p:spPr>
        <p:txBody>
          <a:bodyPr/>
          <a:lstStyle/>
          <a:p>
            <a:pPr marL="114300" indent="0">
              <a:buNone/>
            </a:pPr>
            <a:r>
              <a:rPr lang="en-US" dirty="0"/>
              <a:t>Wikipedia defines trade-offs:</a:t>
            </a:r>
          </a:p>
          <a:p>
            <a:pPr marL="114300" indent="0">
              <a:buNone/>
            </a:pPr>
            <a:r>
              <a:rPr lang="en-US" b="0" i="0" dirty="0">
                <a:solidFill>
                  <a:srgbClr val="202122"/>
                </a:solidFill>
                <a:effectLst/>
                <a:latin typeface="Arial" panose="020B0604020202020204" pitchFamily="34" charset="0"/>
              </a:rPr>
              <a:t>	A </a:t>
            </a:r>
            <a:r>
              <a:rPr lang="en-US" b="1" i="0" dirty="0">
                <a:solidFill>
                  <a:srgbClr val="202122"/>
                </a:solidFill>
                <a:effectLst/>
                <a:latin typeface="Arial" panose="020B0604020202020204" pitchFamily="34" charset="0"/>
              </a:rPr>
              <a:t>trade-off</a:t>
            </a:r>
            <a:r>
              <a:rPr lang="en-US" b="0" i="0" dirty="0">
                <a:solidFill>
                  <a:srgbClr val="202122"/>
                </a:solidFill>
                <a:effectLst/>
                <a:latin typeface="Arial" panose="020B0604020202020204" pitchFamily="34" charset="0"/>
              </a:rPr>
              <a:t> (or </a:t>
            </a:r>
            <a:r>
              <a:rPr lang="en-US" b="1" i="0" dirty="0">
                <a:solidFill>
                  <a:srgbClr val="202122"/>
                </a:solidFill>
                <a:effectLst/>
                <a:latin typeface="Arial" panose="020B0604020202020204" pitchFamily="34" charset="0"/>
              </a:rPr>
              <a:t>tradeoff</a:t>
            </a:r>
            <a:r>
              <a:rPr lang="en-US" b="0" i="0" dirty="0">
                <a:solidFill>
                  <a:srgbClr val="202122"/>
                </a:solidFill>
                <a:effectLst/>
                <a:latin typeface="Arial" panose="020B0604020202020204" pitchFamily="34" charset="0"/>
              </a:rPr>
              <a:t>) is a situational decision that involves 	diminishing or losing one quality, quantity, or property of a set or design 	in return for gains in other aspects. In simple terms, a tradeoff is where 	one thing increases, and another must decrease.</a:t>
            </a:r>
          </a:p>
          <a:p>
            <a:pPr marL="114300" indent="0">
              <a:buNone/>
            </a:pPr>
            <a:r>
              <a:rPr lang="en-US" dirty="0">
                <a:solidFill>
                  <a:srgbClr val="202122"/>
                </a:solidFill>
                <a:latin typeface="Arial" panose="020B0604020202020204" pitchFamily="34" charset="0"/>
              </a:rPr>
              <a:t>You’ll need to make trade-offs when deciding how to stock your vending machine. For instance:</a:t>
            </a:r>
          </a:p>
          <a:p>
            <a:r>
              <a:rPr lang="en-US" dirty="0">
                <a:solidFill>
                  <a:srgbClr val="202122"/>
                </a:solidFill>
                <a:latin typeface="Arial" panose="020B0604020202020204" pitchFamily="34" charset="0"/>
              </a:rPr>
              <a:t>One drink may be more popular but have a shorter shelf life.</a:t>
            </a:r>
          </a:p>
          <a:p>
            <a:r>
              <a:rPr lang="en-US" dirty="0">
                <a:solidFill>
                  <a:srgbClr val="202122"/>
                </a:solidFill>
                <a:latin typeface="Arial" panose="020B0604020202020204" pitchFamily="34" charset="0"/>
              </a:rPr>
              <a:t>Another drink may also be popular, but due to its size you can’t fit many in the machine.</a:t>
            </a:r>
          </a:p>
          <a:p>
            <a:pPr marL="114300" indent="0">
              <a:buNone/>
            </a:pPr>
            <a:r>
              <a:rPr lang="en-US" dirty="0">
                <a:solidFill>
                  <a:srgbClr val="202122"/>
                </a:solidFill>
                <a:latin typeface="Arial" panose="020B0604020202020204" pitchFamily="34" charset="0"/>
              </a:rPr>
              <a:t>You’ll need to weigh these competing considerations in order to make your machine profitable.</a:t>
            </a:r>
          </a:p>
        </p:txBody>
      </p:sp>
      <p:pic>
        <p:nvPicPr>
          <p:cNvPr id="4" name="Google Shape;64;p14">
            <a:extLst>
              <a:ext uri="{FF2B5EF4-FFF2-40B4-BE49-F238E27FC236}">
                <a16:creationId xmlns:a16="http://schemas.microsoft.com/office/drawing/2014/main" id="{1BCB720B-54FF-4590-B34B-437A4295E6D4}"/>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23966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FB04-D84D-4FCF-9D99-F671BB3B5C7C}"/>
              </a:ext>
            </a:extLst>
          </p:cNvPr>
          <p:cNvSpPr>
            <a:spLocks noGrp="1"/>
          </p:cNvSpPr>
          <p:nvPr>
            <p:ph type="title"/>
          </p:nvPr>
        </p:nvSpPr>
        <p:spPr/>
        <p:txBody>
          <a:bodyPr/>
          <a:lstStyle/>
          <a:p>
            <a:r>
              <a:rPr lang="en-US" sz="2800" b="1" dirty="0">
                <a:solidFill>
                  <a:srgbClr val="6091BA"/>
                </a:solidFill>
                <a:latin typeface="Open Sans"/>
                <a:ea typeface="Open Sans"/>
                <a:cs typeface="Open Sans"/>
                <a:sym typeface="Open Sans"/>
              </a:rPr>
              <a:t>Activity #1</a:t>
            </a:r>
            <a:endParaRPr lang="en-US" dirty="0"/>
          </a:p>
        </p:txBody>
      </p:sp>
      <p:sp>
        <p:nvSpPr>
          <p:cNvPr id="3" name="Text Placeholder 2">
            <a:extLst>
              <a:ext uri="{FF2B5EF4-FFF2-40B4-BE49-F238E27FC236}">
                <a16:creationId xmlns:a16="http://schemas.microsoft.com/office/drawing/2014/main" id="{4A08365B-80A0-4DCE-8CCF-289460F50503}"/>
              </a:ext>
            </a:extLst>
          </p:cNvPr>
          <p:cNvSpPr>
            <a:spLocks noGrp="1"/>
          </p:cNvSpPr>
          <p:nvPr>
            <p:ph type="body" idx="1"/>
          </p:nvPr>
        </p:nvSpPr>
        <p:spPr>
          <a:xfrm>
            <a:off x="311700" y="1017725"/>
            <a:ext cx="8520600" cy="3416400"/>
          </a:xfrm>
        </p:spPr>
        <p:txBody>
          <a:bodyPr/>
          <a:lstStyle/>
          <a:p>
            <a:pPr marL="114300" indent="0">
              <a:buNone/>
            </a:pPr>
            <a:r>
              <a:rPr lang="en-US" dirty="0"/>
              <a:t>Work with your teacher to create a survey to deliver to students outside of your class. Surveying real students will give you hard data on which drinks (that fit within the given constraints) will likely sell the best at your school. You need to identify the </a:t>
            </a:r>
            <a:r>
              <a:rPr lang="en-US" b="1" dirty="0"/>
              <a:t>ten most popular drinks.</a:t>
            </a:r>
          </a:p>
          <a:p>
            <a:pPr marL="114300" indent="0">
              <a:buNone/>
            </a:pPr>
            <a:endParaRPr lang="en-US" sz="900" dirty="0"/>
          </a:p>
          <a:p>
            <a:pPr marL="114300" indent="0">
              <a:buNone/>
            </a:pPr>
            <a:r>
              <a:rPr lang="en-US" dirty="0"/>
              <a:t>Your survey should:</a:t>
            </a:r>
          </a:p>
          <a:p>
            <a:r>
              <a:rPr lang="en-US" dirty="0"/>
              <a:t>Give students a wide range of choices – more than 10</a:t>
            </a:r>
          </a:p>
          <a:p>
            <a:r>
              <a:rPr lang="en-US" dirty="0"/>
              <a:t>Be simple for students to complete</a:t>
            </a:r>
          </a:p>
          <a:p>
            <a:r>
              <a:rPr lang="en-US" dirty="0"/>
              <a:t>Be delivered however your teacher decides is best for your school</a:t>
            </a:r>
          </a:p>
          <a:p>
            <a:pPr marL="114300" indent="0">
              <a:buNone/>
            </a:pPr>
            <a:endParaRPr lang="en-US" sz="900" dirty="0"/>
          </a:p>
          <a:p>
            <a:pPr marL="114300" indent="0">
              <a:buNone/>
            </a:pPr>
            <a:r>
              <a:rPr lang="en-US" i="1" dirty="0"/>
              <a:t>Remember, you need to </a:t>
            </a:r>
            <a:r>
              <a:rPr lang="en-US" b="1" i="1" dirty="0"/>
              <a:t>earn the most money given the space available </a:t>
            </a:r>
            <a:r>
              <a:rPr lang="en-US" i="1" dirty="0"/>
              <a:t>in your vending machine, so only include the drinks most likely to sell well.</a:t>
            </a:r>
          </a:p>
        </p:txBody>
      </p:sp>
      <p:pic>
        <p:nvPicPr>
          <p:cNvPr id="4" name="Google Shape;64;p14">
            <a:extLst>
              <a:ext uri="{FF2B5EF4-FFF2-40B4-BE49-F238E27FC236}">
                <a16:creationId xmlns:a16="http://schemas.microsoft.com/office/drawing/2014/main" id="{88C9CF0F-1E17-4D64-92E0-8AB185969D11}"/>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55842708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26382</TotalTime>
  <Words>1047</Words>
  <Application>Microsoft Office PowerPoint</Application>
  <PresentationFormat>On-screen Show (16:9)</PresentationFormat>
  <Paragraphs>105</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Open Sans</vt:lpstr>
      <vt:lpstr>Arial</vt:lpstr>
      <vt:lpstr>Calibri</vt:lpstr>
      <vt:lpstr>Times New Roman</vt:lpstr>
      <vt:lpstr>Simple Light</vt:lpstr>
      <vt:lpstr>PowerPoint Presentation</vt:lpstr>
      <vt:lpstr>Part I: Using a Vending Machine to Raise Money Lots of teams, groups and clubs need to raise money to attend regional competitions: Band, choir, rocketry, sports, you name it! They need funds to pay for all sorts of things, like:  -Registration -Food   -Transportation -Hotels  -Uniforms/t-shirts  You are part of the FIRST robotics team at your school and your team needs to raise $10,000 to attend this year’s regional competition. To help you meet your goal, your coach has purchased a vending machine for the team. Your school principal has agreed to let the team operate the vending machine on school grounds and keep all of the money it makes to go towards fundraising. You will have 6 months to operate the vending machine.   </vt:lpstr>
      <vt:lpstr>About Your Vending Machine</vt:lpstr>
      <vt:lpstr>Your Criteria and Constraints</vt:lpstr>
      <vt:lpstr>What is Optimizing and How is It Used?</vt:lpstr>
      <vt:lpstr>Examples of Optimizing in Engineering</vt:lpstr>
      <vt:lpstr>Using Optimization in Your Vending Machine</vt:lpstr>
      <vt:lpstr>What are Trade-Offs?</vt:lpstr>
      <vt:lpstr>Activity #1</vt:lpstr>
      <vt:lpstr>Example Survey</vt:lpstr>
      <vt:lpstr>Part II: Maximizing Performance by Using Data  Problem #1: You’ve stocked your vending machine and it has been selling drinks to students for a whole month. You put the most popular drink in slot #1, the second most popular in slot #2, and so on.   The team has been restocking drinks as needed and keeping an eye on performance. However, your coach informs the team that the drinks in the #3 ad #5 slots aren’t selling well.  Brainstorm: Why aren’t these drinks selling as well as the others?  </vt:lpstr>
      <vt:lpstr>Part II: Maximizing Performance by Using Data</vt:lpstr>
      <vt:lpstr>Part II: Maximizing Performance by Using Data</vt:lpstr>
      <vt:lpstr>Activity #2: Final Assessment Write a Letter to Your Principal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Hartman</dc:creator>
  <cp:lastModifiedBy>Dua Chaker</cp:lastModifiedBy>
  <cp:revision>62</cp:revision>
  <dcterms:modified xsi:type="dcterms:W3CDTF">2023-07-18T18:49:39Z</dcterms:modified>
</cp:coreProperties>
</file>