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9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0080625" cy="7559675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MSON, CARLEIGH CLAYTON" initials="SC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8" d="100"/>
          <a:sy n="108" d="100"/>
        </p:scale>
        <p:origin x="-234" y="204"/>
      </p:cViewPr>
      <p:guideLst>
        <p:guide orient="horz" pos="2381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30FBA63-1ACB-4EFA-81BC-142A188BA79E}" type="slidenum">
              <a:rPr/>
              <a:pPr marL="0" marR="0" lvl="0" indent="0" algn="r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4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‹#›</a:t>
            </a:fld>
            <a:endParaRPr lang="de-DE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ndale Sans UI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4813613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17"/>
            <a:ext cx="5345280" cy="400895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lvl="0"/>
            <a:endParaRPr lang="en-US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fld id="{A422775D-5CEC-4438-B612-582FD8F56F4B}" type="slidenum">
              <a:rPr/>
              <a:pPr lv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141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en-US" sz="2000" b="0" i="0" u="none" strike="noStrike" kern="1200" cap="none" spc="0" baseline="0">
        <a:solidFill>
          <a:srgbClr val="000000"/>
        </a:solidFill>
        <a:uFillTx/>
        <a:latin typeface="Arial" pitchFamily="18"/>
        <a:cs typeface="Tahoma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811399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88036" y="1511935"/>
            <a:ext cx="8655897" cy="2015913"/>
          </a:xfrm>
          <a:ln>
            <a:noFill/>
          </a:ln>
        </p:spPr>
        <p:txBody>
          <a:bodyPr vert="horz" tIns="0" rIns="20159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62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88036" y="3558863"/>
            <a:ext cx="8659257" cy="1931917"/>
          </a:xfrm>
        </p:spPr>
        <p:txBody>
          <a:bodyPr lIns="0" rIns="20159"/>
          <a:lstStyle>
            <a:lvl1pPr marL="0" marR="50397" indent="0" algn="r">
              <a:buNone/>
              <a:defRPr>
                <a:solidFill>
                  <a:schemeClr val="tx1"/>
                </a:solidFill>
              </a:defRPr>
            </a:lvl1pPr>
            <a:lvl2pPr marL="503972" indent="0" algn="ctr">
              <a:buNone/>
            </a:lvl2pPr>
            <a:lvl3pPr marL="1007943" indent="0" algn="ctr">
              <a:buNone/>
            </a:lvl3pPr>
            <a:lvl4pPr marL="1511915" indent="0" algn="ctr">
              <a:buNone/>
            </a:lvl4pPr>
            <a:lvl5pPr marL="2015886" indent="0" algn="ctr">
              <a:buNone/>
            </a:lvl5pPr>
            <a:lvl6pPr marL="2519858" indent="0" algn="ctr">
              <a:buNone/>
            </a:lvl6pPr>
            <a:lvl7pPr marL="3023829" indent="0" algn="ctr">
              <a:buNone/>
            </a:lvl7pPr>
            <a:lvl8pPr marL="3527801" indent="0" algn="ctr">
              <a:buNone/>
            </a:lvl8pPr>
            <a:lvl9pPr marL="4031772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2138FEF-7A9E-49E0-8A44-1C8E947CE4C2}" type="slidenum">
              <a:rPr lang="en-US" smtClean="0"/>
              <a:pPr lvl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A1F880C-143E-4F4B-A8FA-FD51723E02D1}" type="slidenum">
              <a:rPr lang="en-US" smtClean="0"/>
              <a:pPr lvl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8453" y="1007958"/>
            <a:ext cx="2268141" cy="574500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031" y="1007958"/>
            <a:ext cx="6636411" cy="574500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19294FB-295D-43C3-BE25-A9012D85C069}" type="slidenum">
              <a:rPr lang="en-US" smtClean="0"/>
              <a:pPr lvl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AC0390B-6DCE-428F-A6C8-4986F8B91E3E}" type="slidenum">
              <a:rPr lang="en-US" smtClean="0"/>
              <a:pPr lvl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676" y="1451458"/>
            <a:ext cx="8568531" cy="1501855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62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4676" y="2981391"/>
            <a:ext cx="8568531" cy="1664178"/>
          </a:xfrm>
        </p:spPr>
        <p:txBody>
          <a:bodyPr lIns="50397" rIns="50397" anchor="t"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CA16C75-423D-4F0E-81EE-9CB0647FAE85}" type="slidenum">
              <a:rPr lang="en-US" smtClean="0"/>
              <a:pPr lvl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31" y="776127"/>
            <a:ext cx="9072563" cy="1259946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031" y="2116538"/>
            <a:ext cx="4452276" cy="4888590"/>
          </a:xfrm>
        </p:spPr>
        <p:txBody>
          <a:bodyPr/>
          <a:lstStyle>
            <a:lvl1pPr>
              <a:defRPr sz="29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4318" y="2116538"/>
            <a:ext cx="4452276" cy="4888590"/>
          </a:xfrm>
        </p:spPr>
        <p:txBody>
          <a:bodyPr/>
          <a:lstStyle>
            <a:lvl1pPr>
              <a:defRPr sz="29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B87E4A-2B14-4C1E-AD1F-4100F68D96AF}" type="slidenum">
              <a:rPr lang="en-US" smtClean="0"/>
              <a:pPr lvl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31" y="776127"/>
            <a:ext cx="9072563" cy="1259946"/>
          </a:xfrm>
        </p:spPr>
        <p:txBody>
          <a:bodyPr tIns="50397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031" y="2045068"/>
            <a:ext cx="4454027" cy="726813"/>
          </a:xfrm>
        </p:spPr>
        <p:txBody>
          <a:bodyPr lIns="50397" tIns="0" rIns="50397" bIns="0" anchor="ctr">
            <a:noAutofit/>
          </a:bodyPr>
          <a:lstStyle>
            <a:lvl1pPr marL="0" indent="0">
              <a:buNone/>
              <a:defRPr sz="26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120818" y="2050038"/>
            <a:ext cx="4455776" cy="721843"/>
          </a:xfrm>
        </p:spPr>
        <p:txBody>
          <a:bodyPr lIns="50397" tIns="0" rIns="50397" bIns="0" anchor="ctr"/>
          <a:lstStyle>
            <a:lvl1pPr marL="0" indent="0">
              <a:buNone/>
              <a:defRPr sz="26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4031" y="2771881"/>
            <a:ext cx="4454027" cy="4239194"/>
          </a:xfrm>
        </p:spPr>
        <p:txBody>
          <a:bodyPr tIns="0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0818" y="2771881"/>
            <a:ext cx="4455776" cy="4239194"/>
          </a:xfrm>
        </p:spPr>
        <p:txBody>
          <a:bodyPr tIns="0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207BEF2-4EA8-4A18-BF98-1645C7F9E456}" type="slidenum">
              <a:rPr lang="en-US" smtClean="0"/>
              <a:pPr lvl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31" y="776127"/>
            <a:ext cx="9156568" cy="1259946"/>
          </a:xfrm>
        </p:spPr>
        <p:txBody>
          <a:bodyPr vert="horz" tIns="50397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5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FF23E52-2464-4826-BF74-9B5C7D368CDE}" type="slidenum">
              <a:rPr lang="en-US" smtClean="0"/>
              <a:pPr lvl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10B5B3E-D4D6-474A-AD11-9B6F7EBD61F7}" type="slidenum">
              <a:rPr lang="en-US" smtClean="0"/>
              <a:pPr lvl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047" y="566978"/>
            <a:ext cx="3024188" cy="1280945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9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56047" y="1847921"/>
            <a:ext cx="3024188" cy="5039783"/>
          </a:xfrm>
        </p:spPr>
        <p:txBody>
          <a:bodyPr lIns="20159" rIns="20159"/>
          <a:lstStyle>
            <a:lvl1pPr marL="0" indent="0" algn="l">
              <a:buNone/>
              <a:defRPr sz="1500"/>
            </a:lvl1pPr>
            <a:lvl2pPr indent="0" algn="l">
              <a:buNone/>
              <a:defRPr sz="1300"/>
            </a:lvl2pPr>
            <a:lvl3pPr indent="0" algn="l">
              <a:buNone/>
              <a:defRPr sz="1100"/>
            </a:lvl3pPr>
            <a:lvl4pPr indent="0" algn="l">
              <a:buNone/>
              <a:defRPr sz="1000"/>
            </a:lvl4pPr>
            <a:lvl5pPr indent="0" algn="l">
              <a:buNone/>
              <a:defRPr sz="10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941245" y="1847921"/>
            <a:ext cx="5635349" cy="5039783"/>
          </a:xfrm>
        </p:spPr>
        <p:txBody>
          <a:bodyPr tIns="0"/>
          <a:lstStyle>
            <a:lvl1pPr>
              <a:defRPr sz="3100"/>
            </a:lvl1pPr>
            <a:lvl2pPr>
              <a:defRPr sz="2900"/>
            </a:lvl2pPr>
            <a:lvl3pPr>
              <a:defRPr sz="2600"/>
            </a:lvl3pPr>
            <a:lvl4pPr>
              <a:defRPr sz="22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A42FB07-53A2-47AB-99FF-1004A86EDEC8}" type="slidenum">
              <a:rPr lang="en-US" smtClean="0"/>
              <a:pPr lvl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490023" y="1221450"/>
            <a:ext cx="5796359" cy="4535805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824002" y="5908153"/>
            <a:ext cx="171371" cy="171353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42" y="1297420"/>
            <a:ext cx="2439511" cy="1744547"/>
          </a:xfrm>
        </p:spPr>
        <p:txBody>
          <a:bodyPr vert="horz" lIns="50397" tIns="50397" rIns="50397" bIns="50397" anchor="b"/>
          <a:lstStyle>
            <a:lvl1pPr algn="l">
              <a:buNone/>
              <a:defRPr sz="22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2042" y="3118211"/>
            <a:ext cx="2436151" cy="2402297"/>
          </a:xfrm>
        </p:spPr>
        <p:txBody>
          <a:bodyPr lIns="70556" rIns="50397" bIns="50397" anchor="t"/>
          <a:lstStyle>
            <a:lvl1pPr marL="0" indent="0" algn="l">
              <a:spcBef>
                <a:spcPts val="276"/>
              </a:spcBef>
              <a:buFontTx/>
              <a:buNone/>
              <a:defRPr sz="14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904552" y="7006699"/>
            <a:ext cx="672042" cy="402483"/>
          </a:xfrm>
        </p:spPr>
        <p:txBody>
          <a:bodyPr/>
          <a:lstStyle/>
          <a:p>
            <a:pPr lvl="0"/>
            <a:fld id="{1EE6BB1A-EEA8-41CF-8F5A-E405AC1E9C55}" type="slidenum">
              <a:rPr lang="en-US" smtClean="0"/>
              <a:pPr lvl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842845" y="1322245"/>
            <a:ext cx="5090716" cy="4334214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5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0501" y="6411724"/>
            <a:ext cx="10101626" cy="114795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830299" y="6856206"/>
            <a:ext cx="5250326" cy="70347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0501" y="-7875"/>
            <a:ext cx="10101626" cy="114795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830299" y="-7875"/>
            <a:ext cx="5250326" cy="70347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504031" y="776127"/>
            <a:ext cx="9072563" cy="1259946"/>
          </a:xfrm>
          <a:prstGeom prst="rect">
            <a:avLst/>
          </a:prstGeom>
        </p:spPr>
        <p:txBody>
          <a:bodyPr vert="horz" lIns="0" tIns="50397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504031" y="2133508"/>
            <a:ext cx="9072563" cy="4838192"/>
          </a:xfrm>
          <a:prstGeom prst="rect">
            <a:avLst/>
          </a:prstGeom>
        </p:spPr>
        <p:txBody>
          <a:bodyPr vert="horz" lIns="100794" tIns="50397" rIns="100794" bIns="50397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504031" y="7006699"/>
            <a:ext cx="2352146" cy="40248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3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lvl="0"/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940182" y="7006699"/>
            <a:ext cx="3696229" cy="40248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3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lvl="0"/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736542" y="7006699"/>
            <a:ext cx="840052" cy="40248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3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lvl="0"/>
            <a:fld id="{86F1EC3A-D393-4211-961D-43E6158E7046}" type="slidenum">
              <a:rPr lang="en-US" smtClean="0"/>
              <a:pPr lvl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20965" y="223117"/>
            <a:ext cx="10120917" cy="715649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55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02383" indent="-302383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05560" indent="-272145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indent="-272145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10326" indent="-231827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612709" indent="-231827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1915092" indent="-231827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116681" indent="-201589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419063" indent="-201589" algn="l" rtl="0" eaLnBrk="1" latinLnBrk="0" hangingPunct="1">
        <a:spcBef>
          <a:spcPct val="20000"/>
        </a:spcBef>
        <a:buClr>
          <a:schemeClr val="tx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721446" indent="-201589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nasa.gov/wav/123163main_cas-skr1-112203.wav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pbs.org/wgbh/nova/military/imaging-radar.html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saturn.jpl.nasa.gov/photos/imagedetails/index.cfm?imageId=4399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missionscience.nasa.gov/ems/emsVideo_01intro.html/" TargetMode="External"/><Relationship Id="rId4" Type="http://schemas.openxmlformats.org/officeDocument/2006/relationships/hyperlink" Target="http://www.teachersdomain.org/resource/hew06.sci.phys.energy.radiowaves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phet.colorado.edu/en/simulation/radio-waves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issionscience.nasa.gov/ems/emsVideo_01intro.html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10080625" cy="1262063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en-US" dirty="0"/>
              <a:t>Catching the Perfect SAR </a:t>
            </a:r>
            <a:r>
              <a:rPr lang="en-US" dirty="0" smtClean="0"/>
              <a:t>Waves!</a:t>
            </a:r>
            <a:endParaRPr lang="en-US" dirty="0"/>
          </a:p>
        </p:txBody>
      </p:sp>
      <p:sp>
        <p:nvSpPr>
          <p:cNvPr id="3" name="Subtitle 2"/>
          <p:cNvSpPr txBox="1">
            <a:spLocks noGrp="1"/>
          </p:cNvSpPr>
          <p:nvPr>
            <p:ph type="subTitle" idx="4294967295"/>
          </p:nvPr>
        </p:nvSpPr>
        <p:spPr>
          <a:xfrm>
            <a:off x="0" y="1768475"/>
            <a:ext cx="9072563" cy="4989513"/>
          </a:xfrm>
        </p:spPr>
        <p:txBody>
          <a:bodyPr anchor="ctr" anchorCtr="1">
            <a:spAutoFit/>
          </a:bodyPr>
          <a:lstStyle/>
          <a:p>
            <a:pPr marL="0" lvl="0" indent="0" algn="ctr">
              <a:buNone/>
            </a:pPr>
            <a:endParaRPr lang="en-US" dirty="0"/>
          </a:p>
          <a:p>
            <a:pPr marL="0" lvl="0" indent="0" algn="ctr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1871996" y="1799996"/>
            <a:ext cx="6095518" cy="423828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 Placeholder 2"/>
          <p:cNvSpPr txBox="1">
            <a:spLocks/>
          </p:cNvSpPr>
          <p:nvPr/>
        </p:nvSpPr>
        <p:spPr>
          <a:xfrm>
            <a:off x="846137" y="6980238"/>
            <a:ext cx="9070975" cy="609600"/>
          </a:xfrm>
          <a:prstGeom prst="rect">
            <a:avLst/>
          </a:prstGeom>
        </p:spPr>
        <p:txBody>
          <a:bodyPr vert="horz" lIns="100794" tIns="50397" rIns="100794" bIns="50397">
            <a:normAutofit/>
          </a:bodyPr>
          <a:lstStyle>
            <a:lvl1pPr marL="302383" indent="-302383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05560" indent="-272145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7943" indent="-272145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10326" indent="-231827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2709" indent="-231827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15092" indent="-231827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16681" indent="-201589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19063" indent="-201589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21446" indent="-201589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 2"/>
              <a:buNone/>
            </a:pPr>
            <a:r>
              <a:rPr lang="en-US" sz="1600" smtClean="0">
                <a:hlinkClick r:id="rId4"/>
              </a:rPr>
              <a:t>Play Multimedia</a:t>
            </a:r>
            <a:endParaRPr lang="en-US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AR Diagram - Triangl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9512" y="1493837"/>
            <a:ext cx="5486400" cy="5486400"/>
          </a:xfrm>
          <a:prstGeom prst="rect">
            <a:avLst/>
          </a:prstGeom>
        </p:spPr>
      </p:pic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39712" y="274637"/>
            <a:ext cx="9072563" cy="1262063"/>
          </a:xfrm>
        </p:spPr>
        <p:txBody>
          <a:bodyPr/>
          <a:lstStyle/>
          <a:p>
            <a:pPr lvl="0">
              <a:buNone/>
            </a:pPr>
            <a:r>
              <a:rPr lang="en-US" dirty="0" smtClean="0"/>
              <a:t>SAR vs. ISAR</a:t>
            </a:r>
            <a:endParaRPr lang="en-US" dirty="0"/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846137" y="6980238"/>
            <a:ext cx="9070975" cy="609600"/>
          </a:xfrm>
          <a:prstGeom prst="rect">
            <a:avLst/>
          </a:prstGeom>
        </p:spPr>
        <p:txBody>
          <a:bodyPr vert="horz" lIns="100794" tIns="50397" rIns="100794" bIns="50397">
            <a:normAutofit/>
          </a:bodyPr>
          <a:lstStyle/>
          <a:p>
            <a:pPr marL="302383" marR="0" lvl="0" indent="-302383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4"/>
              </a:rPr>
              <a:t>SAR Multimedia - Launch Interactive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39712" y="274637"/>
            <a:ext cx="9072563" cy="1262063"/>
          </a:xfrm>
        </p:spPr>
        <p:txBody>
          <a:bodyPr/>
          <a:lstStyle/>
          <a:p>
            <a:pPr lvl="0">
              <a:buNone/>
            </a:pPr>
            <a:r>
              <a:rPr lang="en-US" dirty="0"/>
              <a:t>Applications in Geometry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9072563" cy="4989513"/>
          </a:xfrm>
        </p:spPr>
        <p:txBody>
          <a:bodyPr/>
          <a:lstStyle/>
          <a:p>
            <a:pPr lvl="0"/>
            <a:r>
              <a:rPr lang="en-US" sz="2400" dirty="0"/>
              <a:t>Essentially Radar systems are distance calculating devices.  </a:t>
            </a:r>
          </a:p>
          <a:p>
            <a:pPr lvl="0"/>
            <a:r>
              <a:rPr lang="en-US" sz="2400" dirty="0"/>
              <a:t>We can use </a:t>
            </a:r>
            <a:r>
              <a:rPr lang="en-US" sz="2400" dirty="0" smtClean="0"/>
              <a:t>Pythagorean </a:t>
            </a:r>
            <a:r>
              <a:rPr lang="en-US" sz="2400" dirty="0"/>
              <a:t>Theorem to calculate distances.</a:t>
            </a:r>
          </a:p>
          <a:p>
            <a:pPr lvl="0"/>
            <a:r>
              <a:rPr lang="en-US" sz="2400" dirty="0" smtClean="0"/>
              <a:t>Pythagorean </a:t>
            </a:r>
            <a:r>
              <a:rPr lang="en-US" sz="2400" dirty="0"/>
              <a:t>Theorem:</a:t>
            </a:r>
          </a:p>
          <a:p>
            <a:pPr lvl="1" hangingPunct="0"/>
            <a:r>
              <a:rPr lang="en-US" sz="2000" dirty="0"/>
              <a:t>a</a:t>
            </a:r>
            <a:r>
              <a:rPr lang="en-US" sz="2000" dirty="0">
                <a:latin typeface="Arial" pitchFamily="32"/>
                <a:cs typeface="Arial" pitchFamily="32"/>
              </a:rPr>
              <a:t>²</a:t>
            </a:r>
            <a:r>
              <a:rPr lang="en-US" sz="2000" dirty="0">
                <a:cs typeface="Arial" pitchFamily="32"/>
              </a:rPr>
              <a:t> + b</a:t>
            </a:r>
            <a:r>
              <a:rPr lang="en-US" sz="2000" dirty="0">
                <a:latin typeface="Arial" pitchFamily="32"/>
                <a:cs typeface="Arial" pitchFamily="32"/>
              </a:rPr>
              <a:t>² = c² where a</a:t>
            </a:r>
            <a:r>
              <a:rPr lang="en-US" sz="2000" dirty="0" smtClean="0">
                <a:latin typeface="Arial" pitchFamily="32"/>
                <a:cs typeface="Arial" pitchFamily="32"/>
              </a:rPr>
              <a:t>, b </a:t>
            </a:r>
            <a:r>
              <a:rPr lang="en-US" sz="2000" dirty="0">
                <a:latin typeface="Arial" pitchFamily="32"/>
                <a:cs typeface="Arial" pitchFamily="32"/>
              </a:rPr>
              <a:t>are the short legs and c is the </a:t>
            </a:r>
            <a:r>
              <a:rPr lang="en-US" sz="2000" dirty="0" smtClean="0">
                <a:latin typeface="Arial" pitchFamily="32"/>
                <a:cs typeface="Arial" pitchFamily="32"/>
              </a:rPr>
              <a:t>hypotenuse </a:t>
            </a:r>
            <a:r>
              <a:rPr lang="en-US" sz="2000" dirty="0">
                <a:latin typeface="Arial" pitchFamily="32"/>
                <a:cs typeface="Arial" pitchFamily="32"/>
              </a:rPr>
              <a:t>of a right triangle.</a:t>
            </a:r>
          </a:p>
        </p:txBody>
      </p:sp>
      <p:pic>
        <p:nvPicPr>
          <p:cNvPr id="6" name="Picture 5" descr="SAR Diagram - Triangle PT.psd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112" y="3627437"/>
            <a:ext cx="3810000" cy="3810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3512" y="350837"/>
            <a:ext cx="9072563" cy="1262063"/>
          </a:xfrm>
        </p:spPr>
        <p:txBody>
          <a:bodyPr/>
          <a:lstStyle/>
          <a:p>
            <a:pPr lvl="0">
              <a:buNone/>
            </a:pPr>
            <a:r>
              <a:rPr lang="en-US" dirty="0"/>
              <a:t>Rise to the Challenge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9072563" cy="4989513"/>
          </a:xfrm>
        </p:spPr>
        <p:txBody>
          <a:bodyPr/>
          <a:lstStyle/>
          <a:p>
            <a:pPr lvl="0" algn="just"/>
            <a:r>
              <a:rPr lang="en-US" dirty="0"/>
              <a:t>Pretend you are an engineer working with NASA aviation. Under time and funding </a:t>
            </a:r>
            <a:r>
              <a:rPr lang="en-US" dirty="0" smtClean="0"/>
              <a:t>constraints</a:t>
            </a:r>
            <a:r>
              <a:rPr lang="en-US" dirty="0"/>
              <a:t>, NASA has asked you to construct, calibrate, and evaluate their </a:t>
            </a:r>
            <a:r>
              <a:rPr lang="en-US" dirty="0" smtClean="0"/>
              <a:t>latest </a:t>
            </a:r>
            <a:r>
              <a:rPr lang="en-US" dirty="0"/>
              <a:t>Radar system </a:t>
            </a:r>
            <a:r>
              <a:rPr lang="en-US" dirty="0" smtClean="0"/>
              <a:t>design. The functional </a:t>
            </a:r>
            <a:r>
              <a:rPr lang="en-US" dirty="0"/>
              <a:t>prototype, </a:t>
            </a:r>
            <a:r>
              <a:rPr lang="en-US" dirty="0" smtClean="0"/>
              <a:t>the radar </a:t>
            </a:r>
            <a:r>
              <a:rPr lang="en-US" dirty="0"/>
              <a:t>calibration results in graphical and tabular form, and </a:t>
            </a:r>
            <a:r>
              <a:rPr lang="en-US" dirty="0" smtClean="0"/>
              <a:t>the distance </a:t>
            </a:r>
            <a:r>
              <a:rPr lang="en-US" dirty="0"/>
              <a:t>evaluation results are due </a:t>
            </a:r>
            <a:r>
              <a:rPr lang="en-US" dirty="0" smtClean="0"/>
              <a:t>in 4 </a:t>
            </a:r>
            <a:r>
              <a:rPr lang="en-US" dirty="0"/>
              <a:t>days!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/>
          <a:lstStyle/>
          <a:p>
            <a:pPr lvl="0">
              <a:buNone/>
            </a:pPr>
            <a:r>
              <a:rPr lang="en-US"/>
              <a:t>References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9072563" cy="4989513"/>
          </a:xfrm>
        </p:spPr>
        <p:txBody>
          <a:bodyPr/>
          <a:lstStyle/>
          <a:p>
            <a:pPr lvl="0"/>
            <a:r>
              <a:rPr lang="en-US" sz="1800" dirty="0"/>
              <a:t>Photo Dept. NASA Headquarters, 300 E. St. SW, Washington, DC </a:t>
            </a:r>
            <a:r>
              <a:rPr lang="en-US" sz="1800" dirty="0" smtClean="0"/>
              <a:t>20546</a:t>
            </a:r>
            <a:r>
              <a:rPr lang="en-US" sz="1800" dirty="0" smtClean="0">
                <a:hlinkClick r:id="rId3"/>
              </a:rPr>
              <a:t>http</a:t>
            </a:r>
            <a:r>
              <a:rPr lang="en-US" sz="1800" dirty="0">
                <a:hlinkClick r:id="rId3"/>
              </a:rPr>
              <a:t>://saturn.jpl.nasa.gov/photos/imagedetails/index.cfm?imageId=4399</a:t>
            </a:r>
          </a:p>
          <a:p>
            <a:pPr lvl="0"/>
            <a:r>
              <a:rPr lang="en-US" sz="1800" dirty="0"/>
              <a:t>"Radio Waves &amp; Electromagnetic Fields." Teachers' Domain. 19 Apr. 2007. Web. 29 Jun. 2012. &lt;</a:t>
            </a:r>
            <a:r>
              <a:rPr lang="en-US" sz="1800" dirty="0">
                <a:hlinkClick r:id="rId4"/>
              </a:rPr>
              <a:t>http://www.teachersdomain.org/resource/hew06.sci.phys.energy.radiowaves/</a:t>
            </a:r>
            <a:r>
              <a:rPr lang="en-US" sz="1800" dirty="0"/>
              <a:t>&gt;.</a:t>
            </a:r>
          </a:p>
          <a:p>
            <a:pPr lvl="0"/>
            <a:r>
              <a:rPr lang="en-US" sz="1800" dirty="0"/>
              <a:t>"The Electromagnetic Spectrum" NASA Mission: Science.  20 June. 2012. Web. Web. 29 Jun. 2012. &lt;https://mynasadata.larc.nasa.gov/ElectroMag.html/&gt;</a:t>
            </a:r>
          </a:p>
          <a:p>
            <a:pPr lvl="0"/>
            <a:r>
              <a:rPr lang="en-US" sz="1800" dirty="0"/>
              <a:t>"Video Tour of Electromagnetic </a:t>
            </a:r>
            <a:r>
              <a:rPr lang="en-US" sz="1800" dirty="0" err="1"/>
              <a:t>Specturm</a:t>
            </a:r>
            <a:r>
              <a:rPr lang="en-US" sz="1800" dirty="0"/>
              <a:t>." NASA Mission: Science.  20 June. 2012. Web. Web. 29 Jun. 2012. </a:t>
            </a:r>
            <a:r>
              <a:rPr lang="en-US" sz="1800" dirty="0" smtClean="0">
                <a:hlinkClick r:id="rId5"/>
              </a:rPr>
              <a:t>http</a:t>
            </a:r>
            <a:r>
              <a:rPr lang="en-US" sz="1800" dirty="0">
                <a:hlinkClick r:id="rId5"/>
              </a:rPr>
              <a:t>://missionscience.nasa.gov/ems/emsVideo_01intro.html</a:t>
            </a:r>
            <a:r>
              <a:rPr lang="en-US" sz="1800" dirty="0" smtClean="0">
                <a:hlinkClick r:id="rId5"/>
              </a:rPr>
              <a:t>/</a:t>
            </a:r>
            <a:endParaRPr lang="en-US" sz="1800" dirty="0"/>
          </a:p>
          <a:p>
            <a:r>
              <a:rPr lang="en-US" sz="1800" dirty="0" smtClean="0"/>
              <a:t>"Imaging with Radar." Teachers' Domain. 29 Jan. 2004. Web. 29 Jun. 2012. &lt;http://www.teachersdomain.org/resource/phy03.sci.phys.energy.radar/&gt;.</a:t>
            </a:r>
          </a:p>
          <a:p>
            <a:pPr lvl="0">
              <a:buNone/>
            </a:pPr>
            <a:endParaRPr lang="en-US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3512" y="350837"/>
            <a:ext cx="9072563" cy="1262063"/>
          </a:xfrm>
        </p:spPr>
        <p:txBody>
          <a:bodyPr/>
          <a:lstStyle/>
          <a:p>
            <a:pPr lvl="0">
              <a:buNone/>
            </a:pPr>
            <a:r>
              <a:rPr lang="en-US" dirty="0"/>
              <a:t>Outline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9072563" cy="4989513"/>
          </a:xfrm>
        </p:spPr>
        <p:txBody>
          <a:bodyPr/>
          <a:lstStyle/>
          <a:p>
            <a:pPr lvl="0"/>
            <a:r>
              <a:rPr lang="en-US" dirty="0"/>
              <a:t>Wave Basics</a:t>
            </a:r>
          </a:p>
          <a:p>
            <a:pPr lvl="0"/>
            <a:r>
              <a:rPr lang="en-US" dirty="0"/>
              <a:t>Electromagnetic </a:t>
            </a:r>
            <a:r>
              <a:rPr lang="en-US" dirty="0" smtClean="0"/>
              <a:t>Spectrum </a:t>
            </a:r>
            <a:r>
              <a:rPr lang="en-US" dirty="0"/>
              <a:t>Tour</a:t>
            </a:r>
          </a:p>
          <a:p>
            <a:pPr lvl="0"/>
            <a:r>
              <a:rPr lang="en-US" dirty="0"/>
              <a:t>Radio Detection </a:t>
            </a:r>
            <a:r>
              <a:rPr lang="en-US" dirty="0" smtClean="0"/>
              <a:t>And </a:t>
            </a:r>
            <a:r>
              <a:rPr lang="en-US" dirty="0"/>
              <a:t>Ranging (Radar)</a:t>
            </a:r>
          </a:p>
          <a:p>
            <a:pPr lvl="0"/>
            <a:r>
              <a:rPr lang="en-US" dirty="0"/>
              <a:t>SAR vs. ISAR</a:t>
            </a:r>
          </a:p>
          <a:p>
            <a:pPr lvl="0"/>
            <a:r>
              <a:rPr lang="en-US" dirty="0"/>
              <a:t>Applications in Geometry</a:t>
            </a:r>
          </a:p>
          <a:p>
            <a:pPr lvl="0"/>
            <a:r>
              <a:rPr lang="en-US" dirty="0"/>
              <a:t>Rise to the challenge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39712" y="274637"/>
            <a:ext cx="9072563" cy="1262063"/>
          </a:xfrm>
        </p:spPr>
        <p:txBody>
          <a:bodyPr/>
          <a:lstStyle/>
          <a:p>
            <a:pPr lvl="0">
              <a:buNone/>
            </a:pPr>
            <a:r>
              <a:rPr lang="en-US" dirty="0"/>
              <a:t>Wave Basics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722437"/>
            <a:ext cx="9072563" cy="4953001"/>
          </a:xfrm>
        </p:spPr>
        <p:txBody>
          <a:bodyPr/>
          <a:lstStyle/>
          <a:p>
            <a:pPr lvl="0"/>
            <a:r>
              <a:rPr lang="en-US" sz="2400" dirty="0">
                <a:latin typeface="Arial" pitchFamily="34"/>
              </a:rPr>
              <a:t>A </a:t>
            </a:r>
            <a:r>
              <a:rPr lang="en-US" sz="2400" b="1" dirty="0">
                <a:latin typeface="Arial" pitchFamily="34"/>
              </a:rPr>
              <a:t>wave</a:t>
            </a:r>
            <a:r>
              <a:rPr lang="en-US" sz="2400" dirty="0">
                <a:latin typeface="Arial" pitchFamily="34"/>
              </a:rPr>
              <a:t> is a continuous oscillation of energy in space time.  </a:t>
            </a:r>
          </a:p>
          <a:p>
            <a:pPr lvl="0"/>
            <a:r>
              <a:rPr lang="en-US" sz="2400" dirty="0">
                <a:latin typeface="Arial" pitchFamily="34"/>
              </a:rPr>
              <a:t>The </a:t>
            </a:r>
            <a:r>
              <a:rPr lang="en-US" sz="2400" b="1" dirty="0">
                <a:latin typeface="Arial" pitchFamily="34"/>
              </a:rPr>
              <a:t>frequency</a:t>
            </a:r>
            <a:r>
              <a:rPr lang="en-US" sz="2400" dirty="0">
                <a:latin typeface="Arial" pitchFamily="34"/>
              </a:rPr>
              <a:t> of each wave is </a:t>
            </a:r>
            <a:r>
              <a:rPr lang="en-US" sz="2400" dirty="0" smtClean="0">
                <a:latin typeface="Arial" pitchFamily="34"/>
              </a:rPr>
              <a:t>determined </a:t>
            </a:r>
            <a:r>
              <a:rPr lang="en-US" sz="2400" dirty="0">
                <a:latin typeface="Arial" pitchFamily="34"/>
              </a:rPr>
              <a:t>by measuring the number of repetitions an event occurred within a </a:t>
            </a:r>
            <a:r>
              <a:rPr lang="en-US" sz="2400" dirty="0" smtClean="0">
                <a:latin typeface="Arial" pitchFamily="34"/>
              </a:rPr>
              <a:t>given </a:t>
            </a:r>
            <a:r>
              <a:rPr lang="en-US" sz="2400" dirty="0">
                <a:latin typeface="Arial" pitchFamily="34"/>
              </a:rPr>
              <a:t>time period then dividing the number of repetitions by the length of the time period</a:t>
            </a:r>
            <a:r>
              <a:rPr lang="en-US" sz="2400" dirty="0" smtClean="0">
                <a:latin typeface="Arial" pitchFamily="34"/>
              </a:rPr>
              <a:t>. Frequency:  </a:t>
            </a:r>
            <a:r>
              <a:rPr lang="en-US" sz="2400" i="1" dirty="0" smtClean="0">
                <a:latin typeface="Arial" pitchFamily="34"/>
              </a:rPr>
              <a:t>f</a:t>
            </a:r>
            <a:r>
              <a:rPr lang="en-US" sz="2400" dirty="0" smtClean="0">
                <a:latin typeface="Arial" pitchFamily="34"/>
              </a:rPr>
              <a:t> = # of repetitions/time</a:t>
            </a:r>
            <a:endParaRPr lang="en-US" sz="2400" dirty="0">
              <a:latin typeface="Arial" pitchFamily="34"/>
            </a:endParaRPr>
          </a:p>
          <a:p>
            <a:pPr lvl="0"/>
            <a:r>
              <a:rPr lang="en-US" sz="2400" dirty="0">
                <a:latin typeface="Arial" pitchFamily="34"/>
              </a:rPr>
              <a:t>The </a:t>
            </a:r>
            <a:r>
              <a:rPr lang="en-US" sz="2400" b="1" dirty="0">
                <a:latin typeface="Arial" pitchFamily="34"/>
              </a:rPr>
              <a:t>amplitude</a:t>
            </a:r>
            <a:r>
              <a:rPr lang="en-US" sz="2400" dirty="0">
                <a:latin typeface="Arial" pitchFamily="34"/>
              </a:rPr>
              <a:t> of a </a:t>
            </a:r>
            <a:r>
              <a:rPr lang="en-US" sz="2400" dirty="0" smtClean="0">
                <a:latin typeface="Arial" pitchFamily="34"/>
              </a:rPr>
              <a:t>wave </a:t>
            </a:r>
            <a:r>
              <a:rPr lang="en-US" sz="2400" dirty="0">
                <a:latin typeface="Arial" pitchFamily="34"/>
              </a:rPr>
              <a:t>is maximum or </a:t>
            </a:r>
            <a:r>
              <a:rPr lang="en-US" sz="2400" dirty="0" smtClean="0">
                <a:latin typeface="Arial" pitchFamily="34"/>
              </a:rPr>
              <a:t>minimum </a:t>
            </a:r>
            <a:r>
              <a:rPr lang="en-US" sz="2400" dirty="0">
                <a:latin typeface="Arial" pitchFamily="34"/>
              </a:rPr>
              <a:t>magnitude of an oscillation.  </a:t>
            </a:r>
          </a:p>
          <a:p>
            <a:pPr lvl="0"/>
            <a:r>
              <a:rPr lang="en-US" sz="2400" dirty="0">
                <a:latin typeface="Arial" pitchFamily="34"/>
              </a:rPr>
              <a:t>The </a:t>
            </a:r>
            <a:r>
              <a:rPr lang="en-US" sz="2400" b="1" dirty="0" smtClean="0">
                <a:latin typeface="Arial" pitchFamily="34"/>
              </a:rPr>
              <a:t>wave </a:t>
            </a:r>
            <a:r>
              <a:rPr lang="en-US" sz="2400" b="1" dirty="0">
                <a:latin typeface="Arial" pitchFamily="34"/>
              </a:rPr>
              <a:t>length </a:t>
            </a:r>
            <a:r>
              <a:rPr lang="en-US" sz="2400" dirty="0">
                <a:latin typeface="Arial" pitchFamily="34"/>
              </a:rPr>
              <a:t>is the distance at which the wave's pattern repeats.</a:t>
            </a:r>
          </a:p>
          <a:p>
            <a:pPr lvl="0"/>
            <a:r>
              <a:rPr lang="en-US" sz="2400" dirty="0">
                <a:latin typeface="Arial" pitchFamily="34"/>
              </a:rPr>
              <a:t>Waves are reflected, absorbed, diffracted, and scattered.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av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6112" y="1189037"/>
            <a:ext cx="6324600" cy="6324600"/>
          </a:xfrm>
          <a:prstGeom prst="rect">
            <a:avLst/>
          </a:prstGeom>
        </p:spPr>
      </p:pic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3512" y="274637"/>
            <a:ext cx="9072563" cy="1262063"/>
          </a:xfrm>
        </p:spPr>
        <p:txBody>
          <a:bodyPr/>
          <a:lstStyle/>
          <a:p>
            <a:pPr lvl="0">
              <a:buNone/>
            </a:pPr>
            <a:r>
              <a:rPr lang="en-US" dirty="0"/>
              <a:t>Wave Basics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846137" y="6980238"/>
            <a:ext cx="9070975" cy="609600"/>
          </a:xfrm>
        </p:spPr>
        <p:txBody>
          <a:bodyPr/>
          <a:lstStyle/>
          <a:p>
            <a:pPr lvl="0" algn="ctr">
              <a:buNone/>
            </a:pPr>
            <a:r>
              <a:rPr lang="en-US" sz="1600" dirty="0" smtClean="0">
                <a:hlinkClick r:id="rId4"/>
              </a:rPr>
              <a:t>Wave Multimedia - Run NOW</a:t>
            </a:r>
            <a:endParaRPr lang="en-US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3512" y="503237"/>
            <a:ext cx="9072563" cy="1262063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dirty="0"/>
              <a:t>Electromagnetic Spectrum Tour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163512" y="2027237"/>
            <a:ext cx="9072563" cy="44958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Engineers </a:t>
            </a:r>
            <a:r>
              <a:rPr lang="en-US" dirty="0"/>
              <a:t>use all types of </a:t>
            </a:r>
            <a:r>
              <a:rPr lang="en-US" dirty="0" smtClean="0"/>
              <a:t>electromagnetic </a:t>
            </a:r>
            <a:r>
              <a:rPr lang="en-US" dirty="0"/>
              <a:t>waves when working, researching, </a:t>
            </a:r>
            <a:r>
              <a:rPr lang="en-US" dirty="0" smtClean="0"/>
              <a:t>and playing</a:t>
            </a:r>
            <a:r>
              <a:rPr lang="en-US" dirty="0" smtClean="0"/>
              <a:t>!</a:t>
            </a:r>
          </a:p>
          <a:p>
            <a:pPr lvl="3"/>
            <a:endParaRPr lang="en-US" dirty="0"/>
          </a:p>
          <a:p>
            <a:pPr lvl="0"/>
            <a:r>
              <a:rPr lang="en-US" dirty="0"/>
              <a:t>There are seven </a:t>
            </a:r>
            <a:r>
              <a:rPr lang="en-US" dirty="0" smtClean="0"/>
              <a:t>electromagnetic </a:t>
            </a:r>
            <a:r>
              <a:rPr lang="en-US" dirty="0"/>
              <a:t>radiation waves:  Radio, Microwaves, Infrared, Visible, Ultraviolet,   X-rays, and Gamma-rays</a:t>
            </a:r>
            <a:r>
              <a:rPr lang="en-US" dirty="0" smtClean="0"/>
              <a:t>.</a:t>
            </a:r>
          </a:p>
          <a:p>
            <a:pPr lvl="4"/>
            <a:endParaRPr lang="en-US" dirty="0"/>
          </a:p>
          <a:p>
            <a:pPr lvl="0"/>
            <a:r>
              <a:rPr lang="en-US" dirty="0"/>
              <a:t>The distinguishing characteristics among waves are: frequency, wave length, and </a:t>
            </a:r>
            <a:r>
              <a:rPr lang="en-US" dirty="0" smtClean="0"/>
              <a:t>radiation </a:t>
            </a:r>
            <a:r>
              <a:rPr lang="en-US" dirty="0"/>
              <a:t>energy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3512" y="503237"/>
            <a:ext cx="9072563" cy="1262063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dirty="0"/>
              <a:t>Electromagnetic Spectrum Tour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2103437"/>
            <a:ext cx="9072563" cy="13716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Radar </a:t>
            </a:r>
            <a:r>
              <a:rPr lang="en-US" dirty="0"/>
              <a:t>systems use radio </a:t>
            </a:r>
            <a:r>
              <a:rPr lang="en-US" dirty="0" smtClean="0"/>
              <a:t>waves…why do think that is??</a:t>
            </a: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0" y="2941637"/>
            <a:ext cx="9072563" cy="3763961"/>
          </a:xfrm>
          <a:prstGeom prst="rect">
            <a:avLst/>
          </a:prstGeom>
        </p:spPr>
        <p:txBody>
          <a:bodyPr vert="horz" lIns="100794" tIns="50397" rIns="100794" bIns="50397">
            <a:normAutofit/>
          </a:bodyPr>
          <a:lstStyle>
            <a:lvl1pPr marL="302383" indent="-302383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05560" indent="-272145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7943" indent="-272145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10326" indent="-231827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2709" indent="-231827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15092" indent="-231827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16681" indent="-201589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19063" indent="-201589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21446" indent="-201589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 smtClean="0"/>
              <a:t>Radio waves do not require matter to transport energy; they can transport energy through a vacuum</a:t>
            </a:r>
          </a:p>
          <a:p>
            <a:pPr lvl="2"/>
            <a:r>
              <a:rPr lang="en-US" dirty="0" smtClean="0"/>
              <a:t>This makes it possible for satellites to use radars to detect objects outside the Earth’s atmosphere</a:t>
            </a:r>
          </a:p>
          <a:p>
            <a:pPr lvl="1"/>
            <a:r>
              <a:rPr lang="en-US" dirty="0" smtClean="0"/>
              <a:t>Radio waves travel at constant speed through a vacuum called the speed of light.</a:t>
            </a:r>
          </a:p>
          <a:p>
            <a:pPr lvl="2"/>
            <a:r>
              <a:rPr lang="en-US" dirty="0" smtClean="0"/>
              <a:t>This is very useful when doing ranging calculations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754308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29007" y="0"/>
            <a:ext cx="9884161" cy="706859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ubtitle 2"/>
          <p:cNvSpPr txBox="1">
            <a:spLocks noGrp="1"/>
          </p:cNvSpPr>
          <p:nvPr>
            <p:ph type="subTitle" idx="4294967295"/>
          </p:nvPr>
        </p:nvSpPr>
        <p:spPr>
          <a:xfrm>
            <a:off x="920749" y="6659563"/>
            <a:ext cx="9072563" cy="819150"/>
          </a:xfrm>
        </p:spPr>
        <p:txBody>
          <a:bodyPr anchor="ctr" anchorCtr="1"/>
          <a:lstStyle/>
          <a:p>
            <a:pPr marL="0" lvl="0" indent="0" algn="ctr">
              <a:buNone/>
            </a:pPr>
            <a:r>
              <a:rPr lang="en-US" sz="1600" dirty="0" smtClean="0">
                <a:hlinkClick r:id="rId4"/>
              </a:rPr>
              <a:t>Electromagnetic Spectrum Multimedia</a:t>
            </a:r>
            <a:endParaRPr lang="en-US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3512" y="350837"/>
            <a:ext cx="9072563" cy="1262063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dirty="0"/>
              <a:t>Radio Detection </a:t>
            </a:r>
            <a:r>
              <a:rPr lang="en-US" dirty="0" smtClean="0"/>
              <a:t>And Ranging</a:t>
            </a:r>
            <a:endParaRPr lang="en-US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798637"/>
            <a:ext cx="9072563" cy="5334000"/>
          </a:xfrm>
        </p:spPr>
        <p:txBody>
          <a:bodyPr>
            <a:normAutofit/>
          </a:bodyPr>
          <a:lstStyle/>
          <a:p>
            <a:pPr lvl="0"/>
            <a:r>
              <a:rPr lang="en-US" sz="2800" dirty="0" smtClean="0">
                <a:latin typeface="Arial" pitchFamily="34" charset="0"/>
                <a:cs typeface="Arial" pitchFamily="34" charset="0"/>
              </a:rPr>
              <a:t>RADAR =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Ra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dio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D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etection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nd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anging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system</a:t>
            </a:r>
          </a:p>
          <a:p>
            <a:pPr lvl="0"/>
            <a:r>
              <a:rPr lang="en-US" sz="2800" dirty="0" smtClean="0">
                <a:latin typeface="Arial" pitchFamily="34" charset="0"/>
                <a:cs typeface="Arial" pitchFamily="34" charset="0"/>
              </a:rPr>
              <a:t>The Radar system detects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targets by reflected electromagnetic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energy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800" dirty="0" smtClean="0">
                <a:latin typeface="Arial" pitchFamily="34" charset="0"/>
                <a:cs typeface="Arial" pitchFamily="34" charset="0"/>
              </a:rPr>
              <a:t>The Radar system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is composed of a transmitter,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receiver,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antenna, and display.</a:t>
            </a:r>
          </a:p>
          <a:p>
            <a:pPr lvl="0"/>
            <a:r>
              <a:rPr lang="en-US" sz="2800" dirty="0">
                <a:latin typeface="Arial" pitchFamily="34" charset="0"/>
                <a:cs typeface="Arial" pitchFamily="34" charset="0"/>
              </a:rPr>
              <a:t>The transmitter produces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rf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(radio frequency) pulses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of energy.</a:t>
            </a:r>
          </a:p>
          <a:p>
            <a:pPr lvl="0"/>
            <a:r>
              <a:rPr lang="en-US" sz="2800" dirty="0" smtClean="0">
                <a:latin typeface="Arial" pitchFamily="34" charset="0"/>
                <a:cs typeface="Arial" pitchFamily="34" charset="0"/>
              </a:rPr>
              <a:t>The antenna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propagates the produced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rf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pulses.</a:t>
            </a:r>
          </a:p>
          <a:p>
            <a:pPr lvl="0"/>
            <a:r>
              <a:rPr lang="en-US" sz="2800" dirty="0">
                <a:latin typeface="Arial" pitchFamily="34" charset="0"/>
                <a:cs typeface="Arial" pitchFamily="34" charset="0"/>
              </a:rPr>
              <a:t>The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receiver captures,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amplifies, and demodulates the backscatters.</a:t>
            </a:r>
          </a:p>
          <a:p>
            <a:pPr lvl="0"/>
            <a:r>
              <a:rPr lang="en-US" sz="2800" dirty="0" smtClean="0">
                <a:latin typeface="Arial" pitchFamily="34" charset="0"/>
                <a:cs typeface="Arial" pitchFamily="34" charset="0"/>
              </a:rPr>
              <a:t>The Radar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image is displayed on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the indicator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39712" y="350837"/>
            <a:ext cx="9072563" cy="1262063"/>
          </a:xfrm>
        </p:spPr>
        <p:txBody>
          <a:bodyPr/>
          <a:lstStyle/>
          <a:p>
            <a:pPr lvl="0">
              <a:buNone/>
            </a:pPr>
            <a:r>
              <a:rPr lang="en-US" dirty="0"/>
              <a:t>SAR </a:t>
            </a:r>
            <a:r>
              <a:rPr lang="en-US" dirty="0" smtClean="0"/>
              <a:t>vs. </a:t>
            </a:r>
            <a:r>
              <a:rPr lang="en-US" dirty="0"/>
              <a:t>ISAR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874837"/>
            <a:ext cx="9072563" cy="4989513"/>
          </a:xfrm>
        </p:spPr>
        <p:txBody>
          <a:bodyPr/>
          <a:lstStyle/>
          <a:p>
            <a:pPr lvl="0"/>
            <a:r>
              <a:rPr lang="en-US" dirty="0"/>
              <a:t>SAR = Synthetic </a:t>
            </a:r>
            <a:r>
              <a:rPr lang="en-US" dirty="0" smtClean="0"/>
              <a:t>Aperture </a:t>
            </a:r>
            <a:r>
              <a:rPr lang="en-US" dirty="0"/>
              <a:t>Radar</a:t>
            </a:r>
          </a:p>
          <a:p>
            <a:pPr lvl="1" hangingPunct="0"/>
            <a:r>
              <a:rPr lang="en-US" dirty="0" smtClean="0">
                <a:latin typeface="Arial" pitchFamily="34"/>
              </a:rPr>
              <a:t>The beaming radar </a:t>
            </a:r>
            <a:r>
              <a:rPr lang="en-US" dirty="0">
                <a:latin typeface="Arial" pitchFamily="34"/>
              </a:rPr>
              <a:t>antenna is </a:t>
            </a:r>
            <a:r>
              <a:rPr lang="en-US" dirty="0" smtClean="0">
                <a:latin typeface="Arial" pitchFamily="34"/>
              </a:rPr>
              <a:t>mounted </a:t>
            </a:r>
            <a:r>
              <a:rPr lang="en-US" dirty="0">
                <a:latin typeface="Arial" pitchFamily="34"/>
              </a:rPr>
              <a:t>onto a flying platform and sends radio waves to </a:t>
            </a:r>
            <a:r>
              <a:rPr lang="en-US" dirty="0" smtClean="0">
                <a:latin typeface="Arial" pitchFamily="34"/>
              </a:rPr>
              <a:t>the ground </a:t>
            </a:r>
            <a:r>
              <a:rPr lang="en-US" dirty="0">
                <a:latin typeface="Arial" pitchFamily="34"/>
              </a:rPr>
              <a:t>targets</a:t>
            </a:r>
            <a:r>
              <a:rPr lang="en-US" dirty="0" smtClean="0">
                <a:latin typeface="Arial" pitchFamily="34"/>
              </a:rPr>
              <a:t>.</a:t>
            </a:r>
          </a:p>
          <a:p>
            <a:pPr marL="433415" lvl="1" indent="0" hangingPunct="0">
              <a:buNone/>
            </a:pPr>
            <a:endParaRPr lang="en-US" dirty="0">
              <a:latin typeface="Arial" pitchFamily="34"/>
            </a:endParaRPr>
          </a:p>
          <a:p>
            <a:pPr lvl="0"/>
            <a:r>
              <a:rPr lang="en-US" dirty="0"/>
              <a:t>ISAR = Inverse Synthetic </a:t>
            </a:r>
            <a:r>
              <a:rPr lang="en-US" dirty="0" smtClean="0"/>
              <a:t>Aperture </a:t>
            </a:r>
            <a:r>
              <a:rPr lang="en-US" dirty="0"/>
              <a:t>Radar</a:t>
            </a:r>
          </a:p>
          <a:p>
            <a:pPr lvl="1" hangingPunct="0"/>
            <a:r>
              <a:rPr lang="en-US" dirty="0" smtClean="0">
                <a:latin typeface="Arial" pitchFamily="34"/>
              </a:rPr>
              <a:t>The beaming </a:t>
            </a:r>
            <a:r>
              <a:rPr lang="en-US" dirty="0">
                <a:latin typeface="Arial" pitchFamily="34"/>
              </a:rPr>
              <a:t>radar antenna is stationary and sends radio waves to the moving target.</a:t>
            </a:r>
          </a:p>
          <a:p>
            <a:pPr lvl="2" hangingPunct="0"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491</TotalTime>
  <Words>636</Words>
  <Application>Microsoft Office PowerPoint</Application>
  <PresentationFormat>Custom</PresentationFormat>
  <Paragraphs>59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Catching the Perfect SAR Waves!</vt:lpstr>
      <vt:lpstr>Outline</vt:lpstr>
      <vt:lpstr>Wave Basics</vt:lpstr>
      <vt:lpstr>Wave Basics</vt:lpstr>
      <vt:lpstr>Electromagnetic Spectrum Tour</vt:lpstr>
      <vt:lpstr>Electromagnetic Spectrum Tour</vt:lpstr>
      <vt:lpstr>PowerPoint Presentation</vt:lpstr>
      <vt:lpstr>Radio Detection And Ranging</vt:lpstr>
      <vt:lpstr>SAR vs. ISAR</vt:lpstr>
      <vt:lpstr>SAR vs. ISAR</vt:lpstr>
      <vt:lpstr>Applications in Geometry</vt:lpstr>
      <vt:lpstr>Rise to the Challenge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Catching the Perfect SAR Wave!</dc:title>
  <dc:creator>gst-lavila</dc:creator>
  <cp:lastModifiedBy>SAMSON, CARLEIGH CLAYTON</cp:lastModifiedBy>
  <cp:revision>35</cp:revision>
  <dcterms:created xsi:type="dcterms:W3CDTF">2009-04-16T11:32:32Z</dcterms:created>
  <dcterms:modified xsi:type="dcterms:W3CDTF">2013-02-08T18:57:32Z</dcterms:modified>
</cp:coreProperties>
</file>